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notesSlides/notesSlide5.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theme/themeOverride9.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1.xml" ContentType="application/vnd.openxmlformats-officedocument.drawingml.chart+xml"/>
  <Override PartName="/ppt/theme/themeOverride10.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3.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3.xml" ContentType="application/vnd.openxmlformats-officedocument.drawingml.chart+xml"/>
  <Override PartName="/ppt/theme/themeOverride11.xml" ContentType="application/vnd.openxmlformats-officedocument.themeOverride+xml"/>
  <Override PartName="/ppt/charts/chart14.xml" ContentType="application/vnd.openxmlformats-officedocument.drawingml.chart+xml"/>
  <Override PartName="/ppt/theme/themeOverride12.xml" ContentType="application/vnd.openxmlformats-officedocument.themeOverride+xml"/>
  <Override PartName="/ppt/charts/chart15.xml" ContentType="application/vnd.openxmlformats-officedocument.drawingml.chart+xml"/>
  <Override PartName="/ppt/theme/themeOverride13.xml" ContentType="application/vnd.openxmlformats-officedocument.themeOverride+xml"/>
  <Override PartName="/ppt/charts/chart16.xml" ContentType="application/vnd.openxmlformats-officedocument.drawingml.chart+xml"/>
  <Override PartName="/ppt/theme/themeOverride14.xml" ContentType="application/vnd.openxmlformats-officedocument.themeOverride+xml"/>
  <Override PartName="/ppt/charts/chart17.xml" ContentType="application/vnd.openxmlformats-officedocument.drawingml.chart+xml"/>
  <Override PartName="/ppt/theme/themeOverride15.xml" ContentType="application/vnd.openxmlformats-officedocument.themeOverride+xml"/>
  <Override PartName="/ppt/charts/chart18.xml" ContentType="application/vnd.openxmlformats-officedocument.drawingml.chart+xml"/>
  <Override PartName="/ppt/theme/themeOverride16.xml" ContentType="application/vnd.openxmlformats-officedocument.themeOverride+xml"/>
  <Override PartName="/ppt/charts/chart19.xml" ContentType="application/vnd.openxmlformats-officedocument.drawingml.chart+xml"/>
  <Override PartName="/ppt/theme/themeOverride17.xml" ContentType="application/vnd.openxmlformats-officedocument.themeOverride+xml"/>
  <Override PartName="/ppt/charts/chart20.xml" ContentType="application/vnd.openxmlformats-officedocument.drawingml.chart+xml"/>
  <Override PartName="/ppt/theme/themeOverride18.xml" ContentType="application/vnd.openxmlformats-officedocument.themeOverride+xml"/>
  <Override PartName="/ppt/notesSlides/notesSlide20.xml" ContentType="application/vnd.openxmlformats-officedocument.presentationml.notesSlide+xml"/>
  <Override PartName="/ppt/charts/chart21.xml" ContentType="application/vnd.openxmlformats-officedocument.drawingml.chart+xml"/>
  <Override PartName="/ppt/theme/themeOverride19.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2.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0.xml" ContentType="application/vnd.openxmlformats-officedocument.themeOverride+xml"/>
  <Override PartName="/ppt/charts/chart23.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1.xml" ContentType="application/vnd.openxmlformats-officedocument.themeOverride+xml"/>
  <Override PartName="/ppt/charts/chart24.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2.xml" ContentType="application/vnd.openxmlformats-officedocument.themeOverride+xml"/>
  <Override PartName="/ppt/notesSlides/notesSlide23.xml" ContentType="application/vnd.openxmlformats-officedocument.presentationml.notesSlide+xml"/>
  <Override PartName="/ppt/charts/chart25.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23.xml" ContentType="application/vnd.openxmlformats-officedocument.themeOverride+xml"/>
  <Override PartName="/ppt/charts/chart26.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24.xml" ContentType="application/vnd.openxmlformats-officedocument.themeOverride+xml"/>
  <Override PartName="/ppt/tags/tag5.xml" ContentType="application/vnd.openxmlformats-officedocument.presentationml.tags+xml"/>
  <Override PartName="/ppt/notesSlides/notesSlide24.xml" ContentType="application/vnd.openxmlformats-officedocument.presentationml.notesSlide+xml"/>
  <Override PartName="/ppt/media/image67.svg" ContentType="image/svg"/>
  <Override PartName="/ppt/media/image69.svg" ContentType="image/svg"/>
  <Override PartName="/ppt/media/image71.svg" ContentType="image/svg"/>
  <Override PartName="/ppt/media/image73.svg" ContentType="image/svg"/>
  <Override PartName="/ppt/media/image75.svg" ContentType="image/svg"/>
  <Override PartName="/ppt/tags/tag6.xml" ContentType="application/vnd.openxmlformats-officedocument.presentationml.tags+xml"/>
  <Override PartName="/ppt/notesSlides/notesSlide25.xml" ContentType="application/vnd.openxmlformats-officedocument.presentationml.notesSlide+xml"/>
  <Override PartName="/ppt/tags/tag7.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7.xml" ContentType="application/vnd.openxmlformats-officedocument.drawingml.chart+xml"/>
  <Override PartName="/ppt/charts/style8.xml" ContentType="application/vnd.ms-office.chartstyle+xml"/>
  <Override PartName="/ppt/charts/colors8.xml" ContentType="application/vnd.ms-office.chartcolorstyle+xml"/>
  <Override PartName="/ppt/charts/chart28.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47" r:id="rId4"/>
  </p:sldMasterIdLst>
  <p:notesMasterIdLst>
    <p:notesMasterId r:id="rId77"/>
  </p:notesMasterIdLst>
  <p:handoutMasterIdLst>
    <p:handoutMasterId r:id="rId78"/>
  </p:handoutMasterIdLst>
  <p:sldIdLst>
    <p:sldId id="2147483591" r:id="rId5"/>
    <p:sldId id="387" r:id="rId6"/>
    <p:sldId id="402" r:id="rId7"/>
    <p:sldId id="419" r:id="rId8"/>
    <p:sldId id="2147483642" r:id="rId9"/>
    <p:sldId id="385" r:id="rId10"/>
    <p:sldId id="376" r:id="rId11"/>
    <p:sldId id="420" r:id="rId12"/>
    <p:sldId id="435" r:id="rId13"/>
    <p:sldId id="2141411616" r:id="rId14"/>
    <p:sldId id="379" r:id="rId15"/>
    <p:sldId id="317" r:id="rId16"/>
    <p:sldId id="318" r:id="rId17"/>
    <p:sldId id="471" r:id="rId18"/>
    <p:sldId id="472" r:id="rId19"/>
    <p:sldId id="386" r:id="rId20"/>
    <p:sldId id="344" r:id="rId21"/>
    <p:sldId id="475" r:id="rId22"/>
    <p:sldId id="335" r:id="rId23"/>
    <p:sldId id="436" r:id="rId24"/>
    <p:sldId id="390" r:id="rId25"/>
    <p:sldId id="423" r:id="rId26"/>
    <p:sldId id="391" r:id="rId27"/>
    <p:sldId id="396" r:id="rId28"/>
    <p:sldId id="397" r:id="rId29"/>
    <p:sldId id="2147483573" r:id="rId30"/>
    <p:sldId id="398" r:id="rId31"/>
    <p:sldId id="399" r:id="rId32"/>
    <p:sldId id="371" r:id="rId33"/>
    <p:sldId id="372" r:id="rId34"/>
    <p:sldId id="2145708064" r:id="rId35"/>
    <p:sldId id="438" r:id="rId36"/>
    <p:sldId id="439" r:id="rId37"/>
    <p:sldId id="2147483596" r:id="rId38"/>
    <p:sldId id="2147475500" r:id="rId39"/>
    <p:sldId id="2147475502" r:id="rId40"/>
    <p:sldId id="395" r:id="rId41"/>
    <p:sldId id="2147483575" r:id="rId42"/>
    <p:sldId id="2147483607" r:id="rId43"/>
    <p:sldId id="373" r:id="rId44"/>
    <p:sldId id="415" r:id="rId45"/>
    <p:sldId id="437" r:id="rId46"/>
    <p:sldId id="416" r:id="rId47"/>
    <p:sldId id="369" r:id="rId48"/>
    <p:sldId id="441" r:id="rId49"/>
    <p:sldId id="451" r:id="rId50"/>
    <p:sldId id="383" r:id="rId51"/>
    <p:sldId id="452" r:id="rId52"/>
    <p:sldId id="453" r:id="rId53"/>
    <p:sldId id="467" r:id="rId54"/>
    <p:sldId id="468" r:id="rId55"/>
    <p:sldId id="469" r:id="rId56"/>
    <p:sldId id="381" r:id="rId57"/>
    <p:sldId id="382" r:id="rId58"/>
    <p:sldId id="461" r:id="rId59"/>
    <p:sldId id="273" r:id="rId60"/>
    <p:sldId id="2147483613" r:id="rId61"/>
    <p:sldId id="320" r:id="rId62"/>
    <p:sldId id="2147483618" r:id="rId63"/>
    <p:sldId id="319" r:id="rId64"/>
    <p:sldId id="2147483614" r:id="rId65"/>
    <p:sldId id="403" r:id="rId66"/>
    <p:sldId id="422" r:id="rId67"/>
    <p:sldId id="263" r:id="rId68"/>
    <p:sldId id="473" r:id="rId69"/>
    <p:sldId id="464" r:id="rId70"/>
    <p:sldId id="465" r:id="rId71"/>
    <p:sldId id="470" r:id="rId72"/>
    <p:sldId id="462" r:id="rId73"/>
    <p:sldId id="466" r:id="rId74"/>
    <p:sldId id="454" r:id="rId75"/>
    <p:sldId id="2147475108" r:id="rId76"/>
  </p:sldIdLst>
  <p:sldSz cx="9144000" cy="5143500" type="screen16x9"/>
  <p:notesSz cx="6797675" cy="9928225"/>
  <p:custDataLst>
    <p:tags r:id="rId7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üherkennung des Typ-1-Diabetes" id="{E38D22FB-2650-4CFF-8499-0242E512AC0A}">
          <p14:sldIdLst>
            <p14:sldId id="2147483591"/>
            <p14:sldId id="387"/>
            <p14:sldId id="402"/>
            <p14:sldId id="419"/>
            <p14:sldId id="2147483642"/>
            <p14:sldId id="385"/>
            <p14:sldId id="376"/>
            <p14:sldId id="420"/>
            <p14:sldId id="435"/>
            <p14:sldId id="2141411616"/>
            <p14:sldId id="379"/>
            <p14:sldId id="317"/>
            <p14:sldId id="318"/>
            <p14:sldId id="471"/>
            <p14:sldId id="472"/>
            <p14:sldId id="386"/>
            <p14:sldId id="344"/>
            <p14:sldId id="475"/>
            <p14:sldId id="335"/>
            <p14:sldId id="436"/>
            <p14:sldId id="390"/>
            <p14:sldId id="423"/>
            <p14:sldId id="391"/>
            <p14:sldId id="396"/>
            <p14:sldId id="397"/>
            <p14:sldId id="2147483573"/>
            <p14:sldId id="398"/>
            <p14:sldId id="399"/>
            <p14:sldId id="371"/>
            <p14:sldId id="372"/>
            <p14:sldId id="2145708064"/>
            <p14:sldId id="438"/>
            <p14:sldId id="439"/>
            <p14:sldId id="2147483596"/>
            <p14:sldId id="2147475500"/>
            <p14:sldId id="2147475502"/>
            <p14:sldId id="395"/>
            <p14:sldId id="2147483575"/>
            <p14:sldId id="2147483607"/>
            <p14:sldId id="373"/>
            <p14:sldId id="415"/>
            <p14:sldId id="437"/>
            <p14:sldId id="416"/>
            <p14:sldId id="369"/>
            <p14:sldId id="441"/>
            <p14:sldId id="451"/>
            <p14:sldId id="383"/>
            <p14:sldId id="452"/>
            <p14:sldId id="453"/>
            <p14:sldId id="467"/>
            <p14:sldId id="468"/>
            <p14:sldId id="469"/>
            <p14:sldId id="381"/>
            <p14:sldId id="382"/>
            <p14:sldId id="461"/>
          </p14:sldIdLst>
        </p14:section>
        <p14:section name="Klinische Empfehlungen und Leitfäden" id="{0C8C609F-F56E-49D5-9F8E-20896227D1B0}">
          <p14:sldIdLst>
            <p14:sldId id="273"/>
            <p14:sldId id="2147483613"/>
            <p14:sldId id="320"/>
            <p14:sldId id="2147483618"/>
            <p14:sldId id="319"/>
            <p14:sldId id="2147483614"/>
            <p14:sldId id="403"/>
            <p14:sldId id="422"/>
            <p14:sldId id="263"/>
            <p14:sldId id="473"/>
            <p14:sldId id="464"/>
            <p14:sldId id="465"/>
            <p14:sldId id="470"/>
            <p14:sldId id="462"/>
            <p14:sldId id="466"/>
            <p14:sldId id="454"/>
          </p14:sldIdLst>
        </p14:section>
        <p14:section name="Abschlussfolie" id="{A57F84D1-D4BE-4965-AFB4-1A0B1789B70F}">
          <p14:sldIdLst>
            <p14:sldId id="2147475108"/>
          </p14:sldIdLst>
        </p14:section>
      </p14:sectionLst>
    </p:ext>
    <p:ext uri="{EFAFB233-063F-42B5-8137-9DF3F51BA10A}">
      <p15:sldGuideLst xmlns:p15="http://schemas.microsoft.com/office/powerpoint/2012/main">
        <p15:guide id="1" pos="216" userDrawn="1">
          <p15:clr>
            <a:srgbClr val="A4A3A4"/>
          </p15:clr>
        </p15:guide>
        <p15:guide id="2" pos="5496" userDrawn="1">
          <p15:clr>
            <a:srgbClr val="A4A3A4"/>
          </p15:clr>
        </p15:guide>
        <p15:guide id="3" orient="horz" pos="2709" userDrawn="1">
          <p15:clr>
            <a:srgbClr val="A4A3A4"/>
          </p15:clr>
        </p15:guide>
        <p15:guide id="5" pos="2699" userDrawn="1">
          <p15:clr>
            <a:srgbClr val="A4A3A4"/>
          </p15:clr>
        </p15:guide>
        <p15:guide id="6" orient="horz" pos="26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0C8A0E-63AC-2127-5506-F53298E1B3F3}" name="Scheichl, Michael /DE" initials="S/" userId="S::michael.scheichl@sanofi.com::e4d55582-c13e-42f4-9816-ac9791a091e7" providerId="AD"/>
  <p188:author id="{FBB42014-EBC0-1612-5E3F-585C53DDEBA6}" name="Kruklinski, Marion /DE" initials="KM/" userId="S::Marion.Kruklinski@sanofi.com::3ca47b6b-8259-4b72-bf95-390579ab6f19" providerId="AD"/>
  <p188:author id="{55550D23-A745-9100-84EC-ADA0CFD320BC}" name="Look, Christiane /DE" initials="LC/" userId="S::Christiane.Look@sanofi.com::6927f59e-c32f-466e-87cd-bc2c9baeca3e" providerId="AD"/>
  <p188:author id="{04751C2B-AE8C-4A7F-7377-F5FF5E6E59C5}" name="Guidi, Fabrizio /DE" initials="G/" userId="S::fabrizio.guidi@sanofi.com::a09408b9-d565-49aa-ac2c-ba884b9532c3" providerId="AD"/>
  <p188:author id="{8671A132-2599-7025-BF31-AA0394EC4B56}" name="Garcia-Feurer, Carmen /CH" initials="G/" userId="S::carmen.garcia-feurer@sanofi.com::ed6e28ee-b79c-48ba-9c90-2fc6d458c861" providerId="AD"/>
  <p188:author id="{1F679540-5B85-FA07-5159-6C377AC328B9}" name="Kastelan, Dagmar /DE" initials="KD/" userId="S::Dagmar.Kastelan@sanofi.com::c7f78afa-43dc-4fde-862f-7b35c77d5ca3" providerId="AD"/>
  <p188:author id="{A661E844-CDFF-DBFE-B171-B7821D1F5DD5}" name="Silvia Maggi" initials="SM" userId="S::silvia.maggi@vml.com::2bf17527-1874-48b9-86e6-75613de5d9a5" providerId="AD"/>
  <p188:author id="{D883C44C-BDCA-9B34-B127-949C6C6F742E}" name="Woeckel, Christian /DE" initials="WC/" userId="S::Christian.Woeckel@sanofi.com::78c23048-cb92-4b15-9c42-b9406b0dabe1" providerId="AD"/>
  <p188:author id="{3CDBD84D-B13D-60B5-C70A-E9ED6EEF313E}" name="Misra, Pragya /IN" initials="PM" userId="S::Pragya.Misra@sanofi.com::91fb0dc2-d365-44aa-82b3-9e25ca2edad0" providerId="AD"/>
  <p188:author id="{5D773C52-95AE-FB70-C8A7-A4976423D82F}" name="Semtsiv, Roksolana /DE" initials="RS" userId="S::Roksolana.Semtsiv@sanofi.com::23bd42a5-bc2c-46b2-9e31-133e860e9676" providerId="AD"/>
  <p188:author id="{D29E5658-FD9E-0328-DD2D-F041885D48B2}" name="Schulz, Kerstin /DE" initials="SK/" userId="S::Kerstin.Schulz@sanofi.com::0ea3f8ef-3f60-4333-87d6-07807a663d13" providerId="AD"/>
  <p188:author id="{F1E45E62-FBD9-0985-6618-491691E935D3}" name="Raab, Jennifer /DE" initials="JR" userId="S::Jennifer.Raab@sanofi.com::bd70b795-7ee5-43be-ad46-b3ec342610cb" providerId="AD"/>
  <p188:author id="{EFBBAD69-0319-11D3-868A-7827DEE542D6}" name="Pegelow, Katrin /DE" initials="PK/" userId="S::Katrin.Pegelow@sanofi.com::74a135be-7428-408d-b4b7-e9253dfa99e9" providerId="AD"/>
  <p188:author id="{B5B62F75-498F-D9BD-1EBA-63F85E96FA40}" name="Cognee, Anais /DE" initials="CA/" userId="S::Anais.Cognee@sanofi.com::0a71bc5e-ce1c-4297-b9bf-c516f44d88e5" providerId="AD"/>
  <p188:author id="{A242418C-DA2E-A00F-C784-94B6BBCB506F}" name="Kruklinski, Marion /DE" initials="K/" userId="S::marion.kruklinski@sanofi.com::3ca47b6b-8259-4b72-bf95-390579ab6f19" providerId="AD"/>
  <p188:author id="{45623D94-190C-72B3-7BF8-AF3B58C4E37D}" name="Uhlmann, Maximilian /DE" initials="UM/" userId="S::maximilian.uhlmann@sanofi.com::1838c323-c97b-431a-91b8-19955f03e25e" providerId="AD"/>
  <p188:author id="{EF9B28B3-2C33-2368-394C-2E050FA67430}" name="Kulpa, Konstanze /DE" initials="KK/" userId="S::Konstanze.Kulpa@sanofi.com::8457ae88-36c6-4b7f-8934-daa1e30145c2" providerId="AD"/>
  <p188:author id="{B6B803B6-5442-05B8-8BCF-6F0F6B0D5B6B}" name="Cognee, Anais /DE" initials="C/" userId="S::anais.cognee@sanofi.com::0a71bc5e-ce1c-4297-b9bf-c516f44d88e5" providerId="AD"/>
  <p188:author id="{19DCE8C0-81AD-C6E5-2C40-7EA5A61BBF19}" name="Businger, Guido /CH" initials="BG/" userId="S::guido.businger@sanofi.com::bb85870c-3425-4fe5-8eb8-daad75d71bca" providerId="AD"/>
  <p188:author id="{BEEAE2DE-2E04-82B8-413A-3B5171A267BB}" name="Karuza, Tvrtko  /AT" initials="K/" userId="S::tvrtko.karuza@sanofi.com::8b378085-4f2b-49b6-8471-b1f4de0ec316" providerId="AD"/>
  <p188:author id="{85374DE3-EEA7-2CE9-B45C-2A452C672E14}" name="Rau, Sandra /DE" initials="RS/" userId="S::Sandra.Rau@sanofi.com::7be00143-5eb7-4047-ad61-591800ad8e67" providerId="AD"/>
  <p188:author id="{0A28A1F8-FBCA-7EF3-CECD-7EECB24FEFFF}" name="Karuza, Tvrtko  /AT" initials="KT/" userId="S::Tvrtko.Karuza@sanofi.com::8b378085-4f2b-49b6-8471-b1f4de0ec316" providerId="AD"/>
  <p188:author id="{1B5FD2FB-5AD0-92AD-7860-8EED07FABB81}" name="Ouwerkerk, Anita /DE" initials="O/" userId="S::anita.ouwerkerk@sanofi.com::3c90fd23-e14e-48b2-9436-eb3436b4a3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oeckel, Christian /DE" initials="WC/" lastIdx="3" clrIdx="0">
    <p:extLst>
      <p:ext uri="{19B8F6BF-5375-455C-9EA6-DF929625EA0E}">
        <p15:presenceInfo xmlns:p15="http://schemas.microsoft.com/office/powerpoint/2012/main" userId="S::Christian.Woeckel@sanofi.com::78c23048-cb92-4b15-9c42-b9406b0dabe1" providerId="AD"/>
      </p:ext>
    </p:extLst>
  </p:cmAuthor>
  <p:cmAuthor id="2" name="Neuroth, Anne /DE/EXT" initials="N/" lastIdx="1" clrIdx="1">
    <p:extLst>
      <p:ext uri="{19B8F6BF-5375-455C-9EA6-DF929625EA0E}">
        <p15:presenceInfo xmlns:p15="http://schemas.microsoft.com/office/powerpoint/2012/main" userId="S::anne.neuroth-ext@sanofi.com::49b324fb-7710-401d-a93a-5bc4c517c9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004C"/>
    <a:srgbClr val="FF8A02"/>
    <a:srgbClr val="404040"/>
    <a:srgbClr val="E9EEF2"/>
    <a:srgbClr val="237923"/>
    <a:srgbClr val="FF9F23"/>
    <a:srgbClr val="429C4A"/>
    <a:srgbClr val="2B2B2B"/>
    <a:srgbClr val="DCEEF5"/>
    <a:srgbClr val="F3E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65" autoAdjust="0"/>
    <p:restoredTop sz="94660"/>
  </p:normalViewPr>
  <p:slideViewPr>
    <p:cSldViewPr snapToGrid="0">
      <p:cViewPr varScale="1">
        <p:scale>
          <a:sx n="150" d="100"/>
          <a:sy n="150" d="100"/>
        </p:scale>
        <p:origin x="126" y="756"/>
      </p:cViewPr>
      <p:guideLst>
        <p:guide pos="216"/>
        <p:guide pos="5496"/>
        <p:guide orient="horz" pos="2709"/>
        <p:guide pos="2699"/>
        <p:guide orient="horz" pos="2663"/>
      </p:guideLst>
    </p:cSldViewPr>
  </p:slideViewPr>
  <p:notesTextViewPr>
    <p:cViewPr>
      <p:scale>
        <a:sx n="1" d="1"/>
        <a:sy n="1" d="1"/>
      </p:scale>
      <p:origin x="0" y="0"/>
    </p:cViewPr>
  </p:notesTextViewPr>
  <p:sorterViewPr>
    <p:cViewPr varScale="1">
      <p:scale>
        <a:sx n="100" d="100"/>
        <a:sy n="100" d="100"/>
      </p:scale>
      <p:origin x="0" y="-36"/>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tableStyles" Target="tableStyle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tags" Target="tags/tag1.xml"/><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commentAuthors" Target="commentAuthors.xml"/><Relationship Id="rId85"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61" Type="http://schemas.openxmlformats.org/officeDocument/2006/relationships/slide" Target="slides/slide57.xml"/><Relationship Id="rId8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3.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7.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8.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9.xm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25.xlsx"/></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8.xml"/><Relationship Id="rId1" Type="http://schemas.microsoft.com/office/2011/relationships/chartStyle" Target="style8.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9.xml"/><Relationship Id="rId1" Type="http://schemas.microsoft.com/office/2011/relationships/chartStyle" Target="style9.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18443416867122"/>
          <c:y val="4.4334747571892826E-2"/>
          <c:w val="0.82428909372163905"/>
          <c:h val="0.76131426309943784"/>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Sheet1!$A$2:$A$8</c:f>
              <c:numCache>
                <c:formatCode>General</c:formatCode>
                <c:ptCount val="7"/>
              </c:numCache>
            </c:numRef>
          </c:cat>
          <c:val>
            <c:numRef>
              <c:f>Sheet1!$B$2:$B$8</c:f>
              <c:numCache>
                <c:formatCode>General</c:formatCode>
                <c:ptCount val="7"/>
              </c:numCache>
            </c:numRef>
          </c:val>
          <c:smooth val="0"/>
          <c:extLst>
            <c:ext xmlns:c16="http://schemas.microsoft.com/office/drawing/2014/chart" uri="{C3380CC4-5D6E-409C-BE32-E72D297353CC}">
              <c16:uniqueId val="{00000000-8ACF-44B9-891D-7D1091444BD8}"/>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Sheet1!$A$2:$A$8</c:f>
              <c:numCache>
                <c:formatCode>General</c:formatCode>
                <c:ptCount val="7"/>
              </c:numCache>
            </c:numRef>
          </c:cat>
          <c:val>
            <c:numRef>
              <c:f>Sheet1!$C$2:$C$8</c:f>
              <c:numCache>
                <c:formatCode>General</c:formatCode>
                <c:ptCount val="7"/>
              </c:numCache>
            </c:numRef>
          </c:val>
          <c:smooth val="0"/>
          <c:extLst>
            <c:ext xmlns:c16="http://schemas.microsoft.com/office/drawing/2014/chart" uri="{C3380CC4-5D6E-409C-BE32-E72D297353CC}">
              <c16:uniqueId val="{00000001-8ACF-44B9-891D-7D1091444BD8}"/>
            </c:ext>
          </c:extLst>
        </c:ser>
        <c:ser>
          <c:idx val="2"/>
          <c:order val="2"/>
          <c:tx>
            <c:strRef>
              <c:f>Sheet1!$D$1</c:f>
              <c:strCache>
                <c:ptCount val="1"/>
                <c:pt idx="0">
                  <c:v>Series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Sheet1!$A$2:$A$8</c:f>
              <c:numCache>
                <c:formatCode>General</c:formatCode>
                <c:ptCount val="7"/>
              </c:numCache>
            </c:numRef>
          </c:cat>
          <c:val>
            <c:numRef>
              <c:f>Sheet1!$D$2:$D$8</c:f>
              <c:numCache>
                <c:formatCode>General</c:formatCode>
                <c:ptCount val="7"/>
              </c:numCache>
            </c:numRef>
          </c:val>
          <c:smooth val="0"/>
          <c:extLst>
            <c:ext xmlns:c16="http://schemas.microsoft.com/office/drawing/2014/chart" uri="{C3380CC4-5D6E-409C-BE32-E72D297353CC}">
              <c16:uniqueId val="{00000002-8ACF-44B9-891D-7D1091444BD8}"/>
            </c:ext>
          </c:extLst>
        </c:ser>
        <c:ser>
          <c:idx val="3"/>
          <c:order val="3"/>
          <c:tx>
            <c:strRef>
              <c:f>Sheet1!$E$1</c:f>
              <c:strCache>
                <c:ptCount val="1"/>
                <c:pt idx="0">
                  <c:v>Series 4</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Sheet1!$A$2:$A$8</c:f>
              <c:numCache>
                <c:formatCode>General</c:formatCode>
                <c:ptCount val="7"/>
              </c:numCache>
            </c:numRef>
          </c:cat>
          <c:val>
            <c:numRef>
              <c:f>Sheet1!$E$2:$E$8</c:f>
              <c:numCache>
                <c:formatCode>General</c:formatCode>
                <c:ptCount val="7"/>
              </c:numCache>
            </c:numRef>
          </c:val>
          <c:smooth val="0"/>
          <c:extLst>
            <c:ext xmlns:c16="http://schemas.microsoft.com/office/drawing/2014/chart" uri="{C3380CC4-5D6E-409C-BE32-E72D297353CC}">
              <c16:uniqueId val="{00000003-8ACF-44B9-891D-7D1091444BD8}"/>
            </c:ext>
          </c:extLst>
        </c:ser>
        <c:dLbls>
          <c:showLegendKey val="0"/>
          <c:showVal val="0"/>
          <c:showCatName val="0"/>
          <c:showSerName val="0"/>
          <c:showPercent val="0"/>
          <c:showBubbleSize val="0"/>
        </c:dLbls>
        <c:marker val="1"/>
        <c:smooth val="0"/>
        <c:axId val="-204349296"/>
        <c:axId val="-204337328"/>
      </c:lineChart>
      <c:catAx>
        <c:axId val="-204349296"/>
        <c:scaling>
          <c:orientation val="minMax"/>
        </c:scaling>
        <c:delete val="0"/>
        <c:axPos val="b"/>
        <c:title>
          <c:tx>
            <c:rich>
              <a:bodyPr rot="0" spcFirstLastPara="1" vertOverflow="ellipsis" vert="horz" wrap="square" anchor="ctr" anchorCtr="1"/>
              <a:lstStyle/>
              <a:p>
                <a:pPr>
                  <a:defRPr lang="en-US" sz="900" b="0" i="0" u="none" strike="noStrike" kern="1200" baseline="0" smtClean="0">
                    <a:solidFill>
                      <a:srgbClr val="404040"/>
                    </a:solidFill>
                    <a:latin typeface="+mn-lt"/>
                    <a:ea typeface="+mn-ea"/>
                    <a:cs typeface="+mn-cs"/>
                  </a:defRPr>
                </a:pPr>
                <a:r>
                  <a:rPr lang="en-US" sz="900" b="0" i="0">
                    <a:solidFill>
                      <a:srgbClr val="404040"/>
                    </a:solidFill>
                    <a:latin typeface="+mn-lt"/>
                  </a:rPr>
                  <a:t>Alter [Jahre]</a:t>
                </a:r>
              </a:p>
            </c:rich>
          </c:tx>
          <c:layout>
            <c:manualLayout>
              <c:xMode val="edge"/>
              <c:yMode val="edge"/>
              <c:x val="0.39874534075122792"/>
              <c:y val="0.90688060328735021"/>
            </c:manualLayout>
          </c:layout>
          <c:overlay val="0"/>
          <c:spPr>
            <a:noFill/>
            <a:ln>
              <a:noFill/>
            </a:ln>
            <a:effectLst/>
          </c:spPr>
          <c:txPr>
            <a:bodyPr rot="0" spcFirstLastPara="1" vertOverflow="ellipsis" vert="horz" wrap="square" anchor="ctr" anchorCtr="1"/>
            <a:lstStyle/>
            <a:p>
              <a:pPr>
                <a:defRPr lang="en-US" sz="900" b="0" i="0" u="none" strike="noStrike" kern="1200" baseline="0" smtClean="0">
                  <a:solidFill>
                    <a:srgbClr val="404040"/>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7F7F7F"/>
                </a:solidFill>
                <a:latin typeface="+mn-lt"/>
                <a:ea typeface="+mn-ea"/>
                <a:cs typeface="+mn-cs"/>
              </a:defRPr>
            </a:pPr>
            <a:endParaRPr lang="de-DE"/>
          </a:p>
        </c:txPr>
        <c:crossAx val="-204337328"/>
        <c:crosses val="autoZero"/>
        <c:auto val="1"/>
        <c:lblAlgn val="ctr"/>
        <c:lblOffset val="100"/>
        <c:noMultiLvlLbl val="0"/>
      </c:catAx>
      <c:valAx>
        <c:axId val="-204337328"/>
        <c:scaling>
          <c:orientation val="minMax"/>
          <c:max val="25"/>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lang="de-DE" sz="900" b="0" i="0" u="none" strike="noStrike" kern="1200" baseline="0" noProof="0" smtClean="0">
                    <a:solidFill>
                      <a:srgbClr val="404040"/>
                    </a:solidFill>
                    <a:latin typeface="+mn-lt"/>
                    <a:ea typeface="+mn-ea"/>
                    <a:cs typeface="Arial" panose="020B0604020202020204" pitchFamily="34" charset="0"/>
                  </a:defRPr>
                </a:pPr>
                <a:r>
                  <a:rPr lang="de-DE" sz="900" noProof="0" err="1">
                    <a:solidFill>
                      <a:srgbClr val="404040"/>
                    </a:solidFill>
                    <a:latin typeface="+mn-lt"/>
                    <a:cs typeface="Arial" panose="020B0604020202020204" pitchFamily="34" charset="0"/>
                  </a:rPr>
                  <a:t>IAk-Serokonversion</a:t>
                </a:r>
                <a:endParaRPr lang="de-DE" sz="900" noProof="0">
                  <a:solidFill>
                    <a:srgbClr val="404040"/>
                  </a:solidFill>
                  <a:latin typeface="+mn-lt"/>
                  <a:cs typeface="Arial" panose="020B0604020202020204" pitchFamily="34" charset="0"/>
                </a:endParaRPr>
              </a:p>
              <a:p>
                <a:pPr>
                  <a:defRPr lang="de-DE" sz="900" noProof="0" smtClean="0">
                    <a:solidFill>
                      <a:srgbClr val="404040"/>
                    </a:solidFill>
                    <a:cs typeface="Arial" panose="020B0604020202020204" pitchFamily="34" charset="0"/>
                  </a:defRPr>
                </a:pPr>
                <a:r>
                  <a:rPr lang="de-DE" sz="900" noProof="0">
                    <a:solidFill>
                      <a:srgbClr val="404040"/>
                    </a:solidFill>
                    <a:latin typeface="+mn-lt"/>
                    <a:cs typeface="Arial" panose="020B0604020202020204" pitchFamily="34" charset="0"/>
                  </a:rPr>
                  <a:t>[Fälle pro 1.000 Patientenjahre]</a:t>
                </a:r>
              </a:p>
            </c:rich>
          </c:tx>
          <c:layout>
            <c:manualLayout>
              <c:xMode val="edge"/>
              <c:yMode val="edge"/>
              <c:x val="4.9210789573556676E-3"/>
              <c:y val="4.2207938619518964E-2"/>
            </c:manualLayout>
          </c:layout>
          <c:overlay val="0"/>
          <c:spPr>
            <a:noFill/>
            <a:ln>
              <a:noFill/>
            </a:ln>
            <a:effectLst/>
          </c:spPr>
          <c:txPr>
            <a:bodyPr rot="-5400000" spcFirstLastPara="1" vertOverflow="ellipsis" vert="horz" wrap="square" anchor="ctr" anchorCtr="1"/>
            <a:lstStyle/>
            <a:p>
              <a:pPr>
                <a:defRPr lang="de-DE" sz="900" b="0" i="0" u="none" strike="noStrike" kern="1200" baseline="0" noProof="0" smtClean="0">
                  <a:solidFill>
                    <a:srgbClr val="404040"/>
                  </a:solidFill>
                  <a:latin typeface="+mn-lt"/>
                  <a:ea typeface="+mn-ea"/>
                  <a:cs typeface="Arial" panose="020B0604020202020204" pitchFamily="34" charset="0"/>
                </a:defRPr>
              </a:pPr>
              <a:endParaRPr lang="de-DE"/>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Arial" panose="020B0604020202020204" pitchFamily="34" charset="0"/>
              </a:defRPr>
            </a:pPr>
            <a:endParaRPr lang="de-DE"/>
          </a:p>
        </c:txPr>
        <c:crossAx val="-204349296"/>
        <c:crosses val="autoZero"/>
        <c:crossBetween val="between"/>
        <c:majorUnit val="5"/>
        <c:minorUnit val="5"/>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tx2"/>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803F-436A-9E53-4896C76F004B}"/>
              </c:ext>
            </c:extLst>
          </c:dPt>
          <c:dPt>
            <c:idx val="1"/>
            <c:bubble3D val="0"/>
            <c:spPr>
              <a:solidFill>
                <a:schemeClr val="tx2">
                  <a:lumMod val="50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803F-436A-9E53-4896C76F004B}"/>
              </c:ext>
            </c:extLst>
          </c:dPt>
          <c:dPt>
            <c:idx val="2"/>
            <c:bubble3D val="0"/>
            <c:spPr>
              <a:solidFill>
                <a:schemeClr val="accent6">
                  <a:lumMod val="95000"/>
                </a:schemeClr>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803F-436A-9E53-4896C76F004B}"/>
              </c:ext>
            </c:extLst>
          </c:dPt>
          <c:cat>
            <c:strRef>
              <c:f>Sheet1!$A$2:$A$4</c:f>
              <c:strCache>
                <c:ptCount val="3"/>
                <c:pt idx="0">
                  <c:v>1st Qtr</c:v>
                </c:pt>
                <c:pt idx="1">
                  <c:v>2nd Qtr</c:v>
                </c:pt>
                <c:pt idx="2">
                  <c:v>3rd Qtr</c:v>
                </c:pt>
              </c:strCache>
            </c:strRef>
          </c:cat>
          <c:val>
            <c:numRef>
              <c:f>Sheet1!$B$2:$B$4</c:f>
              <c:numCache>
                <c:formatCode>0%</c:formatCode>
                <c:ptCount val="3"/>
                <c:pt idx="0">
                  <c:v>0.28999999999999998</c:v>
                </c:pt>
                <c:pt idx="1">
                  <c:v>0.13</c:v>
                </c:pt>
                <c:pt idx="2">
                  <c:v>0.57999999999999996</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6-803F-436A-9E53-4896C76F004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973468124866486"/>
          <c:y val="0.11244744062423706"/>
          <c:w val="0.77512723207473755"/>
          <c:h val="0.56608011847953366"/>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0-958F-4918-B076-03D88EFACFDD}"/>
            </c:ext>
          </c:extLst>
        </c:ser>
        <c:dLbls>
          <c:showLegendKey val="0"/>
          <c:showVal val="0"/>
          <c:showCatName val="0"/>
          <c:showSerName val="0"/>
          <c:showPercent val="0"/>
          <c:showBubbleSize val="0"/>
        </c:dLbls>
        <c:axId val="1949135151"/>
        <c:axId val="1831459935"/>
      </c:scatterChart>
      <c:valAx>
        <c:axId val="1949135151"/>
        <c:scaling>
          <c:orientation val="minMax"/>
          <c:max val="15"/>
          <c:min val="0"/>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crossAx val="1831459935"/>
        <c:crosses val="autoZero"/>
        <c:crossBetween val="midCat"/>
        <c:majorUnit val="5"/>
      </c:valAx>
      <c:valAx>
        <c:axId val="1831459935"/>
        <c:scaling>
          <c:orientation val="minMax"/>
          <c:max val="100"/>
        </c:scaling>
        <c:delete val="0"/>
        <c:axPos val="l"/>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crossAx val="1949135151"/>
        <c:crossesAt val="-1"/>
        <c:crossBetween val="midCat"/>
        <c:majorUnit val="10"/>
      </c:valAx>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smtId="4294967295">
          <a:solidFill>
            <a:schemeClr val="tx1"/>
          </a:solidFil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76298054876738"/>
          <c:y val="0.1280062444652868"/>
          <c:w val="0.77131637669898723"/>
          <c:h val="0.58435042649827318"/>
        </c:manualLayout>
      </c:layout>
      <c:lineChart>
        <c:grouping val="standard"/>
        <c:varyColors val="0"/>
        <c:ser>
          <c:idx val="0"/>
          <c:order val="0"/>
          <c:tx>
            <c:strRef>
              <c:f>Sheet1!$B$1</c:f>
              <c:strCache>
                <c:ptCount val="1"/>
                <c:pt idx="0">
                  <c:v>Age 5-9</c:v>
                </c:pt>
              </c:strCache>
            </c:strRef>
          </c:tx>
          <c:spPr>
            <a:ln w="28575" cap="rnd">
              <a:solidFill>
                <a:schemeClr val="accent1"/>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Sheet1!$B$2:$B$12</c:f>
              <c:numCache>
                <c:formatCode>General</c:formatCode>
                <c:ptCount val="11"/>
              </c:numCache>
            </c:numRef>
          </c:val>
          <c:smooth val="0"/>
          <c:extLst>
            <c:ext xmlns:c16="http://schemas.microsoft.com/office/drawing/2014/chart" uri="{C3380CC4-5D6E-409C-BE32-E72D297353CC}">
              <c16:uniqueId val="{00000000-E417-448F-99B4-4C91FB13E0B7}"/>
            </c:ext>
          </c:extLst>
        </c:ser>
        <c:ser>
          <c:idx val="1"/>
          <c:order val="1"/>
          <c:tx>
            <c:strRef>
              <c:f>Sheet1!$C$1</c:f>
              <c:strCache>
                <c:ptCount val="1"/>
                <c:pt idx="0">
                  <c:v>Age 10-14</c:v>
                </c:pt>
              </c:strCache>
            </c:strRef>
          </c:tx>
          <c:spPr>
            <a:ln w="28575" cap="rnd">
              <a:solidFill>
                <a:schemeClr val="accent2"/>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Sheet1!$C$2:$C$12</c:f>
              <c:numCache>
                <c:formatCode>General</c:formatCode>
                <c:ptCount val="11"/>
              </c:numCache>
            </c:numRef>
          </c:val>
          <c:smooth val="0"/>
          <c:extLst>
            <c:ext xmlns:c16="http://schemas.microsoft.com/office/drawing/2014/chart" uri="{C3380CC4-5D6E-409C-BE32-E72D297353CC}">
              <c16:uniqueId val="{00000001-E417-448F-99B4-4C91FB13E0B7}"/>
            </c:ext>
          </c:extLst>
        </c:ser>
        <c:ser>
          <c:idx val="2"/>
          <c:order val="2"/>
          <c:tx>
            <c:strRef>
              <c:f>Sheet1!$D$1</c:f>
              <c:strCache>
                <c:ptCount val="1"/>
                <c:pt idx="0">
                  <c:v>Age 15-19</c:v>
                </c:pt>
              </c:strCache>
            </c:strRef>
          </c:tx>
          <c:spPr>
            <a:ln w="28575" cap="rnd">
              <a:solidFill>
                <a:schemeClr val="accent3"/>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Sheet1!$D$2:$D$12</c:f>
              <c:numCache>
                <c:formatCode>General</c:formatCode>
                <c:ptCount val="11"/>
              </c:numCache>
            </c:numRef>
          </c:val>
          <c:smooth val="0"/>
          <c:extLst>
            <c:ext xmlns:c16="http://schemas.microsoft.com/office/drawing/2014/chart" uri="{C3380CC4-5D6E-409C-BE32-E72D297353CC}">
              <c16:uniqueId val="{00000002-E417-448F-99B4-4C91FB13E0B7}"/>
            </c:ext>
          </c:extLst>
        </c:ser>
        <c:ser>
          <c:idx val="3"/>
          <c:order val="3"/>
          <c:tx>
            <c:strRef>
              <c:f>Sheet1!$E$1</c:f>
              <c:strCache>
                <c:ptCount val="1"/>
                <c:pt idx="0">
                  <c:v>Age &gt;20</c:v>
                </c:pt>
              </c:strCache>
            </c:strRef>
          </c:tx>
          <c:spPr>
            <a:ln w="28575" cap="rnd">
              <a:solidFill>
                <a:schemeClr val="accent4"/>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Sheet1!$E$2:$E$12</c:f>
              <c:numCache>
                <c:formatCode>General</c:formatCode>
                <c:ptCount val="11"/>
              </c:numCache>
            </c:numRef>
          </c:val>
          <c:smooth val="0"/>
          <c:extLst>
            <c:ext xmlns:c16="http://schemas.microsoft.com/office/drawing/2014/chart" uri="{C3380CC4-5D6E-409C-BE32-E72D297353CC}">
              <c16:uniqueId val="{00000003-E417-448F-99B4-4C91FB13E0B7}"/>
            </c:ext>
          </c:extLst>
        </c:ser>
        <c:dLbls>
          <c:showLegendKey val="0"/>
          <c:showVal val="0"/>
          <c:showCatName val="0"/>
          <c:showSerName val="0"/>
          <c:showPercent val="0"/>
          <c:showBubbleSize val="0"/>
        </c:dLbls>
        <c:smooth val="0"/>
        <c:axId val="382374304"/>
        <c:axId val="382373128"/>
      </c:lineChart>
      <c:catAx>
        <c:axId val="382374304"/>
        <c:scaling>
          <c:orientation val="minMax"/>
        </c:scaling>
        <c:delete val="0"/>
        <c:axPos val="b"/>
        <c:title>
          <c:tx>
            <c:rich>
              <a:bodyPr rot="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r>
                  <a:rPr lang="en-US" err="1">
                    <a:solidFill>
                      <a:srgbClr val="404040"/>
                    </a:solidFill>
                  </a:rPr>
                  <a:t>Nachverfolgung</a:t>
                </a:r>
                <a:r>
                  <a:rPr lang="en-US">
                    <a:solidFill>
                      <a:srgbClr val="404040"/>
                    </a:solidFill>
                  </a:rPr>
                  <a:t> [Jahre]</a:t>
                </a:r>
              </a:p>
            </c:rich>
          </c:tx>
          <c:layout>
            <c:manualLayout>
              <c:xMode val="edge"/>
              <c:yMode val="edge"/>
              <c:x val="0.33651950886404702"/>
              <c:y val="0.80264551868151102"/>
            </c:manualLayout>
          </c:layout>
          <c:overlay val="0"/>
          <c:spPr>
            <a:noFill/>
            <a:ln>
              <a:noFill/>
            </a:ln>
            <a:effectLst/>
          </c:spPr>
          <c:txPr>
            <a:bodyPr rot="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endParaRPr lang="de-DE"/>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rgbClr val="404040"/>
                </a:solidFill>
                <a:latin typeface="+mn-lt"/>
                <a:ea typeface="+mn-ea"/>
                <a:cs typeface="+mn-cs"/>
              </a:defRPr>
            </a:pPr>
            <a:endParaRPr lang="de-DE"/>
          </a:p>
        </c:txPr>
        <c:crossAx val="382373128"/>
        <c:crosses val="autoZero"/>
        <c:auto val="1"/>
        <c:lblAlgn val="ctr"/>
        <c:lblOffset val="50"/>
        <c:tickMarkSkip val="1"/>
        <c:noMultiLvlLbl val="0"/>
      </c:catAx>
      <c:valAx>
        <c:axId val="382373128"/>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r>
                  <a:rPr lang="en-US" err="1">
                    <a:solidFill>
                      <a:srgbClr val="404040"/>
                    </a:solidFill>
                  </a:rPr>
                  <a:t>Wahrscheinlichkeit</a:t>
                </a:r>
                <a:r>
                  <a:rPr lang="en-US">
                    <a:solidFill>
                      <a:srgbClr val="404040"/>
                    </a:solidFill>
                  </a:rPr>
                  <a:t> für Symptom-</a:t>
                </a:r>
                <a:r>
                  <a:rPr lang="en-US" err="1">
                    <a:solidFill>
                      <a:srgbClr val="404040"/>
                    </a:solidFill>
                  </a:rPr>
                  <a:t>freie</a:t>
                </a:r>
                <a:r>
                  <a:rPr lang="en-US">
                    <a:solidFill>
                      <a:srgbClr val="404040"/>
                    </a:solidFill>
                  </a:rPr>
                  <a:t> Zeit</a:t>
                </a:r>
              </a:p>
            </c:rich>
          </c:tx>
          <c:layout>
            <c:manualLayout>
              <c:xMode val="edge"/>
              <c:yMode val="edge"/>
              <c:x val="2.9470810712647986E-3"/>
              <c:y val="0.15144560912892263"/>
            </c:manualLayout>
          </c:layout>
          <c:overlay val="0"/>
          <c:spPr>
            <a:noFill/>
            <a:ln>
              <a:noFill/>
            </a:ln>
            <a:effectLst/>
          </c:spPr>
          <c:txPr>
            <a:bodyPr rot="-540000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404040"/>
                </a:solidFill>
                <a:latin typeface="+mn-lt"/>
                <a:ea typeface="+mn-ea"/>
                <a:cs typeface="+mn-cs"/>
              </a:defRPr>
            </a:pPr>
            <a:endParaRPr lang="de-DE"/>
          </a:p>
        </c:txPr>
        <c:crossAx val="382374304"/>
        <c:crossesAt val="1"/>
        <c:crossBetween val="midCat"/>
        <c:majorUnit val="0.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solidFill>
            <a:schemeClr val="tx1"/>
          </a:solidFill>
        </a:defRPr>
      </a:pPr>
      <a:endParaRPr lang="de-DE"/>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B50E-4A69-830D-DB06AEC620E0}"/>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B50E-4A69-830D-DB06AEC620E0}"/>
              </c:ext>
            </c:extLst>
          </c:dPt>
          <c:cat>
            <c:strRef>
              <c:f>Foglio1!$A$2:$A$3</c:f>
              <c:strCache>
                <c:ptCount val="2"/>
                <c:pt idx="0">
                  <c:v>1° trim.</c:v>
                </c:pt>
                <c:pt idx="1">
                  <c:v>2° trim.</c:v>
                </c:pt>
              </c:strCache>
            </c:strRef>
          </c:cat>
          <c:val>
            <c:numRef>
              <c:f>Foglio1!$B$2:$B$3</c:f>
              <c:numCache>
                <c:formatCode>General</c:formatCode>
                <c:ptCount val="2"/>
                <c:pt idx="0">
                  <c:v>20</c:v>
                </c:pt>
                <c:pt idx="1">
                  <c:v>80</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B50E-4A69-830D-DB06AEC620E0}"/>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4D3A-4D6D-89A6-5838DF91BAAE}"/>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4D3A-4D6D-89A6-5838DF91BAAE}"/>
              </c:ext>
            </c:extLst>
          </c:dPt>
          <c:cat>
            <c:strRef>
              <c:f>Foglio1!$A$2:$A$3</c:f>
              <c:strCache>
                <c:ptCount val="2"/>
                <c:pt idx="0">
                  <c:v>1° trim.</c:v>
                </c:pt>
                <c:pt idx="1">
                  <c:v>2° trim.</c:v>
                </c:pt>
              </c:strCache>
            </c:strRef>
          </c:cat>
          <c:val>
            <c:numRef>
              <c:f>Foglio1!$B$2:$B$3</c:f>
              <c:numCache>
                <c:formatCode>General</c:formatCode>
                <c:ptCount val="2"/>
                <c:pt idx="0">
                  <c:v>3.2</c:v>
                </c:pt>
                <c:pt idx="1">
                  <c:v>96.8</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4D3A-4D6D-89A6-5838DF91BAAE}"/>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5D34-48B1-98AB-E7C632D288C7}"/>
              </c:ext>
            </c:extLst>
          </c:dPt>
          <c:dPt>
            <c:idx val="1"/>
            <c:bubble3D val="0"/>
            <c:spPr>
              <a:solidFill>
                <a:schemeClr val="accent3"/>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5D34-48B1-98AB-E7C632D288C7}"/>
              </c:ext>
            </c:extLst>
          </c:dPt>
          <c:dPt>
            <c:idx val="2"/>
            <c:bubble3D val="0"/>
            <c:spPr>
              <a:solidFill>
                <a:schemeClr val="tx2">
                  <a:lumMod val="40000"/>
                  <a:lumOff val="60000"/>
                  <a:alpha val="0"/>
                </a:schemeClr>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5-5D34-48B1-98AB-E7C632D288C7}"/>
              </c:ext>
            </c:extLst>
          </c:dPt>
          <c:cat>
            <c:strRef>
              <c:f>Foglio1!$A$2:$A$4</c:f>
              <c:strCache>
                <c:ptCount val="2"/>
                <c:pt idx="0">
                  <c:v>1° trim.</c:v>
                </c:pt>
                <c:pt idx="1">
                  <c:v>2° trim.</c:v>
                </c:pt>
              </c:strCache>
            </c:strRef>
          </c:cat>
          <c:val>
            <c:numRef>
              <c:f>Foglio1!$B$2:$B$4</c:f>
              <c:numCache>
                <c:formatCode>General</c:formatCode>
                <c:ptCount val="3"/>
                <c:pt idx="0">
                  <c:v>19</c:v>
                </c:pt>
                <c:pt idx="1">
                  <c:v>18</c:v>
                </c:pt>
                <c:pt idx="2">
                  <c:v>64</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6-5D34-48B1-98AB-E7C632D288C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A6DD-41E8-80C0-AFC0C4983476}"/>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A6DD-41E8-80C0-AFC0C4983476}"/>
              </c:ext>
            </c:extLst>
          </c:dPt>
          <c:cat>
            <c:strRef>
              <c:f>Foglio1!$A$2:$A$3</c:f>
              <c:strCache>
                <c:ptCount val="2"/>
                <c:pt idx="0">
                  <c:v>1° trim.</c:v>
                </c:pt>
                <c:pt idx="1">
                  <c:v>2° trim.</c:v>
                </c:pt>
              </c:strCache>
            </c:strRef>
          </c:cat>
          <c:val>
            <c:numRef>
              <c:f>Foglio1!$B$2:$B$3</c:f>
              <c:numCache>
                <c:formatCode>General</c:formatCode>
                <c:ptCount val="2"/>
                <c:pt idx="0">
                  <c:v>62</c:v>
                </c:pt>
                <c:pt idx="1">
                  <c:v>38</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A6DD-41E8-80C0-AFC0C4983476}"/>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B4BD-4298-83D5-98A467888882}"/>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B4BD-4298-83D5-98A467888882}"/>
              </c:ext>
            </c:extLst>
          </c:dPt>
          <c:cat>
            <c:strRef>
              <c:f>Foglio1!$A$2:$A$3</c:f>
              <c:strCache>
                <c:ptCount val="2"/>
                <c:pt idx="0">
                  <c:v>1° trim.</c:v>
                </c:pt>
                <c:pt idx="1">
                  <c:v>2° trim.</c:v>
                </c:pt>
              </c:strCache>
            </c:strRef>
          </c:cat>
          <c:val>
            <c:numRef>
              <c:f>Foglio1!$B$2:$B$3</c:f>
              <c:numCache>
                <c:formatCode>General</c:formatCode>
                <c:ptCount val="2"/>
                <c:pt idx="0">
                  <c:v>44</c:v>
                </c:pt>
                <c:pt idx="1">
                  <c:v>56</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B4BD-4298-83D5-98A467888882}"/>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2434-408E-9A38-6D220B8A789B}"/>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2434-408E-9A38-6D220B8A789B}"/>
              </c:ext>
            </c:extLst>
          </c:dPt>
          <c:cat>
            <c:strRef>
              <c:f>Foglio1!$A$2:$A$3</c:f>
              <c:strCache>
                <c:ptCount val="2"/>
                <c:pt idx="0">
                  <c:v>1° trim.</c:v>
                </c:pt>
                <c:pt idx="1">
                  <c:v>2° trim.</c:v>
                </c:pt>
              </c:strCache>
            </c:strRef>
          </c:cat>
          <c:val>
            <c:numRef>
              <c:f>Foglio1!$B$2:$B$3</c:f>
              <c:numCache>
                <c:formatCode>General</c:formatCode>
                <c:ptCount val="2"/>
                <c:pt idx="0">
                  <c:v>5</c:v>
                </c:pt>
                <c:pt idx="1">
                  <c:v>95</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2434-408E-9A38-6D220B8A789B}"/>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BBA6-44B9-99F4-1FA360A68C01}"/>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BBA6-44B9-99F4-1FA360A68C01}"/>
              </c:ext>
            </c:extLst>
          </c:dPt>
          <c:cat>
            <c:strRef>
              <c:f>Foglio1!$A$2:$A$3</c:f>
              <c:strCache>
                <c:ptCount val="2"/>
                <c:pt idx="0">
                  <c:v>1° trim.</c:v>
                </c:pt>
                <c:pt idx="1">
                  <c:v>2° trim.</c:v>
                </c:pt>
              </c:strCache>
            </c:strRef>
          </c:cat>
          <c:val>
            <c:numRef>
              <c:f>Foglio1!$B$2:$B$3</c:f>
              <c:numCache>
                <c:formatCode>General</c:formatCode>
                <c:ptCount val="2"/>
                <c:pt idx="0">
                  <c:v>3</c:v>
                </c:pt>
                <c:pt idx="1">
                  <c:v>97</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BBA6-44B9-99F4-1FA360A68C01}"/>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035795211791992"/>
          <c:y val="0.14491455256938934"/>
          <c:w val="0.7366291880607605"/>
          <c:h val="0.64528888463973999"/>
        </c:manualLayout>
      </c:layout>
      <c:scatterChart>
        <c:scatterStyle val="lineMarker"/>
        <c:varyColors val="0"/>
        <c:ser>
          <c:idx val="1"/>
          <c:order val="0"/>
          <c:tx>
            <c:strRef>
              <c:f>Sheet1!$C$1</c:f>
              <c:strCache>
                <c:ptCount val="1"/>
                <c:pt idx="0">
                  <c:v>Series 2</c:v>
                </c:pt>
              </c:strCache>
            </c:strRef>
          </c:tx>
          <c:spPr>
            <a:ln w="25400" cap="rnd">
              <a:noFill/>
              <a:round/>
            </a:ln>
            <a:effectLst/>
          </c:spPr>
          <c:marker>
            <c:symbol val="circle"/>
            <c:size val="5"/>
            <c:spPr>
              <a:noFill/>
              <a:ln w="9525">
                <a:noFill/>
              </a:ln>
              <a:effectLst/>
            </c:spPr>
          </c:marker>
          <c:xVal>
            <c:strRef>
              <c:f>Sheet1!$A$2:$A$5</c:f>
              <c:strCache>
                <c:ptCount val="4"/>
                <c:pt idx="0">
                  <c:v>0</c:v>
                </c:pt>
                <c:pt idx="1">
                  <c:v>12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CC48-4F31-8F65-02AE59D4E924}"/>
            </c:ext>
          </c:extLst>
        </c:ser>
        <c:dLbls>
          <c:showLegendKey val="0"/>
          <c:showVal val="0"/>
          <c:showCatName val="0"/>
          <c:showSerName val="0"/>
          <c:showPercent val="0"/>
          <c:showBubbleSize val="0"/>
        </c:dLbls>
        <c:axId val="1949135151"/>
        <c:axId val="1831459935"/>
      </c:scatterChart>
      <c:valAx>
        <c:axId val="1949135151"/>
        <c:scaling>
          <c:orientation val="minMax"/>
          <c:max val="20"/>
          <c:min val="0"/>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smtId="4294967295">
                <a:solidFill>
                  <a:srgbClr val="404040"/>
                </a:solidFill>
                <a:latin typeface="Arial" panose="020B0604020202020204" pitchFamily="34" charset="0"/>
                <a:ea typeface="+mn-ea"/>
                <a:cs typeface="Arial" panose="020B0604020202020204" pitchFamily="34" charset="0"/>
              </a:defRPr>
            </a:pPr>
            <a:endParaRPr lang="de-DE"/>
          </a:p>
        </c:txPr>
        <c:crossAx val="1831459935"/>
        <c:crosses val="autoZero"/>
        <c:crossBetween val="midCat"/>
        <c:majorUnit val="5"/>
      </c:valAx>
      <c:valAx>
        <c:axId val="1831459935"/>
        <c:scaling>
          <c:orientation val="minMax"/>
          <c:max val="100"/>
        </c:scaling>
        <c:delete val="0"/>
        <c:axPos val="l"/>
        <c:numFmt formatCode="#,##0" sourceLinked="0"/>
        <c:majorTickMark val="out"/>
        <c:minorTickMark val="none"/>
        <c:tickLblPos val="nextTo"/>
        <c:spPr>
          <a:solidFill>
            <a:srgbClr val="F5F3F8"/>
          </a:solidFill>
          <a:ln>
            <a:solidFill>
              <a:schemeClr val="tx1"/>
            </a:solidFill>
          </a:ln>
          <a:effectLst/>
        </c:spPr>
        <c:txPr>
          <a:bodyPr rot="-60000000" spcFirstLastPara="1" vertOverflow="ellipsis" vert="horz" wrap="square" anchor="ctr" anchorCtr="1"/>
          <a:lstStyle/>
          <a:p>
            <a:pPr>
              <a:defRPr sz="1000" b="0" i="0" u="none" strike="noStrike" kern="1200" baseline="0" smtId="4294967295">
                <a:solidFill>
                  <a:srgbClr val="404040"/>
                </a:solidFill>
                <a:latin typeface="Arial" panose="020B0604020202020204" pitchFamily="34" charset="0"/>
                <a:ea typeface="+mn-ea"/>
                <a:cs typeface="Arial" panose="020B0604020202020204" pitchFamily="34" charset="0"/>
              </a:defRPr>
            </a:pPr>
            <a:endParaRPr lang="de-DE"/>
          </a:p>
        </c:txPr>
        <c:crossAx val="1949135151"/>
        <c:crossesAt val="-1"/>
        <c:crossBetween val="midCat"/>
        <c:majorUnit val="20"/>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userShapes r:id="rId3"/>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F1C2-472F-B2DC-F8FC1AF75639}"/>
              </c:ext>
            </c:extLst>
          </c:dPt>
          <c:dPt>
            <c:idx val="1"/>
            <c:bubble3D val="0"/>
            <c:spPr>
              <a:noFill/>
              <a:ln w="19050">
                <a:no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F1C2-472F-B2DC-F8FC1AF75639}"/>
              </c:ext>
            </c:extLst>
          </c:dPt>
          <c:cat>
            <c:strRef>
              <c:f>Foglio1!$A$2:$A$3</c:f>
              <c:strCache>
                <c:ptCount val="2"/>
                <c:pt idx="0">
                  <c:v>1° trim.</c:v>
                </c:pt>
                <c:pt idx="1">
                  <c:v>2° trim.</c:v>
                </c:pt>
              </c:strCache>
            </c:strRef>
          </c:cat>
          <c:val>
            <c:numRef>
              <c:f>Foglio1!$B$2:$B$3</c:f>
              <c:numCache>
                <c:formatCode>General</c:formatCode>
                <c:ptCount val="2"/>
                <c:pt idx="0">
                  <c:v>11</c:v>
                </c:pt>
                <c:pt idx="1">
                  <c:v>89</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F1C2-472F-B2DC-F8FC1AF75639}"/>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7.0553295314311981E-2"/>
          <c:w val="0.58414620161056519"/>
          <c:h val="0.92944669723510742"/>
        </c:manualLayout>
      </c:layout>
      <c:doughnutChart>
        <c:varyColors val="1"/>
        <c:ser>
          <c:idx val="0"/>
          <c:order val="0"/>
          <c:tx>
            <c:strRef>
              <c:f>Sheet1!$B$1</c:f>
              <c:strCache>
                <c:ptCount val="1"/>
                <c:pt idx="0">
                  <c:v>Sales</c:v>
                </c:pt>
              </c:strCache>
            </c:strRef>
          </c:tx>
          <c:spPr>
            <a:solidFill>
              <a:schemeClr val="accent2"/>
            </a:solidFill>
          </c:spPr>
          <c:dPt>
            <c:idx val="0"/>
            <c:bubble3D val="0"/>
            <c:spPr>
              <a:solidFill>
                <a:srgbClr val="347475"/>
              </a:solidFill>
              <a:ln w="19050">
                <a:solidFill>
                  <a:schemeClr val="lt1"/>
                </a:solid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1-84ED-4F82-82B8-AA650EE96041}"/>
              </c:ext>
            </c:extLst>
          </c:dPt>
          <c:dPt>
            <c:idx val="1"/>
            <c:bubble3D val="0"/>
            <c:spPr>
              <a:solidFill>
                <a:srgbClr val="7A00E6">
                  <a:lumMod val="20000"/>
                  <a:lumOff val="80000"/>
                </a:srgbClr>
              </a:solidFill>
              <a:ln w="19050">
                <a:solidFill>
                  <a:schemeClr val="lt1"/>
                </a:solidFill>
              </a:ln>
            </c:spPr>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3-84ED-4F82-82B8-AA650EE96041}"/>
              </c:ext>
            </c:extLst>
          </c:dPt>
          <c:cat>
            <c:strRef>
              <c:f>Sheet1!$A$2:$A$3</c:f>
              <c:strCache>
                <c:ptCount val="2"/>
                <c:pt idx="0">
                  <c:v>1st Qtr</c:v>
                </c:pt>
                <c:pt idx="1">
                  <c:v>2nd Qtr</c:v>
                </c:pt>
              </c:strCache>
            </c:strRef>
          </c:cat>
          <c:val>
            <c:numRef>
              <c:f>Sheet1!$B$2:$B$3</c:f>
              <c:numCache>
                <c:formatCode>General</c:formatCode>
                <c:ptCount val="2"/>
                <c:pt idx="0">
                  <c:v>1</c:v>
                </c:pt>
                <c:pt idx="1">
                  <c:v>1</c:v>
                </c:pt>
              </c:numCache>
            </c:numRef>
          </c:val>
          <c:extLst xmlns:m="http://schemas.openxmlformats.org/officeDocument/2006/math" xmlns:w="http://schemas.openxmlformats.org/wordprocessingml/2006/main" xmlns:wp="http://schemas.openxmlformats.org/drawingml/2006/wordprocessingDrawing" xmlns:a14="http://schemas.microsoft.com/office/drawing/2010/main">
            <c:ext xmlns:c16="http://schemas.microsoft.com/office/drawing/2014/chart" uri="{C3380CC4-5D6E-409C-BE32-E72D297353CC}">
              <c16:uniqueId val="{00000004-84ED-4F82-82B8-AA650EE96041}"/>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xmlns:m="http://schemas.openxmlformats.org/officeDocument/2006/math" xmlns:w="http://schemas.openxmlformats.org/wordprocessingml/2006/main" xmlns:wp="http://schemas.openxmlformats.org/drawingml/2006/wordprocessingDrawing" xmlns:a14="http://schemas.microsoft.com/office/drawing/2010/main">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7670951074945"/>
          <c:y val="0.12383764778593918"/>
          <c:w val="0.81306466851254178"/>
          <c:h val="0.63068291096430662"/>
        </c:manualLayout>
      </c:layout>
      <c:lineChart>
        <c:grouping val="standard"/>
        <c:varyColors val="0"/>
        <c:ser>
          <c:idx val="1"/>
          <c:order val="0"/>
          <c:tx>
            <c:strRef>
              <c:f>Sheet1!$B$1</c:f>
              <c:strCache>
                <c:ptCount val="1"/>
                <c:pt idx="0">
                  <c:v>Series 2</c:v>
                </c:pt>
              </c:strCache>
            </c:strRef>
          </c:tx>
          <c:spPr>
            <a:ln w="28575" cap="rnd">
              <a:solidFill>
                <a:schemeClr val="accent2"/>
              </a:solidFill>
              <a:round/>
            </a:ln>
            <a:effectLst/>
          </c:spPr>
          <c:marker>
            <c:symbol val="none"/>
          </c:marker>
          <c:cat>
            <c:strRef>
              <c:f>Sheet1!$A$2</c:f>
              <c:strCache>
                <c:ptCount val="1"/>
                <c:pt idx="0">
                  <c:v>12 Monate</c:v>
                </c:pt>
              </c:strCache>
            </c:strRef>
          </c:cat>
          <c:val>
            <c:numRef>
              <c:f>Sheet1!$B$2</c:f>
              <c:numCache>
                <c:formatCode>General</c:formatCode>
                <c:ptCount val="1"/>
              </c:numCache>
            </c:numRef>
          </c:val>
          <c:smooth val="0"/>
          <c:extLst>
            <c:ext xmlns:c16="http://schemas.microsoft.com/office/drawing/2014/chart" uri="{C3380CC4-5D6E-409C-BE32-E72D297353CC}">
              <c16:uniqueId val="{00000000-1299-41FB-B282-3F386EA594E5}"/>
            </c:ext>
          </c:extLst>
        </c:ser>
        <c:dLbls>
          <c:showLegendKey val="0"/>
          <c:showVal val="0"/>
          <c:showCatName val="0"/>
          <c:showSerName val="0"/>
          <c:showPercent val="0"/>
          <c:showBubbleSize val="0"/>
        </c:dLbls>
        <c:smooth val="0"/>
        <c:axId val="1949135151"/>
        <c:axId val="1831459935"/>
      </c:lineChart>
      <c:catAx>
        <c:axId val="1949135151"/>
        <c:scaling>
          <c:orientation val="minMax"/>
        </c:scaling>
        <c:delete val="0"/>
        <c:axPos val="b"/>
        <c:numFmt formatCode="General" sourceLinked="1"/>
        <c:majorTickMark val="out"/>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lnSpc>
                <a:spcPct val="90000"/>
              </a:lnSpc>
              <a:defRPr sz="900" b="0" i="0" u="none" strike="noStrike" kern="1200" baseline="0">
                <a:solidFill>
                  <a:schemeClr val="tx2"/>
                </a:solidFill>
                <a:latin typeface="+mn-lt"/>
                <a:ea typeface="+mn-ea"/>
                <a:cs typeface="+mn-cs"/>
              </a:defRPr>
            </a:pPr>
            <a:endParaRPr lang="it-IT"/>
          </a:p>
        </c:txPr>
        <c:crossAx val="1831459935"/>
        <c:crosses val="autoZero"/>
        <c:auto val="1"/>
        <c:lblAlgn val="ctr"/>
        <c:lblOffset val="100"/>
        <c:noMultiLvlLbl val="0"/>
      </c:catAx>
      <c:valAx>
        <c:axId val="1831459935"/>
        <c:scaling>
          <c:orientation val="minMax"/>
          <c:max val="80"/>
          <c:min val="0"/>
        </c:scaling>
        <c:delete val="0"/>
        <c:axPos val="l"/>
        <c:numFmt formatCode="General" sourceLinked="0"/>
        <c:majorTickMark val="out"/>
        <c:minorTickMark val="none"/>
        <c:tickLblPos val="nextTo"/>
        <c:spPr>
          <a:noFill/>
          <a:ln>
            <a:solidFill>
              <a:schemeClr val="tx2"/>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it-IT"/>
          </a:p>
        </c:txPr>
        <c:crossAx val="1949135151"/>
        <c:crossesAt val="-1"/>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b="0">
          <a:solidFill>
            <a:schemeClr val="tx2"/>
          </a:solidFill>
          <a:latin typeface="+mn-lt"/>
        </a:defRPr>
      </a:pPr>
      <a:endParaRPr lang="it-IT"/>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7670951074945"/>
          <c:y val="0.12383764778593918"/>
          <c:w val="0.81306466851254178"/>
          <c:h val="0.63068291096430662"/>
        </c:manualLayout>
      </c:layout>
      <c:lineChart>
        <c:grouping val="standard"/>
        <c:varyColors val="0"/>
        <c:ser>
          <c:idx val="1"/>
          <c:order val="0"/>
          <c:tx>
            <c:strRef>
              <c:f>Sheet1!$B$1</c:f>
              <c:strCache>
                <c:ptCount val="1"/>
                <c:pt idx="0">
                  <c:v>Series 2</c:v>
                </c:pt>
              </c:strCache>
            </c:strRef>
          </c:tx>
          <c:spPr>
            <a:ln w="28575" cap="rnd">
              <a:solidFill>
                <a:schemeClr val="accent2"/>
              </a:solidFill>
              <a:round/>
            </a:ln>
            <a:effectLst/>
          </c:spPr>
          <c:marker>
            <c:symbol val="none"/>
          </c:marker>
          <c:cat>
            <c:strRef>
              <c:f>Sheet1!$A$2</c:f>
              <c:strCache>
                <c:ptCount val="1"/>
                <c:pt idx="0">
                  <c:v>12 Monate</c:v>
                </c:pt>
              </c:strCache>
            </c:strRef>
          </c:cat>
          <c:val>
            <c:numRef>
              <c:f>Sheet1!$B$2</c:f>
              <c:numCache>
                <c:formatCode>General</c:formatCode>
                <c:ptCount val="1"/>
              </c:numCache>
            </c:numRef>
          </c:val>
          <c:smooth val="0"/>
          <c:extLst>
            <c:ext xmlns:c16="http://schemas.microsoft.com/office/drawing/2014/chart" uri="{C3380CC4-5D6E-409C-BE32-E72D297353CC}">
              <c16:uniqueId val="{00000000-BDAE-4567-901B-ACFA566AD4F7}"/>
            </c:ext>
          </c:extLst>
        </c:ser>
        <c:dLbls>
          <c:showLegendKey val="0"/>
          <c:showVal val="0"/>
          <c:showCatName val="0"/>
          <c:showSerName val="0"/>
          <c:showPercent val="0"/>
          <c:showBubbleSize val="0"/>
        </c:dLbls>
        <c:smooth val="0"/>
        <c:axId val="1949135151"/>
        <c:axId val="1831459935"/>
      </c:lineChart>
      <c:catAx>
        <c:axId val="1949135151"/>
        <c:scaling>
          <c:orientation val="minMax"/>
        </c:scaling>
        <c:delete val="0"/>
        <c:axPos val="b"/>
        <c:numFmt formatCode="General" sourceLinked="1"/>
        <c:majorTickMark val="out"/>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lnSpc>
                <a:spcPct val="90000"/>
              </a:lnSpc>
              <a:defRPr sz="900" b="0" i="0" u="none" strike="noStrike" kern="1200" baseline="0">
                <a:solidFill>
                  <a:schemeClr val="tx2"/>
                </a:solidFill>
                <a:latin typeface="+mn-lt"/>
                <a:ea typeface="+mn-ea"/>
                <a:cs typeface="+mn-cs"/>
              </a:defRPr>
            </a:pPr>
            <a:endParaRPr lang="it-IT"/>
          </a:p>
        </c:txPr>
        <c:crossAx val="1831459935"/>
        <c:crosses val="autoZero"/>
        <c:auto val="1"/>
        <c:lblAlgn val="ctr"/>
        <c:lblOffset val="100"/>
        <c:noMultiLvlLbl val="0"/>
      </c:catAx>
      <c:valAx>
        <c:axId val="1831459935"/>
        <c:scaling>
          <c:orientation val="minMax"/>
          <c:max val="100"/>
          <c:min val="30"/>
        </c:scaling>
        <c:delete val="0"/>
        <c:axPos val="l"/>
        <c:numFmt formatCode="General" sourceLinked="0"/>
        <c:majorTickMark val="out"/>
        <c:minorTickMark val="none"/>
        <c:tickLblPos val="nextTo"/>
        <c:spPr>
          <a:noFill/>
          <a:ln>
            <a:solidFill>
              <a:schemeClr val="tx2"/>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it-IT"/>
          </a:p>
        </c:txPr>
        <c:crossAx val="1949135151"/>
        <c:crossesAt val="-1"/>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b="0">
          <a:solidFill>
            <a:schemeClr val="tx2"/>
          </a:solidFill>
          <a:latin typeface="+mn-lt"/>
        </a:defRPr>
      </a:pPr>
      <a:endParaRPr lang="it-IT"/>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7670951074945"/>
          <c:y val="0.12383764778593918"/>
          <c:w val="0.81306466851254178"/>
          <c:h val="0.63068291096430662"/>
        </c:manualLayout>
      </c:layout>
      <c:lineChart>
        <c:grouping val="standard"/>
        <c:varyColors val="0"/>
        <c:ser>
          <c:idx val="1"/>
          <c:order val="0"/>
          <c:tx>
            <c:strRef>
              <c:f>Sheet1!$B$1</c:f>
              <c:strCache>
                <c:ptCount val="1"/>
                <c:pt idx="0">
                  <c:v>Series 2</c:v>
                </c:pt>
              </c:strCache>
            </c:strRef>
          </c:tx>
          <c:spPr>
            <a:ln w="28575" cap="rnd">
              <a:solidFill>
                <a:schemeClr val="accent2"/>
              </a:solidFill>
              <a:round/>
            </a:ln>
            <a:effectLst/>
          </c:spPr>
          <c:marker>
            <c:symbol val="none"/>
          </c:marker>
          <c:cat>
            <c:strRef>
              <c:f>Sheet1!$A$2</c:f>
              <c:strCache>
                <c:ptCount val="1"/>
                <c:pt idx="0">
                  <c:v>12 Monate</c:v>
                </c:pt>
              </c:strCache>
            </c:strRef>
          </c:cat>
          <c:val>
            <c:numRef>
              <c:f>Sheet1!$B$2</c:f>
              <c:numCache>
                <c:formatCode>General</c:formatCode>
                <c:ptCount val="1"/>
              </c:numCache>
            </c:numRef>
          </c:val>
          <c:smooth val="0"/>
          <c:extLst>
            <c:ext xmlns:c16="http://schemas.microsoft.com/office/drawing/2014/chart" uri="{C3380CC4-5D6E-409C-BE32-E72D297353CC}">
              <c16:uniqueId val="{00000000-9B53-4C0F-8C1C-799569D80CBA}"/>
            </c:ext>
          </c:extLst>
        </c:ser>
        <c:dLbls>
          <c:showLegendKey val="0"/>
          <c:showVal val="0"/>
          <c:showCatName val="0"/>
          <c:showSerName val="0"/>
          <c:showPercent val="0"/>
          <c:showBubbleSize val="0"/>
        </c:dLbls>
        <c:smooth val="0"/>
        <c:axId val="1949135151"/>
        <c:axId val="1831459935"/>
      </c:lineChart>
      <c:catAx>
        <c:axId val="1949135151"/>
        <c:scaling>
          <c:orientation val="minMax"/>
        </c:scaling>
        <c:delete val="0"/>
        <c:axPos val="b"/>
        <c:numFmt formatCode="General" sourceLinked="1"/>
        <c:majorTickMark val="out"/>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lnSpc>
                <a:spcPct val="90000"/>
              </a:lnSpc>
              <a:defRPr sz="900" b="0" i="0" u="none" strike="noStrike" kern="1200" baseline="0">
                <a:solidFill>
                  <a:schemeClr val="tx2"/>
                </a:solidFill>
                <a:latin typeface="+mn-lt"/>
                <a:ea typeface="+mn-ea"/>
                <a:cs typeface="+mn-cs"/>
              </a:defRPr>
            </a:pPr>
            <a:endParaRPr lang="it-IT"/>
          </a:p>
        </c:txPr>
        <c:crossAx val="1831459935"/>
        <c:crosses val="autoZero"/>
        <c:auto val="1"/>
        <c:lblAlgn val="ctr"/>
        <c:lblOffset val="100"/>
        <c:noMultiLvlLbl val="0"/>
      </c:catAx>
      <c:valAx>
        <c:axId val="1831459935"/>
        <c:scaling>
          <c:orientation val="minMax"/>
          <c:max val="160"/>
          <c:min val="0"/>
        </c:scaling>
        <c:delete val="0"/>
        <c:axPos val="l"/>
        <c:numFmt formatCode="General" sourceLinked="0"/>
        <c:majorTickMark val="out"/>
        <c:minorTickMark val="none"/>
        <c:tickLblPos val="nextTo"/>
        <c:spPr>
          <a:noFill/>
          <a:ln>
            <a:solidFill>
              <a:schemeClr val="tx2"/>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it-IT"/>
          </a:p>
        </c:txPr>
        <c:crossAx val="1949135151"/>
        <c:crossesAt val="-1"/>
        <c:crossBetween val="between"/>
        <c:majorUnit val="2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b="0">
          <a:solidFill>
            <a:schemeClr val="tx2"/>
          </a:solidFill>
          <a:latin typeface="+mn-lt"/>
        </a:defRPr>
      </a:pPr>
      <a:endParaRPr lang="it-IT"/>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399684887119632"/>
          <c:y val="0.12040700850698512"/>
          <c:w val="0.7897377457678213"/>
          <c:h val="0.64440542157704417"/>
        </c:manualLayout>
      </c:layout>
      <c:lineChart>
        <c:grouping val="standard"/>
        <c:varyColors val="0"/>
        <c:ser>
          <c:idx val="1"/>
          <c:order val="0"/>
          <c:tx>
            <c:strRef>
              <c:f>Sheet1!$B$1</c:f>
              <c:strCache>
                <c:ptCount val="1"/>
                <c:pt idx="0">
                  <c:v>Series 2</c:v>
                </c:pt>
              </c:strCache>
            </c:strRef>
          </c:tx>
          <c:spPr>
            <a:ln w="28575" cap="rnd">
              <a:solidFill>
                <a:schemeClr val="accent3"/>
              </a:solidFill>
              <a:round/>
            </a:ln>
            <a:effectLst/>
          </c:spPr>
          <c:marker>
            <c:symbol val="none"/>
          </c:marker>
          <c:cat>
            <c:strRef>
              <c:f>Sheet1!$A$2:$A$4</c:f>
              <c:strCache>
                <c:ptCount val="3"/>
                <c:pt idx="0">
                  <c:v>3 Monate</c:v>
                </c:pt>
                <c:pt idx="1">
                  <c:v>6 Monate</c:v>
                </c:pt>
                <c:pt idx="2">
                  <c:v>12 Monate</c:v>
                </c:pt>
              </c:strCache>
            </c:strRef>
          </c:cat>
          <c:val>
            <c:numRef>
              <c:f>Sheet1!$B$2:$B$4</c:f>
              <c:numCache>
                <c:formatCode>General</c:formatCode>
                <c:ptCount val="3"/>
              </c:numCache>
            </c:numRef>
          </c:val>
          <c:smooth val="0"/>
          <c:extLst>
            <c:ext xmlns:c16="http://schemas.microsoft.com/office/drawing/2014/chart" uri="{C3380CC4-5D6E-409C-BE32-E72D297353CC}">
              <c16:uniqueId val="{00000000-E887-40A7-B6DC-766AE2A6BE02}"/>
            </c:ext>
          </c:extLst>
        </c:ser>
        <c:dLbls>
          <c:showLegendKey val="0"/>
          <c:showVal val="0"/>
          <c:showCatName val="0"/>
          <c:showSerName val="0"/>
          <c:showPercent val="0"/>
          <c:showBubbleSize val="0"/>
        </c:dLbls>
        <c:smooth val="0"/>
        <c:axId val="1949135151"/>
        <c:axId val="1831459935"/>
      </c:lineChart>
      <c:catAx>
        <c:axId val="1949135151"/>
        <c:scaling>
          <c:orientation val="minMax"/>
        </c:scaling>
        <c:delete val="0"/>
        <c:axPos val="b"/>
        <c:numFmt formatCode="General" sourceLinked="1"/>
        <c:majorTickMark val="out"/>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800" b="0" i="0" u="none" strike="noStrike" kern="1200" baseline="0">
                <a:solidFill>
                  <a:schemeClr val="tx2"/>
                </a:solidFill>
                <a:latin typeface="+mn-lt"/>
                <a:ea typeface="+mn-ea"/>
                <a:cs typeface="+mn-cs"/>
              </a:defRPr>
            </a:pPr>
            <a:endParaRPr lang="it-IT"/>
          </a:p>
        </c:txPr>
        <c:crossAx val="1831459935"/>
        <c:crosses val="autoZero"/>
        <c:auto val="1"/>
        <c:lblAlgn val="ctr"/>
        <c:lblOffset val="50"/>
        <c:noMultiLvlLbl val="0"/>
      </c:catAx>
      <c:valAx>
        <c:axId val="1831459935"/>
        <c:scaling>
          <c:orientation val="minMax"/>
          <c:max val="160"/>
          <c:min val="0"/>
        </c:scaling>
        <c:delete val="0"/>
        <c:axPos val="l"/>
        <c:numFmt formatCode="General" sourceLinked="0"/>
        <c:majorTickMark val="out"/>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800" b="0" i="0" u="none" strike="noStrike" kern="1200" baseline="0">
                <a:solidFill>
                  <a:schemeClr val="tx2"/>
                </a:solidFill>
                <a:latin typeface="+mn-lt"/>
                <a:ea typeface="+mn-ea"/>
                <a:cs typeface="+mn-cs"/>
              </a:defRPr>
            </a:pPr>
            <a:endParaRPr lang="it-IT"/>
          </a:p>
        </c:txPr>
        <c:crossAx val="1949135151"/>
        <c:crossesAt val="-1"/>
        <c:crossBetween val="between"/>
        <c:majorUnit val="2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tx1"/>
          </a:solidFill>
        </a:defRPr>
      </a:pPr>
      <a:endParaRPr lang="it-IT"/>
    </a:p>
  </c:txPr>
  <c:externalData r:id="rId4">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399684887119632"/>
          <c:y val="0.12040700850698512"/>
          <c:w val="0.7897377457678213"/>
          <c:h val="0.64440542157704417"/>
        </c:manualLayout>
      </c:layout>
      <c:lineChart>
        <c:grouping val="standard"/>
        <c:varyColors val="0"/>
        <c:ser>
          <c:idx val="1"/>
          <c:order val="0"/>
          <c:tx>
            <c:strRef>
              <c:f>Sheet1!$B$1</c:f>
              <c:strCache>
                <c:ptCount val="1"/>
                <c:pt idx="0">
                  <c:v>Series 2</c:v>
                </c:pt>
              </c:strCache>
            </c:strRef>
          </c:tx>
          <c:spPr>
            <a:ln w="28575" cap="rnd">
              <a:solidFill>
                <a:schemeClr val="accent3"/>
              </a:solidFill>
              <a:round/>
            </a:ln>
            <a:effectLst/>
          </c:spPr>
          <c:marker>
            <c:symbol val="none"/>
          </c:marker>
          <c:cat>
            <c:strRef>
              <c:f>Sheet1!$A$2:$A$4</c:f>
              <c:strCache>
                <c:ptCount val="3"/>
                <c:pt idx="0">
                  <c:v>3 Monate</c:v>
                </c:pt>
                <c:pt idx="1">
                  <c:v>6 Monate</c:v>
                </c:pt>
                <c:pt idx="2">
                  <c:v>12 Monate</c:v>
                </c:pt>
              </c:strCache>
            </c:strRef>
          </c:cat>
          <c:val>
            <c:numRef>
              <c:f>Sheet1!$B$2:$B$4</c:f>
              <c:numCache>
                <c:formatCode>General</c:formatCode>
                <c:ptCount val="3"/>
              </c:numCache>
            </c:numRef>
          </c:val>
          <c:smooth val="0"/>
          <c:extLst>
            <c:ext xmlns:c16="http://schemas.microsoft.com/office/drawing/2014/chart" uri="{C3380CC4-5D6E-409C-BE32-E72D297353CC}">
              <c16:uniqueId val="{00000000-8682-4F81-92E3-1670CBF02834}"/>
            </c:ext>
          </c:extLst>
        </c:ser>
        <c:dLbls>
          <c:showLegendKey val="0"/>
          <c:showVal val="0"/>
          <c:showCatName val="0"/>
          <c:showSerName val="0"/>
          <c:showPercent val="0"/>
          <c:showBubbleSize val="0"/>
        </c:dLbls>
        <c:smooth val="0"/>
        <c:axId val="1949135151"/>
        <c:axId val="1831459935"/>
      </c:lineChart>
      <c:catAx>
        <c:axId val="1949135151"/>
        <c:scaling>
          <c:orientation val="minMax"/>
        </c:scaling>
        <c:delete val="0"/>
        <c:axPos val="b"/>
        <c:numFmt formatCode="General" sourceLinked="1"/>
        <c:majorTickMark val="out"/>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800" b="0" i="0" u="none" strike="noStrike" kern="1200" baseline="0">
                <a:solidFill>
                  <a:schemeClr val="tx2"/>
                </a:solidFill>
                <a:latin typeface="+mn-lt"/>
                <a:ea typeface="+mn-ea"/>
                <a:cs typeface="+mn-cs"/>
              </a:defRPr>
            </a:pPr>
            <a:endParaRPr lang="it-IT"/>
          </a:p>
        </c:txPr>
        <c:crossAx val="1831459935"/>
        <c:crosses val="autoZero"/>
        <c:auto val="1"/>
        <c:lblAlgn val="ctr"/>
        <c:lblOffset val="50"/>
        <c:noMultiLvlLbl val="0"/>
      </c:catAx>
      <c:valAx>
        <c:axId val="1831459935"/>
        <c:scaling>
          <c:orientation val="minMax"/>
          <c:max val="160"/>
          <c:min val="0"/>
        </c:scaling>
        <c:delete val="0"/>
        <c:axPos val="l"/>
        <c:numFmt formatCode="General" sourceLinked="0"/>
        <c:majorTickMark val="out"/>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800" b="0" i="0" u="none" strike="noStrike" kern="1200" baseline="0">
                <a:solidFill>
                  <a:schemeClr val="tx2"/>
                </a:solidFill>
                <a:latin typeface="+mn-lt"/>
                <a:ea typeface="+mn-ea"/>
                <a:cs typeface="+mn-cs"/>
              </a:defRPr>
            </a:pPr>
            <a:endParaRPr lang="it-IT"/>
          </a:p>
        </c:txPr>
        <c:crossAx val="1949135151"/>
        <c:crossesAt val="-1"/>
        <c:crossBetween val="between"/>
        <c:majorUnit val="2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tx1"/>
          </a:solidFill>
        </a:defRPr>
      </a:pPr>
      <a:endParaRPr lang="it-IT"/>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404040"/>
                </a:solidFill>
                <a:latin typeface="+mn-lt"/>
                <a:ea typeface="+mn-ea"/>
                <a:cs typeface="+mn-cs"/>
              </a:defRPr>
            </a:pPr>
            <a:r>
              <a:rPr lang="de-DE" sz="1050">
                <a:solidFill>
                  <a:srgbClr val="404040"/>
                </a:solidFill>
              </a:rPr>
              <a:t>DKA [%]</a:t>
            </a:r>
          </a:p>
        </c:rich>
      </c:tx>
      <c:layout>
        <c:manualLayout>
          <c:xMode val="edge"/>
          <c:yMode val="edge"/>
          <c:x val="0.28860487471875285"/>
          <c:y val="4.2791109052046368E-2"/>
        </c:manualLayout>
      </c:layout>
      <c:overlay val="0"/>
      <c:spPr>
        <a:noFill/>
        <a:ln>
          <a:noFill/>
        </a:ln>
        <a:effectLst/>
      </c:spPr>
      <c:txPr>
        <a:bodyPr rot="0" spcFirstLastPara="1" vertOverflow="ellipsis" vert="horz" wrap="square" anchor="ctr" anchorCtr="1"/>
        <a:lstStyle/>
        <a:p>
          <a:pPr>
            <a:defRPr sz="1050" b="0" i="0" u="none" strike="noStrike" kern="1200" spc="0" baseline="0">
              <a:solidFill>
                <a:srgbClr val="404040"/>
              </a:solidFill>
              <a:latin typeface="+mn-lt"/>
              <a:ea typeface="+mn-ea"/>
              <a:cs typeface="+mn-cs"/>
            </a:defRPr>
          </a:pPr>
          <a:endParaRPr lang="de-DE"/>
        </a:p>
      </c:txPr>
    </c:title>
    <c:autoTitleDeleted val="0"/>
    <c:plotArea>
      <c:layout>
        <c:manualLayout>
          <c:layoutTarget val="inner"/>
          <c:xMode val="edge"/>
          <c:yMode val="edge"/>
          <c:x val="0.28466420380019497"/>
          <c:y val="0.22839754456529751"/>
          <c:w val="0.64809232139204098"/>
          <c:h val="0.58698282669811419"/>
        </c:manualLayout>
      </c:layout>
      <c:barChart>
        <c:barDir val="col"/>
        <c:grouping val="clustered"/>
        <c:varyColors val="0"/>
        <c:ser>
          <c:idx val="0"/>
          <c:order val="0"/>
          <c:tx>
            <c:strRef>
              <c:f>Tabelle1!$B$1</c:f>
              <c:strCache>
                <c:ptCount val="1"/>
                <c:pt idx="0">
                  <c:v>2011-2013</c:v>
                </c:pt>
              </c:strCache>
            </c:strRef>
          </c:tx>
          <c:spPr>
            <a:solidFill>
              <a:schemeClr val="tx1">
                <a:lumMod val="65000"/>
                <a:lumOff val="35000"/>
              </a:schemeClr>
            </a:solidFill>
            <a:ln>
              <a:noFill/>
            </a:ln>
            <a:effectLst/>
          </c:spPr>
          <c:invertIfNegative val="0"/>
          <c:dLbls>
            <c:dLbl>
              <c:idx val="0"/>
              <c:layout>
                <c:manualLayout>
                  <c:x val="2.4067099072213332E-7"/>
                  <c:y val="2.6744653743695578E-2"/>
                </c:manualLayout>
              </c:layout>
              <c:showLegendKey val="0"/>
              <c:showVal val="1"/>
              <c:showCatName val="0"/>
              <c:showSerName val="0"/>
              <c:showPercent val="0"/>
              <c:showBubbleSize val="0"/>
              <c:extLst>
                <c:ext xmlns:c15="http://schemas.microsoft.com/office/drawing/2012/chart" uri="{CE6537A1-D6FC-4f65-9D91-7224C49458BB}">
                  <c15:layout>
                    <c:manualLayout>
                      <c:w val="0.2383475529777018"/>
                      <c:h val="0.15907594790098237"/>
                    </c:manualLayout>
                  </c15:layout>
                </c:ext>
                <c:ext xmlns:c16="http://schemas.microsoft.com/office/drawing/2014/chart" uri="{C3380CC4-5D6E-409C-BE32-E72D297353CC}">
                  <c16:uniqueId val="{00000002-F523-4632-A4B5-8379C89F015B}"/>
                </c:ext>
              </c:extLst>
            </c:dLbl>
            <c:numFmt formatCode="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Kategorie 1</c:v>
                </c:pt>
              </c:strCache>
            </c:strRef>
          </c:cat>
          <c:val>
            <c:numRef>
              <c:f>Tabelle1!$B$2</c:f>
              <c:numCache>
                <c:formatCode>0%</c:formatCode>
                <c:ptCount val="1"/>
                <c:pt idx="0">
                  <c:v>0.28000000000000003</c:v>
                </c:pt>
              </c:numCache>
            </c:numRef>
          </c:val>
          <c:extLst>
            <c:ext xmlns:c16="http://schemas.microsoft.com/office/drawing/2014/chart" uri="{C3380CC4-5D6E-409C-BE32-E72D297353CC}">
              <c16:uniqueId val="{00000000-F523-4632-A4B5-8379C89F015B}"/>
            </c:ext>
          </c:extLst>
        </c:ser>
        <c:ser>
          <c:idx val="1"/>
          <c:order val="1"/>
          <c:tx>
            <c:strRef>
              <c:f>Tabelle1!$C$1</c:f>
              <c:strCache>
                <c:ptCount val="1"/>
                <c:pt idx="0">
                  <c:v>2015-2017</c:v>
                </c:pt>
              </c:strCache>
            </c:strRef>
          </c:tx>
          <c:spPr>
            <a:solidFill>
              <a:schemeClr val="accent2"/>
            </a:solidFill>
            <a:ln>
              <a:noFill/>
            </a:ln>
            <a:effectLst/>
          </c:spPr>
          <c:invertIfNegative val="0"/>
          <c:dLbls>
            <c:dLbl>
              <c:idx val="0"/>
              <c:layout>
                <c:manualLayout>
                  <c:x val="2.4067099072213332E-7"/>
                  <c:y val="4.2791319638212963E-2"/>
                </c:manualLayout>
              </c:layout>
              <c:showLegendKey val="0"/>
              <c:showVal val="1"/>
              <c:showCatName val="0"/>
              <c:showSerName val="0"/>
              <c:showPercent val="0"/>
              <c:showBubbleSize val="0"/>
              <c:extLst>
                <c:ext xmlns:c15="http://schemas.microsoft.com/office/drawing/2012/chart" uri="{CE6537A1-D6FC-4f65-9D91-7224C49458BB}">
                  <c15:layout>
                    <c:manualLayout>
                      <c:w val="0.24446059614204396"/>
                      <c:h val="0.15907594790098237"/>
                    </c:manualLayout>
                  </c15:layout>
                </c:ext>
                <c:ext xmlns:c16="http://schemas.microsoft.com/office/drawing/2014/chart" uri="{C3380CC4-5D6E-409C-BE32-E72D297353CC}">
                  <c16:uniqueId val="{00000003-F523-4632-A4B5-8379C89F015B}"/>
                </c:ext>
              </c:extLst>
            </c:dLbl>
            <c:numFmt formatCode="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Kategorie 1</c:v>
                </c:pt>
              </c:strCache>
            </c:strRef>
          </c:cat>
          <c:val>
            <c:numRef>
              <c:f>Tabelle1!$C$2</c:f>
              <c:numCache>
                <c:formatCode>0%</c:formatCode>
                <c:ptCount val="1"/>
                <c:pt idx="0">
                  <c:v>0.16</c:v>
                </c:pt>
              </c:numCache>
            </c:numRef>
          </c:val>
          <c:extLst>
            <c:ext xmlns:c16="http://schemas.microsoft.com/office/drawing/2014/chart" uri="{C3380CC4-5D6E-409C-BE32-E72D297353CC}">
              <c16:uniqueId val="{00000001-F523-4632-A4B5-8379C89F015B}"/>
            </c:ext>
          </c:extLst>
        </c:ser>
        <c:dLbls>
          <c:showLegendKey val="0"/>
          <c:showVal val="0"/>
          <c:showCatName val="0"/>
          <c:showSerName val="0"/>
          <c:showPercent val="0"/>
          <c:showBubbleSize val="0"/>
        </c:dLbls>
        <c:gapWidth val="50"/>
        <c:overlap val="-10"/>
        <c:axId val="175076063"/>
        <c:axId val="1390529103"/>
      </c:barChart>
      <c:catAx>
        <c:axId val="175076063"/>
        <c:scaling>
          <c:orientation val="minMax"/>
        </c:scaling>
        <c:delete val="1"/>
        <c:axPos val="b"/>
        <c:numFmt formatCode="General" sourceLinked="1"/>
        <c:majorTickMark val="none"/>
        <c:minorTickMark val="none"/>
        <c:tickLblPos val="nextTo"/>
        <c:crossAx val="1390529103"/>
        <c:crosses val="autoZero"/>
        <c:auto val="1"/>
        <c:lblAlgn val="ctr"/>
        <c:lblOffset val="100"/>
        <c:noMultiLvlLbl val="0"/>
      </c:catAx>
      <c:valAx>
        <c:axId val="1390529103"/>
        <c:scaling>
          <c:orientation val="minMax"/>
        </c:scaling>
        <c:delete val="0"/>
        <c:axPos val="l"/>
        <c:numFmt formatCode="0\ %"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1750760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404040"/>
                </a:solidFill>
                <a:latin typeface="+mn-lt"/>
                <a:ea typeface="+mn-ea"/>
                <a:cs typeface="+mn-cs"/>
              </a:defRPr>
            </a:pPr>
            <a:r>
              <a:rPr lang="de-DE" sz="1050">
                <a:solidFill>
                  <a:srgbClr val="404040"/>
                </a:solidFill>
              </a:rPr>
              <a:t>DKA [%]</a:t>
            </a:r>
          </a:p>
        </c:rich>
      </c:tx>
      <c:layout>
        <c:manualLayout>
          <c:xMode val="edge"/>
          <c:yMode val="edge"/>
          <c:x val="0.38420748661705273"/>
          <c:y val="3.0884602410249658E-2"/>
        </c:manualLayout>
      </c:layout>
      <c:overlay val="0"/>
      <c:spPr>
        <a:noFill/>
        <a:ln>
          <a:noFill/>
        </a:ln>
        <a:effectLst/>
      </c:spPr>
      <c:txPr>
        <a:bodyPr rot="0" spcFirstLastPara="1" vertOverflow="ellipsis" vert="horz" wrap="square" anchor="ctr" anchorCtr="1"/>
        <a:lstStyle/>
        <a:p>
          <a:pPr>
            <a:defRPr sz="1050" b="0" i="0" u="none" strike="noStrike" kern="1200" spc="0" baseline="0">
              <a:solidFill>
                <a:srgbClr val="404040"/>
              </a:solidFill>
              <a:latin typeface="+mn-lt"/>
              <a:ea typeface="+mn-ea"/>
              <a:cs typeface="+mn-cs"/>
            </a:defRPr>
          </a:pPr>
          <a:endParaRPr lang="de-DE"/>
        </a:p>
      </c:txPr>
    </c:title>
    <c:autoTitleDeleted val="0"/>
    <c:plotArea>
      <c:layout/>
      <c:barChart>
        <c:barDir val="col"/>
        <c:grouping val="clustered"/>
        <c:varyColors val="0"/>
        <c:ser>
          <c:idx val="0"/>
          <c:order val="0"/>
          <c:tx>
            <c:strRef>
              <c:f>Tabelle1!$B$1</c:f>
              <c:strCache>
                <c:ptCount val="1"/>
                <c:pt idx="0">
                  <c:v>DPV 2011-2019</c:v>
                </c:pt>
              </c:strCache>
            </c:strRef>
          </c:tx>
          <c:spPr>
            <a:solidFill>
              <a:schemeClr val="tx1">
                <a:lumMod val="65000"/>
                <a:lumOff val="35000"/>
              </a:schemeClr>
            </a:solidFill>
            <a:ln>
              <a:noFill/>
            </a:ln>
            <a:effectLst/>
          </c:spPr>
          <c:invertIfNegative val="0"/>
          <c:dPt>
            <c:idx val="0"/>
            <c:invertIfNegative val="0"/>
            <c:bubble3D val="0"/>
            <c:spPr>
              <a:solidFill>
                <a:schemeClr val="tx1">
                  <a:lumMod val="65000"/>
                  <a:lumOff val="35000"/>
                </a:schemeClr>
              </a:solidFill>
              <a:ln>
                <a:noFill/>
              </a:ln>
              <a:effectLst/>
            </c:spPr>
            <c:extLst>
              <c:ext xmlns:c16="http://schemas.microsoft.com/office/drawing/2014/chart" uri="{C3380CC4-5D6E-409C-BE32-E72D297353CC}">
                <c16:uniqueId val="{00000003-165B-4EFF-B165-850FC1B9CE37}"/>
              </c:ext>
            </c:extLst>
          </c:dPt>
          <c:dLbls>
            <c:dLbl>
              <c:idx val="0"/>
              <c:tx>
                <c:rich>
                  <a:bodyPr/>
                  <a:lstStyle/>
                  <a:p>
                    <a:fld id="{379625A3-FF75-49C8-8A19-05151419D8AD}" type="VALUE">
                      <a:rPr lang="en-US" smtClean="0">
                        <a:solidFill>
                          <a:srgbClr val="404040"/>
                        </a:solidFill>
                      </a:rPr>
                      <a:pPr/>
                      <a:t>[WERT]</a:t>
                    </a:fld>
                    <a:endParaRPr lang="de-DE"/>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65B-4EFF-B165-850FC1B9CE37}"/>
                </c:ext>
              </c:extLst>
            </c:dLbl>
            <c:numFmt formatCode="0.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numCache>
            </c:numRef>
          </c:cat>
          <c:val>
            <c:numRef>
              <c:f>Tabelle1!$B$2</c:f>
              <c:numCache>
                <c:formatCode>0.0</c:formatCode>
                <c:ptCount val="1"/>
                <c:pt idx="0">
                  <c:v>0.21</c:v>
                </c:pt>
              </c:numCache>
            </c:numRef>
          </c:val>
          <c:extLst>
            <c:ext xmlns:c16="http://schemas.microsoft.com/office/drawing/2014/chart" uri="{C3380CC4-5D6E-409C-BE32-E72D297353CC}">
              <c16:uniqueId val="{00000000-165B-4EFF-B165-850FC1B9CE37}"/>
            </c:ext>
          </c:extLst>
        </c:ser>
        <c:ser>
          <c:idx val="1"/>
          <c:order val="1"/>
          <c:tx>
            <c:strRef>
              <c:f>Tabelle1!$C$1</c:f>
              <c:strCache>
                <c:ptCount val="1"/>
                <c:pt idx="0">
                  <c:v>DPV 2020</c:v>
                </c:pt>
              </c:strCache>
            </c:strRef>
          </c:tx>
          <c:spPr>
            <a:solidFill>
              <a:schemeClr val="tx1"/>
            </a:solidFill>
            <a:ln>
              <a:noFill/>
            </a:ln>
            <a:effectLst/>
          </c:spPr>
          <c:invertIfNegative val="0"/>
          <c:dLbls>
            <c:numFmt formatCode="0.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numCache>
            </c:numRef>
          </c:cat>
          <c:val>
            <c:numRef>
              <c:f>Tabelle1!$C$2</c:f>
              <c:numCache>
                <c:formatCode>0.0</c:formatCode>
                <c:ptCount val="1"/>
                <c:pt idx="0">
                  <c:v>0.33400000000000002</c:v>
                </c:pt>
              </c:numCache>
            </c:numRef>
          </c:val>
          <c:extLst>
            <c:ext xmlns:c16="http://schemas.microsoft.com/office/drawing/2014/chart" uri="{C3380CC4-5D6E-409C-BE32-E72D297353CC}">
              <c16:uniqueId val="{00000001-165B-4EFF-B165-850FC1B9CE37}"/>
            </c:ext>
          </c:extLst>
        </c:ser>
        <c:ser>
          <c:idx val="2"/>
          <c:order val="2"/>
          <c:tx>
            <c:strRef>
              <c:f>Tabelle1!$D$1</c:f>
              <c:strCache>
                <c:ptCount val="1"/>
                <c:pt idx="0">
                  <c:v>DPV 2021</c:v>
                </c:pt>
              </c:strCache>
            </c:strRef>
          </c:tx>
          <c:spPr>
            <a:solidFill>
              <a:schemeClr val="accent2">
                <a:lumMod val="75000"/>
              </a:schemeClr>
            </a:solidFill>
            <a:ln>
              <a:noFill/>
            </a:ln>
            <a:effectLst/>
          </c:spPr>
          <c:invertIfNegative val="0"/>
          <c:dLbls>
            <c:numFmt formatCode="0.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numCache>
            </c:numRef>
          </c:cat>
          <c:val>
            <c:numRef>
              <c:f>Tabelle1!$D$2</c:f>
              <c:numCache>
                <c:formatCode>0.0</c:formatCode>
                <c:ptCount val="1"/>
                <c:pt idx="0">
                  <c:v>0.34200000000000003</c:v>
                </c:pt>
              </c:numCache>
            </c:numRef>
          </c:val>
          <c:extLst>
            <c:ext xmlns:c16="http://schemas.microsoft.com/office/drawing/2014/chart" uri="{C3380CC4-5D6E-409C-BE32-E72D297353CC}">
              <c16:uniqueId val="{00000002-165B-4EFF-B165-850FC1B9CE37}"/>
            </c:ext>
          </c:extLst>
        </c:ser>
        <c:ser>
          <c:idx val="3"/>
          <c:order val="3"/>
          <c:tx>
            <c:strRef>
              <c:f>Tabelle1!$E$1</c:f>
              <c:strCache>
                <c:ptCount val="1"/>
                <c:pt idx="0">
                  <c:v>Fr1da 2015-2022</c:v>
                </c:pt>
              </c:strCache>
            </c:strRef>
          </c:tx>
          <c:spPr>
            <a:solidFill>
              <a:schemeClr val="accent2">
                <a:lumMod val="60000"/>
                <a:lumOff val="40000"/>
              </a:schemeClr>
            </a:solidFill>
            <a:ln>
              <a:noFill/>
            </a:ln>
            <a:effectLst/>
          </c:spPr>
          <c:invertIfNegative val="0"/>
          <c:dLbls>
            <c:numFmt formatCode="0.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c:f>
              <c:numCache>
                <c:formatCode>General</c:formatCode>
                <c:ptCount val="1"/>
              </c:numCache>
            </c:numRef>
          </c:cat>
          <c:val>
            <c:numRef>
              <c:f>Tabelle1!$E$2</c:f>
              <c:numCache>
                <c:formatCode>0.0</c:formatCode>
                <c:ptCount val="1"/>
                <c:pt idx="0">
                  <c:v>2.5000000000000001E-2</c:v>
                </c:pt>
              </c:numCache>
            </c:numRef>
          </c:val>
          <c:extLst>
            <c:ext xmlns:c16="http://schemas.microsoft.com/office/drawing/2014/chart" uri="{C3380CC4-5D6E-409C-BE32-E72D297353CC}">
              <c16:uniqueId val="{00000002-2B50-4AB6-AC9D-F869401BDDBC}"/>
            </c:ext>
          </c:extLst>
        </c:ser>
        <c:dLbls>
          <c:showLegendKey val="0"/>
          <c:showVal val="0"/>
          <c:showCatName val="0"/>
          <c:showSerName val="0"/>
          <c:showPercent val="0"/>
          <c:showBubbleSize val="0"/>
        </c:dLbls>
        <c:gapWidth val="50"/>
        <c:overlap val="-10"/>
        <c:axId val="1440582208"/>
        <c:axId val="584692640"/>
      </c:barChart>
      <c:catAx>
        <c:axId val="1440582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84692640"/>
        <c:crosses val="autoZero"/>
        <c:auto val="1"/>
        <c:lblAlgn val="ctr"/>
        <c:lblOffset val="100"/>
        <c:noMultiLvlLbl val="0"/>
      </c:catAx>
      <c:valAx>
        <c:axId val="584692640"/>
        <c:scaling>
          <c:orientation val="minMax"/>
          <c:max val="0.4"/>
        </c:scaling>
        <c:delete val="0"/>
        <c:axPos val="l"/>
        <c:numFmt formatCode="0\ %" sourceLinked="0"/>
        <c:majorTickMark val="none"/>
        <c:minorTickMark val="none"/>
        <c:tickLblPos val="nextTo"/>
        <c:spPr>
          <a:noFill/>
          <a:ln>
            <a:noFill/>
          </a:ln>
          <a:effectLst/>
        </c:spPr>
        <c:txPr>
          <a:bodyPr rot="-60000000" spcFirstLastPara="1" vertOverflow="ellipsis" vert="horz" wrap="square" anchor="ctr" anchorCtr="1"/>
          <a:lstStyle/>
          <a:p>
            <a:pPr algn="ctr">
              <a:defRPr lang="en-US" sz="900" b="0" i="0" u="none" strike="noStrike" kern="1200" baseline="0">
                <a:solidFill>
                  <a:srgbClr val="404040"/>
                </a:solidFill>
                <a:latin typeface="+mn-lt"/>
                <a:ea typeface="+mn-ea"/>
                <a:cs typeface="+mn-cs"/>
              </a:defRPr>
            </a:pPr>
            <a:endParaRPr lang="de-DE"/>
          </a:p>
        </c:txPr>
        <c:crossAx val="1440582208"/>
        <c:crosses val="autoZero"/>
        <c:crossBetween val="between"/>
      </c:valAx>
      <c:spPr>
        <a:noFill/>
        <a:ln>
          <a:noFill/>
        </a:ln>
        <a:effectLst/>
      </c:spPr>
    </c:plotArea>
    <c:legend>
      <c:legendPos val="b"/>
      <c:layout>
        <c:manualLayout>
          <c:xMode val="edge"/>
          <c:yMode val="edge"/>
          <c:x val="0.16512397585795677"/>
          <c:y val="0.83673793476570435"/>
          <c:w val="0.68742911701923348"/>
          <c:h val="0.16326206523429543"/>
        </c:manualLayout>
      </c:layout>
      <c:overlay val="0"/>
      <c:spPr>
        <a:noFill/>
        <a:ln>
          <a:noFill/>
        </a:ln>
        <a:effectLst/>
      </c:spPr>
      <c:txPr>
        <a:bodyPr rot="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0861-4FF3-97CE-231EA1B518B5}"/>
              </c:ext>
            </c:extLst>
          </c:dPt>
          <c:dPt>
            <c:idx val="1"/>
            <c:bubble3D val="0"/>
            <c:spPr>
              <a:solidFill>
                <a:schemeClr val="accent6">
                  <a:lumMod val="95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0861-4FF3-97CE-231EA1B518B5}"/>
              </c:ext>
            </c:extLst>
          </c:dPt>
          <c:dPt>
            <c:idx val="2"/>
            <c:bubble3D val="0"/>
            <c:spPr>
              <a:solidFill>
                <a:schemeClr val="accent3"/>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0861-4FF3-97CE-231EA1B518B5}"/>
              </c:ext>
            </c:extLst>
          </c:dPt>
          <c:dPt>
            <c:idx val="3"/>
            <c:bubble3D val="0"/>
            <c:spPr>
              <a:solidFill>
                <a:schemeClr val="accent4"/>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0861-4FF3-97CE-231EA1B518B5}"/>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0.77</c:v>
                </c:pt>
                <c:pt idx="1">
                  <c:v>0.23</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0861-4FF3-97CE-231EA1B518B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bg2"/>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501C-4C5A-A5FB-E5A0986D263F}"/>
              </c:ext>
            </c:extLst>
          </c:dPt>
          <c:dPt>
            <c:idx val="1"/>
            <c:bubble3D val="0"/>
            <c:spPr>
              <a:solidFill>
                <a:schemeClr val="accent6">
                  <a:lumMod val="95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501C-4C5A-A5FB-E5A0986D263F}"/>
              </c:ext>
            </c:extLst>
          </c:dPt>
          <c:dPt>
            <c:idx val="2"/>
            <c:bubble3D val="0"/>
            <c:spPr>
              <a:solidFill>
                <a:schemeClr val="accent3"/>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501C-4C5A-A5FB-E5A0986D263F}"/>
              </c:ext>
            </c:extLst>
          </c:dPt>
          <c:dPt>
            <c:idx val="3"/>
            <c:bubble3D val="0"/>
            <c:spPr>
              <a:solidFill>
                <a:schemeClr val="accent4"/>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501C-4C5A-A5FB-E5A0986D263F}"/>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0.57999999999999996</c:v>
                </c:pt>
                <c:pt idx="1">
                  <c:v>0.42</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501C-4C5A-A5FB-E5A0986D263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D912-42E4-BAD2-4D8A11816BA4}"/>
              </c:ext>
            </c:extLst>
          </c:dPt>
          <c:dPt>
            <c:idx val="1"/>
            <c:bubble3D val="0"/>
            <c:spPr>
              <a:solidFill>
                <a:schemeClr val="accent6">
                  <a:lumMod val="95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D912-42E4-BAD2-4D8A11816BA4}"/>
              </c:ext>
            </c:extLst>
          </c:dPt>
          <c:dPt>
            <c:idx val="2"/>
            <c:bubble3D val="0"/>
            <c:spPr>
              <a:solidFill>
                <a:schemeClr val="accent3"/>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D912-42E4-BAD2-4D8A11816BA4}"/>
              </c:ext>
            </c:extLst>
          </c:dPt>
          <c:dPt>
            <c:idx val="3"/>
            <c:bubble3D val="0"/>
            <c:spPr>
              <a:solidFill>
                <a:schemeClr val="accent4"/>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D912-42E4-BAD2-4D8A11816BA4}"/>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0.49</c:v>
                </c:pt>
                <c:pt idx="1">
                  <c:v>0.51</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D912-42E4-BAD2-4D8A11816BA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tx2"/>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A02C-41F4-8294-5C26A6825D6B}"/>
              </c:ext>
            </c:extLst>
          </c:dPt>
          <c:dPt>
            <c:idx val="1"/>
            <c:bubble3D val="0"/>
            <c:spPr>
              <a:solidFill>
                <a:schemeClr val="accent6">
                  <a:lumMod val="95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A02C-41F4-8294-5C26A6825D6B}"/>
              </c:ext>
            </c:extLst>
          </c:dPt>
          <c:dPt>
            <c:idx val="2"/>
            <c:bubble3D val="0"/>
            <c:spPr>
              <a:solidFill>
                <a:schemeClr val="accent3"/>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A02C-41F4-8294-5C26A6825D6B}"/>
              </c:ext>
            </c:extLst>
          </c:dPt>
          <c:dPt>
            <c:idx val="3"/>
            <c:bubble3D val="0"/>
            <c:spPr>
              <a:solidFill>
                <a:schemeClr val="accent4"/>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A02C-41F4-8294-5C26A6825D6B}"/>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0.32</c:v>
                </c:pt>
                <c:pt idx="1">
                  <c:v>0.68</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A02C-41F4-8294-5C26A6825D6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CDF5-47A4-B6C2-04852F8C04D6}"/>
              </c:ext>
            </c:extLst>
          </c:dPt>
          <c:dPt>
            <c:idx val="1"/>
            <c:bubble3D val="0"/>
            <c:spPr>
              <a:solidFill>
                <a:schemeClr val="accent1">
                  <a:lumMod val="75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CDF5-47A4-B6C2-04852F8C04D6}"/>
              </c:ext>
            </c:extLst>
          </c:dPt>
          <c:dPt>
            <c:idx val="2"/>
            <c:bubble3D val="0"/>
            <c:spPr>
              <a:solidFill>
                <a:schemeClr val="accent2"/>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CDF5-47A4-B6C2-04852F8C04D6}"/>
              </c:ext>
            </c:extLst>
          </c:dPt>
          <c:dPt>
            <c:idx val="3"/>
            <c:bubble3D val="0"/>
            <c:spPr>
              <a:solidFill>
                <a:schemeClr val="accent6">
                  <a:lumMod val="95000"/>
                </a:schemeClr>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CDF5-47A4-B6C2-04852F8C04D6}"/>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0.75</c:v>
                </c:pt>
                <c:pt idx="1">
                  <c:v>0.01</c:v>
                </c:pt>
                <c:pt idx="2">
                  <c:v>0.05</c:v>
                </c:pt>
                <c:pt idx="3">
                  <c:v>0.19</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CDF5-47A4-B6C2-04852F8C04D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bg2"/>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B80F-41C3-AD96-0D63236D3487}"/>
              </c:ext>
            </c:extLst>
          </c:dPt>
          <c:dPt>
            <c:idx val="1"/>
            <c:bubble3D val="0"/>
            <c:spPr>
              <a:solidFill>
                <a:schemeClr val="bg2">
                  <a:lumMod val="50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B80F-41C3-AD96-0D63236D3487}"/>
              </c:ext>
            </c:extLst>
          </c:dPt>
          <c:dPt>
            <c:idx val="2"/>
            <c:bubble3D val="0"/>
            <c:spPr>
              <a:solidFill>
                <a:schemeClr val="accent6">
                  <a:lumMod val="95000"/>
                </a:schemeClr>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B80F-41C3-AD96-0D63236D3487}"/>
              </c:ext>
            </c:extLst>
          </c:dPt>
          <c:dPt>
            <c:idx val="3"/>
            <c:bubble3D val="0"/>
            <c:spPr>
              <a:solidFill>
                <a:schemeClr val="accent4"/>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B80F-41C3-AD96-0D63236D3487}"/>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0.21</c:v>
                </c:pt>
                <c:pt idx="1">
                  <c:v>0.21</c:v>
                </c:pt>
                <c:pt idx="2">
                  <c:v>0.57999999999999996</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B80F-41C3-AD96-0D63236D348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7567-4CBF-B2FA-C0D93B154951}"/>
              </c:ext>
            </c:extLst>
          </c:dPt>
          <c:dPt>
            <c:idx val="1"/>
            <c:bubble3D val="0"/>
            <c:spPr>
              <a:solidFill>
                <a:schemeClr val="accent2">
                  <a:lumMod val="50000"/>
                </a:schemeClr>
              </a:solidFill>
              <a:ln w="19050">
                <a:no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7567-4CBF-B2FA-C0D93B154951}"/>
              </c:ext>
            </c:extLst>
          </c:dPt>
          <c:dPt>
            <c:idx val="2"/>
            <c:bubble3D val="0"/>
            <c:spPr>
              <a:solidFill>
                <a:schemeClr val="accent6">
                  <a:lumMod val="95000"/>
                </a:schemeClr>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5-7567-4CBF-B2FA-C0D93B154951}"/>
              </c:ext>
            </c:extLst>
          </c:dPt>
          <c:dPt>
            <c:idx val="3"/>
            <c:bubble3D val="0"/>
            <c:spPr>
              <a:solidFill>
                <a:schemeClr val="accent4"/>
              </a:solidFill>
              <a:ln w="19050">
                <a:solidFill>
                  <a:schemeClr val="lt1"/>
                </a:solidFill>
              </a:ln>
            </c:spPr>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7567-4CBF-B2FA-C0D93B154951}"/>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0.15</c:v>
                </c:pt>
                <c:pt idx="1">
                  <c:v>0.18</c:v>
                </c:pt>
                <c:pt idx="2">
                  <c:v>0.67</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8-7567-4CBF-B2FA-C0D93B15495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0.1194</cdr:x>
      <cdr:y>0.81659</cdr:y>
    </cdr:from>
    <cdr:to>
      <cdr:x>0.95228</cdr:x>
      <cdr:y>0.91983</cdr:y>
    </cdr:to>
    <cdr:grpSp>
      <cdr:nvGrpSpPr>
        <cdr:cNvPr id="10" name="Group 9">
          <a:extLst xmlns:a="http://schemas.openxmlformats.org/drawingml/2006/main">
            <a:ext uri="{FF2B5EF4-FFF2-40B4-BE49-F238E27FC236}">
              <a16:creationId xmlns:a16="http://schemas.microsoft.com/office/drawing/2014/main" id="{AD370851-7A73-5B49-88F1-CFEE8E18F862}"/>
            </a:ext>
          </a:extLst>
        </cdr:cNvPr>
        <cdr:cNvGrpSpPr/>
      </cdr:nvGrpSpPr>
      <cdr:grpSpPr>
        <a:xfrm xmlns:a="http://schemas.openxmlformats.org/drawingml/2006/main">
          <a:off x="539245" y="2028129"/>
          <a:ext cx="3761524" cy="256412"/>
          <a:chOff x="718976" y="2903079"/>
          <a:chExt cx="5015400" cy="363896"/>
        </a:xfrm>
      </cdr:grpSpPr>
      <cdr:sp macro="" textlink="">
        <cdr:nvSpPr>
          <cdr:cNvPr id="2" name="TextBox 1">
            <a:extLst xmlns:a="http://schemas.openxmlformats.org/drawingml/2006/main">
              <a:ext uri="{FF2B5EF4-FFF2-40B4-BE49-F238E27FC236}">
                <a16:creationId xmlns:a16="http://schemas.microsoft.com/office/drawing/2014/main" id="{B9F0B864-5EA2-E246-A3BC-60C55ACE2742}"/>
              </a:ext>
            </a:extLst>
          </cdr:cNvPr>
          <cdr:cNvSpPr txBox="1"/>
        </cdr:nvSpPr>
        <cdr:spPr>
          <a:xfrm xmlns:a="http://schemas.openxmlformats.org/drawingml/2006/main">
            <a:off x="718976" y="2903079"/>
            <a:ext cx="329184" cy="311528"/>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0</a:t>
            </a:r>
          </a:p>
        </cdr:txBody>
      </cdr:sp>
      <cdr:sp macro="" textlink="">
        <cdr:nvSpPr>
          <cdr:cNvPr id="3" name="TextBox 2">
            <a:extLst xmlns:a="http://schemas.openxmlformats.org/drawingml/2006/main">
              <a:ext uri="{FF2B5EF4-FFF2-40B4-BE49-F238E27FC236}">
                <a16:creationId xmlns:a16="http://schemas.microsoft.com/office/drawing/2014/main" id="{D090E23E-658C-AB45-AA9A-3EF142D4CDE0}"/>
              </a:ext>
            </a:extLst>
          </cdr:cNvPr>
          <cdr:cNvSpPr txBox="1"/>
        </cdr:nvSpPr>
        <cdr:spPr>
          <a:xfrm xmlns:a="http://schemas.openxmlformats.org/drawingml/2006/main">
            <a:off x="1365462" y="2903079"/>
            <a:ext cx="329184" cy="311528"/>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2</a:t>
            </a:r>
          </a:p>
        </cdr:txBody>
      </cdr:sp>
      <cdr:sp macro="" textlink="">
        <cdr:nvSpPr>
          <cdr:cNvPr id="4" name="TextBox 3">
            <a:extLst xmlns:a="http://schemas.openxmlformats.org/drawingml/2006/main">
              <a:ext uri="{FF2B5EF4-FFF2-40B4-BE49-F238E27FC236}">
                <a16:creationId xmlns:a16="http://schemas.microsoft.com/office/drawing/2014/main" id="{8846485A-A5BE-1A45-A05F-1AD0FF89E0D9}"/>
              </a:ext>
            </a:extLst>
          </cdr:cNvPr>
          <cdr:cNvSpPr txBox="1"/>
        </cdr:nvSpPr>
        <cdr:spPr>
          <a:xfrm xmlns:a="http://schemas.openxmlformats.org/drawingml/2006/main">
            <a:off x="2011948" y="2903080"/>
            <a:ext cx="329184" cy="328376"/>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4</a:t>
            </a:r>
          </a:p>
        </cdr:txBody>
      </cdr:sp>
      <cdr:sp macro="" textlink="">
        <cdr:nvSpPr>
          <cdr:cNvPr id="5" name="TextBox 4">
            <a:extLst xmlns:a="http://schemas.openxmlformats.org/drawingml/2006/main">
              <a:ext uri="{FF2B5EF4-FFF2-40B4-BE49-F238E27FC236}">
                <a16:creationId xmlns:a16="http://schemas.microsoft.com/office/drawing/2014/main" id="{B34FC57C-188C-434A-9689-F83E920C1492}"/>
              </a:ext>
            </a:extLst>
          </cdr:cNvPr>
          <cdr:cNvSpPr txBox="1"/>
        </cdr:nvSpPr>
        <cdr:spPr>
          <a:xfrm xmlns:a="http://schemas.openxmlformats.org/drawingml/2006/main">
            <a:off x="2670082" y="2903080"/>
            <a:ext cx="329184" cy="328373"/>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6</a:t>
            </a:r>
          </a:p>
        </cdr:txBody>
      </cdr:sp>
      <cdr:sp macro="" textlink="">
        <cdr:nvSpPr>
          <cdr:cNvPr id="6" name="TextBox 5">
            <a:extLst xmlns:a="http://schemas.openxmlformats.org/drawingml/2006/main">
              <a:ext uri="{FF2B5EF4-FFF2-40B4-BE49-F238E27FC236}">
                <a16:creationId xmlns:a16="http://schemas.microsoft.com/office/drawing/2014/main" id="{3FF950F2-C8CC-D243-9CAA-68C15E0DD9D1}"/>
              </a:ext>
            </a:extLst>
          </cdr:cNvPr>
          <cdr:cNvSpPr txBox="1"/>
        </cdr:nvSpPr>
        <cdr:spPr>
          <a:xfrm xmlns:a="http://schemas.openxmlformats.org/drawingml/2006/main">
            <a:off x="3334043" y="2903080"/>
            <a:ext cx="329184" cy="328373"/>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8</a:t>
            </a:r>
          </a:p>
        </cdr:txBody>
      </cdr:sp>
      <cdr:sp macro="" textlink="">
        <cdr:nvSpPr>
          <cdr:cNvPr id="7" name="TextBox 6">
            <a:extLst xmlns:a="http://schemas.openxmlformats.org/drawingml/2006/main">
              <a:ext uri="{FF2B5EF4-FFF2-40B4-BE49-F238E27FC236}">
                <a16:creationId xmlns:a16="http://schemas.microsoft.com/office/drawing/2014/main" id="{9DAAD4FB-7BC5-A64F-8E2F-51D26F304184}"/>
              </a:ext>
            </a:extLst>
          </cdr:cNvPr>
          <cdr:cNvSpPr txBox="1"/>
        </cdr:nvSpPr>
        <cdr:spPr>
          <a:xfrm xmlns:a="http://schemas.openxmlformats.org/drawingml/2006/main">
            <a:off x="3945582" y="2908902"/>
            <a:ext cx="503913" cy="322550"/>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10</a:t>
            </a:r>
          </a:p>
        </cdr:txBody>
      </cdr:sp>
      <cdr:sp macro="" textlink="">
        <cdr:nvSpPr>
          <cdr:cNvPr id="8" name="TextBox 7">
            <a:extLst xmlns:a="http://schemas.openxmlformats.org/drawingml/2006/main">
              <a:ext uri="{FF2B5EF4-FFF2-40B4-BE49-F238E27FC236}">
                <a16:creationId xmlns:a16="http://schemas.microsoft.com/office/drawing/2014/main" id="{1C2F7468-5BC4-A144-B634-7F50352F2908}"/>
              </a:ext>
            </a:extLst>
          </cdr:cNvPr>
          <cdr:cNvSpPr txBox="1"/>
        </cdr:nvSpPr>
        <cdr:spPr>
          <a:xfrm xmlns:a="http://schemas.openxmlformats.org/drawingml/2006/main">
            <a:off x="4603717" y="2908902"/>
            <a:ext cx="507205" cy="322547"/>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12</a:t>
            </a:r>
          </a:p>
        </cdr:txBody>
      </cdr:sp>
      <cdr:sp macro="" textlink="">
        <cdr:nvSpPr>
          <cdr:cNvPr id="9" name="TextBox 8">
            <a:extLst xmlns:a="http://schemas.openxmlformats.org/drawingml/2006/main">
              <a:ext uri="{FF2B5EF4-FFF2-40B4-BE49-F238E27FC236}">
                <a16:creationId xmlns:a16="http://schemas.microsoft.com/office/drawing/2014/main" id="{F543369D-6CF4-E14E-BEEC-C4F03BCBFD8B}"/>
              </a:ext>
            </a:extLst>
          </cdr:cNvPr>
          <cdr:cNvSpPr txBox="1"/>
        </cdr:nvSpPr>
        <cdr:spPr>
          <a:xfrm xmlns:a="http://schemas.openxmlformats.org/drawingml/2006/main">
            <a:off x="5250203" y="2908902"/>
            <a:ext cx="484173" cy="358073"/>
          </a:xfrm>
          <a:prstGeom xmlns:a="http://schemas.openxmlformats.org/drawingml/2006/main" prst="rect">
            <a:avLst/>
          </a:prstGeom>
        </cdr:spPr>
        <cdr:txBody>
          <a:bodyPr xmlns:a="http://schemas.openxmlformats.org/drawingml/2006/main" vertOverflow="clip" wrap="square" rtlCol="0" anchor="t"/>
          <a:lstStyle xmlns:a="http://schemas.openxmlformats.org/drawingml/2006/main"/>
          <a:p xmlns:a="http://schemas.openxmlformats.org/drawingml/2006/main">
            <a:pPr algn="ctr"/>
            <a:r>
              <a:rPr lang="en-US" sz="900" dirty="0">
                <a:solidFill>
                  <a:srgbClr val="404040"/>
                </a:solidFill>
                <a:latin typeface="+mn-lt"/>
                <a:cs typeface="Arial" panose="020B0604020202020204" pitchFamily="34" charset="0"/>
              </a:rPr>
              <a:t>14</a:t>
            </a:r>
          </a:p>
        </cdr:txBody>
      </cdr:sp>
    </cdr:grpSp>
  </cdr:relSizeAnchor>
</c:userShapes>
</file>

<file path=ppt/drawings/drawing2.xml><?xml version="1.0" encoding="utf-8"?>
<c:userShapes xmlns:c="http://schemas.openxmlformats.org/drawingml/2006/chart">
  <cdr:relSizeAnchor xmlns:cdr="http://schemas.openxmlformats.org/drawingml/2006/chartDrawing">
    <cdr:from>
      <cdr:x>0.52882</cdr:x>
      <cdr:y>0.32042</cdr:y>
    </cdr:from>
    <cdr:to>
      <cdr:x>0.52882</cdr:x>
      <cdr:y>0.78856</cdr:y>
    </cdr:to>
    <cdr:cxnSp macro="">
      <cdr:nvCxnSpPr>
        <cdr:cNvPr id="2" name="Connettore diritto 1">
          <a:extLst xmlns:a="http://schemas.openxmlformats.org/drawingml/2006/main">
            <a:ext uri="{FF2B5EF4-FFF2-40B4-BE49-F238E27FC236}">
              <a16:creationId xmlns:a16="http://schemas.microsoft.com/office/drawing/2014/main" id="{73CC910C-A541-86DE-46F7-9D0BA1AB4A51}"/>
            </a:ext>
          </a:extLst>
        </cdr:cNvPr>
        <cdr:cNvCxnSpPr/>
      </cdr:nvCxnSpPr>
      <cdr:spPr>
        <a:xfrm xmlns:a="http://schemas.openxmlformats.org/drawingml/2006/main" flipH="1" flipV="1">
          <a:off x="5940315" y="1161887"/>
          <a:ext cx="0" cy="1697540"/>
        </a:xfrm>
        <a:prstGeom xmlns:a="http://schemas.openxmlformats.org/drawingml/2006/main" prst="line">
          <a:avLst/>
        </a:prstGeom>
        <a:ln xmlns:a="http://schemas.openxmlformats.org/drawingml/2006/main" cap="rnd">
          <a:solidFill>
            <a:schemeClr val="bg1">
              <a:lumMod val="75000"/>
            </a:schemeClr>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0.34493</cdr:x>
      <cdr:y>0.49687</cdr:y>
    </cdr:from>
    <cdr:to>
      <cdr:x>0.34493</cdr:x>
      <cdr:y>0.78856</cdr:y>
    </cdr:to>
    <cdr:cxnSp macro="">
      <cdr:nvCxnSpPr>
        <cdr:cNvPr id="3" name="Connettore diritto 2">
          <a:extLst xmlns:a="http://schemas.openxmlformats.org/drawingml/2006/main">
            <a:ext uri="{FF2B5EF4-FFF2-40B4-BE49-F238E27FC236}">
              <a16:creationId xmlns:a16="http://schemas.microsoft.com/office/drawing/2014/main" id="{DE19BF97-11C9-9B07-8776-C39B3D706134}"/>
            </a:ext>
          </a:extLst>
        </cdr:cNvPr>
        <cdr:cNvCxnSpPr/>
      </cdr:nvCxnSpPr>
      <cdr:spPr>
        <a:xfrm xmlns:a="http://schemas.openxmlformats.org/drawingml/2006/main" flipV="1">
          <a:off x="3874650" y="1801719"/>
          <a:ext cx="0" cy="1057708"/>
        </a:xfrm>
        <a:prstGeom xmlns:a="http://schemas.openxmlformats.org/drawingml/2006/main" prst="line">
          <a:avLst/>
        </a:prstGeom>
        <a:ln xmlns:a="http://schemas.openxmlformats.org/drawingml/2006/main" cap="rnd">
          <a:solidFill>
            <a:schemeClr val="bg1">
              <a:lumMod val="75000"/>
            </a:schemeClr>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0.71272</cdr:x>
      <cdr:y>0.20121</cdr:y>
    </cdr:from>
    <cdr:to>
      <cdr:x>0.71272</cdr:x>
      <cdr:y>0.78856</cdr:y>
    </cdr:to>
    <cdr:cxnSp macro="">
      <cdr:nvCxnSpPr>
        <cdr:cNvPr id="4" name="Connettore diritto 3">
          <a:extLst xmlns:a="http://schemas.openxmlformats.org/drawingml/2006/main">
            <a:ext uri="{FF2B5EF4-FFF2-40B4-BE49-F238E27FC236}">
              <a16:creationId xmlns:a16="http://schemas.microsoft.com/office/drawing/2014/main" id="{0F41A1A8-ED97-A8F1-0B10-717FAE47E0D5}"/>
            </a:ext>
          </a:extLst>
        </cdr:cNvPr>
        <cdr:cNvCxnSpPr/>
      </cdr:nvCxnSpPr>
      <cdr:spPr>
        <a:xfrm xmlns:a="http://schemas.openxmlformats.org/drawingml/2006/main" flipV="1">
          <a:off x="8006090" y="729615"/>
          <a:ext cx="0" cy="2129812"/>
        </a:xfrm>
        <a:prstGeom xmlns:a="http://schemas.openxmlformats.org/drawingml/2006/main" prst="line">
          <a:avLst/>
        </a:prstGeom>
        <a:ln xmlns:a="http://schemas.openxmlformats.org/drawingml/2006/main" cap="rnd">
          <a:solidFill>
            <a:schemeClr val="bg1">
              <a:lumMod val="75000"/>
            </a:schemeClr>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0.91058</cdr:x>
      <cdr:y>0.71722</cdr:y>
    </cdr:from>
    <cdr:to>
      <cdr:x>0.98797</cdr:x>
      <cdr:y>0.83835</cdr:y>
    </cdr:to>
    <cdr:sp macro="" textlink="">
      <cdr:nvSpPr>
        <cdr:cNvPr id="2" name="TextBox 1">
          <a:extLst xmlns:a="http://schemas.openxmlformats.org/drawingml/2006/main">
            <a:ext uri="{FF2B5EF4-FFF2-40B4-BE49-F238E27FC236}">
              <a16:creationId xmlns:a16="http://schemas.microsoft.com/office/drawing/2014/main" id="{B94A810A-7138-A003-850C-A66DCB65AD75}"/>
            </a:ext>
          </a:extLst>
        </cdr:cNvPr>
        <cdr:cNvSpPr txBox="1"/>
      </cdr:nvSpPr>
      <cdr:spPr>
        <a:xfrm xmlns:a="http://schemas.openxmlformats.org/drawingml/2006/main">
          <a:off x="4294059" y="2301584"/>
          <a:ext cx="364951" cy="38870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100" dirty="0">
              <a:solidFill>
                <a:schemeClr val="tx1"/>
              </a:solidFill>
            </a:rPr>
            <a:t>10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795986D-8BE5-CF41-BDD9-ABAFDA2F44C7}"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6DFDA78-543E-4D49-948C-0112778612F3}" type="slidenum">
              <a:rPr lang="fr-FR" smtClean="0"/>
              <a:t>‹Nr.›</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ABC6454-8C49-4AFA-8B67-E69B53E09A31}"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F576107-2EC1-4836-BBE2-B29C7F5CEAC4}" type="slidenum">
              <a:rPr lang="fr-FR" smtClean="0"/>
              <a:t>‹Nr.›</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009245-E293-7D43-B02D-89DB2256B9C8}" type="slidenum">
              <a:rPr lang="en-US" smtClean="0"/>
              <a:t>3</a:t>
            </a:fld>
            <a:endParaRPr lang="en-US"/>
          </a:p>
        </p:txBody>
      </p:sp>
    </p:spTree>
    <p:extLst>
      <p:ext uri="{BB962C8B-B14F-4D97-AF65-F5344CB8AC3E}">
        <p14:creationId xmlns:p14="http://schemas.microsoft.com/office/powerpoint/2010/main" val="3320395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84AB0-0EC8-AFC5-7101-240BE03806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F43BF0-6D4B-8FA3-DAE5-162823C93C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A924AD-BA1A-F35C-018D-BAA6FCDF08C3}"/>
              </a:ext>
            </a:extLst>
          </p:cNvPr>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856E4DEE-AE67-D78F-E759-E4E893B7812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4E86D876-A12C-125C-5A2A-27B88E222D4E}"/>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10E23FD5-82F5-4E72-69AD-68A3FDEC78BF}"/>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EAB933A7-B2F1-CE25-AD36-1ADA9D4AD2F6}"/>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69A83739-BBA3-49D6-09BB-DDEA605DE340}"/>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31D4B060-3CBC-77E4-92C0-040E39D947D5}"/>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E2FF6A0C-3BD8-0AAF-43B6-135552659B3E}"/>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3611623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E4DD0-FF92-DC52-6065-AB3A6F2D2E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9E2AF8-BAEA-76C8-9ABA-A41979E7FC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2D7477-147D-18C5-6D42-C56C75A648B5}"/>
              </a:ext>
            </a:extLst>
          </p:cNvPr>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EF58DC9E-2809-300D-0344-C59204BCFF5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8313985C-4BDD-6655-A638-B2292A9ADC38}"/>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7E47983B-6AC7-7B0A-A012-0BC8BA495C50}"/>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44286535-E713-A902-D94D-88EAED0FC4EF}"/>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F0965708-7086-BBBB-7240-86E0C732E357}"/>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08CCDAFD-8CB6-7CE9-3731-149F56C38F7B}"/>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A5368131-AF7C-FE9D-2112-2B0925EF38E4}"/>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691436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B2420-F2D7-2C06-BD74-40F09ABCDE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2363D4-D937-E0D7-DBCE-442371B7F4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F22784-81BC-8B66-2CDD-C0C4F461779C}"/>
              </a:ext>
            </a:extLst>
          </p:cNvPr>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0DAC1F64-6C14-5E35-3AEA-566E6FEF33D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6B88CD5B-65E7-41CF-3ACB-FED7965C6330}"/>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C7B1C92D-223A-7ED5-84B2-D1928AAC501B}"/>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FD53454F-3BF2-1A5A-CC10-2C7085017990}"/>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9EF1681C-1412-BA9B-A001-1D18C2F195EB}"/>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D7C8B9CD-56BE-3BAB-07D1-D80391ECE5E0}"/>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49A397E-7BC1-5180-ADDD-442D8B4FC724}"/>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1999078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C1B82-73B2-A59B-8BBE-5F1B2A0015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47599-65DE-9A27-A39B-6C804FDF5A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59360F-98B6-D395-FBC7-96C55105B68C}"/>
              </a:ext>
            </a:extLst>
          </p:cNvPr>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14888643-20AF-6461-E343-44CC2F0EF94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E0A8277C-C4BB-4029-B63E-06756DF395CE}"/>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13B78BE1-C233-2EED-B0BE-028F1F490374}"/>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EEC04867-9CF1-775D-590D-D115622945CB}"/>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F8B5096D-B414-95E1-FEF5-86E89D163E1B}"/>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3EC9B437-0D51-0F47-CEC3-6A3806AD9862}"/>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A5AF7FF-2969-5534-C024-A85651CB6B90}"/>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10655066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241666B-85D0-FF8B-D6F8-BD7BD35D2B1F}"/>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6C201337-F970-9EC1-6532-50C56DD88F1E}"/>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8AF7468-3F18-2DA6-EAF0-78A3DE94B357}"/>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DBB3A0DE-299E-17E8-9118-DDA13A7FAD2F}"/>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BBD70BE0-C6F8-E846-369B-A0512519DF94}"/>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A0EC160-8E44-2E19-6FC7-8AE4104AC751}"/>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2576360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9EB44-4206-1032-28C1-D2BEFAD41F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CFC2AD-CEB2-1FB1-DC54-641F513C20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DFA7D1-2BFB-19CD-9867-19630565A210}"/>
              </a:ext>
            </a:extLst>
          </p:cNvPr>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ct val="0"/>
              </a:spcBef>
              <a:spcAft>
                <a:spcPct val="0"/>
              </a:spcAft>
              <a:buClrTx/>
              <a:buSzTx/>
              <a:buFontTx/>
              <a:buNone/>
              <a:defRPr/>
            </a:pPr>
            <a:endParaRPr lang="en-US" sz="1200" u="none" strike="noStrike" dirty="0">
              <a:solidFill>
                <a:schemeClr val="bg1">
                  <a:lumMod val="10000"/>
                </a:schemeClr>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6536B8F-6A54-7C9A-4041-FA08FC33224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tabLst/>
              <a:defRPr/>
            </a:pPr>
            <a:fld id="{76C36DCE-CF03-5249-B5B1-F30D6C9AB5D5}" type="slidenum">
              <a:rPr kumimoji="0" lang="en-US" sz="1200" b="0" i="0" u="none" strike="noStrike" kern="1200" cap="none" spc="0" normalizeH="0" baseline="0" noProof="0" smtClean="0">
                <a:ln>
                  <a:noFill/>
                </a:ln>
                <a:solidFill>
                  <a:prstClr val="black"/>
                </a:solidFill>
                <a:effectLst/>
                <a:uLnTx/>
                <a:uFillTx/>
                <a:latin typeface="Raleway" panose="020B0503030101060003" pitchFamily="34" charset="77"/>
                <a:ea typeface="+mn-ea"/>
                <a:cs typeface="+mn-cs"/>
              </a:rPr>
              <a:pPr marL="0" marR="0" lvl="0" indent="0" algn="r" defTabSz="914400" rtl="0" eaLnBrk="1" fontAlgn="auto"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Raleway" panose="020B0503030101060003" pitchFamily="34" charset="77"/>
              <a:ea typeface="+mn-ea"/>
              <a:cs typeface="+mn-cs"/>
            </a:endParaRPr>
          </a:p>
        </p:txBody>
      </p:sp>
      <p:cxnSp>
        <p:nvCxnSpPr>
          <p:cNvPr id="5" name="Straight Connector 4">
            <a:extLst>
              <a:ext uri="{FF2B5EF4-FFF2-40B4-BE49-F238E27FC236}">
                <a16:creationId xmlns:a16="http://schemas.microsoft.com/office/drawing/2014/main" id="{3FA88DB3-E90C-3F24-546E-3D92A1DD0BCD}"/>
              </a:ext>
            </a:extLst>
          </p:cNvPr>
          <p:cNvCxnSpPr/>
          <p:nvPr/>
        </p:nvCxnSpPr>
        <p:spPr>
          <a:xfrm>
            <a:off x="638277" y="158845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FF9DB616-C2D6-9519-7F44-C22898B3C589}"/>
              </a:ext>
            </a:extLst>
          </p:cNvPr>
          <p:cNvGrpSpPr/>
          <p:nvPr/>
        </p:nvGrpSpPr>
        <p:grpSpPr>
          <a:xfrm>
            <a:off x="653025" y="1266909"/>
            <a:ext cx="244865" cy="137160"/>
            <a:chOff x="653025" y="1266909"/>
            <a:chExt cx="244865" cy="137160"/>
          </a:xfrm>
        </p:grpSpPr>
        <p:cxnSp>
          <p:nvCxnSpPr>
            <p:cNvPr id="7" name="Straight Connector 6">
              <a:extLst>
                <a:ext uri="{FF2B5EF4-FFF2-40B4-BE49-F238E27FC236}">
                  <a16:creationId xmlns:a16="http://schemas.microsoft.com/office/drawing/2014/main" id="{933A15FB-BEFF-3DEF-283E-7686258162E9}"/>
                </a:ext>
              </a:extLst>
            </p:cNvPr>
            <p:cNvCxnSpPr/>
            <p:nvPr/>
          </p:nvCxnSpPr>
          <p:spPr>
            <a:xfrm>
              <a:off x="653025" y="1270959"/>
              <a:ext cx="1460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5DE582B-6870-638B-F2D8-86EF04C4A62D}"/>
                </a:ext>
              </a:extLst>
            </p:cNvPr>
            <p:cNvCxnSpPr/>
            <p:nvPr/>
          </p:nvCxnSpPr>
          <p:spPr>
            <a:xfrm flipH="1" flipV="1">
              <a:off x="806450" y="1266909"/>
              <a:ext cx="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6FB8872-9311-9787-47A9-B53152ED2B06}"/>
                </a:ext>
              </a:extLst>
            </p:cNvPr>
            <p:cNvCxnSpPr/>
            <p:nvPr/>
          </p:nvCxnSpPr>
          <p:spPr>
            <a:xfrm flipV="1">
              <a:off x="806450" y="1404069"/>
              <a:ext cx="914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FAB4D8AA-6A36-8F62-138C-0EDAC4FE1099}"/>
              </a:ext>
            </a:extLst>
          </p:cNvPr>
          <p:cNvSpPr txBox="1"/>
          <p:nvPr/>
        </p:nvSpPr>
        <p:spPr>
          <a:xfrm>
            <a:off x="22122" y="112840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2/§2/Überschrift zu Teplizumab]</a:t>
            </a:r>
          </a:p>
        </p:txBody>
      </p:sp>
      <p:sp>
        <p:nvSpPr>
          <p:cNvPr id="11" name="TextBox 10">
            <a:extLst>
              <a:ext uri="{FF2B5EF4-FFF2-40B4-BE49-F238E27FC236}">
                <a16:creationId xmlns:a16="http://schemas.microsoft.com/office/drawing/2014/main" id="{7586965A-D4FD-BEC7-0982-7103E57D5F6B}"/>
              </a:ext>
            </a:extLst>
          </p:cNvPr>
          <p:cNvSpPr txBox="1"/>
          <p:nvPr/>
        </p:nvSpPr>
        <p:spPr>
          <a:xfrm>
            <a:off x="22122" y="145225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3/§2.5/Überschrift zu Teplizumab]</a:t>
            </a:r>
          </a:p>
        </p:txBody>
      </p:sp>
      <p:cxnSp>
        <p:nvCxnSpPr>
          <p:cNvPr id="12" name="Straight Connector 11">
            <a:extLst>
              <a:ext uri="{FF2B5EF4-FFF2-40B4-BE49-F238E27FC236}">
                <a16:creationId xmlns:a16="http://schemas.microsoft.com/office/drawing/2014/main" id="{55E321BF-D10A-72EF-08DD-C28EB9B81A4B}"/>
              </a:ext>
            </a:extLst>
          </p:cNvPr>
          <p:cNvCxnSpPr/>
          <p:nvPr/>
        </p:nvCxnSpPr>
        <p:spPr>
          <a:xfrm>
            <a:off x="643196" y="1844096"/>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617108A-C3DF-F3E9-EC14-9EBF559761E1}"/>
              </a:ext>
            </a:extLst>
          </p:cNvPr>
          <p:cNvSpPr txBox="1"/>
          <p:nvPr/>
        </p:nvSpPr>
        <p:spPr>
          <a:xfrm>
            <a:off x="22122" y="170789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 für Teplizumab]</a:t>
            </a:r>
          </a:p>
        </p:txBody>
      </p:sp>
      <p:sp>
        <p:nvSpPr>
          <p:cNvPr id="14" name="TextBox 13">
            <a:extLst>
              <a:ext uri="{FF2B5EF4-FFF2-40B4-BE49-F238E27FC236}">
                <a16:creationId xmlns:a16="http://schemas.microsoft.com/office/drawing/2014/main" id="{93862100-6B3A-A696-2E2E-DAF27391CA5A}"/>
              </a:ext>
            </a:extLst>
          </p:cNvPr>
          <p:cNvSpPr txBox="1"/>
          <p:nvPr/>
        </p:nvSpPr>
        <p:spPr>
          <a:xfrm>
            <a:off x="22122" y="3898541"/>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1-2 für Teplizumab]</a:t>
            </a:r>
          </a:p>
        </p:txBody>
      </p:sp>
      <p:sp>
        <p:nvSpPr>
          <p:cNvPr id="15" name="TextBox 14">
            <a:extLst>
              <a:ext uri="{FF2B5EF4-FFF2-40B4-BE49-F238E27FC236}">
                <a16:creationId xmlns:a16="http://schemas.microsoft.com/office/drawing/2014/main" id="{C21C6093-1499-F9F4-AD45-C1EEB355DDD0}"/>
              </a:ext>
            </a:extLst>
          </p:cNvPr>
          <p:cNvSpPr txBox="1"/>
          <p:nvPr/>
        </p:nvSpPr>
        <p:spPr>
          <a:xfrm>
            <a:off x="22122" y="2814780"/>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3;</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Unterbullets 1,2]</a:t>
            </a:r>
          </a:p>
        </p:txBody>
      </p:sp>
      <p:cxnSp>
        <p:nvCxnSpPr>
          <p:cNvPr id="16" name="Straight Connector 15">
            <a:extLst>
              <a:ext uri="{FF2B5EF4-FFF2-40B4-BE49-F238E27FC236}">
                <a16:creationId xmlns:a16="http://schemas.microsoft.com/office/drawing/2014/main" id="{9DD13371-B453-316F-5AAE-3EB58A58BFF4}"/>
              </a:ext>
            </a:extLst>
          </p:cNvPr>
          <p:cNvCxnSpPr/>
          <p:nvPr/>
        </p:nvCxnSpPr>
        <p:spPr>
          <a:xfrm flipV="1">
            <a:off x="625332" y="2158724"/>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3A9A35-2055-6144-1ACB-AEBCD2181E84}"/>
              </a:ext>
            </a:extLst>
          </p:cNvPr>
          <p:cNvCxnSpPr/>
          <p:nvPr/>
        </p:nvCxnSpPr>
        <p:spPr>
          <a:xfrm flipV="1">
            <a:off x="640080" y="2576597"/>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10E37B-F428-A02A-C1C3-D118FDCD05D6}"/>
              </a:ext>
            </a:extLst>
          </p:cNvPr>
          <p:cNvCxnSpPr/>
          <p:nvPr/>
        </p:nvCxnSpPr>
        <p:spPr>
          <a:xfrm>
            <a:off x="660005" y="3001841"/>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FCA8F87-26C8-1D6C-3280-EDF6B30BFBC8}"/>
              </a:ext>
            </a:extLst>
          </p:cNvPr>
          <p:cNvCxnSpPr/>
          <p:nvPr/>
        </p:nvCxnSpPr>
        <p:spPr>
          <a:xfrm>
            <a:off x="657947" y="361143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D3D1C13-9FC8-E414-CC54-BB99BD607A59}"/>
              </a:ext>
            </a:extLst>
          </p:cNvPr>
          <p:cNvCxnSpPr/>
          <p:nvPr/>
        </p:nvCxnSpPr>
        <p:spPr>
          <a:xfrm>
            <a:off x="667785" y="4001467"/>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C4D4DE8-E16F-089D-E7F3-F041CC9935D6}"/>
              </a:ext>
            </a:extLst>
          </p:cNvPr>
          <p:cNvCxnSpPr/>
          <p:nvPr/>
        </p:nvCxnSpPr>
        <p:spPr>
          <a:xfrm flipH="1" flipV="1">
            <a:off x="915680" y="2068256"/>
            <a:ext cx="0" cy="2447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2DD95DD-4469-EB7C-222F-638F28BE657A}"/>
              </a:ext>
            </a:extLst>
          </p:cNvPr>
          <p:cNvSpPr txBox="1"/>
          <p:nvPr/>
        </p:nvSpPr>
        <p:spPr>
          <a:xfrm>
            <a:off x="22122" y="2013132"/>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 zu Teplizumab/</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1]</a:t>
            </a:r>
          </a:p>
        </p:txBody>
      </p:sp>
      <p:sp>
        <p:nvSpPr>
          <p:cNvPr id="23" name="TextBox 22">
            <a:extLst>
              <a:ext uri="{FF2B5EF4-FFF2-40B4-BE49-F238E27FC236}">
                <a16:creationId xmlns:a16="http://schemas.microsoft.com/office/drawing/2014/main" id="{14829D22-6E24-DDDC-35B2-DC44BB5829F6}"/>
              </a:ext>
            </a:extLst>
          </p:cNvPr>
          <p:cNvSpPr txBox="1"/>
          <p:nvPr/>
        </p:nvSpPr>
        <p:spPr>
          <a:xfrm>
            <a:off x="22122" y="242640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2 für Teplizumab]</a:t>
            </a:r>
          </a:p>
        </p:txBody>
      </p:sp>
      <p:cxnSp>
        <p:nvCxnSpPr>
          <p:cNvPr id="24" name="Straight Connector 23">
            <a:extLst>
              <a:ext uri="{FF2B5EF4-FFF2-40B4-BE49-F238E27FC236}">
                <a16:creationId xmlns:a16="http://schemas.microsoft.com/office/drawing/2014/main" id="{DE76C650-52C9-C4EA-69DA-7952786BCDD8}"/>
              </a:ext>
            </a:extLst>
          </p:cNvPr>
          <p:cNvCxnSpPr/>
          <p:nvPr/>
        </p:nvCxnSpPr>
        <p:spPr>
          <a:xfrm flipH="1" flipV="1">
            <a:off x="915680" y="2825336"/>
            <a:ext cx="0" cy="365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F93F110-25F7-A2B0-8FE5-7D0EC0886C24}"/>
              </a:ext>
            </a:extLst>
          </p:cNvPr>
          <p:cNvCxnSpPr/>
          <p:nvPr/>
        </p:nvCxnSpPr>
        <p:spPr>
          <a:xfrm flipH="1" flipV="1">
            <a:off x="915680" y="3459529"/>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D045C2A-00BD-544F-A9DC-D9CFD44C0BAD}"/>
              </a:ext>
            </a:extLst>
          </p:cNvPr>
          <p:cNvSpPr txBox="1"/>
          <p:nvPr/>
        </p:nvSpPr>
        <p:spPr>
          <a:xfrm>
            <a:off x="22122" y="3460949"/>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4 für Teplizumab]</a:t>
            </a:r>
          </a:p>
        </p:txBody>
      </p:sp>
    </p:spTree>
    <p:extLst>
      <p:ext uri="{BB962C8B-B14F-4D97-AF65-F5344CB8AC3E}">
        <p14:creationId xmlns:p14="http://schemas.microsoft.com/office/powerpoint/2010/main" val="425905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91196-9C02-8AA9-DF05-9E173AF16A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585A8B-3183-99F9-A72D-B690296F10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5318AD-5060-CE7B-8EFE-219A015589F2}"/>
              </a:ext>
            </a:extLst>
          </p:cNvPr>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D1153692-DC33-A839-46C7-529CF889B85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AD268FE6-E896-6887-2FD7-3AAFEDC734BA}"/>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8714771C-6448-74EE-93A3-286B2356D909}"/>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61DF81A-8782-947C-B560-FB6EF29BE32A}"/>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BD47EC82-A869-14DD-BEB0-113E2269ACF1}"/>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5B0BE1B7-387D-46CC-D3F4-1ACF251912F3}"/>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55E58CF-1781-9AEC-A8C8-D0C9BC8C1751}"/>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812327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2CCB1-74BC-EE42-A6C6-008A7EE0934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C7E492B-2C5B-9C24-B8BB-63FFBCBAF82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E98EDC7-2857-85CB-0C1E-57A919B845C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F228748-D88F-8984-582B-2554259127B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9229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23</a:t>
            </a:fld>
            <a:endParaRPr lang="fr-FR"/>
          </a:p>
        </p:txBody>
      </p:sp>
    </p:spTree>
    <p:extLst>
      <p:ext uri="{BB962C8B-B14F-4D97-AF65-F5344CB8AC3E}">
        <p14:creationId xmlns:p14="http://schemas.microsoft.com/office/powerpoint/2010/main" val="2933527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767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B42B3-0E67-7337-91E0-D175F8255E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334FAA-BA39-97C0-040B-C90E9EE915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DA59F9-4E26-8C2A-DEAA-5EBA5430041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C8808FC-11B9-4CC7-C8EA-F9DDE27A7AAD}"/>
              </a:ext>
            </a:extLst>
          </p:cNvPr>
          <p:cNvSpPr>
            <a:spLocks noGrp="1"/>
          </p:cNvSpPr>
          <p:nvPr>
            <p:ph type="sldNum" sz="quarter" idx="5"/>
          </p:nvPr>
        </p:nvSpPr>
        <p:spPr/>
        <p:txBody>
          <a:bodyPr/>
          <a:lstStyle/>
          <a:p>
            <a:fld id="{5C009245-E293-7D43-B02D-89DB2256B9C8}" type="slidenum">
              <a:rPr lang="en-US" smtClean="0"/>
              <a:t>4</a:t>
            </a:fld>
            <a:endParaRPr lang="en-US"/>
          </a:p>
        </p:txBody>
      </p:sp>
    </p:spTree>
    <p:extLst>
      <p:ext uri="{BB962C8B-B14F-4D97-AF65-F5344CB8AC3E}">
        <p14:creationId xmlns:p14="http://schemas.microsoft.com/office/powerpoint/2010/main" val="3474356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2247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6777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497D9-C29B-1347-D25E-0AA11FD9D16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BB05F25-FCA4-A9D2-818F-96B71DC4C57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8AAF54B-2478-5602-0F0C-9E3EC7413FCC}"/>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1D32421D-B714-E161-247E-AB929CB8D8A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2124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B37DF6-A38D-C7F6-A1A5-F7C19EC3B01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FF3D08F-6712-7AB9-98D9-B3AA4B9AFC6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7E254CD-F7F8-5182-1FC4-0AB5D19205CC}"/>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C26124E-11B6-7A97-929E-32411255727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92974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620577"/>
            <a:ext cx="5852160" cy="4498897"/>
          </a:xfrm>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lang="en-US"/>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ct val="0"/>
              </a:spcBef>
              <a:spcAft>
                <a:spcPct val="0"/>
              </a:spcAft>
              <a:buClrTx/>
              <a:buSzTx/>
              <a:buFontTx/>
              <a:buNone/>
              <a:defRPr/>
            </a:pPr>
            <a:fld id="{018504AD-6A79-43FE-B6CA-55EDE9B43A6B}" type="slidenum">
              <a:rPr kumimoji="0" lang="en-US" sz="1200" u="none" strike="noStrike" kern="1200" cap="none" spc="0" normalizeH="0" baseline="0" noProof="0">
                <a:ln>
                  <a:noFill/>
                </a:ln>
                <a:solidFill>
                  <a:prstClr val="black"/>
                </a:solidFill>
                <a:effectLst/>
                <a:uLnTx/>
                <a:uFillTx/>
                <a:latin typeface="Verdana" panose="020B0604030504040204" pitchFamily="34" charset="0"/>
                <a:ea typeface="+mn-ea"/>
                <a:cs typeface="+mn-cs"/>
              </a:rPr>
              <a:pPr marL="0" marR="0" lvl="0" indent="0" algn="r" defTabSz="966612" rtl="0" eaLnBrk="1" fontAlgn="auto" latinLnBrk="0" hangingPunct="1">
                <a:lnSpc>
                  <a:spcPct val="100000"/>
                </a:lnSpc>
                <a:spcBef>
                  <a:spcPct val="0"/>
                </a:spcBef>
                <a:spcAft>
                  <a:spcPct val="0"/>
                </a:spcAft>
                <a:buClrTx/>
                <a:buSzTx/>
                <a:buFontTx/>
                <a:buNone/>
                <a:defRPr/>
              </a:pPr>
              <a:t>31</a:t>
            </a:fld>
            <a:endParaRPr kumimoji="0" lang="en-US" sz="120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1581075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DEE3B-E906-2ED4-842F-248196CBAA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7F27A9-2E90-B638-4636-61A2F3C060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C0038B-BA1B-376E-164D-2F0EBBBA8462}"/>
              </a:ext>
            </a:extLst>
          </p:cNvPr>
          <p:cNvSpPr>
            <a:spLocks noGrp="1"/>
          </p:cNvSpPr>
          <p:nvPr>
            <p:ph type="body" idx="1"/>
          </p:nvPr>
        </p:nvSpPr>
        <p:spPr>
          <a:xfrm>
            <a:off x="731520" y="4620577"/>
            <a:ext cx="5852160" cy="4498897"/>
          </a:xfrm>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lang="en-US"/>
          </a:p>
        </p:txBody>
      </p:sp>
      <p:sp>
        <p:nvSpPr>
          <p:cNvPr id="4" name="Slide Number Placeholder 3">
            <a:extLst>
              <a:ext uri="{FF2B5EF4-FFF2-40B4-BE49-F238E27FC236}">
                <a16:creationId xmlns:a16="http://schemas.microsoft.com/office/drawing/2014/main" id="{D097B4FE-9E7B-48B8-0F97-455D83B635DC}"/>
              </a:ext>
            </a:extLst>
          </p:cNvPr>
          <p:cNvSpPr>
            <a:spLocks noGrp="1"/>
          </p:cNvSpPr>
          <p:nvPr>
            <p:ph type="sldNum" sz="quarter" idx="5"/>
          </p:nvPr>
        </p:nvSpPr>
        <p:spPr/>
        <p:txBody>
          <a:bodyPr/>
          <a:lstStyle/>
          <a:p>
            <a:pPr marL="0" marR="0" lvl="0" indent="0" algn="r" defTabSz="966612" rtl="0" eaLnBrk="1" fontAlgn="auto" latinLnBrk="0" hangingPunct="1">
              <a:lnSpc>
                <a:spcPct val="100000"/>
              </a:lnSpc>
              <a:spcBef>
                <a:spcPct val="0"/>
              </a:spcBef>
              <a:spcAft>
                <a:spcPct val="0"/>
              </a:spcAft>
              <a:buClrTx/>
              <a:buSzTx/>
              <a:buFontTx/>
              <a:buNone/>
              <a:defRPr/>
            </a:pPr>
            <a:fld id="{018504AD-6A79-43FE-B6CA-55EDE9B43A6B}" type="slidenum">
              <a:rPr kumimoji="0" lang="en-US" sz="1200" u="none" strike="noStrike" kern="1200" cap="none" spc="0" normalizeH="0" baseline="0" noProof="0">
                <a:ln>
                  <a:noFill/>
                </a:ln>
                <a:solidFill>
                  <a:prstClr val="black"/>
                </a:solidFill>
                <a:effectLst/>
                <a:uLnTx/>
                <a:uFillTx/>
                <a:latin typeface="Verdana" panose="020B0604030504040204" pitchFamily="34" charset="0"/>
                <a:ea typeface="+mn-ea"/>
                <a:cs typeface="+mn-cs"/>
              </a:rPr>
              <a:pPr marL="0" marR="0" lvl="0" indent="0" algn="r" defTabSz="966612" rtl="0" eaLnBrk="1" fontAlgn="auto" latinLnBrk="0" hangingPunct="1">
                <a:lnSpc>
                  <a:spcPct val="100000"/>
                </a:lnSpc>
                <a:spcBef>
                  <a:spcPct val="0"/>
                </a:spcBef>
                <a:spcAft>
                  <a:spcPct val="0"/>
                </a:spcAft>
                <a:buClrTx/>
                <a:buSzTx/>
                <a:buFontTx/>
                <a:buNone/>
                <a:defRPr/>
              </a:pPr>
              <a:t>32</a:t>
            </a:fld>
            <a:endParaRPr kumimoji="0" lang="en-US" sz="120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3205803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DF3B3-4CE8-F936-99BD-BBF8C22D4C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386292-D5AE-1E2F-10C9-7115DD3718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699C8D-C9BE-8AA1-AE44-133DF2C2A9E3}"/>
              </a:ext>
            </a:extLst>
          </p:cNvPr>
          <p:cNvSpPr>
            <a:spLocks noGrp="1"/>
          </p:cNvSpPr>
          <p:nvPr>
            <p:ph type="body" idx="1"/>
          </p:nvPr>
        </p:nvSpPr>
        <p:spPr>
          <a:xfrm>
            <a:off x="731520" y="4620577"/>
            <a:ext cx="5852160" cy="4498897"/>
          </a:xfrm>
        </p:spPr>
        <p:txBody>
          <a:body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lang="en-US"/>
          </a:p>
        </p:txBody>
      </p:sp>
      <p:sp>
        <p:nvSpPr>
          <p:cNvPr id="4" name="Slide Number Placeholder 3">
            <a:extLst>
              <a:ext uri="{FF2B5EF4-FFF2-40B4-BE49-F238E27FC236}">
                <a16:creationId xmlns:a16="http://schemas.microsoft.com/office/drawing/2014/main" id="{B19C7658-6B25-1763-E1D9-873FA42ACB36}"/>
              </a:ext>
            </a:extLst>
          </p:cNvPr>
          <p:cNvSpPr>
            <a:spLocks noGrp="1"/>
          </p:cNvSpPr>
          <p:nvPr>
            <p:ph type="sldNum" sz="quarter" idx="5"/>
          </p:nvPr>
        </p:nvSpPr>
        <p:spPr/>
        <p:txBody>
          <a:bodyPr/>
          <a:lstStyle/>
          <a:p>
            <a:pPr marL="0" marR="0" lvl="0" indent="0" algn="r" defTabSz="966612" rtl="0" eaLnBrk="1" fontAlgn="auto" latinLnBrk="0" hangingPunct="1">
              <a:lnSpc>
                <a:spcPct val="100000"/>
              </a:lnSpc>
              <a:spcBef>
                <a:spcPct val="0"/>
              </a:spcBef>
              <a:spcAft>
                <a:spcPct val="0"/>
              </a:spcAft>
              <a:buClrTx/>
              <a:buSzTx/>
              <a:buFontTx/>
              <a:buNone/>
              <a:defRPr/>
            </a:pPr>
            <a:fld id="{018504AD-6A79-43FE-B6CA-55EDE9B43A6B}" type="slidenum">
              <a:rPr kumimoji="0" lang="en-US" sz="1200" u="none" strike="noStrike" kern="1200" cap="none" spc="0" normalizeH="0" baseline="0" noProof="0">
                <a:ln>
                  <a:noFill/>
                </a:ln>
                <a:solidFill>
                  <a:prstClr val="black"/>
                </a:solidFill>
                <a:effectLst/>
                <a:uLnTx/>
                <a:uFillTx/>
                <a:latin typeface="Verdana" panose="020B0604030504040204" pitchFamily="34" charset="0"/>
                <a:ea typeface="+mn-ea"/>
                <a:cs typeface="+mn-cs"/>
              </a:rPr>
              <a:pPr marL="0" marR="0" lvl="0" indent="0" algn="r" defTabSz="966612" rtl="0" eaLnBrk="1" fontAlgn="auto" latinLnBrk="0" hangingPunct="1">
                <a:lnSpc>
                  <a:spcPct val="100000"/>
                </a:lnSpc>
                <a:spcBef>
                  <a:spcPct val="0"/>
                </a:spcBef>
                <a:spcAft>
                  <a:spcPct val="0"/>
                </a:spcAft>
                <a:buClrTx/>
                <a:buSzTx/>
                <a:buFontTx/>
                <a:buNone/>
                <a:defRPr/>
              </a:pPr>
              <a:t>33</a:t>
            </a:fld>
            <a:endParaRPr kumimoji="0" lang="en-US" sz="120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814707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34</a:t>
            </a:fld>
            <a:endParaRPr lang="fr-FR"/>
          </a:p>
        </p:txBody>
      </p:sp>
    </p:spTree>
    <p:extLst>
      <p:ext uri="{BB962C8B-B14F-4D97-AF65-F5344CB8AC3E}">
        <p14:creationId xmlns:p14="http://schemas.microsoft.com/office/powerpoint/2010/main" val="2609377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F576107-2EC1-4836-BBE2-B29C7F5CEAC4}" type="slidenum">
              <a:rPr lang="fr-FR" smtClean="0"/>
              <a:t>38</a:t>
            </a:fld>
            <a:endParaRPr lang="fr-FR"/>
          </a:p>
        </p:txBody>
      </p:sp>
    </p:spTree>
    <p:extLst>
      <p:ext uri="{BB962C8B-B14F-4D97-AF65-F5344CB8AC3E}">
        <p14:creationId xmlns:p14="http://schemas.microsoft.com/office/powerpoint/2010/main" val="14663755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AF361-B5BB-B66B-359E-564319AFE2C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3952864-0699-2B5F-FB11-A7E6098AC44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9DEE9DF-6835-7368-2CFA-BDDDFD014C3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5299362-95CE-F732-F6C5-418E9C4E9FA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6597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009245-E293-7D43-B02D-89DB2256B9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24783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13F77-7A48-A010-6929-DC4C7B044BC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9A3BF41-7ABB-C549-DE1F-ED1581474FD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6115261-5AC9-ECBE-D6DF-94D70F24035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3C3DC61-E831-5E8B-98DB-84A0C73EFE2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2103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7F899-D698-FCF3-932E-BC035766C68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D3F7117-DE52-799B-B104-91FB4D3DE28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A51E64E-5D2C-77AB-153C-D4F06269BB8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4710964-F2A6-9B0E-4179-0DC218690DC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95623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63DE6F-3CAA-648D-B145-502556BBDB5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17084D5-7896-9FF6-602F-46E9E194E7D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86650A0-83AE-66F4-C13A-267828290DC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BF8512E-342B-A72C-F3A7-6433D62FADE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51405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F17B3-C20E-BBE3-D458-CDF9C4DFF74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501E20C-8E52-FA76-2696-DBE3338DD30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A5325AF-F30E-76C5-7698-B4001452D2F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D54247E-3DA8-7F9F-F80D-14A533FA38A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39608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25AC3-8A4B-A0FC-77BF-1364C7A369A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6689932-369E-DA73-474F-0F6444D2155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1172ED9-593B-98A1-25A3-A37E6ED4A90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BD10340-D87D-079A-6846-CC8A919BAE0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55327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CF97A-9DD8-3481-6715-1B138C56AAE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A075566-BEE0-E3C4-0AC0-41658B9070C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DED0C88-58DA-9E73-5194-4851EBEE7DD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22E0287-C296-AEDD-6309-F2A6822FCEC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01423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296B7-23DC-3E43-3CC8-1A5D7C542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4864507-8944-AE66-5C2A-60B919606B8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FDB3F13-B238-9077-E45B-756B543A663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374E60F0-23D9-5504-7F77-438F3A29082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2743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2E60D-9BC0-47D6-E65B-03A1603E219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C788E7A-32F1-8171-AFD2-68A3BF5F5DA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C97D36D-244F-E058-CE59-8513B70CC0AE}"/>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51E056C-84C4-CC42-2371-3002BADB9E8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27386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0D2F2-0D6D-E07D-C52C-679D5A09720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FE0BBB6-0F6D-25B5-EF2C-1E8E0758F7F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3191AA-3C93-8718-0F49-9DA8BBB81EA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5E09CAF-23A7-6DE6-7A23-7EE5BBD087D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29286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64C8F-08E3-3C31-49C5-927AAE3F36A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2D2F056-6A32-4A53-D046-B1844DA7D0C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68BB0DE-2CD4-E5D2-E578-01B71BD2D45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2FD7A57-5DC6-2D27-D2D5-5FCA26EA23B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8888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C009245-E293-7D43-B02D-89DB2256B9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6730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B47E6-AF9E-A0B6-D11D-26BE3255A09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99359CD-B4B6-1842-92D3-7880C605005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3996D96-C5D5-AEB2-9D83-488373E5855E}"/>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B17143F4-9F9A-995B-556A-7A56F19433E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37304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C4100-A5EB-74BD-44F8-A9716A93681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D7F5A1E-D081-D9C1-5667-DC6B4264A2D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F5FFCD7-5BC2-E021-9BAE-B8672C61A37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BE2C7B5-03A2-F266-8636-A1AA34E8E65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66892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8C8886-B2A1-B9D0-87A7-C7DC56A6B52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E4F4BD5-9944-7041-908B-29603E33860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5DEAD0B-C372-3DDA-F381-7048872293C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77DB3AF-A30E-C9D6-9F7B-A34D78EB252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25905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F7009-B0ED-9D7C-89ED-95D712D909A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1719284-B9B9-066E-6882-E670A1B0653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BBD9EA6-725A-211D-8DEE-2E3DF88C1D0F}"/>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1E7AB16-11FB-78EA-5A6B-F6C5F7F6229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3864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73040-2E7B-7705-F127-B1282E45DD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56CD82-FDC8-983E-18DA-BC3AD2AB17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7937A4-0D1F-75A5-CC8D-3FC1FC38B4D0}"/>
              </a:ext>
            </a:extLst>
          </p:cNvPr>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ct val="0"/>
              </a:spcBef>
              <a:spcAft>
                <a:spcPct val="0"/>
              </a:spcAft>
              <a:buClrTx/>
              <a:buSzTx/>
              <a:buFontTx/>
              <a:buNone/>
              <a:defRPr/>
            </a:pPr>
            <a:endParaRPr lang="en-US" sz="1200" u="none" strike="noStrike" dirty="0">
              <a:solidFill>
                <a:schemeClr val="bg1">
                  <a:lumMod val="10000"/>
                </a:schemeClr>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5C107031-1063-ACF0-AF85-E7AAE3AED04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tabLst/>
              <a:defRPr/>
            </a:pPr>
            <a:fld id="{76C36DCE-CF03-5249-B5B1-F30D6C9AB5D5}" type="slidenum">
              <a:rPr kumimoji="0" lang="en-US" sz="1200" b="0" i="0" u="none" strike="noStrike" kern="1200" cap="none" spc="0" normalizeH="0" baseline="0" noProof="0" smtClean="0">
                <a:ln>
                  <a:noFill/>
                </a:ln>
                <a:solidFill>
                  <a:prstClr val="black"/>
                </a:solidFill>
                <a:effectLst/>
                <a:uLnTx/>
                <a:uFillTx/>
                <a:latin typeface="Raleway" panose="020B0503030101060003" pitchFamily="34" charset="77"/>
                <a:ea typeface="+mn-ea"/>
                <a:cs typeface="+mn-cs"/>
              </a:rPr>
              <a:pPr marL="0" marR="0" lvl="0" indent="0" algn="r" defTabSz="914400" rtl="0" eaLnBrk="1" fontAlgn="auto"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Raleway" panose="020B0503030101060003" pitchFamily="34" charset="77"/>
              <a:ea typeface="+mn-ea"/>
              <a:cs typeface="+mn-cs"/>
            </a:endParaRPr>
          </a:p>
        </p:txBody>
      </p:sp>
      <p:cxnSp>
        <p:nvCxnSpPr>
          <p:cNvPr id="5" name="Straight Connector 4">
            <a:extLst>
              <a:ext uri="{FF2B5EF4-FFF2-40B4-BE49-F238E27FC236}">
                <a16:creationId xmlns:a16="http://schemas.microsoft.com/office/drawing/2014/main" id="{2FC82BE3-7214-5E9A-F98B-6CE5946FAD99}"/>
              </a:ext>
            </a:extLst>
          </p:cNvPr>
          <p:cNvCxnSpPr/>
          <p:nvPr/>
        </p:nvCxnSpPr>
        <p:spPr>
          <a:xfrm>
            <a:off x="638277" y="158845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EF5D2D99-8510-8277-D346-46F20E5FA248}"/>
              </a:ext>
            </a:extLst>
          </p:cNvPr>
          <p:cNvGrpSpPr/>
          <p:nvPr/>
        </p:nvGrpSpPr>
        <p:grpSpPr>
          <a:xfrm>
            <a:off x="653025" y="1266909"/>
            <a:ext cx="244865" cy="137160"/>
            <a:chOff x="653025" y="1266909"/>
            <a:chExt cx="244865" cy="137160"/>
          </a:xfrm>
        </p:grpSpPr>
        <p:cxnSp>
          <p:nvCxnSpPr>
            <p:cNvPr id="7" name="Straight Connector 6">
              <a:extLst>
                <a:ext uri="{FF2B5EF4-FFF2-40B4-BE49-F238E27FC236}">
                  <a16:creationId xmlns:a16="http://schemas.microsoft.com/office/drawing/2014/main" id="{384807C4-C87A-CD89-BDED-D7DE0F77769C}"/>
                </a:ext>
              </a:extLst>
            </p:cNvPr>
            <p:cNvCxnSpPr/>
            <p:nvPr/>
          </p:nvCxnSpPr>
          <p:spPr>
            <a:xfrm>
              <a:off x="653025" y="1270959"/>
              <a:ext cx="1460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A716F1B-8C59-ADBE-970C-82696C50F673}"/>
                </a:ext>
              </a:extLst>
            </p:cNvPr>
            <p:cNvCxnSpPr/>
            <p:nvPr/>
          </p:nvCxnSpPr>
          <p:spPr>
            <a:xfrm flipH="1" flipV="1">
              <a:off x="806450" y="1266909"/>
              <a:ext cx="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5BD7C0D-C074-F792-FE12-5BAE6992C937}"/>
                </a:ext>
              </a:extLst>
            </p:cNvPr>
            <p:cNvCxnSpPr/>
            <p:nvPr/>
          </p:nvCxnSpPr>
          <p:spPr>
            <a:xfrm flipV="1">
              <a:off x="806450" y="1404069"/>
              <a:ext cx="914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D8E0F5AC-3142-0174-89AD-B6820F07E4B6}"/>
              </a:ext>
            </a:extLst>
          </p:cNvPr>
          <p:cNvSpPr txBox="1"/>
          <p:nvPr/>
        </p:nvSpPr>
        <p:spPr>
          <a:xfrm>
            <a:off x="22122" y="112840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2/§2/Überschrift zu Teplizumab]</a:t>
            </a:r>
          </a:p>
        </p:txBody>
      </p:sp>
      <p:sp>
        <p:nvSpPr>
          <p:cNvPr id="11" name="TextBox 10">
            <a:extLst>
              <a:ext uri="{FF2B5EF4-FFF2-40B4-BE49-F238E27FC236}">
                <a16:creationId xmlns:a16="http://schemas.microsoft.com/office/drawing/2014/main" id="{6CFF0EA2-06CC-FD93-3D36-706736E6C300}"/>
              </a:ext>
            </a:extLst>
          </p:cNvPr>
          <p:cNvSpPr txBox="1"/>
          <p:nvPr/>
        </p:nvSpPr>
        <p:spPr>
          <a:xfrm>
            <a:off x="22122" y="145225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3/§2.5/Überschrift zu Teplizumab]</a:t>
            </a:r>
          </a:p>
        </p:txBody>
      </p:sp>
      <p:cxnSp>
        <p:nvCxnSpPr>
          <p:cNvPr id="12" name="Straight Connector 11">
            <a:extLst>
              <a:ext uri="{FF2B5EF4-FFF2-40B4-BE49-F238E27FC236}">
                <a16:creationId xmlns:a16="http://schemas.microsoft.com/office/drawing/2014/main" id="{1406F97B-2734-655D-DB64-A14C1577BF12}"/>
              </a:ext>
            </a:extLst>
          </p:cNvPr>
          <p:cNvCxnSpPr/>
          <p:nvPr/>
        </p:nvCxnSpPr>
        <p:spPr>
          <a:xfrm>
            <a:off x="643196" y="1844096"/>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4CA3C52-863B-74EB-8640-E27608A142F8}"/>
              </a:ext>
            </a:extLst>
          </p:cNvPr>
          <p:cNvSpPr txBox="1"/>
          <p:nvPr/>
        </p:nvSpPr>
        <p:spPr>
          <a:xfrm>
            <a:off x="22122" y="170789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 für Teplizumab]</a:t>
            </a:r>
          </a:p>
        </p:txBody>
      </p:sp>
      <p:sp>
        <p:nvSpPr>
          <p:cNvPr id="14" name="TextBox 13">
            <a:extLst>
              <a:ext uri="{FF2B5EF4-FFF2-40B4-BE49-F238E27FC236}">
                <a16:creationId xmlns:a16="http://schemas.microsoft.com/office/drawing/2014/main" id="{58DBF721-81F8-CAA0-DC6C-A68CC062EC63}"/>
              </a:ext>
            </a:extLst>
          </p:cNvPr>
          <p:cNvSpPr txBox="1"/>
          <p:nvPr/>
        </p:nvSpPr>
        <p:spPr>
          <a:xfrm>
            <a:off x="22122" y="3898541"/>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1-2 für Teplizumab]</a:t>
            </a:r>
          </a:p>
        </p:txBody>
      </p:sp>
      <p:sp>
        <p:nvSpPr>
          <p:cNvPr id="15" name="TextBox 14">
            <a:extLst>
              <a:ext uri="{FF2B5EF4-FFF2-40B4-BE49-F238E27FC236}">
                <a16:creationId xmlns:a16="http://schemas.microsoft.com/office/drawing/2014/main" id="{ED42BBB9-0E30-21CB-97F1-1122EFAC1996}"/>
              </a:ext>
            </a:extLst>
          </p:cNvPr>
          <p:cNvSpPr txBox="1"/>
          <p:nvPr/>
        </p:nvSpPr>
        <p:spPr>
          <a:xfrm>
            <a:off x="22122" y="2814780"/>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3;</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Unterbullets 1,2]</a:t>
            </a:r>
          </a:p>
        </p:txBody>
      </p:sp>
      <p:cxnSp>
        <p:nvCxnSpPr>
          <p:cNvPr id="16" name="Straight Connector 15">
            <a:extLst>
              <a:ext uri="{FF2B5EF4-FFF2-40B4-BE49-F238E27FC236}">
                <a16:creationId xmlns:a16="http://schemas.microsoft.com/office/drawing/2014/main" id="{37278020-244F-F623-D4D4-5FF10D98ADEB}"/>
              </a:ext>
            </a:extLst>
          </p:cNvPr>
          <p:cNvCxnSpPr/>
          <p:nvPr/>
        </p:nvCxnSpPr>
        <p:spPr>
          <a:xfrm flipV="1">
            <a:off x="625332" y="2158724"/>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151DE26-2EE2-BAAD-430E-1FC4724CD60F}"/>
              </a:ext>
            </a:extLst>
          </p:cNvPr>
          <p:cNvCxnSpPr/>
          <p:nvPr/>
        </p:nvCxnSpPr>
        <p:spPr>
          <a:xfrm flipV="1">
            <a:off x="640080" y="2576597"/>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406D64A-8FAB-99B5-A3F3-374033DC2CE4}"/>
              </a:ext>
            </a:extLst>
          </p:cNvPr>
          <p:cNvCxnSpPr/>
          <p:nvPr/>
        </p:nvCxnSpPr>
        <p:spPr>
          <a:xfrm>
            <a:off x="660005" y="3001841"/>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CD8371-4B0D-0399-ABAE-E38B82F52B42}"/>
              </a:ext>
            </a:extLst>
          </p:cNvPr>
          <p:cNvCxnSpPr/>
          <p:nvPr/>
        </p:nvCxnSpPr>
        <p:spPr>
          <a:xfrm>
            <a:off x="657947" y="361143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C72A858-7E3E-60BE-FD96-2799763878C1}"/>
              </a:ext>
            </a:extLst>
          </p:cNvPr>
          <p:cNvCxnSpPr/>
          <p:nvPr/>
        </p:nvCxnSpPr>
        <p:spPr>
          <a:xfrm>
            <a:off x="667785" y="4001467"/>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547383B-BE53-4CE5-D2AC-00D5C29FC802}"/>
              </a:ext>
            </a:extLst>
          </p:cNvPr>
          <p:cNvCxnSpPr/>
          <p:nvPr/>
        </p:nvCxnSpPr>
        <p:spPr>
          <a:xfrm flipH="1" flipV="1">
            <a:off x="915680" y="2068256"/>
            <a:ext cx="0" cy="2447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B3922AE-B917-1A23-8CFB-705C906D1845}"/>
              </a:ext>
            </a:extLst>
          </p:cNvPr>
          <p:cNvSpPr txBox="1"/>
          <p:nvPr/>
        </p:nvSpPr>
        <p:spPr>
          <a:xfrm>
            <a:off x="22122" y="2013132"/>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 zu Teplizumab/</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1]</a:t>
            </a:r>
          </a:p>
        </p:txBody>
      </p:sp>
      <p:sp>
        <p:nvSpPr>
          <p:cNvPr id="23" name="TextBox 22">
            <a:extLst>
              <a:ext uri="{FF2B5EF4-FFF2-40B4-BE49-F238E27FC236}">
                <a16:creationId xmlns:a16="http://schemas.microsoft.com/office/drawing/2014/main" id="{98F3DAF4-49BB-5A56-BF9E-AB080A0845C3}"/>
              </a:ext>
            </a:extLst>
          </p:cNvPr>
          <p:cNvSpPr txBox="1"/>
          <p:nvPr/>
        </p:nvSpPr>
        <p:spPr>
          <a:xfrm>
            <a:off x="22122" y="242640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2 für Teplizumab]</a:t>
            </a:r>
          </a:p>
        </p:txBody>
      </p:sp>
      <p:cxnSp>
        <p:nvCxnSpPr>
          <p:cNvPr id="24" name="Straight Connector 23">
            <a:extLst>
              <a:ext uri="{FF2B5EF4-FFF2-40B4-BE49-F238E27FC236}">
                <a16:creationId xmlns:a16="http://schemas.microsoft.com/office/drawing/2014/main" id="{6663AB54-1851-65DF-C3CD-025C6B1A820B}"/>
              </a:ext>
            </a:extLst>
          </p:cNvPr>
          <p:cNvCxnSpPr/>
          <p:nvPr/>
        </p:nvCxnSpPr>
        <p:spPr>
          <a:xfrm flipH="1" flipV="1">
            <a:off x="915680" y="2825336"/>
            <a:ext cx="0" cy="365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4D77A97-F524-1E28-495F-FA6CEC367DFD}"/>
              </a:ext>
            </a:extLst>
          </p:cNvPr>
          <p:cNvCxnSpPr/>
          <p:nvPr/>
        </p:nvCxnSpPr>
        <p:spPr>
          <a:xfrm flipH="1" flipV="1">
            <a:off x="915680" y="3459529"/>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7336122-DBB5-8564-582C-CA7D08A14CE4}"/>
              </a:ext>
            </a:extLst>
          </p:cNvPr>
          <p:cNvSpPr txBox="1"/>
          <p:nvPr/>
        </p:nvSpPr>
        <p:spPr>
          <a:xfrm>
            <a:off x="22122" y="3460949"/>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4 für Teplizumab]</a:t>
            </a:r>
          </a:p>
        </p:txBody>
      </p:sp>
    </p:spTree>
    <p:extLst>
      <p:ext uri="{BB962C8B-B14F-4D97-AF65-F5344CB8AC3E}">
        <p14:creationId xmlns:p14="http://schemas.microsoft.com/office/powerpoint/2010/main" val="85236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7FAA1-9DC2-97F0-C123-CA3C753A31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1583FF-8B6C-3DFD-A590-8647C0CCC2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2027F6-B7A1-4CA6-9BF9-602FDAE49479}"/>
              </a:ext>
            </a:extLst>
          </p:cNvPr>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ct val="0"/>
              </a:spcBef>
              <a:spcAft>
                <a:spcPct val="0"/>
              </a:spcAft>
              <a:buClrTx/>
              <a:buSzTx/>
              <a:buFontTx/>
              <a:buNone/>
              <a:defRPr/>
            </a:pPr>
            <a:endParaRPr lang="en-US" sz="1200" u="none" strike="noStrike" dirty="0">
              <a:solidFill>
                <a:schemeClr val="bg1">
                  <a:lumMod val="10000"/>
                </a:schemeClr>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3D2894D-2880-7CE1-78A8-EFB2E185E7D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tabLst/>
              <a:defRPr/>
            </a:pPr>
            <a:fld id="{76C36DCE-CF03-5249-B5B1-F30D6C9AB5D5}" type="slidenum">
              <a:rPr kumimoji="0" lang="en-US" sz="1200" b="0" i="0" u="none" strike="noStrike" kern="1200" cap="none" spc="0" normalizeH="0" baseline="0" noProof="0" smtClean="0">
                <a:ln>
                  <a:noFill/>
                </a:ln>
                <a:solidFill>
                  <a:prstClr val="black"/>
                </a:solidFill>
                <a:effectLst/>
                <a:uLnTx/>
                <a:uFillTx/>
                <a:latin typeface="Raleway" panose="020B0503030101060003" pitchFamily="34" charset="77"/>
                <a:ea typeface="+mn-ea"/>
                <a:cs typeface="+mn-cs"/>
              </a:rPr>
              <a:pPr marL="0" marR="0" lvl="0" indent="0" algn="r" defTabSz="914400" rtl="0" eaLnBrk="1" fontAlgn="auto"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Raleway" panose="020B0503030101060003" pitchFamily="34" charset="77"/>
              <a:ea typeface="+mn-ea"/>
              <a:cs typeface="+mn-cs"/>
            </a:endParaRPr>
          </a:p>
        </p:txBody>
      </p:sp>
      <p:cxnSp>
        <p:nvCxnSpPr>
          <p:cNvPr id="5" name="Straight Connector 4">
            <a:extLst>
              <a:ext uri="{FF2B5EF4-FFF2-40B4-BE49-F238E27FC236}">
                <a16:creationId xmlns:a16="http://schemas.microsoft.com/office/drawing/2014/main" id="{69A60DD5-C7EF-1CD8-3A10-46952DE66DC6}"/>
              </a:ext>
            </a:extLst>
          </p:cNvPr>
          <p:cNvCxnSpPr/>
          <p:nvPr/>
        </p:nvCxnSpPr>
        <p:spPr>
          <a:xfrm>
            <a:off x="638277" y="158845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9FB28AFA-1E88-69ED-67CE-2DBF29E6CF36}"/>
              </a:ext>
            </a:extLst>
          </p:cNvPr>
          <p:cNvGrpSpPr/>
          <p:nvPr/>
        </p:nvGrpSpPr>
        <p:grpSpPr>
          <a:xfrm>
            <a:off x="653025" y="1266909"/>
            <a:ext cx="244865" cy="137160"/>
            <a:chOff x="653025" y="1266909"/>
            <a:chExt cx="244865" cy="137160"/>
          </a:xfrm>
        </p:grpSpPr>
        <p:cxnSp>
          <p:nvCxnSpPr>
            <p:cNvPr id="7" name="Straight Connector 6">
              <a:extLst>
                <a:ext uri="{FF2B5EF4-FFF2-40B4-BE49-F238E27FC236}">
                  <a16:creationId xmlns:a16="http://schemas.microsoft.com/office/drawing/2014/main" id="{FE95A396-7B8C-751C-045C-3AE73B01E866}"/>
                </a:ext>
              </a:extLst>
            </p:cNvPr>
            <p:cNvCxnSpPr/>
            <p:nvPr/>
          </p:nvCxnSpPr>
          <p:spPr>
            <a:xfrm>
              <a:off x="653025" y="1270959"/>
              <a:ext cx="1460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A0DBDDC-6382-4A18-D969-F0B64756C98C}"/>
                </a:ext>
              </a:extLst>
            </p:cNvPr>
            <p:cNvCxnSpPr/>
            <p:nvPr/>
          </p:nvCxnSpPr>
          <p:spPr>
            <a:xfrm flipH="1" flipV="1">
              <a:off x="806450" y="1266909"/>
              <a:ext cx="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ABE9774-8D92-8B83-4B47-D19449124505}"/>
                </a:ext>
              </a:extLst>
            </p:cNvPr>
            <p:cNvCxnSpPr/>
            <p:nvPr/>
          </p:nvCxnSpPr>
          <p:spPr>
            <a:xfrm flipV="1">
              <a:off x="806450" y="1404069"/>
              <a:ext cx="914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94F20591-EBB3-4C1C-6238-ACEEA0FAF61B}"/>
              </a:ext>
            </a:extLst>
          </p:cNvPr>
          <p:cNvSpPr txBox="1"/>
          <p:nvPr/>
        </p:nvSpPr>
        <p:spPr>
          <a:xfrm>
            <a:off x="22122" y="112840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2/§2/Überschrift zu Teplizumab]</a:t>
            </a:r>
          </a:p>
        </p:txBody>
      </p:sp>
      <p:sp>
        <p:nvSpPr>
          <p:cNvPr id="11" name="TextBox 10">
            <a:extLst>
              <a:ext uri="{FF2B5EF4-FFF2-40B4-BE49-F238E27FC236}">
                <a16:creationId xmlns:a16="http://schemas.microsoft.com/office/drawing/2014/main" id="{F3A1F034-731F-7A3D-9F27-329B57419B0F}"/>
              </a:ext>
            </a:extLst>
          </p:cNvPr>
          <p:cNvSpPr txBox="1"/>
          <p:nvPr/>
        </p:nvSpPr>
        <p:spPr>
          <a:xfrm>
            <a:off x="22122" y="145225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3/§2.5/Überschrift zu Teplizumab]</a:t>
            </a:r>
          </a:p>
        </p:txBody>
      </p:sp>
      <p:cxnSp>
        <p:nvCxnSpPr>
          <p:cNvPr id="12" name="Straight Connector 11">
            <a:extLst>
              <a:ext uri="{FF2B5EF4-FFF2-40B4-BE49-F238E27FC236}">
                <a16:creationId xmlns:a16="http://schemas.microsoft.com/office/drawing/2014/main" id="{8615E33C-34AE-3854-AB03-DE0119713571}"/>
              </a:ext>
            </a:extLst>
          </p:cNvPr>
          <p:cNvCxnSpPr/>
          <p:nvPr/>
        </p:nvCxnSpPr>
        <p:spPr>
          <a:xfrm>
            <a:off x="643196" y="1844096"/>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EF62331-A286-94CA-C391-4D9D93F28149}"/>
              </a:ext>
            </a:extLst>
          </p:cNvPr>
          <p:cNvSpPr txBox="1"/>
          <p:nvPr/>
        </p:nvSpPr>
        <p:spPr>
          <a:xfrm>
            <a:off x="22122" y="170789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 für Teplizumab]</a:t>
            </a:r>
          </a:p>
        </p:txBody>
      </p:sp>
      <p:sp>
        <p:nvSpPr>
          <p:cNvPr id="14" name="TextBox 13">
            <a:extLst>
              <a:ext uri="{FF2B5EF4-FFF2-40B4-BE49-F238E27FC236}">
                <a16:creationId xmlns:a16="http://schemas.microsoft.com/office/drawing/2014/main" id="{7BC77575-4492-D481-6C20-237A3C803A05}"/>
              </a:ext>
            </a:extLst>
          </p:cNvPr>
          <p:cNvSpPr txBox="1"/>
          <p:nvPr/>
        </p:nvSpPr>
        <p:spPr>
          <a:xfrm>
            <a:off x="22122" y="3898541"/>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1-2 für Teplizumab]</a:t>
            </a:r>
          </a:p>
        </p:txBody>
      </p:sp>
      <p:sp>
        <p:nvSpPr>
          <p:cNvPr id="15" name="TextBox 14">
            <a:extLst>
              <a:ext uri="{FF2B5EF4-FFF2-40B4-BE49-F238E27FC236}">
                <a16:creationId xmlns:a16="http://schemas.microsoft.com/office/drawing/2014/main" id="{5576AE7C-E907-A6C3-4FC8-AC8808CB1E90}"/>
              </a:ext>
            </a:extLst>
          </p:cNvPr>
          <p:cNvSpPr txBox="1"/>
          <p:nvPr/>
        </p:nvSpPr>
        <p:spPr>
          <a:xfrm>
            <a:off x="22122" y="2814780"/>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3;</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Unterbullets 1,2]</a:t>
            </a:r>
          </a:p>
        </p:txBody>
      </p:sp>
      <p:cxnSp>
        <p:nvCxnSpPr>
          <p:cNvPr id="16" name="Straight Connector 15">
            <a:extLst>
              <a:ext uri="{FF2B5EF4-FFF2-40B4-BE49-F238E27FC236}">
                <a16:creationId xmlns:a16="http://schemas.microsoft.com/office/drawing/2014/main" id="{673927B5-4CC3-EA06-2575-7535C4A8D0F7}"/>
              </a:ext>
            </a:extLst>
          </p:cNvPr>
          <p:cNvCxnSpPr/>
          <p:nvPr/>
        </p:nvCxnSpPr>
        <p:spPr>
          <a:xfrm flipV="1">
            <a:off x="625332" y="2158724"/>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9E00D76-BCB9-4629-267E-90E906479E2F}"/>
              </a:ext>
            </a:extLst>
          </p:cNvPr>
          <p:cNvCxnSpPr/>
          <p:nvPr/>
        </p:nvCxnSpPr>
        <p:spPr>
          <a:xfrm flipV="1">
            <a:off x="640080" y="2576597"/>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73ABAA6-623B-1750-706F-DC05BF3D46D4}"/>
              </a:ext>
            </a:extLst>
          </p:cNvPr>
          <p:cNvCxnSpPr/>
          <p:nvPr/>
        </p:nvCxnSpPr>
        <p:spPr>
          <a:xfrm>
            <a:off x="660005" y="3001841"/>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7ECF428-D0E5-3250-750F-3A71C31E48BA}"/>
              </a:ext>
            </a:extLst>
          </p:cNvPr>
          <p:cNvCxnSpPr/>
          <p:nvPr/>
        </p:nvCxnSpPr>
        <p:spPr>
          <a:xfrm>
            <a:off x="657947" y="361143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A2F1C2A-CBDF-B36F-DA9A-FB7C8BEE1494}"/>
              </a:ext>
            </a:extLst>
          </p:cNvPr>
          <p:cNvCxnSpPr/>
          <p:nvPr/>
        </p:nvCxnSpPr>
        <p:spPr>
          <a:xfrm>
            <a:off x="667785" y="4001467"/>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692C8A7-FBFF-B8E0-C56C-11D666E7B4A0}"/>
              </a:ext>
            </a:extLst>
          </p:cNvPr>
          <p:cNvCxnSpPr/>
          <p:nvPr/>
        </p:nvCxnSpPr>
        <p:spPr>
          <a:xfrm flipH="1" flipV="1">
            <a:off x="915680" y="2068256"/>
            <a:ext cx="0" cy="2447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A80E7C1-0978-E6CA-3940-7047DFE81FBE}"/>
              </a:ext>
            </a:extLst>
          </p:cNvPr>
          <p:cNvSpPr txBox="1"/>
          <p:nvPr/>
        </p:nvSpPr>
        <p:spPr>
          <a:xfrm>
            <a:off x="22122" y="2013132"/>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 zu Teplizumab/</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1]</a:t>
            </a:r>
          </a:p>
        </p:txBody>
      </p:sp>
      <p:sp>
        <p:nvSpPr>
          <p:cNvPr id="23" name="TextBox 22">
            <a:extLst>
              <a:ext uri="{FF2B5EF4-FFF2-40B4-BE49-F238E27FC236}">
                <a16:creationId xmlns:a16="http://schemas.microsoft.com/office/drawing/2014/main" id="{6459A5F2-543B-B36C-6A0E-CFA6E27B29EA}"/>
              </a:ext>
            </a:extLst>
          </p:cNvPr>
          <p:cNvSpPr txBox="1"/>
          <p:nvPr/>
        </p:nvSpPr>
        <p:spPr>
          <a:xfrm>
            <a:off x="22122" y="242640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2 für Teplizumab]</a:t>
            </a:r>
          </a:p>
        </p:txBody>
      </p:sp>
      <p:cxnSp>
        <p:nvCxnSpPr>
          <p:cNvPr id="24" name="Straight Connector 23">
            <a:extLst>
              <a:ext uri="{FF2B5EF4-FFF2-40B4-BE49-F238E27FC236}">
                <a16:creationId xmlns:a16="http://schemas.microsoft.com/office/drawing/2014/main" id="{65B57D26-3D2F-C214-654C-D252BE51FE74}"/>
              </a:ext>
            </a:extLst>
          </p:cNvPr>
          <p:cNvCxnSpPr/>
          <p:nvPr/>
        </p:nvCxnSpPr>
        <p:spPr>
          <a:xfrm flipH="1" flipV="1">
            <a:off x="915680" y="2825336"/>
            <a:ext cx="0" cy="365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9B7688B-8532-149D-11C3-CEDD2117BDAC}"/>
              </a:ext>
            </a:extLst>
          </p:cNvPr>
          <p:cNvCxnSpPr/>
          <p:nvPr/>
        </p:nvCxnSpPr>
        <p:spPr>
          <a:xfrm flipH="1" flipV="1">
            <a:off x="915680" y="3459529"/>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653EF42-950A-08DE-8CBB-F1AFFF0FABD7}"/>
              </a:ext>
            </a:extLst>
          </p:cNvPr>
          <p:cNvSpPr txBox="1"/>
          <p:nvPr/>
        </p:nvSpPr>
        <p:spPr>
          <a:xfrm>
            <a:off x="22122" y="3460949"/>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4 für Teplizumab]</a:t>
            </a:r>
          </a:p>
        </p:txBody>
      </p:sp>
    </p:spTree>
    <p:extLst>
      <p:ext uri="{BB962C8B-B14F-4D97-AF65-F5344CB8AC3E}">
        <p14:creationId xmlns:p14="http://schemas.microsoft.com/office/powerpoint/2010/main" val="1616856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61A5E-12F8-6048-E274-0408367F69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AF2C86-A083-BAD1-0AA5-C15274FF5F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E0555F-29CE-863F-7571-F4A5B2878781}"/>
              </a:ext>
            </a:extLst>
          </p:cNvPr>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ct val="0"/>
              </a:spcBef>
              <a:spcAft>
                <a:spcPct val="0"/>
              </a:spcAft>
              <a:buClrTx/>
              <a:buSzTx/>
              <a:buFontTx/>
              <a:buNone/>
              <a:defRPr/>
            </a:pPr>
            <a:endParaRPr lang="en-US" sz="1200" u="none" strike="noStrike" dirty="0">
              <a:solidFill>
                <a:schemeClr val="bg1">
                  <a:lumMod val="10000"/>
                </a:schemeClr>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B203085D-90BF-F3EF-BF57-B5B716534D3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tabLst/>
              <a:defRPr/>
            </a:pPr>
            <a:fld id="{76C36DCE-CF03-5249-B5B1-F30D6C9AB5D5}" type="slidenum">
              <a:rPr kumimoji="0" lang="en-US" sz="1200" b="0" i="0" u="none" strike="noStrike" kern="1200" cap="none" spc="0" normalizeH="0" baseline="0" noProof="0" smtClean="0">
                <a:ln>
                  <a:noFill/>
                </a:ln>
                <a:solidFill>
                  <a:prstClr val="black"/>
                </a:solidFill>
                <a:effectLst/>
                <a:uLnTx/>
                <a:uFillTx/>
                <a:latin typeface="Raleway" panose="020B0503030101060003" pitchFamily="34" charset="77"/>
                <a:ea typeface="+mn-ea"/>
                <a:cs typeface="+mn-cs"/>
              </a:rPr>
              <a:pPr marL="0" marR="0" lvl="0" indent="0" algn="r" defTabSz="914400" rtl="0" eaLnBrk="1" fontAlgn="auto"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Raleway" panose="020B0503030101060003" pitchFamily="34" charset="77"/>
              <a:ea typeface="+mn-ea"/>
              <a:cs typeface="+mn-cs"/>
            </a:endParaRPr>
          </a:p>
        </p:txBody>
      </p:sp>
      <p:cxnSp>
        <p:nvCxnSpPr>
          <p:cNvPr id="5" name="Straight Connector 4">
            <a:extLst>
              <a:ext uri="{FF2B5EF4-FFF2-40B4-BE49-F238E27FC236}">
                <a16:creationId xmlns:a16="http://schemas.microsoft.com/office/drawing/2014/main" id="{BA36C8DE-E8CF-80C8-6DEF-759D142B9532}"/>
              </a:ext>
            </a:extLst>
          </p:cNvPr>
          <p:cNvCxnSpPr/>
          <p:nvPr/>
        </p:nvCxnSpPr>
        <p:spPr>
          <a:xfrm>
            <a:off x="638277" y="158845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FEE4D17A-D3D8-D64B-9F6D-2332384130FA}"/>
              </a:ext>
            </a:extLst>
          </p:cNvPr>
          <p:cNvGrpSpPr/>
          <p:nvPr/>
        </p:nvGrpSpPr>
        <p:grpSpPr>
          <a:xfrm>
            <a:off x="653025" y="1266909"/>
            <a:ext cx="244865" cy="137160"/>
            <a:chOff x="653025" y="1266909"/>
            <a:chExt cx="244865" cy="137160"/>
          </a:xfrm>
        </p:grpSpPr>
        <p:cxnSp>
          <p:nvCxnSpPr>
            <p:cNvPr id="7" name="Straight Connector 6">
              <a:extLst>
                <a:ext uri="{FF2B5EF4-FFF2-40B4-BE49-F238E27FC236}">
                  <a16:creationId xmlns:a16="http://schemas.microsoft.com/office/drawing/2014/main" id="{C957D93E-927C-4A06-3A96-9BC9D4A9B1C2}"/>
                </a:ext>
              </a:extLst>
            </p:cNvPr>
            <p:cNvCxnSpPr/>
            <p:nvPr/>
          </p:nvCxnSpPr>
          <p:spPr>
            <a:xfrm>
              <a:off x="653025" y="1270959"/>
              <a:ext cx="1460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335D184-4F96-6705-DB39-502E79F652F9}"/>
                </a:ext>
              </a:extLst>
            </p:cNvPr>
            <p:cNvCxnSpPr/>
            <p:nvPr/>
          </p:nvCxnSpPr>
          <p:spPr>
            <a:xfrm flipH="1" flipV="1">
              <a:off x="806450" y="1266909"/>
              <a:ext cx="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681B3D7-600A-A2BE-F3A0-590F382EE383}"/>
                </a:ext>
              </a:extLst>
            </p:cNvPr>
            <p:cNvCxnSpPr/>
            <p:nvPr/>
          </p:nvCxnSpPr>
          <p:spPr>
            <a:xfrm flipV="1">
              <a:off x="806450" y="1404069"/>
              <a:ext cx="914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53C4C336-2E71-3E51-9A1C-0FCCDA228F8B}"/>
              </a:ext>
            </a:extLst>
          </p:cNvPr>
          <p:cNvSpPr txBox="1"/>
          <p:nvPr/>
        </p:nvSpPr>
        <p:spPr>
          <a:xfrm>
            <a:off x="22122" y="112840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2/§2/Überschrift zu Teplizumab]</a:t>
            </a:r>
          </a:p>
        </p:txBody>
      </p:sp>
      <p:sp>
        <p:nvSpPr>
          <p:cNvPr id="11" name="TextBox 10">
            <a:extLst>
              <a:ext uri="{FF2B5EF4-FFF2-40B4-BE49-F238E27FC236}">
                <a16:creationId xmlns:a16="http://schemas.microsoft.com/office/drawing/2014/main" id="{F2D97432-F3D3-7B7B-6FFE-BD9DBEEB1439}"/>
              </a:ext>
            </a:extLst>
          </p:cNvPr>
          <p:cNvSpPr txBox="1"/>
          <p:nvPr/>
        </p:nvSpPr>
        <p:spPr>
          <a:xfrm>
            <a:off x="22122" y="1452259"/>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3/§2.5/Überschrift zu Teplizumab]</a:t>
            </a:r>
          </a:p>
        </p:txBody>
      </p:sp>
      <p:cxnSp>
        <p:nvCxnSpPr>
          <p:cNvPr id="12" name="Straight Connector 11">
            <a:extLst>
              <a:ext uri="{FF2B5EF4-FFF2-40B4-BE49-F238E27FC236}">
                <a16:creationId xmlns:a16="http://schemas.microsoft.com/office/drawing/2014/main" id="{76292B2C-195E-0CD5-6366-42472BDA6A9C}"/>
              </a:ext>
            </a:extLst>
          </p:cNvPr>
          <p:cNvCxnSpPr/>
          <p:nvPr/>
        </p:nvCxnSpPr>
        <p:spPr>
          <a:xfrm>
            <a:off x="643196" y="1844096"/>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6ACD2DD-CD79-8372-54F5-F13E904F9973}"/>
              </a:ext>
            </a:extLst>
          </p:cNvPr>
          <p:cNvSpPr txBox="1"/>
          <p:nvPr/>
        </p:nvSpPr>
        <p:spPr>
          <a:xfrm>
            <a:off x="22122" y="170789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 für Teplizumab]</a:t>
            </a:r>
          </a:p>
        </p:txBody>
      </p:sp>
      <p:sp>
        <p:nvSpPr>
          <p:cNvPr id="14" name="TextBox 13">
            <a:extLst>
              <a:ext uri="{FF2B5EF4-FFF2-40B4-BE49-F238E27FC236}">
                <a16:creationId xmlns:a16="http://schemas.microsoft.com/office/drawing/2014/main" id="{9A8ED613-37EC-6A64-7787-D6526DD74016}"/>
              </a:ext>
            </a:extLst>
          </p:cNvPr>
          <p:cNvSpPr txBox="1"/>
          <p:nvPr/>
        </p:nvSpPr>
        <p:spPr>
          <a:xfrm>
            <a:off x="22122" y="3898541"/>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3/§2.5/¶1/ln 1-2 für Teplizumab]</a:t>
            </a:r>
          </a:p>
        </p:txBody>
      </p:sp>
      <p:sp>
        <p:nvSpPr>
          <p:cNvPr id="15" name="TextBox 14">
            <a:extLst>
              <a:ext uri="{FF2B5EF4-FFF2-40B4-BE49-F238E27FC236}">
                <a16:creationId xmlns:a16="http://schemas.microsoft.com/office/drawing/2014/main" id="{2D1A3948-C70D-BB49-70FA-3E3229BB5D74}"/>
              </a:ext>
            </a:extLst>
          </p:cNvPr>
          <p:cNvSpPr txBox="1"/>
          <p:nvPr/>
        </p:nvSpPr>
        <p:spPr>
          <a:xfrm>
            <a:off x="22122" y="2814780"/>
            <a:ext cx="640080" cy="49377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3;</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Unterbullets 1,2]</a:t>
            </a:r>
          </a:p>
        </p:txBody>
      </p:sp>
      <p:cxnSp>
        <p:nvCxnSpPr>
          <p:cNvPr id="16" name="Straight Connector 15">
            <a:extLst>
              <a:ext uri="{FF2B5EF4-FFF2-40B4-BE49-F238E27FC236}">
                <a16:creationId xmlns:a16="http://schemas.microsoft.com/office/drawing/2014/main" id="{7B427CD1-F3A9-C353-1927-510E5DD3AAAD}"/>
              </a:ext>
            </a:extLst>
          </p:cNvPr>
          <p:cNvCxnSpPr/>
          <p:nvPr/>
        </p:nvCxnSpPr>
        <p:spPr>
          <a:xfrm flipV="1">
            <a:off x="625332" y="2158724"/>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ADCC676-09B7-DCB4-CF31-9509E05CA069}"/>
              </a:ext>
            </a:extLst>
          </p:cNvPr>
          <p:cNvCxnSpPr/>
          <p:nvPr/>
        </p:nvCxnSpPr>
        <p:spPr>
          <a:xfrm flipV="1">
            <a:off x="640080" y="2576597"/>
            <a:ext cx="2854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583B057-11F2-F938-8E28-1A878100F610}"/>
              </a:ext>
            </a:extLst>
          </p:cNvPr>
          <p:cNvCxnSpPr/>
          <p:nvPr/>
        </p:nvCxnSpPr>
        <p:spPr>
          <a:xfrm>
            <a:off x="660005" y="3001841"/>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0E7ACAC-894E-4F24-F379-AF4EAE625F59}"/>
              </a:ext>
            </a:extLst>
          </p:cNvPr>
          <p:cNvCxnSpPr/>
          <p:nvPr/>
        </p:nvCxnSpPr>
        <p:spPr>
          <a:xfrm>
            <a:off x="657947" y="3611439"/>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1790B7F-5A62-FCCB-BA84-AEB4DF37EF59}"/>
              </a:ext>
            </a:extLst>
          </p:cNvPr>
          <p:cNvCxnSpPr/>
          <p:nvPr/>
        </p:nvCxnSpPr>
        <p:spPr>
          <a:xfrm>
            <a:off x="667785" y="4001467"/>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B10FBB0-B179-4F77-F2D8-90DADFDDF8B7}"/>
              </a:ext>
            </a:extLst>
          </p:cNvPr>
          <p:cNvCxnSpPr/>
          <p:nvPr/>
        </p:nvCxnSpPr>
        <p:spPr>
          <a:xfrm flipH="1" flipV="1">
            <a:off x="915680" y="2068256"/>
            <a:ext cx="0" cy="2447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D372DB7-1055-11EC-1A49-E253A583D225}"/>
              </a:ext>
            </a:extLst>
          </p:cNvPr>
          <p:cNvSpPr txBox="1"/>
          <p:nvPr/>
        </p:nvSpPr>
        <p:spPr>
          <a:xfrm>
            <a:off x="22122" y="2013132"/>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 zu Teplizumab/</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1]</a:t>
            </a:r>
          </a:p>
        </p:txBody>
      </p:sp>
      <p:sp>
        <p:nvSpPr>
          <p:cNvPr id="23" name="TextBox 22">
            <a:extLst>
              <a:ext uri="{FF2B5EF4-FFF2-40B4-BE49-F238E27FC236}">
                <a16:creationId xmlns:a16="http://schemas.microsoft.com/office/drawing/2014/main" id="{680C86A5-0202-002D-B214-C50A8603CA98}"/>
              </a:ext>
            </a:extLst>
          </p:cNvPr>
          <p:cNvSpPr txBox="1"/>
          <p:nvPr/>
        </p:nvSpPr>
        <p:spPr>
          <a:xfrm>
            <a:off x="22122" y="2426406"/>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2 für Teplizumab]</a:t>
            </a:r>
          </a:p>
        </p:txBody>
      </p:sp>
      <p:cxnSp>
        <p:nvCxnSpPr>
          <p:cNvPr id="24" name="Straight Connector 23">
            <a:extLst>
              <a:ext uri="{FF2B5EF4-FFF2-40B4-BE49-F238E27FC236}">
                <a16:creationId xmlns:a16="http://schemas.microsoft.com/office/drawing/2014/main" id="{06BBA204-9181-B88D-1C0C-110948AA6548}"/>
              </a:ext>
            </a:extLst>
          </p:cNvPr>
          <p:cNvCxnSpPr/>
          <p:nvPr/>
        </p:nvCxnSpPr>
        <p:spPr>
          <a:xfrm flipH="1" flipV="1">
            <a:off x="915680" y="2825336"/>
            <a:ext cx="0" cy="365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2D7ED3E-8109-F64E-CE22-D887F165BD78}"/>
              </a:ext>
            </a:extLst>
          </p:cNvPr>
          <p:cNvCxnSpPr/>
          <p:nvPr/>
        </p:nvCxnSpPr>
        <p:spPr>
          <a:xfrm flipH="1" flipV="1">
            <a:off x="915680" y="3459529"/>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5DB0402-4D04-E525-F3AC-949ABE38ADEB}"/>
              </a:ext>
            </a:extLst>
          </p:cNvPr>
          <p:cNvSpPr txBox="1"/>
          <p:nvPr/>
        </p:nvSpPr>
        <p:spPr>
          <a:xfrm>
            <a:off x="22122" y="3460949"/>
            <a:ext cx="640080"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S. 3/§2.5/¶2/</a:t>
            </a:r>
            <a:br>
              <a:rPr kumimoji="0" sz="6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de" sz="600" b="0" i="0" u="none" strike="noStrike" kern="1200" cap="none" spc="0" normalizeH="0" baseline="0" noProof="0">
                <a:ln>
                  <a:noFill/>
                </a:ln>
                <a:solidFill>
                  <a:srgbClr val="000000"/>
                </a:solidFill>
                <a:effectLst/>
                <a:uLnTx/>
                <a:uFillTx/>
                <a:latin typeface="Calibri"/>
                <a:ea typeface="Calibri"/>
                <a:cs typeface="Calibri"/>
              </a:rPr>
              <a:t>Bullet 4 für Teplizumab]</a:t>
            </a:r>
          </a:p>
        </p:txBody>
      </p:sp>
    </p:spTree>
    <p:extLst>
      <p:ext uri="{BB962C8B-B14F-4D97-AF65-F5344CB8AC3E}">
        <p14:creationId xmlns:p14="http://schemas.microsoft.com/office/powerpoint/2010/main" val="2429677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ct val="0"/>
              </a:spcBef>
              <a:spcAft>
                <a:spcPct val="0"/>
              </a:spcAft>
              <a:buClrTx/>
              <a:buSzTx/>
              <a:buFontTx/>
              <a:buNone/>
              <a:defRPr/>
            </a:pPr>
            <a:endParaRPr lang="en-US" sz="1200" u="none" strike="noStrike" dirty="0">
              <a:solidFill>
                <a:schemeClr val="bg1">
                  <a:lumMod val="10000"/>
                </a:schemeClr>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tabLst/>
              <a:defRPr/>
            </a:pPr>
            <a:fld id="{76C36DCE-CF03-5249-B5B1-F30D6C9AB5D5}" type="slidenum">
              <a:rPr kumimoji="0" lang="en-US" sz="1200" b="0" i="0" u="none" strike="noStrike" kern="1200" cap="none" spc="0" normalizeH="0" baseline="0" noProof="0" smtClean="0">
                <a:ln>
                  <a:noFill/>
                </a:ln>
                <a:solidFill>
                  <a:prstClr val="black"/>
                </a:solidFill>
                <a:effectLst/>
                <a:uLnTx/>
                <a:uFillTx/>
                <a:latin typeface="Raleway" panose="020B0503030101060003" pitchFamily="34" charset="77"/>
                <a:ea typeface="Calibri" panose="020F0502020204030204"/>
                <a:cs typeface="Arial"/>
              </a:rPr>
              <a:pPr marL="0" marR="0" lvl="0" indent="0" algn="r" defTabSz="914400" rtl="0" eaLnBrk="1" fontAlgn="auto"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Raleway" panose="020B0503030101060003" pitchFamily="34" charset="77"/>
              <a:ea typeface="Calibri" panose="020F0502020204030204"/>
              <a:cs typeface="Arial"/>
            </a:endParaRPr>
          </a:p>
        </p:txBody>
      </p:sp>
      <p:cxnSp>
        <p:nvCxnSpPr>
          <p:cNvPr id="5" name="Straight Connector 4">
            <a:extLst>
              <a:ext uri="{FF2B5EF4-FFF2-40B4-BE49-F238E27FC236}">
                <a16:creationId xmlns:a16="http://schemas.microsoft.com/office/drawing/2014/main" id="{B8F96F32-69BB-B773-C8DB-215FB5715A49}"/>
              </a:ext>
            </a:extLst>
          </p:cNvPr>
          <p:cNvCxnSpPr/>
          <p:nvPr/>
        </p:nvCxnSpPr>
        <p:spPr>
          <a:xfrm>
            <a:off x="638277" y="1406558"/>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F923D873-EA45-141E-AF86-637981A258B2}"/>
              </a:ext>
            </a:extLst>
          </p:cNvPr>
          <p:cNvCxnSpPr/>
          <p:nvPr/>
        </p:nvCxnSpPr>
        <p:spPr>
          <a:xfrm>
            <a:off x="638277" y="1868672"/>
            <a:ext cx="255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A233F63-F370-31C4-60C4-2ACAD26BE37F}"/>
              </a:ext>
            </a:extLst>
          </p:cNvPr>
          <p:cNvSpPr txBox="1"/>
          <p:nvPr/>
        </p:nvSpPr>
        <p:spPr>
          <a:xfrm>
            <a:off x="14748" y="1300341"/>
            <a:ext cx="651827" cy="40233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[PI/</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000000"/>
                </a:solidFill>
                <a:effectLst/>
                <a:uLnTx/>
                <a:uFillTx/>
                <a:latin typeface="Calibri"/>
                <a:ea typeface="Calibri"/>
                <a:cs typeface="Calibri"/>
              </a:rPr>
              <a:t>S. 4/§ 3/Überschrift zu Teplizumab]</a:t>
            </a:r>
          </a:p>
        </p:txBody>
      </p:sp>
      <p:sp>
        <p:nvSpPr>
          <p:cNvPr id="8" name="TextBox 7">
            <a:extLst>
              <a:ext uri="{FF2B5EF4-FFF2-40B4-BE49-F238E27FC236}">
                <a16:creationId xmlns:a16="http://schemas.microsoft.com/office/drawing/2014/main" id="{9A770DC9-F76F-2940-269B-631030C41310}"/>
              </a:ext>
            </a:extLst>
          </p:cNvPr>
          <p:cNvSpPr txBox="1"/>
          <p:nvPr/>
        </p:nvSpPr>
        <p:spPr>
          <a:xfrm>
            <a:off x="14748" y="1766759"/>
            <a:ext cx="651827" cy="310896"/>
          </a:xfrm>
          <a:prstGeom prst="rect">
            <a:avLst/>
          </a:prstGeom>
          <a:solidFill>
            <a:schemeClr val="bg1"/>
          </a:solidFill>
          <a:ln w="6350">
            <a:solidFill>
              <a:schemeClr val="tx1"/>
            </a:solidFill>
          </a:ln>
        </p:spPr>
        <p:txBody>
          <a:bodyPr wrap="square" lIns="18288" tIns="18288" rIns="18288" bIns="18288" rtlCol="0">
            <a:spAutoFit/>
          </a:bodyPr>
          <a:lstStyle/>
          <a:p>
            <a:pPr marL="0" marR="0" lvl="0" indent="0" algn="r" defTabSz="914400" rtl="0" eaLnBrk="1" fontAlgn="auto" latinLnBrk="0" hangingPunct="1">
              <a:lnSpc>
                <a:spcPct val="100000"/>
              </a:lnSpc>
              <a:spcBef>
                <a:spcPct val="0"/>
              </a:spcBef>
              <a:spcAft>
                <a:spcPct val="0"/>
              </a:spcAft>
              <a:buClrTx/>
              <a:buSzTx/>
              <a:buFontTx/>
              <a:buNone/>
              <a:tabLst/>
              <a:defRPr/>
            </a:pPr>
            <a:r>
              <a:rPr kumimoji="0" lang="de" sz="600" b="0" i="0" u="none" strike="noStrike" kern="1200" cap="none" spc="0" normalizeH="0" baseline="0" noProof="0">
                <a:ln>
                  <a:noFill/>
                </a:ln>
                <a:solidFill>
                  <a:srgbClr val="000000"/>
                </a:solidFill>
                <a:effectLst/>
                <a:uLnTx/>
                <a:uFillTx/>
                <a:latin typeface="Calibri"/>
                <a:ea typeface="Calibri"/>
                <a:cs typeface="Calibri"/>
              </a:rPr>
              <a:t>[P/</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000000"/>
                </a:solidFill>
                <a:effectLst/>
                <a:uLnTx/>
                <a:uFillTx/>
                <a:latin typeface="Calibri"/>
                <a:ea typeface="Calibri"/>
                <a:cs typeface="Calibri"/>
              </a:rPr>
              <a:t>S. 4/§ 3/¶1 für Teplizumab]</a:t>
            </a:r>
          </a:p>
        </p:txBody>
      </p:sp>
    </p:spTree>
    <p:extLst>
      <p:ext uri="{BB962C8B-B14F-4D97-AF65-F5344CB8AC3E}">
        <p14:creationId xmlns:p14="http://schemas.microsoft.com/office/powerpoint/2010/main" val="1040682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FA4A56-9DAC-BED9-D2F4-FAAB8DF22D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373E32-16BE-7FA2-6E2C-EB9EBDA330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212EBF-60E6-E2F8-EF90-EA6810AE5F1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EE22683-829A-E20B-2CA6-8A9CB2328B2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C009245-E293-7D43-B02D-89DB2256B9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807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3" name="Textfeld 2">
            <a:extLst>
              <a:ext uri="{FF2B5EF4-FFF2-40B4-BE49-F238E27FC236}">
                <a16:creationId xmlns:a16="http://schemas.microsoft.com/office/drawing/2014/main" id="{F582E619-80C5-289C-DA7A-7C2265127497}"/>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5389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8"/>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951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a:spcBef>
                <a:spcPts val="1800"/>
              </a:spcBef>
              <a:buClrTx/>
              <a:defRPr sz="1500">
                <a:solidFill>
                  <a:schemeClr val="bg2"/>
                </a:solidFill>
              </a:defRPr>
            </a:lvl3pPr>
            <a:lvl4pPr>
              <a:spcBef>
                <a:spcPts val="1800"/>
              </a:spcBef>
              <a:defRPr sz="1350">
                <a:solidFill>
                  <a:schemeClr val="bg2"/>
                </a:solidFill>
              </a:defRPr>
            </a:lvl4pPr>
            <a:lvl5pPr>
              <a:spcBef>
                <a:spcPts val="1800"/>
              </a:spcBef>
              <a:defRPr sz="1350">
                <a:solidFill>
                  <a:schemeClr val="bg2"/>
                </a:solidFill>
              </a:defRPr>
            </a:lvl5pPr>
          </a:lstStyle>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6668496"/>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body">
    <p:spTree>
      <p:nvGrpSpPr>
        <p:cNvPr id="1" name=""/>
        <p:cNvGrpSpPr/>
        <p:nvPr/>
      </p:nvGrpSpPr>
      <p:grpSpPr>
        <a:xfrm>
          <a:off x="0" y="0"/>
          <a:ext cx="0" cy="0"/>
          <a:chOff x="0" y="0"/>
          <a:chExt cx="0" cy="0"/>
        </a:xfrm>
      </p:grpSpPr>
      <p:sp>
        <p:nvSpPr>
          <p:cNvPr id="2" name="Title 1"/>
          <p:cNvSpPr>
            <a:spLocks noGrp="1"/>
          </p:cNvSpPr>
          <p:nvPr>
            <p:ph type="title"/>
          </p:nvPr>
        </p:nvSpPr>
        <p:spPr>
          <a:xfrm>
            <a:off x="375000" y="273846"/>
            <a:ext cx="8486775" cy="571663"/>
          </a:xfrm>
        </p:spPr>
        <p:txBody>
          <a:bodyPr anchor="t"/>
          <a:lstStyle/>
          <a:p>
            <a:r>
              <a:rPr lang="en-US" altLang="en-US" noProof="0"/>
              <a:t>Click to edit Master title style</a:t>
            </a:r>
          </a:p>
        </p:txBody>
      </p:sp>
      <p:sp>
        <p:nvSpPr>
          <p:cNvPr id="11" name="Text Placeholder 10"/>
          <p:cNvSpPr>
            <a:spLocks noGrp="1"/>
          </p:cNvSpPr>
          <p:nvPr>
            <p:ph type="body" sz="quarter" idx="10"/>
          </p:nvPr>
        </p:nvSpPr>
        <p:spPr>
          <a:xfrm>
            <a:off x="375048" y="975122"/>
            <a:ext cx="8486775" cy="3343275"/>
          </a:xfrm>
        </p:spPr>
        <p:txBody>
          <a:bodyPr/>
          <a:lstStyle>
            <a:lvl1pPr>
              <a:buClr>
                <a:schemeClr val="accent3"/>
              </a:buClr>
              <a:defRPr sz="1050" baseline="0"/>
            </a:lvl1pPr>
            <a:lvl2pPr>
              <a:buClr>
                <a:schemeClr val="accent3"/>
              </a:buClr>
              <a:defRPr sz="1050" baseline="0"/>
            </a:lvl2pPr>
            <a:lvl3pPr>
              <a:buClr>
                <a:schemeClr val="accent3"/>
              </a:buClr>
              <a:defRPr sz="1050" baseline="0"/>
            </a:lvl3pPr>
            <a:lvl4pPr>
              <a:buClr>
                <a:schemeClr val="accent3"/>
              </a:buClr>
              <a:defRPr sz="1050" baseline="0"/>
            </a:lvl4pPr>
            <a:lvl5pPr>
              <a:buClr>
                <a:schemeClr val="accent3"/>
              </a:buClr>
              <a:defRPr sz="1050" baseline="0"/>
            </a:lvl5p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Slide Number Placeholder 5">
            <a:extLst>
              <a:ext uri="{FF2B5EF4-FFF2-40B4-BE49-F238E27FC236}">
                <a16:creationId xmlns:a16="http://schemas.microsoft.com/office/drawing/2014/main" id="{93C9AC64-5A8A-45DB-D99B-0D0A55659FBF}"/>
              </a:ext>
            </a:extLst>
          </p:cNvPr>
          <p:cNvSpPr>
            <a:spLocks noGrp="1"/>
          </p:cNvSpPr>
          <p:nvPr>
            <p:ph type="sldNum" sz="quarter" idx="11"/>
          </p:nvPr>
        </p:nvSpPr>
        <p:spPr>
          <a:xfrm>
            <a:off x="8820151" y="4863704"/>
            <a:ext cx="320675" cy="273844"/>
          </a:xfrm>
          <a:prstGeom prst="rect">
            <a:avLst/>
          </a:prstGeom>
          <a:ln cap="flat" algn="ctr">
            <a:round/>
            <a:headEnd type="none" w="med" len="med"/>
            <a:tailEnd type="none" w="med" len="med"/>
          </a:ln>
        </p:spPr>
        <p:txBody>
          <a:bodyPr vert="horz" wrap="square" lIns="91440" tIns="45720" rIns="91440" bIns="45720" numCol="1" anchor="ctr" anchorCtr="0" compatLnSpc="1">
            <a:prstTxWarp prst="textNoShape">
              <a:avLst/>
            </a:prstTxWarp>
            <a:noAutofit/>
          </a:bodyPr>
          <a:lstStyle>
            <a:lvl1pPr algn="ctr">
              <a:defRPr sz="525">
                <a:solidFill>
                  <a:srgbClr val="2198DD"/>
                </a:solidFill>
                <a:latin typeface="Arial" panose="020B0604020202020204" pitchFamily="34" charset="0"/>
              </a:defRPr>
            </a:lvl1pPr>
          </a:lstStyle>
          <a:p>
            <a:fld id="{282C2E76-8C31-4E47-8EDB-0419A33E052F}" type="slidenum">
              <a:rPr lang="en-US" altLang="de-DE"/>
              <a:pPr/>
              <a:t>‹Nr.›</a:t>
            </a:fld>
            <a:endParaRPr lang="en-US" altLang="de-DE">
              <a:solidFill>
                <a:srgbClr val="000000"/>
              </a:solidFill>
            </a:endParaRPr>
          </a:p>
        </p:txBody>
      </p:sp>
    </p:spTree>
    <p:extLst>
      <p:ext uri="{BB962C8B-B14F-4D97-AF65-F5344CB8AC3E}">
        <p14:creationId xmlns:p14="http://schemas.microsoft.com/office/powerpoint/2010/main" val="336577839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fr-FR"/>
              <a:t>Modifiez le style du titre</a:t>
            </a:r>
            <a:endParaRPr lang="en-US"/>
          </a:p>
        </p:txBody>
      </p:sp>
      <p:sp>
        <p:nvSpPr>
          <p:cNvPr id="10" name="Espace réservé du texte 4">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9"/>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5884311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GB"/>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0C947720-2215-4D73-88E1-075BF17F8597}" type="slidenum">
              <a:rPr lang="en-GB" smtClean="0"/>
              <a:t>‹Nr.›</a:t>
            </a:fld>
            <a:endParaRPr lang="en-GB"/>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4787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3" name="Textfeld 2">
            <a:extLst>
              <a:ext uri="{FF2B5EF4-FFF2-40B4-BE49-F238E27FC236}">
                <a16:creationId xmlns:a16="http://schemas.microsoft.com/office/drawing/2014/main" id="{F9C58B1B-1E16-5F63-4F59-1DBF594DA168}"/>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83706890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1_Zwei Inhalt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224086"/>
            <a:ext cx="1224927" cy="864096"/>
          </a:xfrm>
          <a:prstGeom prst="rect">
            <a:avLst/>
          </a:prstGeom>
        </p:spPr>
      </p:pic>
    </p:spTree>
    <p:extLst>
      <p:ext uri="{BB962C8B-B14F-4D97-AF65-F5344CB8AC3E}">
        <p14:creationId xmlns:p14="http://schemas.microsoft.com/office/powerpoint/2010/main" val="17210528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on righ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40A4075-8388-4D55-A178-9B9B0A11486C}"/>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4" name="Title 1">
            <a:extLst>
              <a:ext uri="{FF2B5EF4-FFF2-40B4-BE49-F238E27FC236}">
                <a16:creationId xmlns:a16="http://schemas.microsoft.com/office/drawing/2014/main" id="{91492C5C-F468-4CB0-80F1-9B4B46F16C6A}"/>
              </a:ext>
            </a:extLst>
          </p:cNvPr>
          <p:cNvSpPr>
            <a:spLocks noGrp="1"/>
          </p:cNvSpPr>
          <p:nvPr>
            <p:ph type="title"/>
          </p:nvPr>
        </p:nvSpPr>
        <p:spPr>
          <a:xfrm>
            <a:off x="331201" y="288000"/>
            <a:ext cx="2118055" cy="720000"/>
          </a:xfrm>
        </p:spPr>
        <p:txBody>
          <a:bodyPr/>
          <a:lstStyle>
            <a:lvl1pPr>
              <a:defRPr>
                <a:solidFill>
                  <a:schemeClr val="bg1"/>
                </a:solidFill>
              </a:defRPr>
            </a:lvl1pPr>
          </a:lstStyle>
          <a:p>
            <a:r>
              <a:rPr lang="en-US"/>
              <a:t>Click to edit Master title style</a:t>
            </a:r>
          </a:p>
        </p:txBody>
      </p:sp>
      <p:sp>
        <p:nvSpPr>
          <p:cNvPr id="17" name="Espace réservé du texte 4">
            <a:extLst>
              <a:ext uri="{FF2B5EF4-FFF2-40B4-BE49-F238E27FC236}">
                <a16:creationId xmlns:a16="http://schemas.microsoft.com/office/drawing/2014/main" id="{6C9A8073-A40D-4AF6-AA04-2FF422EE4C1C}"/>
              </a:ext>
            </a:extLst>
          </p:cNvPr>
          <p:cNvSpPr>
            <a:spLocks noGrp="1"/>
          </p:cNvSpPr>
          <p:nvPr>
            <p:ph type="body" sz="quarter" idx="53"/>
          </p:nvPr>
        </p:nvSpPr>
        <p:spPr>
          <a:xfrm>
            <a:off x="333730" y="1071319"/>
            <a:ext cx="2116800" cy="430887"/>
          </a:xfrm>
        </p:spPr>
        <p:txBody>
          <a:bodyPr wrap="square">
            <a:spAutoFit/>
          </a:bodyPr>
          <a:lstStyle>
            <a:lvl1pPr>
              <a:lnSpc>
                <a:spcPct val="100000"/>
              </a:lnSpc>
              <a:spcAft>
                <a:spcPct val="0"/>
              </a:spcAft>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3CCFCBD4-C7D2-4B77-80E4-175D189F6AEC}"/>
              </a:ext>
            </a:extLst>
          </p:cNvPr>
          <p:cNvSpPr>
            <a:spLocks noGrp="1"/>
          </p:cNvSpPr>
          <p:nvPr>
            <p:ph type="body" sz="quarter" idx="49"/>
          </p:nvPr>
        </p:nvSpPr>
        <p:spPr>
          <a:xfrm>
            <a:off x="331526" y="1340692"/>
            <a:ext cx="2120260" cy="3338575"/>
          </a:xfrm>
        </p:spPr>
        <p:txBody>
          <a:bodyPr/>
          <a:lstStyle>
            <a:lvl1pPr>
              <a:defRPr>
                <a:solidFill>
                  <a:schemeClr val="tx2"/>
                </a:solidFill>
              </a:defRPr>
            </a:lvl1pPr>
            <a:lvl2pPr marL="226794" indent="-226794">
              <a:buFontTx/>
              <a:buBlip>
                <a:blip r:embed="rId2"/>
              </a:buBlip>
              <a:defRPr>
                <a:solidFill>
                  <a:schemeClr val="tx2"/>
                </a:solidFill>
              </a:defRPr>
            </a:lvl2pPr>
            <a:lvl3pPr marL="457189" indent="-226794">
              <a:buFontTx/>
              <a:buBlip>
                <a:blip r:embed="rId2"/>
              </a:buBlip>
              <a:defRPr>
                <a:solidFill>
                  <a:schemeClr val="tx2"/>
                </a:solidFill>
              </a:defRPr>
            </a:lvl3pPr>
            <a:lvl4pPr marL="683983" indent="-226794">
              <a:buFontTx/>
              <a:buBlip>
                <a:blip r:embed="rId2"/>
              </a:buBlip>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04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r>
              <a:rPr lang="en-US"/>
              <a:t>XX . XX . XXXX</a:t>
            </a:r>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 name="Textfeld 1">
            <a:extLst>
              <a:ext uri="{FF2B5EF4-FFF2-40B4-BE49-F238E27FC236}">
                <a16:creationId xmlns:a16="http://schemas.microsoft.com/office/drawing/2014/main" id="{D469C118-F0EA-BF1F-9EDE-5C0248F4C1E9}"/>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316463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90501"/>
            <a:ext cx="8485200" cy="491328"/>
          </a:xfrm>
        </p:spPr>
        <p:txBody>
          <a:bodyPr vert="horz" lIns="45720" tIns="45720" rIns="45720" bIns="45720" rtlCol="0" anchor="ctr">
            <a:noAutofit/>
          </a:bodyPr>
          <a:lstStyle>
            <a:lvl1pPr>
              <a:defRPr lang="en-US" dirty="0"/>
            </a:lvl1pPr>
          </a:lstStyle>
          <a:p>
            <a:pPr lvl="0"/>
            <a:endParaRPr lang="en-US"/>
          </a:p>
        </p:txBody>
      </p:sp>
      <p:sp>
        <p:nvSpPr>
          <p:cNvPr id="4" name="Text Placeholder 3">
            <a:extLst>
              <a:ext uri="{FF2B5EF4-FFF2-40B4-BE49-F238E27FC236}">
                <a16:creationId xmlns:a16="http://schemas.microsoft.com/office/drawing/2014/main" id="{B0E759B6-58CB-0294-D23A-649635C82515}"/>
              </a:ext>
            </a:extLst>
          </p:cNvPr>
          <p:cNvSpPr>
            <a:spLocks noGrp="1"/>
          </p:cNvSpPr>
          <p:nvPr>
            <p:ph type="body" sz="quarter" idx="17"/>
          </p:nvPr>
        </p:nvSpPr>
        <p:spPr>
          <a:xfrm>
            <a:off x="304800" y="182880"/>
            <a:ext cx="8476488" cy="463296"/>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Tree>
    <p:extLst>
      <p:ext uri="{BB962C8B-B14F-4D97-AF65-F5344CB8AC3E}">
        <p14:creationId xmlns:p14="http://schemas.microsoft.com/office/powerpoint/2010/main" val="131560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Left">
    <p:bg>
      <p:bgPr>
        <a:solidFill>
          <a:srgbClr val="F5F3F8"/>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marL="457189" indent="-226794">
              <a:lnSpc>
                <a:spcPct val="100000"/>
              </a:lnSpc>
              <a:spcBef>
                <a:spcPts val="3000"/>
              </a:spcBef>
              <a:buClrTx/>
              <a:buFont typeface="Arial" panose="020B0604020202020204" pitchFamily="34" charset="0"/>
              <a:buChar char="•"/>
              <a:defRPr sz="1800">
                <a:solidFill>
                  <a:srgbClr val="4E565B"/>
                </a:solidFill>
                <a:latin typeface="+mn-lt"/>
              </a:defRPr>
            </a:lvl3pPr>
            <a:lvl4pPr marL="796905" indent="-227007">
              <a:lnSpc>
                <a:spcPct val="100000"/>
              </a:lnSpc>
              <a:spcBef>
                <a:spcPts val="1200"/>
              </a:spcBef>
              <a:buFont typeface="Arial" panose="020B0604020202020204" pitchFamily="34" charset="0"/>
              <a:buChar char="‒"/>
              <a:defRPr sz="1600">
                <a:solidFill>
                  <a:srgbClr val="4E565B"/>
                </a:solidFill>
                <a:latin typeface="+mn-lt"/>
              </a:defRPr>
            </a:lvl4pPr>
            <a:lvl5pPr marL="1082648" indent="-168271">
              <a:lnSpc>
                <a:spcPct val="100000"/>
              </a:lnSpc>
              <a:spcBef>
                <a:spcPts val="1200"/>
              </a:spcBef>
              <a:buFont typeface="Arial" panose="020B0604020202020204" pitchFamily="34" charset="0"/>
              <a:buChar char="•"/>
              <a:defRPr sz="1600" b="0">
                <a:solidFill>
                  <a:srgbClr val="4E565B"/>
                </a:solidFill>
                <a:latin typeface="+mn-lt"/>
              </a:defRPr>
            </a:lvl5pPr>
          </a:lstStyle>
          <a:p>
            <a:pPr lvl="2"/>
            <a:r>
              <a:rPr lang="en-US"/>
              <a:t>Third level</a:t>
            </a:r>
          </a:p>
          <a:p>
            <a:pPr lvl="3"/>
            <a:r>
              <a:rPr lang="en-US"/>
              <a:t>Fourth level</a:t>
            </a:r>
          </a:p>
          <a:p>
            <a:pPr lvl="4"/>
            <a:r>
              <a:rPr lang="en-US"/>
              <a:t>Fifth level</a:t>
            </a:r>
          </a:p>
          <a:p>
            <a:pPr lvl="4"/>
            <a:endParaRPr lang="en-US"/>
          </a:p>
        </p:txBody>
      </p:sp>
      <p:sp>
        <p:nvSpPr>
          <p:cNvPr id="3" name="Title 1">
            <a:extLst>
              <a:ext uri="{FF2B5EF4-FFF2-40B4-BE49-F238E27FC236}">
                <a16:creationId xmlns:a16="http://schemas.microsoft.com/office/drawing/2014/main" id="{1AC33AE8-9AD8-8C03-DAB6-69D85610B7EF}"/>
              </a:ext>
            </a:extLst>
          </p:cNvPr>
          <p:cNvSpPr>
            <a:spLocks noGrp="1"/>
          </p:cNvSpPr>
          <p:nvPr>
            <p:ph type="title"/>
          </p:nvPr>
        </p:nvSpPr>
        <p:spPr>
          <a:xfrm>
            <a:off x="331200" y="-636221"/>
            <a:ext cx="8485200" cy="491328"/>
          </a:xfrm>
        </p:spPr>
        <p:txBody>
          <a:bodyPr vert="horz" lIns="45720" tIns="45720" rIns="45720" bIns="45720" rtlCol="0" anchor="ctr">
            <a:noAutofit/>
          </a:bodyPr>
          <a:lstStyle>
            <a:lvl1pPr>
              <a:defRPr lang="en-US" dirty="0"/>
            </a:lvl1pPr>
          </a:lstStyle>
          <a:p>
            <a:pPr lvl="0"/>
            <a:endParaRPr lang="en-US"/>
          </a:p>
        </p:txBody>
      </p:sp>
      <p:sp>
        <p:nvSpPr>
          <p:cNvPr id="5" name="Text Placeholder 4">
            <a:extLst>
              <a:ext uri="{FF2B5EF4-FFF2-40B4-BE49-F238E27FC236}">
                <a16:creationId xmlns:a16="http://schemas.microsoft.com/office/drawing/2014/main" id="{9644DB74-4E01-87E7-D102-E748B416C05F}"/>
              </a:ext>
            </a:extLst>
          </p:cNvPr>
          <p:cNvSpPr>
            <a:spLocks noGrp="1"/>
          </p:cNvSpPr>
          <p:nvPr>
            <p:ph type="body" sz="quarter" idx="11"/>
          </p:nvPr>
        </p:nvSpPr>
        <p:spPr>
          <a:xfrm>
            <a:off x="304800" y="182881"/>
            <a:ext cx="8476488" cy="396240"/>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p:txBody>
      </p:sp>
    </p:spTree>
    <p:extLst>
      <p:ext uri="{BB962C8B-B14F-4D97-AF65-F5344CB8AC3E}">
        <p14:creationId xmlns:p14="http://schemas.microsoft.com/office/powerpoint/2010/main" val="2036524019"/>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4" name="Textfeld 3">
            <a:extLst>
              <a:ext uri="{FF2B5EF4-FFF2-40B4-BE49-F238E27FC236}">
                <a16:creationId xmlns:a16="http://schemas.microsoft.com/office/drawing/2014/main" id="{CD9790BE-4149-2F36-2500-9CCADF085481}"/>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7250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os 3-Face Across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rtlCol="0" anchor="ctr">
            <a:noAutofit/>
          </a:bodyPr>
          <a:lstStyle>
            <a:lvl1pPr>
              <a:defRPr lang="en-US" dirty="0"/>
            </a:lvl1pPr>
          </a:lstStyle>
          <a:p>
            <a:pPr lvl="0"/>
            <a:r>
              <a:rPr lang="en-US"/>
              <a:t>Click to edit Master title style</a:t>
            </a:r>
          </a:p>
        </p:txBody>
      </p:sp>
      <p:sp>
        <p:nvSpPr>
          <p:cNvPr id="4" name="Picture Placeholder 3"/>
          <p:cNvSpPr>
            <a:spLocks noGrp="1"/>
          </p:cNvSpPr>
          <p:nvPr>
            <p:ph type="pic" sz="quarter" idx="10"/>
          </p:nvPr>
        </p:nvSpPr>
        <p:spPr>
          <a:xfrm>
            <a:off x="137833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a:lstStyle>
            <a:lvl1pPr>
              <a:defRPr sz="1200"/>
            </a:lvl1pPr>
          </a:lstStyle>
          <a:p>
            <a:pPr lvl="0"/>
            <a:r>
              <a:rPr lang="en-US"/>
              <a:t>Click icon to add picture</a:t>
            </a:r>
          </a:p>
        </p:txBody>
      </p:sp>
      <p:sp>
        <p:nvSpPr>
          <p:cNvPr id="8" name="Text Placeholder 7"/>
          <p:cNvSpPr>
            <a:spLocks noGrp="1"/>
          </p:cNvSpPr>
          <p:nvPr>
            <p:ph type="body" sz="quarter" idx="11"/>
          </p:nvPr>
        </p:nvSpPr>
        <p:spPr>
          <a:xfrm>
            <a:off x="5334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0" name="Picture Placeholder 9"/>
          <p:cNvSpPr>
            <a:spLocks noGrp="1"/>
          </p:cNvSpPr>
          <p:nvPr>
            <p:ph type="pic" sz="quarter" idx="12"/>
          </p:nvPr>
        </p:nvSpPr>
        <p:spPr>
          <a:xfrm>
            <a:off x="4156994"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2" name="Picture Placeholder 11"/>
          <p:cNvSpPr>
            <a:spLocks noGrp="1"/>
          </p:cNvSpPr>
          <p:nvPr>
            <p:ph type="pic" sz="quarter" idx="13"/>
          </p:nvPr>
        </p:nvSpPr>
        <p:spPr>
          <a:xfrm>
            <a:off x="696960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3352800" y="2228850"/>
            <a:ext cx="2514600" cy="1028700"/>
          </a:xfrm>
        </p:spPr>
        <p:txBody>
          <a:bodyPr vert="horz" wrap="square" lIns="45720" tIns="45720" rIns="45720" bIns="45720" rtlCol="0">
            <a:noAutofit/>
          </a:bodyPr>
          <a:lstStyle>
            <a:lvl1pPr>
              <a:spcBef>
                <a:spcPts val="300"/>
              </a:spcBef>
              <a:defRPr lang="en-US" sz="1050" smtClean="0"/>
            </a:lvl1pPr>
            <a:lvl2pPr>
              <a:spcBef>
                <a:spcPts val="300"/>
              </a:spcBef>
              <a:defRPr lang="en-US" sz="1000" smtClean="0"/>
            </a:lvl2pPr>
            <a:lvl3pPr>
              <a:spcBef>
                <a:spcPts val="300"/>
              </a:spcBef>
              <a:defRPr lang="en-US" sz="1000" smtClean="0"/>
            </a:lvl3pPr>
            <a:lvl4pPr>
              <a:spcBef>
                <a:spcPts val="300"/>
              </a:spcBef>
              <a:defRPr lang="en-US" sz="900" smtClean="0"/>
            </a:lvl4pPr>
            <a:lvl5pPr>
              <a:spcBef>
                <a:spcPts val="300"/>
              </a:spcBef>
              <a:defRPr lang="en-US" sz="90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6" name="Text Placeholder 15"/>
          <p:cNvSpPr>
            <a:spLocks noGrp="1"/>
          </p:cNvSpPr>
          <p:nvPr>
            <p:ph type="body" sz="quarter" idx="15"/>
          </p:nvPr>
        </p:nvSpPr>
        <p:spPr>
          <a:xfrm>
            <a:off x="61722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5" name="Text Placeholder 4"/>
          <p:cNvSpPr>
            <a:spLocks noGrp="1"/>
          </p:cNvSpPr>
          <p:nvPr>
            <p:ph type="body" sz="quarter" idx="16"/>
          </p:nvPr>
        </p:nvSpPr>
        <p:spPr>
          <a:xfrm>
            <a:off x="301752" y="178309"/>
            <a:ext cx="8247888" cy="360331"/>
          </a:xfrm>
        </p:spPr>
        <p:txBody>
          <a:bodyPr/>
          <a:lstStyle/>
          <a:p>
            <a:pPr lvl="0"/>
            <a:r>
              <a:rPr lang="en-US"/>
              <a:t>Click to edit Master text styles</a:t>
            </a:r>
          </a:p>
        </p:txBody>
      </p:sp>
      <p:sp>
        <p:nvSpPr>
          <p:cNvPr id="3" name="Slide Number Placeholder 5">
            <a:extLst>
              <a:ext uri="{FF2B5EF4-FFF2-40B4-BE49-F238E27FC236}">
                <a16:creationId xmlns:a16="http://schemas.microsoft.com/office/drawing/2014/main" id="{B6219E5A-8FF1-965C-D37F-C8C57C22392B}"/>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348587082"/>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Bios 4-Face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3"/>
          <p:cNvSpPr>
            <a:spLocks noGrp="1"/>
          </p:cNvSpPr>
          <p:nvPr>
            <p:ph type="pic" sz="quarter" idx="10"/>
          </p:nvPr>
        </p:nvSpPr>
        <p:spPr>
          <a:xfrm>
            <a:off x="457200"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8" name="Text Placeholder 7"/>
          <p:cNvSpPr>
            <a:spLocks noGrp="1"/>
          </p:cNvSpPr>
          <p:nvPr>
            <p:ph type="body" sz="quarter" idx="11"/>
          </p:nvPr>
        </p:nvSpPr>
        <p:spPr>
          <a:xfrm>
            <a:off x="438912" y="178309"/>
            <a:ext cx="8247888" cy="360331"/>
          </a:xfrm>
        </p:spPr>
        <p:txBody>
          <a:bodyPr vert="horz" wrap="square" lIns="45720" tIns="45720" rIns="45720" bIns="45720" rtlCol="0">
            <a:noAutofit/>
          </a:bodyPr>
          <a:lstStyle>
            <a:lvl1pPr>
              <a:defRPr lang="en-US" dirty="0"/>
            </a:lvl1pPr>
          </a:lstStyle>
          <a:p>
            <a:pPr lvl="0"/>
            <a:r>
              <a:rPr lang="en-US"/>
              <a:t>Click to edit Master text styles</a:t>
            </a:r>
          </a:p>
        </p:txBody>
      </p:sp>
      <p:sp>
        <p:nvSpPr>
          <p:cNvPr id="10" name="Picture Placeholder 9"/>
          <p:cNvSpPr>
            <a:spLocks noGrp="1"/>
          </p:cNvSpPr>
          <p:nvPr>
            <p:ph type="pic" sz="quarter" idx="12"/>
          </p:nvPr>
        </p:nvSpPr>
        <p:spPr>
          <a:xfrm>
            <a:off x="457200"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12" name="Picture Placeholder 11"/>
          <p:cNvSpPr>
            <a:spLocks noGrp="1"/>
          </p:cNvSpPr>
          <p:nvPr>
            <p:ph type="pic" sz="quarter" idx="13"/>
          </p:nvPr>
        </p:nvSpPr>
        <p:spPr>
          <a:xfrm>
            <a:off x="4974566"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1169493" y="3067050"/>
            <a:ext cx="3276600"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16" name="Text Placeholder 15"/>
          <p:cNvSpPr>
            <a:spLocks noGrp="1"/>
          </p:cNvSpPr>
          <p:nvPr>
            <p:ph type="body" sz="quarter" idx="15"/>
          </p:nvPr>
        </p:nvSpPr>
        <p:spPr>
          <a:xfrm>
            <a:off x="5686859" y="895350"/>
            <a:ext cx="3182107"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5" name="Picture Placeholder 4"/>
          <p:cNvSpPr>
            <a:spLocks noGrp="1"/>
          </p:cNvSpPr>
          <p:nvPr>
            <p:ph type="pic" sz="quarter" idx="16"/>
          </p:nvPr>
        </p:nvSpPr>
        <p:spPr>
          <a:xfrm>
            <a:off x="4974566"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7" name="Text Placeholder 6"/>
          <p:cNvSpPr>
            <a:spLocks noGrp="1"/>
          </p:cNvSpPr>
          <p:nvPr>
            <p:ph type="body" sz="quarter" idx="17"/>
          </p:nvPr>
        </p:nvSpPr>
        <p:spPr>
          <a:xfrm>
            <a:off x="5686859" y="3067050"/>
            <a:ext cx="3178835"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9" name="Text Placeholder 8"/>
          <p:cNvSpPr>
            <a:spLocks noGrp="1"/>
          </p:cNvSpPr>
          <p:nvPr>
            <p:ph type="body" sz="quarter" idx="18"/>
          </p:nvPr>
        </p:nvSpPr>
        <p:spPr>
          <a:xfrm>
            <a:off x="1166445" y="895350"/>
            <a:ext cx="3264408" cy="1145286"/>
          </a:xfrm>
        </p:spPr>
        <p:txBody>
          <a:bodyPr vert="horz" wrap="square" lIns="45720" tIns="45720" rIns="45720" bIns="45720" rtlCol="0">
            <a:noAutofit/>
          </a:bodyPr>
          <a:lstStyle>
            <a:lvl1pPr>
              <a:defRPr lang="en-US" sz="1050" dirty="0" smtClean="0"/>
            </a:lvl1pPr>
            <a:lvl2pPr>
              <a:defRPr lang="en-US" sz="1000" dirty="0" smtClean="0"/>
            </a:lvl2pPr>
            <a:lvl3pPr>
              <a:defRPr lang="en-US" sz="1000" dirty="0" smtClean="0"/>
            </a:lvl3pPr>
            <a:lvl4pPr>
              <a:defRPr lang="en-US" sz="900" dirty="0" smtClean="0"/>
            </a:lvl4pPr>
            <a:lvl5pPr>
              <a:defRPr lang="en-US" sz="900" dirty="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3" name="Slide Number Placeholder 5">
            <a:extLst>
              <a:ext uri="{FF2B5EF4-FFF2-40B4-BE49-F238E27FC236}">
                <a16:creationId xmlns:a16="http://schemas.microsoft.com/office/drawing/2014/main" id="{41A79AF4-24E0-7309-3655-68CF0A3F8FDF}"/>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625017805"/>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15:guide id="1" orient="horz" pos="5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31737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HA Takeawa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5726"/>
            <a:ext cx="8478000" cy="3223541"/>
          </a:xfrm>
        </p:spPr>
        <p:txBody>
          <a:bodyPr/>
          <a:lstStyle>
            <a:lvl1pPr>
              <a:lnSpc>
                <a:spcPct val="100000"/>
              </a:lnSpc>
              <a:spcBef>
                <a:spcPts val="600"/>
              </a:spcBef>
              <a:defRPr sz="1400"/>
            </a:lvl1pPr>
            <a:lvl2pPr marL="226794" indent="-226794">
              <a:lnSpc>
                <a:spcPct val="100000"/>
              </a:lnSpc>
              <a:spcBef>
                <a:spcPts val="600"/>
              </a:spcBef>
              <a:buClrTx/>
              <a:buFont typeface="Arial" panose="020B0604020202020204" pitchFamily="34" charset="0"/>
              <a:buChar char="•"/>
              <a:defRPr sz="1400"/>
            </a:lvl2pPr>
            <a:lvl3pPr marL="457189" indent="-226794">
              <a:lnSpc>
                <a:spcPct val="100000"/>
              </a:lnSpc>
              <a:spcBef>
                <a:spcPts val="600"/>
              </a:spcBef>
              <a:buClrTx/>
              <a:buFont typeface="Arial" panose="020B0604020202020204" pitchFamily="34" charset="0"/>
              <a:buChar char="‒"/>
              <a:defRPr sz="1400"/>
            </a:lvl3pPr>
            <a:lvl4pPr marL="683983" indent="-226794">
              <a:lnSpc>
                <a:spcPct val="100000"/>
              </a:lnSpc>
              <a:spcBef>
                <a:spcPts val="600"/>
              </a:spcBef>
              <a:buClrTx/>
              <a:buFont typeface="Arial" panose="020B0604020202020204" pitchFamily="34" charset="0"/>
              <a:buChar char="•"/>
              <a:defRPr sz="1400"/>
            </a:lvl4pPr>
            <a:lvl5pPr>
              <a:lnSpc>
                <a:spcPct val="100000"/>
              </a:lnSpc>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48299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AE97568-9BC7-C3C3-F388-A7CF15088AA8}"/>
              </a:ext>
            </a:extLst>
          </p:cNvPr>
          <p:cNvGraphicFramePr>
            <a:graphicFrameLocks noChangeAspect="1"/>
          </p:cNvGraphicFramePr>
          <p:nvPr userDrawn="1">
            <p:custDataLst>
              <p:tags r:id="rId19"/>
            </p:custDataLst>
            <p:extLst>
              <p:ext uri="{D42A27DB-BD31-4B8C-83A1-F6EECF244321}">
                <p14:modId xmlns:p14="http://schemas.microsoft.com/office/powerpoint/2010/main" val="64578515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e think-cell" r:id="rId20" imgW="360" imgH="360" progId="TCLayout.ActiveDocument.1">
                  <p:embed/>
                </p:oleObj>
              </mc:Choice>
              <mc:Fallback>
                <p:oleObj name="Diapositive think-cell" r:id="rId20" imgW="360" imgH="360" progId="TCLayout.ActiveDocument.1">
                  <p:embed/>
                  <p:pic>
                    <p:nvPicPr>
                      <p:cNvPr id="4" name="Object 3" hidden="1">
                        <a:extLst>
                          <a:ext uri="{FF2B5EF4-FFF2-40B4-BE49-F238E27FC236}">
                            <a16:creationId xmlns:a16="http://schemas.microsoft.com/office/drawing/2014/main" id="{DAE97568-9BC7-C3C3-F388-A7CF15088AA8}"/>
                          </a:ext>
                        </a:extLst>
                      </p:cNvPr>
                      <p:cNvPicPr/>
                      <p:nvPr/>
                    </p:nvPicPr>
                    <p:blipFill>
                      <a:blip r:embed="rId21"/>
                      <a:stretch>
                        <a:fillRect/>
                      </a:stretch>
                    </p:blipFill>
                    <p:spPr>
                      <a:xfrm>
                        <a:off x="1191" y="1191"/>
                        <a:ext cx="1191" cy="1191"/>
                      </a:xfrm>
                      <a:prstGeom prst="rect">
                        <a:avLst/>
                      </a:prstGeom>
                    </p:spPr>
                  </p:pic>
                </p:oleObj>
              </mc:Fallback>
            </mc:AlternateContent>
          </a:graphicData>
        </a:graphic>
      </p:graphicFrame>
      <p:sp>
        <p:nvSpPr>
          <p:cNvPr id="2" name="Title Placeholder 1"/>
          <p:cNvSpPr>
            <a:spLocks noGrp="1"/>
          </p:cNvSpPr>
          <p:nvPr>
            <p:ph type="title"/>
          </p:nvPr>
        </p:nvSpPr>
        <p:spPr>
          <a:xfrm>
            <a:off x="331200" y="-648300"/>
            <a:ext cx="8485200" cy="561185"/>
          </a:xfrm>
          <a:prstGeom prst="rect">
            <a:avLst/>
          </a:prstGeom>
        </p:spPr>
        <p:txBody>
          <a:bodyPr vert="horz" lIns="45720" tIns="45720" rIns="45720" bIns="45720" rtlCol="0" anchor="ctr">
            <a:noAutofit/>
          </a:bodyPr>
          <a:lstStyle/>
          <a:p>
            <a:endParaRPr lang="en-US" noProof="0"/>
          </a:p>
        </p:txBody>
      </p:sp>
      <p:sp>
        <p:nvSpPr>
          <p:cNvPr id="3" name="Text Placeholder 2"/>
          <p:cNvSpPr>
            <a:spLocks noGrp="1"/>
          </p:cNvSpPr>
          <p:nvPr>
            <p:ph type="body" idx="1"/>
          </p:nvPr>
        </p:nvSpPr>
        <p:spPr>
          <a:xfrm>
            <a:off x="331200" y="185460"/>
            <a:ext cx="8478000" cy="4135080"/>
          </a:xfrm>
          <a:prstGeom prst="rect">
            <a:avLst/>
          </a:prstGeom>
        </p:spPr>
        <p:txBody>
          <a:bodyPr vert="horz" wrap="square" lIns="45720" tIns="45720" rIns="45720" bIns="45720" rtlCol="0">
            <a:noAutofit/>
          </a:bodyPr>
          <a:lstStyle/>
          <a:p>
            <a:pPr lvl="0" defTabSz="914378">
              <a:spcBef>
                <a:spcPct val="20000"/>
              </a:spcBef>
              <a:buFontTx/>
            </a:pPr>
            <a:r>
              <a:rPr lang="en-US" noProof="0"/>
              <a:t>First Level</a:t>
            </a:r>
          </a:p>
          <a:p>
            <a:pPr marL="119060" lvl="1" indent="-6350" defTabSz="914378">
              <a:spcBef>
                <a:spcPts val="600"/>
              </a:spcBef>
              <a:buNone/>
            </a:pPr>
            <a:r>
              <a:rPr lang="en-US" noProof="0"/>
              <a:t>Second Level</a:t>
            </a:r>
          </a:p>
          <a:p>
            <a:pPr marL="403215" lvl="2" indent="-165096" defTabSz="914378">
              <a:spcBef>
                <a:spcPts val="600"/>
              </a:spcBef>
              <a:buClrTx/>
              <a:buFont typeface="Arial" panose="020B0604020202020204" pitchFamily="34" charset="0"/>
              <a:buChar char="•"/>
            </a:pPr>
            <a:r>
              <a:rPr lang="en-US" noProof="0"/>
              <a:t>Third Level</a:t>
            </a:r>
          </a:p>
          <a:p>
            <a:pPr marL="688958" lvl="3" indent="-173034" defTabSz="914378">
              <a:spcBef>
                <a:spcPts val="600"/>
              </a:spcBef>
              <a:buFont typeface="Arial" pitchFamily="34" charset="0"/>
              <a:buChar char="–"/>
            </a:pPr>
            <a:r>
              <a:rPr lang="en-US" noProof="0"/>
              <a:t>Fourth Level</a:t>
            </a:r>
          </a:p>
          <a:p>
            <a:pPr marL="1085823" lvl="4" indent="-227007" defTabSz="914378">
              <a:spcBef>
                <a:spcPts val="600"/>
              </a:spcBef>
              <a:buChar char="•"/>
              <a:tabLst/>
            </a:pPr>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internal use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XX . XX . XXXX</a:t>
            </a:r>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
        <p:nvSpPr>
          <p:cNvPr id="7" name="Textfeld 6">
            <a:extLst>
              <a:ext uri="{FF2B5EF4-FFF2-40B4-BE49-F238E27FC236}">
                <a16:creationId xmlns:a16="http://schemas.microsoft.com/office/drawing/2014/main" id="{5CFCBCFE-010D-06E7-1909-7A2253D839A8}"/>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95636351"/>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5" r:id="rId8"/>
    <p:sldLayoutId id="2147484556" r:id="rId9"/>
    <p:sldLayoutId id="2147484557" r:id="rId10"/>
    <p:sldLayoutId id="2147484559" r:id="rId11"/>
    <p:sldLayoutId id="2147484757" r:id="rId12"/>
    <p:sldLayoutId id="2147484834" r:id="rId13"/>
    <p:sldLayoutId id="2147484934" r:id="rId14"/>
    <p:sldLayoutId id="2147484935" r:id="rId15"/>
    <p:sldLayoutId id="2147484936" r:id="rId16"/>
    <p:sldLayoutId id="2147485459"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783" rtl="0" eaLnBrk="1" latinLnBrk="0" hangingPunct="1">
        <a:lnSpc>
          <a:spcPct val="90000"/>
        </a:lnSpc>
        <a:spcBef>
          <a:spcPct val="0"/>
        </a:spcBef>
        <a:buNone/>
        <a:defRPr lang="fr-FR" sz="18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5544">
          <p15:clr>
            <a:srgbClr val="F26B43"/>
          </p15:clr>
        </p15:guide>
        <p15:guide id="3" pos="216">
          <p15:clr>
            <a:srgbClr val="F26B43"/>
          </p15:clr>
        </p15:guide>
        <p15:guide id="4" pos="120">
          <p15:clr>
            <a:srgbClr val="F26B43"/>
          </p15:clr>
        </p15:guide>
        <p15:guide id="5" pos="5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png"/><Relationship Id="rId7" Type="http://schemas.openxmlformats.org/officeDocument/2006/relationships/image" Target="../media/image33.sv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2.png"/><Relationship Id="rId11" Type="http://schemas.openxmlformats.org/officeDocument/2006/relationships/image" Target="../media/image37.svg"/><Relationship Id="rId5" Type="http://schemas.openxmlformats.org/officeDocument/2006/relationships/image" Target="../media/image31.sv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chart" Target="../charts/char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png"/><Relationship Id="rId1" Type="http://schemas.openxmlformats.org/officeDocument/2006/relationships/slideLayout" Target="../slideLayouts/slideLayout10.xml"/><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2.png"/><Relationship Id="rId1" Type="http://schemas.openxmlformats.org/officeDocument/2006/relationships/slideLayout" Target="../slideLayouts/slideLayout10.xml"/><Relationship Id="rId4" Type="http://schemas.openxmlformats.org/officeDocument/2006/relationships/image" Target="../media/image47.sv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49.sv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svg"/><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image" Target="../media/image53.sv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56.png"/></Relationships>
</file>

<file path=ppt/slides/_rels/slide25.xml.rels><?xml version="1.0" encoding="UTF-8" standalone="yes"?>
<Relationships xmlns="http://schemas.openxmlformats.org/package/2006/relationships"><Relationship Id="rId8" Type="http://schemas.openxmlformats.org/officeDocument/2006/relationships/chart" Target="../charts/chart16.xml"/><Relationship Id="rId13" Type="http://schemas.openxmlformats.org/officeDocument/2006/relationships/image" Target="../media/image60.png"/><Relationship Id="rId3" Type="http://schemas.openxmlformats.org/officeDocument/2006/relationships/image" Target="../media/image2.png"/><Relationship Id="rId7" Type="http://schemas.openxmlformats.org/officeDocument/2006/relationships/chart" Target="../charts/chart15.xml"/><Relationship Id="rId12" Type="http://schemas.openxmlformats.org/officeDocument/2006/relationships/chart" Target="../charts/chart20.xml"/><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hyperlink" Target="https://diatribe.org/early-diabetes-screening-kids-can-improve-quality-life" TargetMode="External"/><Relationship Id="rId11" Type="http://schemas.openxmlformats.org/officeDocument/2006/relationships/chart" Target="../charts/chart19.xml"/><Relationship Id="rId5" Type="http://schemas.openxmlformats.org/officeDocument/2006/relationships/chart" Target="../charts/chart14.xml"/><Relationship Id="rId15" Type="http://schemas.openxmlformats.org/officeDocument/2006/relationships/image" Target="../media/image62.png"/><Relationship Id="rId10" Type="http://schemas.openxmlformats.org/officeDocument/2006/relationships/chart" Target="../charts/chart18.xml"/><Relationship Id="rId4" Type="http://schemas.openxmlformats.org/officeDocument/2006/relationships/chart" Target="../charts/chart13.xml"/><Relationship Id="rId9" Type="http://schemas.openxmlformats.org/officeDocument/2006/relationships/chart" Target="../charts/chart17.xml"/><Relationship Id="rId1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2.png"/><Relationship Id="rId7"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chart" Target="../charts/chart2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chart" Target="../charts/chart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image" Target="../media/image11.e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chart" Target="../charts/chart26.xml"/><Relationship Id="rId4" Type="http://schemas.openxmlformats.org/officeDocument/2006/relationships/chart" Target="../charts/chart25.xml"/></Relationships>
</file>

<file path=ppt/slides/_rels/slide31.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72.png"/><Relationship Id="rId18" Type="http://schemas.openxmlformats.org/officeDocument/2006/relationships/image" Target="../media/image75.svg"/><Relationship Id="rId3" Type="http://schemas.openxmlformats.org/officeDocument/2006/relationships/notesSlide" Target="../notesSlides/notesSlide24.xml"/><Relationship Id="rId7" Type="http://schemas.openxmlformats.org/officeDocument/2006/relationships/image" Target="../media/image66.png"/><Relationship Id="rId12" Type="http://schemas.openxmlformats.org/officeDocument/2006/relationships/image" Target="../media/image71.svg"/><Relationship Id="rId17" Type="http://schemas.openxmlformats.org/officeDocument/2006/relationships/image" Target="../media/image74.png"/><Relationship Id="rId2" Type="http://schemas.openxmlformats.org/officeDocument/2006/relationships/slideLayout" Target="../slideLayouts/slideLayout10.xml"/><Relationship Id="rId16" Type="http://schemas.openxmlformats.org/officeDocument/2006/relationships/hyperlink" Target="https://www.typ1diabetes-frueherkennung.de/teilnahme-fr1da-studie/teilnahme-fr1da-studie-fuer-verwandte-deutschlandweit.html" TargetMode="External"/><Relationship Id="rId1" Type="http://schemas.openxmlformats.org/officeDocument/2006/relationships/tags" Target="../tags/tag5.xml"/><Relationship Id="rId6" Type="http://schemas.openxmlformats.org/officeDocument/2006/relationships/image" Target="../media/image11.emf"/><Relationship Id="rId11" Type="http://schemas.openxmlformats.org/officeDocument/2006/relationships/image" Target="../media/image70.png"/><Relationship Id="rId5" Type="http://schemas.openxmlformats.org/officeDocument/2006/relationships/oleObject" Target="../embeddings/oleObject3.bin"/><Relationship Id="rId15" Type="http://schemas.openxmlformats.org/officeDocument/2006/relationships/hyperlink" Target="https://www.fr1da.de/" TargetMode="External"/><Relationship Id="rId10" Type="http://schemas.openxmlformats.org/officeDocument/2006/relationships/image" Target="../media/image69.svg"/><Relationship Id="rId4" Type="http://schemas.openxmlformats.org/officeDocument/2006/relationships/image" Target="../media/image2.png"/><Relationship Id="rId9" Type="http://schemas.openxmlformats.org/officeDocument/2006/relationships/image" Target="../media/image68.png"/><Relationship Id="rId14" Type="http://schemas.openxmlformats.org/officeDocument/2006/relationships/image" Target="../media/image73.svg"/></Relationships>
</file>

<file path=ppt/slides/_rels/slide32.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notesSlide" Target="../notesSlides/notesSlide25.xml"/><Relationship Id="rId7" Type="http://schemas.openxmlformats.org/officeDocument/2006/relationships/hyperlink" Target="https://medschool.cuanschutz.edu/docs/librariesprovider48/conferences-and-events/2023-diabetes-day-symposium-slides-thurs/3-2_stakeholder's-engagement-in-screening_odonnell.pdf?sfvrsn=29b711bb_2" TargetMode="External"/><Relationship Id="rId2" Type="http://schemas.openxmlformats.org/officeDocument/2006/relationships/slideLayout" Target="../slideLayouts/slideLayout10.xml"/><Relationship Id="rId1" Type="http://schemas.openxmlformats.org/officeDocument/2006/relationships/tags" Target="../tags/tag6.x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2.png"/><Relationship Id="rId9" Type="http://schemas.openxmlformats.org/officeDocument/2006/relationships/image" Target="../media/image77.jpeg"/></Relationships>
</file>

<file path=ppt/slides/_rels/slide33.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notesSlide" Target="../notesSlides/notesSlide26.xml"/><Relationship Id="rId7" Type="http://schemas.openxmlformats.org/officeDocument/2006/relationships/hyperlink" Target="https://medschool.cuanschutz.edu/docs/librariesprovider48/conferences-and-events/2023-diabetes-day-symposium-slides-thurs/3-2_stakeholder's-engagement-in-screening_odonnell.pdf?sfvrsn=29b711bb_2" TargetMode="External"/><Relationship Id="rId2" Type="http://schemas.openxmlformats.org/officeDocument/2006/relationships/slideLayout" Target="../slideLayouts/slideLayout10.xml"/><Relationship Id="rId1" Type="http://schemas.openxmlformats.org/officeDocument/2006/relationships/tags" Target="../tags/tag7.x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2.png"/><Relationship Id="rId9" Type="http://schemas.openxmlformats.org/officeDocument/2006/relationships/image" Target="../media/image77.jpe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hyperlink" Target="https://dashboard.typ1diabetes-frueherkennung.de/app/fr1da-progression-dashboard?sp_hide_navbar=true" TargetMode="External"/><Relationship Id="rId5" Type="http://schemas.openxmlformats.org/officeDocument/2006/relationships/hyperlink" Target="https://www.typ1diabetes-frueherkennung.de/fileadmin/FRIEDA/PDF/Flyer_Poster_Formulare/Fr1da_Info_25.07.2025_final.pdf" TargetMode="External"/><Relationship Id="rId4" Type="http://schemas.openxmlformats.org/officeDocument/2006/relationships/hyperlink" Target="https://www.typ1diabetes-frueherkennung.de/fr1dade/index.html"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typ1diabetes-frueherkennung.de/teilnahme-fr1da-studie/teilnahme-fr1da-studie-fuer-verwandte-deutschlandweit.html" TargetMode="External"/><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0.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hyperlink" Target="https://www.ihi.europa.eu/projects-results/project-factsheets/edent1fi" TargetMode="External"/><Relationship Id="rId5" Type="http://schemas.openxmlformats.org/officeDocument/2006/relationships/hyperlink" Target="https://www.helmholtz-munich.de/newsroom/news/artikel/european-partnership-to-combat-type-1-diabetes-receives-eur23-million-ihi-funding" TargetMode="External"/><Relationship Id="rId4" Type="http://schemas.openxmlformats.org/officeDocument/2006/relationships/image" Target="../media/image79.png"/></Relationships>
</file>

<file path=ppt/slides/_rels/slide37.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hyperlink" Target="https://t1dra.bristol.ac.uk/" TargetMode="External"/><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hyperlink" Target="https://www.elsadiabetes.nhs.uk/about/" TargetMode="External"/><Relationship Id="rId2" Type="http://schemas.openxmlformats.org/officeDocument/2006/relationships/image" Target="../media/image2.png"/><Relationship Id="rId16" Type="http://schemas.openxmlformats.org/officeDocument/2006/relationships/hyperlink" Target="https://bepartofresearch.nihr.ac.uk/trial-details/trial-detail?trialId=19033&amp;location=&amp;distance=" TargetMode="External"/><Relationship Id="rId1" Type="http://schemas.openxmlformats.org/officeDocument/2006/relationships/slideLayout" Target="../slideLayouts/slideLayout10.xml"/><Relationship Id="rId6" Type="http://schemas.openxmlformats.org/officeDocument/2006/relationships/image" Target="../media/image84.svg"/><Relationship Id="rId11" Type="http://schemas.openxmlformats.org/officeDocument/2006/relationships/image" Target="../media/image89.png"/><Relationship Id="rId5" Type="http://schemas.openxmlformats.org/officeDocument/2006/relationships/image" Target="../media/image83.png"/><Relationship Id="rId15" Type="http://schemas.openxmlformats.org/officeDocument/2006/relationships/image" Target="../media/image93.png"/><Relationship Id="rId10" Type="http://schemas.openxmlformats.org/officeDocument/2006/relationships/image" Target="../media/image88.svg"/><Relationship Id="rId4" Type="http://schemas.openxmlformats.org/officeDocument/2006/relationships/image" Target="../media/image82.svg"/><Relationship Id="rId9" Type="http://schemas.openxmlformats.org/officeDocument/2006/relationships/image" Target="../media/image87.png"/><Relationship Id="rId14" Type="http://schemas.openxmlformats.org/officeDocument/2006/relationships/image" Target="../media/image92.sv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5.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chart" Target="../charts/chart28.xml"/><Relationship Id="rId5" Type="http://schemas.openxmlformats.org/officeDocument/2006/relationships/image" Target="../media/image94.png"/><Relationship Id="rId4" Type="http://schemas.openxmlformats.org/officeDocument/2006/relationships/chart" Target="../charts/chart27.xml"/></Relationships>
</file>

<file path=ppt/slides/_rels/slide3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2.xml"/><Relationship Id="rId7" Type="http://schemas.openxmlformats.org/officeDocument/2006/relationships/hyperlink" Target="https://myadlm.org/cln/articles/2017/july/islet-autoantibody-testing-predicting-and-diagnosing-type-1-diabetes" TargetMode="External"/><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image" Target="../media/image11.e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101.svg"/><Relationship Id="rId13" Type="http://schemas.openxmlformats.org/officeDocument/2006/relationships/image" Target="../media/image106.svg"/><Relationship Id="rId1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100.svg"/><Relationship Id="rId12" Type="http://schemas.openxmlformats.org/officeDocument/2006/relationships/image" Target="../media/image105.svg"/><Relationship Id="rId17" Type="http://schemas.openxmlformats.org/officeDocument/2006/relationships/image" Target="../media/image110.svg"/><Relationship Id="rId2" Type="http://schemas.openxmlformats.org/officeDocument/2006/relationships/notesSlide" Target="../notesSlides/notesSlide29.xml"/><Relationship Id="rId16" Type="http://schemas.openxmlformats.org/officeDocument/2006/relationships/image" Target="../media/image109.png"/><Relationship Id="rId1" Type="http://schemas.openxmlformats.org/officeDocument/2006/relationships/slideLayout" Target="../slideLayouts/slideLayout10.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svg"/><Relationship Id="rId15" Type="http://schemas.openxmlformats.org/officeDocument/2006/relationships/image" Target="../media/image108.svg"/><Relationship Id="rId10" Type="http://schemas.openxmlformats.org/officeDocument/2006/relationships/image" Target="../media/image103.svg"/><Relationship Id="rId19" Type="http://schemas.openxmlformats.org/officeDocument/2006/relationships/image" Target="../media/image10.svg"/><Relationship Id="rId4" Type="http://schemas.openxmlformats.org/officeDocument/2006/relationships/image" Target="../media/image97.png"/><Relationship Id="rId9" Type="http://schemas.openxmlformats.org/officeDocument/2006/relationships/image" Target="../media/image102.png"/><Relationship Id="rId14" Type="http://schemas.openxmlformats.org/officeDocument/2006/relationships/image" Target="../media/image107.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0.xml"/><Relationship Id="rId5" Type="http://schemas.openxmlformats.org/officeDocument/2006/relationships/image" Target="../media/image112.gif"/><Relationship Id="rId4" Type="http://schemas.openxmlformats.org/officeDocument/2006/relationships/image" Target="../media/image111.gif"/></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0.xml"/><Relationship Id="rId5" Type="http://schemas.openxmlformats.org/officeDocument/2006/relationships/image" Target="../media/image114.svg"/><Relationship Id="rId4" Type="http://schemas.openxmlformats.org/officeDocument/2006/relationships/image" Target="../media/image113.png"/></Relationships>
</file>

<file path=ppt/slides/_rels/slide44.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2.png"/><Relationship Id="rId7" Type="http://schemas.openxmlformats.org/officeDocument/2006/relationships/image" Target="../media/image116.svg"/><Relationship Id="rId2" Type="http://schemas.openxmlformats.org/officeDocument/2006/relationships/notesSlide" Target="../notesSlides/notesSlide33.xml"/><Relationship Id="rId1" Type="http://schemas.openxmlformats.org/officeDocument/2006/relationships/slideLayout" Target="../slideLayouts/slideLayout10.xml"/><Relationship Id="rId6" Type="http://schemas.openxmlformats.org/officeDocument/2006/relationships/image" Target="../media/image115.png"/><Relationship Id="rId5" Type="http://schemas.openxmlformats.org/officeDocument/2006/relationships/hyperlink" Target="https://diabetesaustralia.com.au/wp-content/uploads/Language-Matters-2021-Diabetes-Australia-Position-Statement-1.pdf" TargetMode="External"/><Relationship Id="rId4" Type="http://schemas.openxmlformats.org/officeDocument/2006/relationships/hyperlink" Target="https://www.liebertpub.com/doi/10.1089/dia.2024.2525.abstracts" TargetMode="External"/><Relationship Id="rId9" Type="http://schemas.openxmlformats.org/officeDocument/2006/relationships/image" Target="../media/image118.svg"/></Relationships>
</file>

<file path=ppt/slides/_rels/slide45.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2.png"/><Relationship Id="rId7" Type="http://schemas.openxmlformats.org/officeDocument/2006/relationships/image" Target="../media/image86.svg"/><Relationship Id="rId2" Type="http://schemas.openxmlformats.org/officeDocument/2006/relationships/notesSlide" Target="../notesSlides/notesSlide34.xml"/><Relationship Id="rId1" Type="http://schemas.openxmlformats.org/officeDocument/2006/relationships/slideLayout" Target="../slideLayouts/slideLayout10.xml"/><Relationship Id="rId6" Type="http://schemas.openxmlformats.org/officeDocument/2006/relationships/image" Target="../media/image85.png"/><Relationship Id="rId5" Type="http://schemas.openxmlformats.org/officeDocument/2006/relationships/image" Target="../media/image120.svg"/><Relationship Id="rId4" Type="http://schemas.openxmlformats.org/officeDocument/2006/relationships/image" Target="../media/image119.png"/><Relationship Id="rId9" Type="http://schemas.openxmlformats.org/officeDocument/2006/relationships/image" Target="../media/image110.svg"/></Relationships>
</file>

<file path=ppt/slides/_rels/slide46.xml.rels><?xml version="1.0" encoding="UTF-8" standalone="yes"?>
<Relationships xmlns="http://schemas.openxmlformats.org/package/2006/relationships"><Relationship Id="rId8" Type="http://schemas.openxmlformats.org/officeDocument/2006/relationships/image" Target="../media/image125.png"/><Relationship Id="rId13" Type="http://schemas.openxmlformats.org/officeDocument/2006/relationships/image" Target="../media/image130.svg"/><Relationship Id="rId3" Type="http://schemas.openxmlformats.org/officeDocument/2006/relationships/image" Target="../media/image2.png"/><Relationship Id="rId7" Type="http://schemas.openxmlformats.org/officeDocument/2006/relationships/image" Target="../media/image124.svg"/><Relationship Id="rId12" Type="http://schemas.openxmlformats.org/officeDocument/2006/relationships/image" Target="../media/image129.png"/><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image" Target="../media/image123.png"/><Relationship Id="rId11" Type="http://schemas.openxmlformats.org/officeDocument/2006/relationships/image" Target="../media/image128.svg"/><Relationship Id="rId5" Type="http://schemas.openxmlformats.org/officeDocument/2006/relationships/image" Target="../media/image122.svg"/><Relationship Id="rId10" Type="http://schemas.openxmlformats.org/officeDocument/2006/relationships/image" Target="../media/image127.png"/><Relationship Id="rId4" Type="http://schemas.openxmlformats.org/officeDocument/2006/relationships/image" Target="../media/image121.png"/><Relationship Id="rId9" Type="http://schemas.openxmlformats.org/officeDocument/2006/relationships/image" Target="../media/image126.sv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0.xml"/><Relationship Id="rId4" Type="http://schemas.openxmlformats.org/officeDocument/2006/relationships/image" Target="../media/image131.pn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2.png"/><Relationship Id="rId7" Type="http://schemas.openxmlformats.org/officeDocument/2006/relationships/image" Target="../media/image135.svg"/><Relationship Id="rId2" Type="http://schemas.openxmlformats.org/officeDocument/2006/relationships/notesSlide" Target="../notesSlides/notesSlide38.xml"/><Relationship Id="rId1" Type="http://schemas.openxmlformats.org/officeDocument/2006/relationships/slideLayout" Target="../slideLayouts/slideLayout10.xml"/><Relationship Id="rId6" Type="http://schemas.openxmlformats.org/officeDocument/2006/relationships/image" Target="../media/image134.png"/><Relationship Id="rId5" Type="http://schemas.openxmlformats.org/officeDocument/2006/relationships/image" Target="../media/image133.svg"/><Relationship Id="rId4" Type="http://schemas.openxmlformats.org/officeDocument/2006/relationships/image" Target="../media/image132.png"/><Relationship Id="rId9" Type="http://schemas.openxmlformats.org/officeDocument/2006/relationships/image" Target="../media/image137.svg"/></Relationships>
</file>

<file path=ppt/slides/_rels/slide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2.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chart" Target="../charts/chart1.xml"/><Relationship Id="rId9" Type="http://schemas.openxmlformats.org/officeDocument/2006/relationships/image" Target="../media/image17.png"/></Relationships>
</file>

<file path=ppt/slides/_rels/slide50.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2.png"/><Relationship Id="rId7" Type="http://schemas.openxmlformats.org/officeDocument/2006/relationships/image" Target="../media/image139.svg"/><Relationship Id="rId2" Type="http://schemas.openxmlformats.org/officeDocument/2006/relationships/notesSlide" Target="../notesSlides/notesSlide39.xml"/><Relationship Id="rId1" Type="http://schemas.openxmlformats.org/officeDocument/2006/relationships/slideLayout" Target="../slideLayouts/slideLayout10.xml"/><Relationship Id="rId6" Type="http://schemas.openxmlformats.org/officeDocument/2006/relationships/image" Target="../media/image138.png"/><Relationship Id="rId11" Type="http://schemas.openxmlformats.org/officeDocument/2006/relationships/image" Target="../media/image143.svg"/><Relationship Id="rId5" Type="http://schemas.openxmlformats.org/officeDocument/2006/relationships/image" Target="../media/image27.svg"/><Relationship Id="rId10" Type="http://schemas.openxmlformats.org/officeDocument/2006/relationships/image" Target="../media/image142.png"/><Relationship Id="rId4" Type="http://schemas.openxmlformats.org/officeDocument/2006/relationships/image" Target="../media/image26.png"/><Relationship Id="rId9" Type="http://schemas.openxmlformats.org/officeDocument/2006/relationships/image" Target="../media/image141.svg"/></Relationships>
</file>

<file path=ppt/slides/_rels/slide51.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2.png"/><Relationship Id="rId7" Type="http://schemas.openxmlformats.org/officeDocument/2006/relationships/image" Target="../media/image139.svg"/><Relationship Id="rId2" Type="http://schemas.openxmlformats.org/officeDocument/2006/relationships/notesSlide" Target="../notesSlides/notesSlide40.xml"/><Relationship Id="rId1" Type="http://schemas.openxmlformats.org/officeDocument/2006/relationships/slideLayout" Target="../slideLayouts/slideLayout10.xml"/><Relationship Id="rId6" Type="http://schemas.openxmlformats.org/officeDocument/2006/relationships/image" Target="../media/image138.png"/><Relationship Id="rId11" Type="http://schemas.openxmlformats.org/officeDocument/2006/relationships/image" Target="../media/image145.svg"/><Relationship Id="rId5" Type="http://schemas.openxmlformats.org/officeDocument/2006/relationships/image" Target="../media/image27.svg"/><Relationship Id="rId10" Type="http://schemas.openxmlformats.org/officeDocument/2006/relationships/image" Target="../media/image144.png"/><Relationship Id="rId4" Type="http://schemas.openxmlformats.org/officeDocument/2006/relationships/image" Target="../media/image26.png"/><Relationship Id="rId9" Type="http://schemas.openxmlformats.org/officeDocument/2006/relationships/image" Target="../media/image141.sv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8" Type="http://schemas.openxmlformats.org/officeDocument/2006/relationships/image" Target="../media/image150.png"/><Relationship Id="rId13" Type="http://schemas.openxmlformats.org/officeDocument/2006/relationships/image" Target="../media/image155.svg"/><Relationship Id="rId3" Type="http://schemas.openxmlformats.org/officeDocument/2006/relationships/image" Target="../media/image2.png"/><Relationship Id="rId7" Type="http://schemas.openxmlformats.org/officeDocument/2006/relationships/image" Target="../media/image149.svg"/><Relationship Id="rId12" Type="http://schemas.openxmlformats.org/officeDocument/2006/relationships/image" Target="../media/image154.png"/><Relationship Id="rId17" Type="http://schemas.openxmlformats.org/officeDocument/2006/relationships/image" Target="../media/image159.svg"/><Relationship Id="rId2" Type="http://schemas.openxmlformats.org/officeDocument/2006/relationships/notesSlide" Target="../notesSlides/notesSlide42.xml"/><Relationship Id="rId16" Type="http://schemas.openxmlformats.org/officeDocument/2006/relationships/image" Target="../media/image158.png"/><Relationship Id="rId1" Type="http://schemas.openxmlformats.org/officeDocument/2006/relationships/slideLayout" Target="../slideLayouts/slideLayout10.xml"/><Relationship Id="rId6" Type="http://schemas.openxmlformats.org/officeDocument/2006/relationships/image" Target="../media/image148.png"/><Relationship Id="rId11" Type="http://schemas.openxmlformats.org/officeDocument/2006/relationships/image" Target="../media/image153.svg"/><Relationship Id="rId5" Type="http://schemas.openxmlformats.org/officeDocument/2006/relationships/image" Target="../media/image147.svg"/><Relationship Id="rId15" Type="http://schemas.openxmlformats.org/officeDocument/2006/relationships/image" Target="../media/image157.svg"/><Relationship Id="rId10" Type="http://schemas.openxmlformats.org/officeDocument/2006/relationships/image" Target="../media/image152.png"/><Relationship Id="rId4" Type="http://schemas.openxmlformats.org/officeDocument/2006/relationships/image" Target="../media/image146.png"/><Relationship Id="rId9" Type="http://schemas.openxmlformats.org/officeDocument/2006/relationships/image" Target="../media/image151.svg"/><Relationship Id="rId14" Type="http://schemas.openxmlformats.org/officeDocument/2006/relationships/image" Target="../media/image156.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hyperlink" Target="https://dashboard.typ1diabetes-frueherkennung.de/app/fr1da-progression-dashboard?sp_hide_navbar=true" TargetMode="External"/><Relationship Id="rId7" Type="http://schemas.openxmlformats.org/officeDocument/2006/relationships/hyperlink" Target="https://t1dra.bristol.ac.uk/" TargetMode="External"/><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hyperlink" Target="https://www.elsadiabetes.nhs.uk/about/" TargetMode="External"/><Relationship Id="rId5" Type="http://schemas.openxmlformats.org/officeDocument/2006/relationships/hyperlink" Target="https://bepartofresearch.nihr.ac.uk/trial-details/trial-detail?trialId=19033&amp;location=&amp;distance=" TargetMode="External"/><Relationship Id="rId4" Type="http://schemas.openxmlformats.org/officeDocument/2006/relationships/hyperlink" Target="https://www.ihi.europa.eu/projects-results/project-factsheets/edent1fi"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16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60.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hyperlink" Target="https://www.diabetesgenes.org/exeter-diabetes-app/ModyCalculator"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hyperlink" Target="https://www.icd-code.de/icd/code/R73.00.html" TargetMode="External"/><Relationship Id="rId2" Type="http://schemas.openxmlformats.org/officeDocument/2006/relationships/hyperlink" Target="https://www.icd-code.de/suche/icd/code/R76.-.html?sp=Santik%C3%B6rper+diabetes" TargetMode="External"/><Relationship Id="rId1" Type="http://schemas.openxmlformats.org/officeDocument/2006/relationships/slideLayout" Target="../slideLayouts/slideLayout10.xml"/><Relationship Id="rId5" Type="http://schemas.openxmlformats.org/officeDocument/2006/relationships/hyperlink" Target="https://www.icd-code.de/icd/code/E10-E14.html" TargetMode="External"/><Relationship Id="rId4" Type="http://schemas.openxmlformats.org/officeDocument/2006/relationships/image" Target="../media/image2.png"/></Relationships>
</file>

<file path=ppt/slides/_rels/slide69.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image" Target="../media/image2.png"/><Relationship Id="rId7"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chart" Target="../charts/chart5.xml"/><Relationship Id="rId11" Type="http://schemas.openxmlformats.org/officeDocument/2006/relationships/chart" Target="../charts/chart10.xml"/><Relationship Id="rId5" Type="http://schemas.openxmlformats.org/officeDocument/2006/relationships/chart" Target="../charts/chart4.xml"/><Relationship Id="rId10" Type="http://schemas.openxmlformats.org/officeDocument/2006/relationships/chart" Target="../charts/chart9.xml"/><Relationship Id="rId4" Type="http://schemas.openxmlformats.org/officeDocument/2006/relationships/chart" Target="../charts/chart3.xml"/><Relationship Id="rId9" Type="http://schemas.openxmlformats.org/officeDocument/2006/relationships/chart" Target="../charts/chart8.xml"/></Relationships>
</file>

<file path=ppt/slides/_rels/slide70.xml.rels><?xml version="1.0" encoding="UTF-8" standalone="yes"?>
<Relationships xmlns="http://schemas.openxmlformats.org/package/2006/relationships"><Relationship Id="rId3" Type="http://schemas.openxmlformats.org/officeDocument/2006/relationships/image" Target="../media/image167.png"/><Relationship Id="rId7" Type="http://schemas.openxmlformats.org/officeDocument/2006/relationships/image" Target="../media/image171.svg"/><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image" Target="../media/image170.png"/><Relationship Id="rId5" Type="http://schemas.openxmlformats.org/officeDocument/2006/relationships/image" Target="../media/image169.svg"/><Relationship Id="rId4" Type="http://schemas.openxmlformats.org/officeDocument/2006/relationships/image" Target="../media/image168.png"/></Relationships>
</file>

<file path=ppt/slides/_rels/slide71.xml.rels><?xml version="1.0" encoding="UTF-8" standalone="yes"?>
<Relationships xmlns="http://schemas.openxmlformats.org/package/2006/relationships"><Relationship Id="rId3" Type="http://schemas.openxmlformats.org/officeDocument/2006/relationships/hyperlink" Target="https://www.icd-code.de/suche/icd/code/R76.-.html?sp=Santik%C3%B6rper+diabetes" TargetMode="External"/><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hyperlink" Target="https://www.icd-code.de/icd/code/R73.00.html"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png"/><Relationship Id="rId7" Type="http://schemas.openxmlformats.org/officeDocument/2006/relationships/image" Target="../media/image24.sv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9.sv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artArt Placeholder 3">
            <a:extLst>
              <a:ext uri="{FF2B5EF4-FFF2-40B4-BE49-F238E27FC236}">
                <a16:creationId xmlns:a16="http://schemas.microsoft.com/office/drawing/2014/main" id="{9A0419C7-2BCD-C87A-ED3C-571D737CED1E}"/>
              </a:ext>
            </a:extLst>
          </p:cNvPr>
          <p:cNvSpPr>
            <a:spLocks noGrp="1"/>
          </p:cNvSpPr>
          <p:nvPr>
            <p:ph type="dgm" sz="quarter" idx="14"/>
          </p:nvPr>
        </p:nvSpPr>
        <p:spPr/>
        <p:txBody>
          <a:bodyPr/>
          <a:lstStyle/>
          <a:p>
            <a:endParaRPr lang="en-US"/>
          </a:p>
        </p:txBody>
      </p:sp>
      <p:sp>
        <p:nvSpPr>
          <p:cNvPr id="5" name="Text Placeholder 4">
            <a:extLst>
              <a:ext uri="{FF2B5EF4-FFF2-40B4-BE49-F238E27FC236}">
                <a16:creationId xmlns:a16="http://schemas.microsoft.com/office/drawing/2014/main" id="{4D268025-EF50-BD08-FF6C-404B6268EF94}"/>
              </a:ext>
            </a:extLst>
          </p:cNvPr>
          <p:cNvSpPr>
            <a:spLocks noGrp="1"/>
          </p:cNvSpPr>
          <p:nvPr>
            <p:ph type="body" sz="quarter" idx="21"/>
          </p:nvPr>
        </p:nvSpPr>
        <p:spPr>
          <a:xfrm>
            <a:off x="994554" y="1812889"/>
            <a:ext cx="7270198" cy="1008204"/>
          </a:xfrm>
        </p:spPr>
        <p:txBody>
          <a:bodyPr/>
          <a:lstStyle/>
          <a:p>
            <a:r>
              <a:rPr lang="de-DE" sz="2400" dirty="0">
                <a:latin typeface="Verdana"/>
                <a:ea typeface="Verdana"/>
              </a:rPr>
              <a:t>Früherkennung und Monitoring                  des Typ-1-Diabetes im präklinischen Stadium</a:t>
            </a:r>
          </a:p>
        </p:txBody>
      </p:sp>
      <p:pic>
        <p:nvPicPr>
          <p:cNvPr id="2" name="Grafik 1" descr="Start Silhouette">
            <a:hlinkClick r:id="rId2" action="ppaction://hlinksldjump"/>
            <a:extLst>
              <a:ext uri="{FF2B5EF4-FFF2-40B4-BE49-F238E27FC236}">
                <a16:creationId xmlns:a16="http://schemas.microsoft.com/office/drawing/2014/main" id="{75820F50-7854-F7D2-0129-2BA4A30AB7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645202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platzhalter 9">
            <a:extLst>
              <a:ext uri="{FF2B5EF4-FFF2-40B4-BE49-F238E27FC236}">
                <a16:creationId xmlns:a16="http://schemas.microsoft.com/office/drawing/2014/main" id="{2E148CCC-77F2-4814-3196-0B3719DCA706}"/>
              </a:ext>
            </a:extLst>
          </p:cNvPr>
          <p:cNvSpPr txBox="1">
            <a:spLocks/>
          </p:cNvSpPr>
          <p:nvPr/>
        </p:nvSpPr>
        <p:spPr>
          <a:xfrm>
            <a:off x="314409" y="11656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Arial"/>
                <a:cs typeface="Arial"/>
              </a:rPr>
              <a:t>Nahezu alle Patienten, die dauerhaft (≥ 2-mal) positiv auf ≥ 2 </a:t>
            </a:r>
            <a:r>
              <a:rPr kumimoji="0" lang="de-DE" sz="2000" b="1" i="0" u="none" strike="noStrike" kern="1200" cap="none" spc="0" normalizeH="0" baseline="0" noProof="0" dirty="0" err="1">
                <a:ln>
                  <a:noFill/>
                </a:ln>
                <a:solidFill>
                  <a:srgbClr val="7030A0"/>
                </a:solidFill>
                <a:effectLst/>
                <a:uLnTx/>
                <a:uFillTx/>
                <a:latin typeface="Verdana"/>
                <a:ea typeface="Arial"/>
                <a:cs typeface="Arial"/>
              </a:rPr>
              <a:t>IAk</a:t>
            </a:r>
            <a:r>
              <a:rPr kumimoji="0" lang="de-DE" sz="2000" b="1" i="0" u="none" strike="noStrike" kern="1200" cap="none" spc="0" normalizeH="0" baseline="0" noProof="0" dirty="0">
                <a:ln>
                  <a:noFill/>
                </a:ln>
                <a:solidFill>
                  <a:srgbClr val="7030A0"/>
                </a:solidFill>
                <a:effectLst/>
                <a:uLnTx/>
                <a:uFillTx/>
                <a:latin typeface="Verdana"/>
                <a:ea typeface="Arial"/>
                <a:cs typeface="Arial"/>
              </a:rPr>
              <a:t> getestet werden, entwickeln T1D Stadium 3</a:t>
            </a:r>
            <a:r>
              <a:rPr kumimoji="0" lang="de-DE" sz="2000" b="1" i="0" u="none" strike="noStrike" kern="1200" cap="none" spc="0" normalizeH="0" baseline="30000" noProof="0" dirty="0">
                <a:ln>
                  <a:noFill/>
                </a:ln>
                <a:solidFill>
                  <a:srgbClr val="7030A0"/>
                </a:solidFill>
                <a:effectLst/>
                <a:uLnTx/>
                <a:uFillTx/>
                <a:latin typeface="Verdana"/>
                <a:ea typeface="Arial"/>
                <a:cs typeface="Arial"/>
              </a:rPr>
              <a:t>1,2</a:t>
            </a:r>
          </a:p>
        </p:txBody>
      </p:sp>
      <p:sp>
        <p:nvSpPr>
          <p:cNvPr id="4" name="Rectangle: Top Corners Rounded 20">
            <a:extLst>
              <a:ext uri="{FF2B5EF4-FFF2-40B4-BE49-F238E27FC236}">
                <a16:creationId xmlns:a16="http://schemas.microsoft.com/office/drawing/2014/main" id="{4B69DE3F-1410-75A1-2EC9-9FEA545E16DD}"/>
              </a:ext>
            </a:extLst>
          </p:cNvPr>
          <p:cNvSpPr/>
          <p:nvPr/>
        </p:nvSpPr>
        <p:spPr>
          <a:xfrm rot="16200000">
            <a:off x="6135847" y="1220267"/>
            <a:ext cx="2638501" cy="2721587"/>
          </a:xfrm>
          <a:prstGeom prst="round2SameRect">
            <a:avLst>
              <a:gd name="adj1" fmla="val 11285"/>
              <a:gd name="adj2" fmla="val 0"/>
            </a:avLst>
          </a:prstGeom>
          <a:gradFill>
            <a:gsLst>
              <a:gs pos="100000">
                <a:schemeClr val="bg2"/>
              </a:gs>
              <a:gs pos="0">
                <a:schemeClr val="bg1">
                  <a:lumMod val="9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Freeform: Shape 37">
            <a:extLst>
              <a:ext uri="{FF2B5EF4-FFF2-40B4-BE49-F238E27FC236}">
                <a16:creationId xmlns:a16="http://schemas.microsoft.com/office/drawing/2014/main" id="{1B56EA69-B8F8-0EBD-4745-D214BC5B5E81}"/>
              </a:ext>
            </a:extLst>
          </p:cNvPr>
          <p:cNvSpPr/>
          <p:nvPr/>
        </p:nvSpPr>
        <p:spPr>
          <a:xfrm>
            <a:off x="6227285" y="2171818"/>
            <a:ext cx="597537" cy="296206"/>
          </a:xfrm>
          <a:custGeom>
            <a:avLst/>
            <a:gdLst>
              <a:gd name="connsiteX0" fmla="*/ 479349 w 958698"/>
              <a:gd name="connsiteY0" fmla="*/ 0 h 475238"/>
              <a:gd name="connsiteX1" fmla="*/ 949411 w 958698"/>
              <a:gd name="connsiteY1" fmla="*/ 383111 h 475238"/>
              <a:gd name="connsiteX2" fmla="*/ 958698 w 958698"/>
              <a:gd name="connsiteY2" fmla="*/ 475238 h 475238"/>
              <a:gd name="connsiteX3" fmla="*/ 0 w 958698"/>
              <a:gd name="connsiteY3" fmla="*/ 475238 h 475238"/>
              <a:gd name="connsiteX4" fmla="*/ 9287 w 958698"/>
              <a:gd name="connsiteY4" fmla="*/ 383111 h 475238"/>
              <a:gd name="connsiteX5" fmla="*/ 479349 w 958698"/>
              <a:gd name="connsiteY5" fmla="*/ 0 h 47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8697" h="475238">
                <a:moveTo>
                  <a:pt x="479349" y="0"/>
                </a:moveTo>
                <a:cubicBezTo>
                  <a:pt x="711217" y="0"/>
                  <a:pt x="904671" y="164470"/>
                  <a:pt x="949411" y="383111"/>
                </a:cubicBezTo>
                <a:lnTo>
                  <a:pt x="958698" y="475238"/>
                </a:lnTo>
                <a:lnTo>
                  <a:pt x="0" y="475238"/>
                </a:lnTo>
                <a:lnTo>
                  <a:pt x="9287" y="383111"/>
                </a:lnTo>
                <a:cubicBezTo>
                  <a:pt x="54028" y="164470"/>
                  <a:pt x="247481" y="0"/>
                  <a:pt x="47934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Oval 5">
            <a:extLst>
              <a:ext uri="{FF2B5EF4-FFF2-40B4-BE49-F238E27FC236}">
                <a16:creationId xmlns:a16="http://schemas.microsoft.com/office/drawing/2014/main" id="{C7DD3C23-6399-52A7-2913-1D52AADEFFF0}"/>
              </a:ext>
            </a:extLst>
          </p:cNvPr>
          <p:cNvSpPr/>
          <p:nvPr/>
        </p:nvSpPr>
        <p:spPr>
          <a:xfrm>
            <a:off x="6285026" y="2225722"/>
            <a:ext cx="482057" cy="48205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44 %</a:t>
            </a:r>
          </a:p>
        </p:txBody>
      </p:sp>
      <p:sp>
        <p:nvSpPr>
          <p:cNvPr id="7" name="Freeform: Shape 46">
            <a:extLst>
              <a:ext uri="{FF2B5EF4-FFF2-40B4-BE49-F238E27FC236}">
                <a16:creationId xmlns:a16="http://schemas.microsoft.com/office/drawing/2014/main" id="{E382103A-D677-F911-F8D6-87B1093CD72C}"/>
              </a:ext>
            </a:extLst>
          </p:cNvPr>
          <p:cNvSpPr/>
          <p:nvPr/>
        </p:nvSpPr>
        <p:spPr>
          <a:xfrm>
            <a:off x="8084960" y="2171818"/>
            <a:ext cx="597537" cy="296206"/>
          </a:xfrm>
          <a:custGeom>
            <a:avLst/>
            <a:gdLst>
              <a:gd name="connsiteX0" fmla="*/ 479349 w 958698"/>
              <a:gd name="connsiteY0" fmla="*/ 0 h 475238"/>
              <a:gd name="connsiteX1" fmla="*/ 949411 w 958698"/>
              <a:gd name="connsiteY1" fmla="*/ 383111 h 475238"/>
              <a:gd name="connsiteX2" fmla="*/ 958698 w 958698"/>
              <a:gd name="connsiteY2" fmla="*/ 475238 h 475238"/>
              <a:gd name="connsiteX3" fmla="*/ 0 w 958698"/>
              <a:gd name="connsiteY3" fmla="*/ 475238 h 475238"/>
              <a:gd name="connsiteX4" fmla="*/ 9287 w 958698"/>
              <a:gd name="connsiteY4" fmla="*/ 383111 h 475238"/>
              <a:gd name="connsiteX5" fmla="*/ 479349 w 958698"/>
              <a:gd name="connsiteY5" fmla="*/ 0 h 47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8697" h="475238">
                <a:moveTo>
                  <a:pt x="479349" y="0"/>
                </a:moveTo>
                <a:cubicBezTo>
                  <a:pt x="711217" y="0"/>
                  <a:pt x="904671" y="164470"/>
                  <a:pt x="949411" y="383111"/>
                </a:cubicBezTo>
                <a:lnTo>
                  <a:pt x="958698" y="475238"/>
                </a:lnTo>
                <a:lnTo>
                  <a:pt x="0" y="475238"/>
                </a:lnTo>
                <a:lnTo>
                  <a:pt x="9287" y="383111"/>
                </a:lnTo>
                <a:cubicBezTo>
                  <a:pt x="54028" y="164470"/>
                  <a:pt x="247481" y="0"/>
                  <a:pt x="47934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Oval 7">
            <a:extLst>
              <a:ext uri="{FF2B5EF4-FFF2-40B4-BE49-F238E27FC236}">
                <a16:creationId xmlns:a16="http://schemas.microsoft.com/office/drawing/2014/main" id="{FC671FAB-8C34-B407-ABE9-4B9CF836FBCA}"/>
              </a:ext>
            </a:extLst>
          </p:cNvPr>
          <p:cNvSpPr/>
          <p:nvPr/>
        </p:nvSpPr>
        <p:spPr>
          <a:xfrm>
            <a:off x="8142700" y="2225722"/>
            <a:ext cx="482057" cy="48205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dirty="0">
                <a:ln>
                  <a:noFill/>
                </a:ln>
                <a:solidFill>
                  <a:srgbClr val="404040"/>
                </a:solidFill>
                <a:effectLst/>
                <a:uLnTx/>
                <a:uFillTx/>
                <a:latin typeface="Verdana"/>
                <a:ea typeface="Verdana"/>
                <a:cs typeface="Verdana"/>
              </a:rPr>
              <a:t>~ 100 %</a:t>
            </a:r>
          </a:p>
        </p:txBody>
      </p:sp>
      <p:cxnSp>
        <p:nvCxnSpPr>
          <p:cNvPr id="9" name="Straight Connector 8">
            <a:extLst>
              <a:ext uri="{FF2B5EF4-FFF2-40B4-BE49-F238E27FC236}">
                <a16:creationId xmlns:a16="http://schemas.microsoft.com/office/drawing/2014/main" id="{8289F978-DD12-622F-1895-BA504A436E93}"/>
              </a:ext>
            </a:extLst>
          </p:cNvPr>
          <p:cNvCxnSpPr/>
          <p:nvPr/>
        </p:nvCxnSpPr>
        <p:spPr>
          <a:xfrm>
            <a:off x="6824822" y="2464865"/>
            <a:ext cx="126013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Freeform: Shape 43">
            <a:extLst>
              <a:ext uri="{FF2B5EF4-FFF2-40B4-BE49-F238E27FC236}">
                <a16:creationId xmlns:a16="http://schemas.microsoft.com/office/drawing/2014/main" id="{7B181AD2-A191-FAB9-6808-CFEAE6B440FA}"/>
              </a:ext>
            </a:extLst>
          </p:cNvPr>
          <p:cNvSpPr/>
          <p:nvPr/>
        </p:nvSpPr>
        <p:spPr>
          <a:xfrm>
            <a:off x="7128529" y="2171818"/>
            <a:ext cx="597537" cy="296206"/>
          </a:xfrm>
          <a:custGeom>
            <a:avLst/>
            <a:gdLst>
              <a:gd name="connsiteX0" fmla="*/ 479349 w 958698"/>
              <a:gd name="connsiteY0" fmla="*/ 0 h 475238"/>
              <a:gd name="connsiteX1" fmla="*/ 949411 w 958698"/>
              <a:gd name="connsiteY1" fmla="*/ 383111 h 475238"/>
              <a:gd name="connsiteX2" fmla="*/ 958698 w 958698"/>
              <a:gd name="connsiteY2" fmla="*/ 475238 h 475238"/>
              <a:gd name="connsiteX3" fmla="*/ 0 w 958698"/>
              <a:gd name="connsiteY3" fmla="*/ 475238 h 475238"/>
              <a:gd name="connsiteX4" fmla="*/ 9287 w 958698"/>
              <a:gd name="connsiteY4" fmla="*/ 383111 h 475238"/>
              <a:gd name="connsiteX5" fmla="*/ 479349 w 958698"/>
              <a:gd name="connsiteY5" fmla="*/ 0 h 47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8697" h="475238">
                <a:moveTo>
                  <a:pt x="479349" y="0"/>
                </a:moveTo>
                <a:cubicBezTo>
                  <a:pt x="711217" y="0"/>
                  <a:pt x="904671" y="164470"/>
                  <a:pt x="949411" y="383111"/>
                </a:cubicBezTo>
                <a:lnTo>
                  <a:pt x="958698" y="475238"/>
                </a:lnTo>
                <a:lnTo>
                  <a:pt x="0" y="475238"/>
                </a:lnTo>
                <a:lnTo>
                  <a:pt x="9287" y="383111"/>
                </a:lnTo>
                <a:cubicBezTo>
                  <a:pt x="54028" y="164470"/>
                  <a:pt x="247481" y="0"/>
                  <a:pt x="47934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1" name="Oval 10">
            <a:extLst>
              <a:ext uri="{FF2B5EF4-FFF2-40B4-BE49-F238E27FC236}">
                <a16:creationId xmlns:a16="http://schemas.microsoft.com/office/drawing/2014/main" id="{472F1222-2DB2-79EF-2787-020FE09796E6}"/>
              </a:ext>
            </a:extLst>
          </p:cNvPr>
          <p:cNvSpPr/>
          <p:nvPr/>
        </p:nvSpPr>
        <p:spPr>
          <a:xfrm>
            <a:off x="7186269" y="2225722"/>
            <a:ext cx="482057" cy="48205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70 %</a:t>
            </a:r>
          </a:p>
        </p:txBody>
      </p:sp>
      <p:sp>
        <p:nvSpPr>
          <p:cNvPr id="13" name="TextBox 12">
            <a:extLst>
              <a:ext uri="{FF2B5EF4-FFF2-40B4-BE49-F238E27FC236}">
                <a16:creationId xmlns:a16="http://schemas.microsoft.com/office/drawing/2014/main" id="{602ACCE4-93D3-D762-B8C8-61B82265752B}"/>
              </a:ext>
            </a:extLst>
          </p:cNvPr>
          <p:cNvSpPr txBox="1"/>
          <p:nvPr/>
        </p:nvSpPr>
        <p:spPr>
          <a:xfrm>
            <a:off x="6093216" y="1933121"/>
            <a:ext cx="865678"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5 Jahre</a:t>
            </a:r>
            <a:endParaRPr kumimoji="0" lang="en-US" sz="8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4" name="TextBox 13">
            <a:extLst>
              <a:ext uri="{FF2B5EF4-FFF2-40B4-BE49-F238E27FC236}">
                <a16:creationId xmlns:a16="http://schemas.microsoft.com/office/drawing/2014/main" id="{728B4701-94DA-AB7E-69C2-BE4EABFCCE5E}"/>
              </a:ext>
            </a:extLst>
          </p:cNvPr>
          <p:cNvSpPr txBox="1"/>
          <p:nvPr/>
        </p:nvSpPr>
        <p:spPr>
          <a:xfrm>
            <a:off x="7013599" y="1933121"/>
            <a:ext cx="874334"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10 Jahre</a:t>
            </a:r>
            <a:endParaRPr kumimoji="0" lang="en-US" sz="8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a:extLst>
              <a:ext uri="{FF2B5EF4-FFF2-40B4-BE49-F238E27FC236}">
                <a16:creationId xmlns:a16="http://schemas.microsoft.com/office/drawing/2014/main" id="{0E7BC403-8061-24D7-EAFA-3880FC08BE46}"/>
              </a:ext>
            </a:extLst>
          </p:cNvPr>
          <p:cNvSpPr txBox="1"/>
          <p:nvPr/>
        </p:nvSpPr>
        <p:spPr>
          <a:xfrm>
            <a:off x="7942642" y="1933121"/>
            <a:ext cx="874334"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Lebenslang</a:t>
            </a:r>
            <a:endParaRPr kumimoji="0" lang="en-US" sz="8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6" name="Freeform: Shape 66">
            <a:extLst>
              <a:ext uri="{FF2B5EF4-FFF2-40B4-BE49-F238E27FC236}">
                <a16:creationId xmlns:a16="http://schemas.microsoft.com/office/drawing/2014/main" id="{383F357F-68B6-B64C-DAB4-734AF27A3EED}"/>
              </a:ext>
            </a:extLst>
          </p:cNvPr>
          <p:cNvSpPr/>
          <p:nvPr/>
        </p:nvSpPr>
        <p:spPr>
          <a:xfrm>
            <a:off x="6227285" y="3156439"/>
            <a:ext cx="597537" cy="296206"/>
          </a:xfrm>
          <a:custGeom>
            <a:avLst/>
            <a:gdLst>
              <a:gd name="connsiteX0" fmla="*/ 479349 w 958698"/>
              <a:gd name="connsiteY0" fmla="*/ 0 h 475238"/>
              <a:gd name="connsiteX1" fmla="*/ 949411 w 958698"/>
              <a:gd name="connsiteY1" fmla="*/ 383111 h 475238"/>
              <a:gd name="connsiteX2" fmla="*/ 958698 w 958698"/>
              <a:gd name="connsiteY2" fmla="*/ 475238 h 475238"/>
              <a:gd name="connsiteX3" fmla="*/ 0 w 958698"/>
              <a:gd name="connsiteY3" fmla="*/ 475238 h 475238"/>
              <a:gd name="connsiteX4" fmla="*/ 9287 w 958698"/>
              <a:gd name="connsiteY4" fmla="*/ 383111 h 475238"/>
              <a:gd name="connsiteX5" fmla="*/ 479349 w 958698"/>
              <a:gd name="connsiteY5" fmla="*/ 0 h 47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8697" h="475238">
                <a:moveTo>
                  <a:pt x="479349" y="0"/>
                </a:moveTo>
                <a:cubicBezTo>
                  <a:pt x="711217" y="0"/>
                  <a:pt x="904671" y="164470"/>
                  <a:pt x="949411" y="383111"/>
                </a:cubicBezTo>
                <a:lnTo>
                  <a:pt x="958698" y="475238"/>
                </a:lnTo>
                <a:lnTo>
                  <a:pt x="0" y="475238"/>
                </a:lnTo>
                <a:lnTo>
                  <a:pt x="9287" y="383111"/>
                </a:lnTo>
                <a:cubicBezTo>
                  <a:pt x="54028" y="164470"/>
                  <a:pt x="247481" y="0"/>
                  <a:pt x="47934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7" name="Oval 16">
            <a:extLst>
              <a:ext uri="{FF2B5EF4-FFF2-40B4-BE49-F238E27FC236}">
                <a16:creationId xmlns:a16="http://schemas.microsoft.com/office/drawing/2014/main" id="{DE78F43E-A651-CECB-A23F-555EDEC7607E}"/>
              </a:ext>
            </a:extLst>
          </p:cNvPr>
          <p:cNvSpPr/>
          <p:nvPr/>
        </p:nvSpPr>
        <p:spPr>
          <a:xfrm>
            <a:off x="6285026" y="3210342"/>
            <a:ext cx="482057" cy="48205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60 %</a:t>
            </a:r>
          </a:p>
        </p:txBody>
      </p:sp>
      <p:sp>
        <p:nvSpPr>
          <p:cNvPr id="19" name="Freeform: Shape 64">
            <a:extLst>
              <a:ext uri="{FF2B5EF4-FFF2-40B4-BE49-F238E27FC236}">
                <a16:creationId xmlns:a16="http://schemas.microsoft.com/office/drawing/2014/main" id="{DBDDBB67-0D90-2DAF-290C-B25C83FE9A0F}"/>
              </a:ext>
            </a:extLst>
          </p:cNvPr>
          <p:cNvSpPr/>
          <p:nvPr/>
        </p:nvSpPr>
        <p:spPr>
          <a:xfrm>
            <a:off x="8084960" y="3156439"/>
            <a:ext cx="597537" cy="296206"/>
          </a:xfrm>
          <a:custGeom>
            <a:avLst/>
            <a:gdLst>
              <a:gd name="connsiteX0" fmla="*/ 479349 w 958698"/>
              <a:gd name="connsiteY0" fmla="*/ 0 h 475238"/>
              <a:gd name="connsiteX1" fmla="*/ 949411 w 958698"/>
              <a:gd name="connsiteY1" fmla="*/ 383111 h 475238"/>
              <a:gd name="connsiteX2" fmla="*/ 958698 w 958698"/>
              <a:gd name="connsiteY2" fmla="*/ 475238 h 475238"/>
              <a:gd name="connsiteX3" fmla="*/ 0 w 958698"/>
              <a:gd name="connsiteY3" fmla="*/ 475238 h 475238"/>
              <a:gd name="connsiteX4" fmla="*/ 9287 w 958698"/>
              <a:gd name="connsiteY4" fmla="*/ 383111 h 475238"/>
              <a:gd name="connsiteX5" fmla="*/ 479349 w 958698"/>
              <a:gd name="connsiteY5" fmla="*/ 0 h 47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8697" h="475238">
                <a:moveTo>
                  <a:pt x="479349" y="0"/>
                </a:moveTo>
                <a:cubicBezTo>
                  <a:pt x="711217" y="0"/>
                  <a:pt x="904671" y="164470"/>
                  <a:pt x="949411" y="383111"/>
                </a:cubicBezTo>
                <a:lnTo>
                  <a:pt x="958698" y="475238"/>
                </a:lnTo>
                <a:lnTo>
                  <a:pt x="0" y="475238"/>
                </a:lnTo>
                <a:lnTo>
                  <a:pt x="9287" y="383111"/>
                </a:lnTo>
                <a:cubicBezTo>
                  <a:pt x="54028" y="164470"/>
                  <a:pt x="247481" y="0"/>
                  <a:pt x="47934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1" name="Oval 20">
            <a:extLst>
              <a:ext uri="{FF2B5EF4-FFF2-40B4-BE49-F238E27FC236}">
                <a16:creationId xmlns:a16="http://schemas.microsoft.com/office/drawing/2014/main" id="{77AED8CC-5B51-FF42-1057-A71A998B64DA}"/>
              </a:ext>
            </a:extLst>
          </p:cNvPr>
          <p:cNvSpPr/>
          <p:nvPr/>
        </p:nvSpPr>
        <p:spPr>
          <a:xfrm>
            <a:off x="8142700" y="3210342"/>
            <a:ext cx="482057" cy="48205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dirty="0">
                <a:ln>
                  <a:noFill/>
                </a:ln>
                <a:solidFill>
                  <a:srgbClr val="404040"/>
                </a:solidFill>
                <a:effectLst/>
                <a:uLnTx/>
                <a:uFillTx/>
                <a:latin typeface="Verdana"/>
                <a:ea typeface="Verdana"/>
                <a:cs typeface="Verdana"/>
              </a:rPr>
              <a:t>~ 100 %</a:t>
            </a:r>
          </a:p>
        </p:txBody>
      </p:sp>
      <p:cxnSp>
        <p:nvCxnSpPr>
          <p:cNvPr id="22" name="Straight Connector 21">
            <a:extLst>
              <a:ext uri="{FF2B5EF4-FFF2-40B4-BE49-F238E27FC236}">
                <a16:creationId xmlns:a16="http://schemas.microsoft.com/office/drawing/2014/main" id="{09141DDB-CB35-804E-9F13-C76E68DA7D4F}"/>
              </a:ext>
            </a:extLst>
          </p:cNvPr>
          <p:cNvCxnSpPr/>
          <p:nvPr/>
        </p:nvCxnSpPr>
        <p:spPr>
          <a:xfrm>
            <a:off x="6824822" y="3449485"/>
            <a:ext cx="126013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3" name="Freeform: Shape 62">
            <a:extLst>
              <a:ext uri="{FF2B5EF4-FFF2-40B4-BE49-F238E27FC236}">
                <a16:creationId xmlns:a16="http://schemas.microsoft.com/office/drawing/2014/main" id="{A514B32C-741A-0680-02FC-24133A63A1D5}"/>
              </a:ext>
            </a:extLst>
          </p:cNvPr>
          <p:cNvSpPr/>
          <p:nvPr/>
        </p:nvSpPr>
        <p:spPr>
          <a:xfrm>
            <a:off x="7128529" y="3156439"/>
            <a:ext cx="597537" cy="296206"/>
          </a:xfrm>
          <a:custGeom>
            <a:avLst/>
            <a:gdLst>
              <a:gd name="connsiteX0" fmla="*/ 479349 w 958698"/>
              <a:gd name="connsiteY0" fmla="*/ 0 h 475238"/>
              <a:gd name="connsiteX1" fmla="*/ 949411 w 958698"/>
              <a:gd name="connsiteY1" fmla="*/ 383111 h 475238"/>
              <a:gd name="connsiteX2" fmla="*/ 958698 w 958698"/>
              <a:gd name="connsiteY2" fmla="*/ 475238 h 475238"/>
              <a:gd name="connsiteX3" fmla="*/ 0 w 958698"/>
              <a:gd name="connsiteY3" fmla="*/ 475238 h 475238"/>
              <a:gd name="connsiteX4" fmla="*/ 9287 w 958698"/>
              <a:gd name="connsiteY4" fmla="*/ 383111 h 475238"/>
              <a:gd name="connsiteX5" fmla="*/ 479349 w 958698"/>
              <a:gd name="connsiteY5" fmla="*/ 0 h 47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8697" h="475238">
                <a:moveTo>
                  <a:pt x="479349" y="0"/>
                </a:moveTo>
                <a:cubicBezTo>
                  <a:pt x="711217" y="0"/>
                  <a:pt x="904671" y="164470"/>
                  <a:pt x="949411" y="383111"/>
                </a:cubicBezTo>
                <a:lnTo>
                  <a:pt x="958698" y="475238"/>
                </a:lnTo>
                <a:lnTo>
                  <a:pt x="0" y="475238"/>
                </a:lnTo>
                <a:lnTo>
                  <a:pt x="9287" y="383111"/>
                </a:lnTo>
                <a:cubicBezTo>
                  <a:pt x="54028" y="164470"/>
                  <a:pt x="247481" y="0"/>
                  <a:pt x="47934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4" name="Oval 23">
            <a:extLst>
              <a:ext uri="{FF2B5EF4-FFF2-40B4-BE49-F238E27FC236}">
                <a16:creationId xmlns:a16="http://schemas.microsoft.com/office/drawing/2014/main" id="{B7C2B00B-6CE0-7772-DEA9-BB9C29E199B5}"/>
              </a:ext>
            </a:extLst>
          </p:cNvPr>
          <p:cNvSpPr/>
          <p:nvPr/>
        </p:nvSpPr>
        <p:spPr>
          <a:xfrm>
            <a:off x="7186269" y="3210342"/>
            <a:ext cx="482057" cy="48205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75 %</a:t>
            </a:r>
          </a:p>
        </p:txBody>
      </p:sp>
      <p:sp>
        <p:nvSpPr>
          <p:cNvPr id="25" name="TextBox 24">
            <a:extLst>
              <a:ext uri="{FF2B5EF4-FFF2-40B4-BE49-F238E27FC236}">
                <a16:creationId xmlns:a16="http://schemas.microsoft.com/office/drawing/2014/main" id="{921B12A0-63AA-7145-7242-F39D56F0A060}"/>
              </a:ext>
            </a:extLst>
          </p:cNvPr>
          <p:cNvSpPr txBox="1"/>
          <p:nvPr/>
        </p:nvSpPr>
        <p:spPr>
          <a:xfrm>
            <a:off x="6093216" y="2917742"/>
            <a:ext cx="865678"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2 Jahre</a:t>
            </a:r>
            <a:endParaRPr kumimoji="0" lang="en-US" sz="8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6" name="TextBox 25">
            <a:extLst>
              <a:ext uri="{FF2B5EF4-FFF2-40B4-BE49-F238E27FC236}">
                <a16:creationId xmlns:a16="http://schemas.microsoft.com/office/drawing/2014/main" id="{873575F6-BDCD-A412-8081-8C163C9CCE51}"/>
              </a:ext>
            </a:extLst>
          </p:cNvPr>
          <p:cNvSpPr txBox="1"/>
          <p:nvPr/>
        </p:nvSpPr>
        <p:spPr>
          <a:xfrm>
            <a:off x="7013599" y="2917742"/>
            <a:ext cx="874334"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4-5 Jahre</a:t>
            </a:r>
            <a:endParaRPr kumimoji="0" lang="en-US" sz="8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7" name="TextBox 26">
            <a:extLst>
              <a:ext uri="{FF2B5EF4-FFF2-40B4-BE49-F238E27FC236}">
                <a16:creationId xmlns:a16="http://schemas.microsoft.com/office/drawing/2014/main" id="{53030D8E-9F5D-5E0C-882E-F92622A6250D}"/>
              </a:ext>
            </a:extLst>
          </p:cNvPr>
          <p:cNvSpPr txBox="1"/>
          <p:nvPr/>
        </p:nvSpPr>
        <p:spPr>
          <a:xfrm>
            <a:off x="7942642" y="2917742"/>
            <a:ext cx="874334"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a:ln>
                  <a:noFill/>
                </a:ln>
                <a:solidFill>
                  <a:srgbClr val="404040"/>
                </a:solidFill>
                <a:effectLst/>
                <a:uLnTx/>
                <a:uFillTx/>
                <a:latin typeface="Verdana"/>
                <a:ea typeface="Verdana"/>
                <a:cs typeface="Verdana"/>
              </a:rPr>
              <a:t>Lebenslang</a:t>
            </a:r>
            <a:endParaRPr kumimoji="0" lang="en-US" sz="8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8" name="Rectangle: Rounded Corners 68">
            <a:extLst>
              <a:ext uri="{FF2B5EF4-FFF2-40B4-BE49-F238E27FC236}">
                <a16:creationId xmlns:a16="http://schemas.microsoft.com/office/drawing/2014/main" id="{2D375BFE-5736-8AD2-4865-20B729CE681C}"/>
              </a:ext>
            </a:extLst>
          </p:cNvPr>
          <p:cNvSpPr/>
          <p:nvPr/>
        </p:nvSpPr>
        <p:spPr>
          <a:xfrm>
            <a:off x="327656" y="4126525"/>
            <a:ext cx="8464839" cy="606307"/>
          </a:xfrm>
          <a:prstGeom prst="roundRect">
            <a:avLst>
              <a:gd name="adj" fmla="val 50000"/>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FFFFFF"/>
                </a:solidFill>
                <a:effectLst/>
                <a:uLnTx/>
                <a:uFillTx/>
                <a:latin typeface="Verdana"/>
                <a:ea typeface="Verdana"/>
                <a:cs typeface="Verdana"/>
              </a:rPr>
              <a:t>Im Jahr 2015 wurde die Definition einer T1D-Diagnose dahingehend geändert, dass mindestens 2 IAk vorhanden sind, unabhängig von den vorhandenen klinischen Symptomen</a:t>
            </a:r>
            <a:r>
              <a:rPr kumimoji="0" lang="de" sz="900" b="1" i="0" u="none" strike="noStrike" kern="1200" cap="none" spc="0" normalizeH="0" baseline="30000" noProof="0" dirty="0">
                <a:ln>
                  <a:noFill/>
                </a:ln>
                <a:solidFill>
                  <a:srgbClr val="FFFFFF"/>
                </a:solidFill>
                <a:effectLst/>
                <a:uLnTx/>
                <a:uFillTx/>
                <a:latin typeface="Verdana"/>
                <a:ea typeface="Verdana"/>
                <a:cs typeface="Verdana"/>
              </a:rPr>
              <a:t>1</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FFFFFF"/>
                </a:solidFill>
                <a:effectLst/>
                <a:uLnTx/>
                <a:uFillTx/>
                <a:latin typeface="Verdana"/>
                <a:ea typeface="Verdana"/>
                <a:cs typeface="Verdana"/>
              </a:rPr>
              <a:t>=</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FFFFFF"/>
                </a:solidFill>
                <a:effectLst/>
                <a:uLnTx/>
                <a:uFillTx/>
                <a:latin typeface="Verdana"/>
                <a:ea typeface="Verdana"/>
                <a:cs typeface="Verdana"/>
              </a:rPr>
              <a:t>Paradigmwechsel: metabolische Erkrankung </a:t>
            </a:r>
            <a:r>
              <a:rPr kumimoji="0" lang="de" sz="900" b="1" i="0" u="none" strike="noStrike" kern="1200" cap="none" spc="0" normalizeH="0" baseline="0" noProof="0" dirty="0">
                <a:ln>
                  <a:noFill/>
                </a:ln>
                <a:solidFill>
                  <a:srgbClr val="FFFFFF"/>
                </a:solidFill>
                <a:effectLst/>
                <a:uLnTx/>
                <a:uFillTx/>
                <a:latin typeface="Verdana"/>
                <a:ea typeface="Verdana"/>
                <a:cs typeface="Verdana"/>
                <a:sym typeface="Wingdings" panose="05000000000000000000" pitchFamily="2" charset="2"/>
              </a:rPr>
              <a:t> Autoimmunerkrankung mit asymptomatischen Stadien</a:t>
            </a:r>
            <a:endParaRPr kumimoji="0" lang="de" sz="900" b="1" i="0" u="none" strike="noStrike" kern="1200" cap="none" spc="0" normalizeH="0" baseline="0" noProof="0" dirty="0">
              <a:ln>
                <a:noFill/>
              </a:ln>
              <a:solidFill>
                <a:srgbClr val="FFFFFF"/>
              </a:solidFill>
              <a:effectLst/>
              <a:uLnTx/>
              <a:uFillTx/>
              <a:latin typeface="Verdana"/>
              <a:ea typeface="Verdana"/>
              <a:cs typeface="Verdana"/>
            </a:endParaRPr>
          </a:p>
        </p:txBody>
      </p:sp>
      <p:sp>
        <p:nvSpPr>
          <p:cNvPr id="29" name="TextBox 28">
            <a:extLst>
              <a:ext uri="{FF2B5EF4-FFF2-40B4-BE49-F238E27FC236}">
                <a16:creationId xmlns:a16="http://schemas.microsoft.com/office/drawing/2014/main" id="{437E4221-2766-939E-68F5-43310A8AA584}"/>
              </a:ext>
            </a:extLst>
          </p:cNvPr>
          <p:cNvSpPr txBox="1"/>
          <p:nvPr/>
        </p:nvSpPr>
        <p:spPr>
          <a:xfrm>
            <a:off x="6454095" y="1373136"/>
            <a:ext cx="2118360" cy="43088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WENN ≥ 2 IAK VORHANDEN SIND, BETRÄGT DAS LEBENSZEITRISIKO FÜR DIE ENTWICKLUNG DES KLINISCHEN T1D STADIUM 3 NAHEZU 100 %</a:t>
            </a:r>
            <a:r>
              <a:rPr kumimoji="0" lang="de" sz="700" b="1" i="0" u="none" strike="noStrike" kern="1200" cap="none" spc="0" normalizeH="0" baseline="30000" noProof="0" dirty="0">
                <a:ln>
                  <a:noFill/>
                </a:ln>
                <a:solidFill>
                  <a:srgbClr val="404040"/>
                </a:solidFill>
                <a:effectLst/>
                <a:uLnTx/>
                <a:uFillTx/>
                <a:latin typeface="Verdana"/>
                <a:ea typeface="Verdana"/>
                <a:cs typeface="Verdana"/>
              </a:rPr>
              <a:t>1,2</a:t>
            </a:r>
          </a:p>
        </p:txBody>
      </p:sp>
      <p:sp>
        <p:nvSpPr>
          <p:cNvPr id="30" name="Oval 29">
            <a:extLst>
              <a:ext uri="{FF2B5EF4-FFF2-40B4-BE49-F238E27FC236}">
                <a16:creationId xmlns:a16="http://schemas.microsoft.com/office/drawing/2014/main" id="{74CDDD11-2E5E-A4FE-B619-DF4AAE64F8D0}"/>
              </a:ext>
            </a:extLst>
          </p:cNvPr>
          <p:cNvSpPr/>
          <p:nvPr/>
        </p:nvSpPr>
        <p:spPr>
          <a:xfrm flipV="1">
            <a:off x="6911980" y="2400978"/>
            <a:ext cx="129398" cy="12939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1" name="Arrow: Chevron 73">
            <a:extLst>
              <a:ext uri="{FF2B5EF4-FFF2-40B4-BE49-F238E27FC236}">
                <a16:creationId xmlns:a16="http://schemas.microsoft.com/office/drawing/2014/main" id="{3E6D1F91-9CEF-92F3-FB3C-CB4482F95C50}"/>
              </a:ext>
            </a:extLst>
          </p:cNvPr>
          <p:cNvSpPr/>
          <p:nvPr/>
        </p:nvSpPr>
        <p:spPr>
          <a:xfrm flipV="1">
            <a:off x="6945460" y="2424774"/>
            <a:ext cx="62448" cy="81803"/>
          </a:xfrm>
          <a:prstGeom prst="chevron">
            <a:avLst>
              <a:gd name="adj" fmla="val 57683"/>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2" name="Oval 31">
            <a:extLst>
              <a:ext uri="{FF2B5EF4-FFF2-40B4-BE49-F238E27FC236}">
                <a16:creationId xmlns:a16="http://schemas.microsoft.com/office/drawing/2014/main" id="{242BCDE2-CD09-82EE-42E0-0F2AA4E1C5B9}"/>
              </a:ext>
            </a:extLst>
          </p:cNvPr>
          <p:cNvSpPr/>
          <p:nvPr/>
        </p:nvSpPr>
        <p:spPr>
          <a:xfrm flipV="1">
            <a:off x="7840816" y="2400978"/>
            <a:ext cx="129398" cy="12939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3" name="Arrow: Chevron 79">
            <a:extLst>
              <a:ext uri="{FF2B5EF4-FFF2-40B4-BE49-F238E27FC236}">
                <a16:creationId xmlns:a16="http://schemas.microsoft.com/office/drawing/2014/main" id="{C13876F3-431C-2C04-19D9-93E17206E65A}"/>
              </a:ext>
            </a:extLst>
          </p:cNvPr>
          <p:cNvSpPr/>
          <p:nvPr/>
        </p:nvSpPr>
        <p:spPr>
          <a:xfrm flipV="1">
            <a:off x="7874296" y="2424774"/>
            <a:ext cx="62448" cy="81803"/>
          </a:xfrm>
          <a:prstGeom prst="chevron">
            <a:avLst>
              <a:gd name="adj" fmla="val 57683"/>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Oval 33">
            <a:extLst>
              <a:ext uri="{FF2B5EF4-FFF2-40B4-BE49-F238E27FC236}">
                <a16:creationId xmlns:a16="http://schemas.microsoft.com/office/drawing/2014/main" id="{A3F7A3A8-631F-8480-DA6B-7EF4491CB6CF}"/>
              </a:ext>
            </a:extLst>
          </p:cNvPr>
          <p:cNvSpPr/>
          <p:nvPr/>
        </p:nvSpPr>
        <p:spPr>
          <a:xfrm flipV="1">
            <a:off x="6911980" y="3384785"/>
            <a:ext cx="129398" cy="12939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5" name="Arrow: Chevron 82">
            <a:extLst>
              <a:ext uri="{FF2B5EF4-FFF2-40B4-BE49-F238E27FC236}">
                <a16:creationId xmlns:a16="http://schemas.microsoft.com/office/drawing/2014/main" id="{B8E55C2C-3B45-9E21-7A67-524FA607C275}"/>
              </a:ext>
            </a:extLst>
          </p:cNvPr>
          <p:cNvSpPr/>
          <p:nvPr/>
        </p:nvSpPr>
        <p:spPr>
          <a:xfrm flipV="1">
            <a:off x="6945460" y="3408581"/>
            <a:ext cx="62448" cy="81803"/>
          </a:xfrm>
          <a:prstGeom prst="chevron">
            <a:avLst>
              <a:gd name="adj" fmla="val 57683"/>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6" name="Oval 35">
            <a:extLst>
              <a:ext uri="{FF2B5EF4-FFF2-40B4-BE49-F238E27FC236}">
                <a16:creationId xmlns:a16="http://schemas.microsoft.com/office/drawing/2014/main" id="{9B35846D-931A-A2B3-DFB2-9F9F93EE6F64}"/>
              </a:ext>
            </a:extLst>
          </p:cNvPr>
          <p:cNvSpPr/>
          <p:nvPr/>
        </p:nvSpPr>
        <p:spPr>
          <a:xfrm flipV="1">
            <a:off x="7840816" y="3384785"/>
            <a:ext cx="129398" cy="12939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7" name="Arrow: Chevron 85">
            <a:extLst>
              <a:ext uri="{FF2B5EF4-FFF2-40B4-BE49-F238E27FC236}">
                <a16:creationId xmlns:a16="http://schemas.microsoft.com/office/drawing/2014/main" id="{786FC4EF-D2B0-EBB4-E2B9-F19B2CEB0599}"/>
              </a:ext>
            </a:extLst>
          </p:cNvPr>
          <p:cNvSpPr/>
          <p:nvPr/>
        </p:nvSpPr>
        <p:spPr>
          <a:xfrm flipV="1">
            <a:off x="7874296" y="3408581"/>
            <a:ext cx="62448" cy="81803"/>
          </a:xfrm>
          <a:prstGeom prst="chevron">
            <a:avLst>
              <a:gd name="adj" fmla="val 57683"/>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8" name="Freeform: Shape 124">
            <a:extLst>
              <a:ext uri="{FF2B5EF4-FFF2-40B4-BE49-F238E27FC236}">
                <a16:creationId xmlns:a16="http://schemas.microsoft.com/office/drawing/2014/main" id="{F9EA9954-C86F-AF9E-5EAF-0608904FC618}"/>
              </a:ext>
            </a:extLst>
          </p:cNvPr>
          <p:cNvSpPr/>
          <p:nvPr/>
        </p:nvSpPr>
        <p:spPr>
          <a:xfrm>
            <a:off x="660361" y="2207428"/>
            <a:ext cx="5349487" cy="1672738"/>
          </a:xfrm>
          <a:custGeom>
            <a:avLst/>
            <a:gdLst>
              <a:gd name="connsiteX0" fmla="*/ 868312 w 7169233"/>
              <a:gd name="connsiteY0" fmla="*/ 346 h 2534671"/>
              <a:gd name="connsiteX1" fmla="*/ 1532305 w 7169233"/>
              <a:gd name="connsiteY1" fmla="*/ 63938 h 2534671"/>
              <a:gd name="connsiteX2" fmla="*/ 2583062 w 7169233"/>
              <a:gd name="connsiteY2" fmla="*/ 982250 h 2534671"/>
              <a:gd name="connsiteX3" fmla="*/ 7169233 w 7169233"/>
              <a:gd name="connsiteY3" fmla="*/ 1645531 h 2534671"/>
              <a:gd name="connsiteX4" fmla="*/ 7169233 w 7169233"/>
              <a:gd name="connsiteY4" fmla="*/ 2534671 h 2534671"/>
              <a:gd name="connsiteX5" fmla="*/ 0 w 7169233"/>
              <a:gd name="connsiteY5" fmla="*/ 2534671 h 2534671"/>
              <a:gd name="connsiteX6" fmla="*/ 0 w 7169233"/>
              <a:gd name="connsiteY6" fmla="*/ 7491 h 2534671"/>
              <a:gd name="connsiteX7" fmla="*/ 181385 w 7169233"/>
              <a:gd name="connsiteY7" fmla="*/ 6183 h 2534671"/>
              <a:gd name="connsiteX8" fmla="*/ 868312 w 7169233"/>
              <a:gd name="connsiteY8" fmla="*/ 346 h 2534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9233" h="2534671">
                <a:moveTo>
                  <a:pt x="868312" y="346"/>
                </a:moveTo>
                <a:cubicBezTo>
                  <a:pt x="1168996" y="2606"/>
                  <a:pt x="1432153" y="16680"/>
                  <a:pt x="1532305" y="63938"/>
                </a:cubicBezTo>
                <a:cubicBezTo>
                  <a:pt x="1732609" y="158453"/>
                  <a:pt x="1934694" y="758666"/>
                  <a:pt x="2583062" y="982250"/>
                </a:cubicBezTo>
                <a:cubicBezTo>
                  <a:pt x="3583466" y="1431804"/>
                  <a:pt x="5727137" y="1491814"/>
                  <a:pt x="7169233" y="1645531"/>
                </a:cubicBezTo>
                <a:lnTo>
                  <a:pt x="7169233" y="2534671"/>
                </a:lnTo>
                <a:lnTo>
                  <a:pt x="0" y="2534671"/>
                </a:lnTo>
                <a:lnTo>
                  <a:pt x="0" y="7491"/>
                </a:lnTo>
                <a:lnTo>
                  <a:pt x="181385" y="6183"/>
                </a:lnTo>
                <a:cubicBezTo>
                  <a:pt x="396178" y="3602"/>
                  <a:pt x="642799" y="-1349"/>
                  <a:pt x="868312" y="346"/>
                </a:cubicBezTo>
                <a:close/>
              </a:path>
            </a:pathLst>
          </a:custGeom>
          <a:gradFill flip="none" rotWithShape="1">
            <a:gsLst>
              <a:gs pos="0">
                <a:schemeClr val="accent1"/>
              </a:gs>
              <a:gs pos="100000">
                <a:schemeClr val="accent2">
                  <a:alpha val="9861"/>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9" name="TextBox 38">
            <a:extLst>
              <a:ext uri="{FF2B5EF4-FFF2-40B4-BE49-F238E27FC236}">
                <a16:creationId xmlns:a16="http://schemas.microsoft.com/office/drawing/2014/main" id="{5C0D69F3-86A5-1327-6900-FD32CB112AB9}"/>
              </a:ext>
            </a:extLst>
          </p:cNvPr>
          <p:cNvSpPr txBox="1"/>
          <p:nvPr/>
        </p:nvSpPr>
        <p:spPr>
          <a:xfrm rot="16200000">
            <a:off x="-306399" y="2935311"/>
            <a:ext cx="1669824" cy="10772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Funktionale Betazellmasse</a:t>
            </a:r>
            <a:endParaRPr kumimoji="0" lang="en-US" sz="700" b="1" i="0" u="none" strike="noStrike" kern="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0" name="Group 39">
            <a:extLst>
              <a:ext uri="{FF2B5EF4-FFF2-40B4-BE49-F238E27FC236}">
                <a16:creationId xmlns:a16="http://schemas.microsoft.com/office/drawing/2014/main" id="{E14C1D41-5859-5BE5-C54A-51BDBEB46EE7}"/>
              </a:ext>
            </a:extLst>
          </p:cNvPr>
          <p:cNvGrpSpPr/>
          <p:nvPr/>
        </p:nvGrpSpPr>
        <p:grpSpPr>
          <a:xfrm>
            <a:off x="1301962" y="1724649"/>
            <a:ext cx="3243008" cy="2175666"/>
            <a:chOff x="1775844" y="1828441"/>
            <a:chExt cx="4346189" cy="3310288"/>
          </a:xfrm>
        </p:grpSpPr>
        <p:cxnSp>
          <p:nvCxnSpPr>
            <p:cNvPr id="55" name="Straight Connector 54">
              <a:extLst>
                <a:ext uri="{FF2B5EF4-FFF2-40B4-BE49-F238E27FC236}">
                  <a16:creationId xmlns:a16="http://schemas.microsoft.com/office/drawing/2014/main" id="{49923F6B-C1FD-FC0B-24BA-29808989B24F}"/>
                </a:ext>
              </a:extLst>
            </p:cNvPr>
            <p:cNvCxnSpPr/>
            <p:nvPr/>
          </p:nvCxnSpPr>
          <p:spPr>
            <a:xfrm>
              <a:off x="3933620" y="1828441"/>
              <a:ext cx="1" cy="3310288"/>
            </a:xfrm>
            <a:prstGeom prst="line">
              <a:avLst/>
            </a:prstGeom>
            <a:noFill/>
            <a:ln w="6350" cap="flat" cmpd="sng" algn="ctr">
              <a:solidFill>
                <a:schemeClr val="bg1">
                  <a:lumMod val="50000"/>
                </a:schemeClr>
              </a:solidFill>
              <a:prstDash val="dash"/>
              <a:miter lim="800000"/>
            </a:ln>
            <a:effectLst/>
          </p:spPr>
        </p:cxnSp>
        <p:cxnSp>
          <p:nvCxnSpPr>
            <p:cNvPr id="56" name="Straight Connector 55">
              <a:extLst>
                <a:ext uri="{FF2B5EF4-FFF2-40B4-BE49-F238E27FC236}">
                  <a16:creationId xmlns:a16="http://schemas.microsoft.com/office/drawing/2014/main" id="{6EF36C95-D268-EF48-6BDC-D4F1C46CB603}"/>
                </a:ext>
              </a:extLst>
            </p:cNvPr>
            <p:cNvCxnSpPr/>
            <p:nvPr/>
          </p:nvCxnSpPr>
          <p:spPr>
            <a:xfrm flipH="1">
              <a:off x="6122033" y="1828441"/>
              <a:ext cx="0" cy="3310288"/>
            </a:xfrm>
            <a:prstGeom prst="line">
              <a:avLst/>
            </a:prstGeom>
            <a:noFill/>
            <a:ln w="6350" cap="flat" cmpd="sng" algn="ctr">
              <a:solidFill>
                <a:schemeClr val="bg1">
                  <a:lumMod val="50000"/>
                </a:schemeClr>
              </a:solidFill>
              <a:prstDash val="dash"/>
              <a:miter lim="800000"/>
            </a:ln>
            <a:effectLst/>
          </p:spPr>
        </p:cxnSp>
        <p:cxnSp>
          <p:nvCxnSpPr>
            <p:cNvPr id="57" name="Straight Connector 56">
              <a:extLst>
                <a:ext uri="{FF2B5EF4-FFF2-40B4-BE49-F238E27FC236}">
                  <a16:creationId xmlns:a16="http://schemas.microsoft.com/office/drawing/2014/main" id="{70784832-87F1-62BF-16F3-330B429281B0}"/>
                </a:ext>
              </a:extLst>
            </p:cNvPr>
            <p:cNvCxnSpPr/>
            <p:nvPr/>
          </p:nvCxnSpPr>
          <p:spPr>
            <a:xfrm flipH="1">
              <a:off x="1775844" y="1828441"/>
              <a:ext cx="0" cy="3310288"/>
            </a:xfrm>
            <a:prstGeom prst="line">
              <a:avLst/>
            </a:prstGeom>
            <a:noFill/>
            <a:ln w="6350" cap="flat" cmpd="sng" algn="ctr">
              <a:solidFill>
                <a:schemeClr val="bg1">
                  <a:lumMod val="50000"/>
                </a:schemeClr>
              </a:solidFill>
              <a:prstDash val="dash"/>
              <a:miter lim="800000"/>
            </a:ln>
            <a:effectLst/>
          </p:spPr>
        </p:cxnSp>
      </p:grpSp>
      <p:sp>
        <p:nvSpPr>
          <p:cNvPr id="41" name="TextBox 40">
            <a:extLst>
              <a:ext uri="{FF2B5EF4-FFF2-40B4-BE49-F238E27FC236}">
                <a16:creationId xmlns:a16="http://schemas.microsoft.com/office/drawing/2014/main" id="{099426D4-2B59-7E32-9ECB-D7B400DF5105}"/>
              </a:ext>
            </a:extLst>
          </p:cNvPr>
          <p:cNvSpPr txBox="1"/>
          <p:nvPr/>
        </p:nvSpPr>
        <p:spPr>
          <a:xfrm>
            <a:off x="4599343" y="1809402"/>
            <a:ext cx="1364600" cy="323165"/>
          </a:xfrm>
          <a:prstGeom prst="rect">
            <a:avLst/>
          </a:prstGeom>
          <a:noFill/>
        </p:spPr>
        <p:txBody>
          <a:bodyPr wrap="square" lIns="0" tIns="0" rIns="0" bIns="0" rtlCol="0" anchor="ctr" anchorCtr="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Stadium 3</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Hyperglykämie</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dirty="0">
                <a:ln>
                  <a:noFill/>
                </a:ln>
                <a:solidFill>
                  <a:srgbClr val="404040"/>
                </a:solidFill>
                <a:effectLst/>
                <a:uLnTx/>
                <a:uFillTx/>
                <a:latin typeface="Verdana"/>
                <a:ea typeface="Verdana"/>
                <a:cs typeface="Verdana"/>
              </a:rPr>
              <a:t>≥ 1 IAk</a:t>
            </a:r>
          </a:p>
        </p:txBody>
      </p:sp>
      <p:sp>
        <p:nvSpPr>
          <p:cNvPr id="42" name="TextBox 41">
            <a:extLst>
              <a:ext uri="{FF2B5EF4-FFF2-40B4-BE49-F238E27FC236}">
                <a16:creationId xmlns:a16="http://schemas.microsoft.com/office/drawing/2014/main" id="{DED3937A-A8FC-13C5-C228-DB5E5CA83DAA}"/>
              </a:ext>
            </a:extLst>
          </p:cNvPr>
          <p:cNvSpPr txBox="1"/>
          <p:nvPr/>
        </p:nvSpPr>
        <p:spPr>
          <a:xfrm>
            <a:off x="3046203" y="1809402"/>
            <a:ext cx="1364600" cy="323165"/>
          </a:xfrm>
          <a:prstGeom prst="rect">
            <a:avLst/>
          </a:prstGeom>
          <a:noFill/>
        </p:spPr>
        <p:txBody>
          <a:bodyPr wrap="square" lIns="0" tIns="0" rIns="0" bIns="0" rtlCol="0" anchor="ctr" anchorCtr="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Stadium 2</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Dysglykämie</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dirty="0">
                <a:ln>
                  <a:noFill/>
                </a:ln>
                <a:solidFill>
                  <a:srgbClr val="404040"/>
                </a:solidFill>
                <a:effectLst/>
                <a:uLnTx/>
                <a:uFillTx/>
                <a:latin typeface="Verdana"/>
                <a:ea typeface="Verdana"/>
                <a:cs typeface="Verdana"/>
              </a:rPr>
              <a:t>≥ 2 IAk</a:t>
            </a:r>
            <a:endParaRPr kumimoji="0" lang="en-US" sz="700" b="0" i="0" u="none" strike="noStrike" kern="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3" name="TextBox 42">
            <a:extLst>
              <a:ext uri="{FF2B5EF4-FFF2-40B4-BE49-F238E27FC236}">
                <a16:creationId xmlns:a16="http://schemas.microsoft.com/office/drawing/2014/main" id="{9514C8AB-9686-FFB4-0094-288482DADBAF}"/>
              </a:ext>
            </a:extLst>
          </p:cNvPr>
          <p:cNvSpPr txBox="1"/>
          <p:nvPr/>
        </p:nvSpPr>
        <p:spPr>
          <a:xfrm>
            <a:off x="1413268" y="1809402"/>
            <a:ext cx="1364600" cy="323165"/>
          </a:xfrm>
          <a:prstGeom prst="rect">
            <a:avLst/>
          </a:prstGeom>
          <a:noFill/>
        </p:spPr>
        <p:txBody>
          <a:bodyPr wrap="square" lIns="0" tIns="0" rIns="0" bIns="0" rtlCol="0" anchor="ctr" anchorCtr="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Stadium 1</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dirty="0">
                <a:ln>
                  <a:noFill/>
                </a:ln>
                <a:solidFill>
                  <a:srgbClr val="404040"/>
                </a:solidFill>
                <a:effectLst/>
                <a:uLnTx/>
                <a:uFillTx/>
                <a:latin typeface="Verdana"/>
                <a:ea typeface="Verdana"/>
                <a:cs typeface="Verdana"/>
              </a:rPr>
              <a:t>Normoglykämie</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dirty="0">
                <a:ln>
                  <a:noFill/>
                </a:ln>
                <a:solidFill>
                  <a:srgbClr val="404040"/>
                </a:solidFill>
                <a:effectLst/>
                <a:uLnTx/>
                <a:uFillTx/>
                <a:latin typeface="Verdana"/>
                <a:ea typeface="Verdana"/>
                <a:cs typeface="Verdana"/>
              </a:rPr>
              <a:t>≥ 2 IAk</a:t>
            </a:r>
          </a:p>
        </p:txBody>
      </p:sp>
      <p:cxnSp>
        <p:nvCxnSpPr>
          <p:cNvPr id="44" name="Straight Arrow Connector 43">
            <a:extLst>
              <a:ext uri="{FF2B5EF4-FFF2-40B4-BE49-F238E27FC236}">
                <a16:creationId xmlns:a16="http://schemas.microsoft.com/office/drawing/2014/main" id="{AC6933BB-3D26-4A76-6EA0-E0908C84B3E1}"/>
              </a:ext>
            </a:extLst>
          </p:cNvPr>
          <p:cNvCxnSpPr/>
          <p:nvPr/>
        </p:nvCxnSpPr>
        <p:spPr>
          <a:xfrm flipH="1" flipV="1">
            <a:off x="618105" y="2145196"/>
            <a:ext cx="310" cy="1734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F04C072-2B2F-AE5A-3D9C-D9953BC89606}"/>
              </a:ext>
            </a:extLst>
          </p:cNvPr>
          <p:cNvCxnSpPr/>
          <p:nvPr/>
        </p:nvCxnSpPr>
        <p:spPr>
          <a:xfrm>
            <a:off x="660051" y="3883365"/>
            <a:ext cx="53989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50C9B3B5-7E46-A4E6-A451-716755AF09AD}"/>
              </a:ext>
            </a:extLst>
          </p:cNvPr>
          <p:cNvSpPr txBox="1"/>
          <p:nvPr/>
        </p:nvSpPr>
        <p:spPr>
          <a:xfrm>
            <a:off x="385049" y="3789050"/>
            <a:ext cx="232774" cy="10772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a:ln>
                  <a:noFill/>
                </a:ln>
                <a:solidFill>
                  <a:srgbClr val="404040"/>
                </a:solidFill>
                <a:effectLst/>
                <a:uLnTx/>
                <a:uFillTx/>
                <a:latin typeface="Verdana"/>
                <a:ea typeface="Verdana"/>
                <a:cs typeface="Verdana"/>
              </a:rPr>
              <a:t>0 %</a:t>
            </a:r>
            <a:endParaRPr kumimoji="0" lang="en-US" sz="7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7" name="TextBox 46">
            <a:extLst>
              <a:ext uri="{FF2B5EF4-FFF2-40B4-BE49-F238E27FC236}">
                <a16:creationId xmlns:a16="http://schemas.microsoft.com/office/drawing/2014/main" id="{4D651705-0406-64DD-F902-F14B4BEF6F24}"/>
              </a:ext>
            </a:extLst>
          </p:cNvPr>
          <p:cNvSpPr txBox="1"/>
          <p:nvPr/>
        </p:nvSpPr>
        <p:spPr>
          <a:xfrm>
            <a:off x="347561" y="2011836"/>
            <a:ext cx="371569" cy="107722"/>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a:ln>
                  <a:noFill/>
                </a:ln>
                <a:solidFill>
                  <a:srgbClr val="404040"/>
                </a:solidFill>
                <a:effectLst/>
                <a:uLnTx/>
                <a:uFillTx/>
                <a:latin typeface="Verdana"/>
                <a:ea typeface="Verdana"/>
                <a:cs typeface="Verdana"/>
              </a:rPr>
              <a:t>100 %</a:t>
            </a:r>
            <a:endParaRPr kumimoji="0" lang="en-US" sz="700" b="1" i="0" u="none" strike="noStrike" kern="1200" cap="none" spc="0" normalizeH="0" baseline="30000" noProof="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8" name="TextBox 47">
            <a:extLst>
              <a:ext uri="{FF2B5EF4-FFF2-40B4-BE49-F238E27FC236}">
                <a16:creationId xmlns:a16="http://schemas.microsoft.com/office/drawing/2014/main" id="{7D0E3459-0E18-B147-56E3-8E4BF12D2EFA}"/>
              </a:ext>
            </a:extLst>
          </p:cNvPr>
          <p:cNvSpPr txBox="1"/>
          <p:nvPr/>
        </p:nvSpPr>
        <p:spPr>
          <a:xfrm>
            <a:off x="1947123" y="3905405"/>
            <a:ext cx="2560858" cy="123111"/>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800" b="1" i="0" u="none" strike="noStrike" kern="1200" cap="none" spc="0" normalizeH="0" baseline="0" noProof="0" dirty="0">
                <a:ln>
                  <a:noFill/>
                </a:ln>
                <a:solidFill>
                  <a:srgbClr val="404040"/>
                </a:solidFill>
                <a:effectLst/>
                <a:uLnTx/>
                <a:uFillTx/>
                <a:latin typeface="Verdana"/>
                <a:ea typeface="Verdana"/>
                <a:cs typeface="Verdana"/>
              </a:rPr>
              <a:t>Zeit</a:t>
            </a:r>
          </a:p>
        </p:txBody>
      </p:sp>
      <p:sp>
        <p:nvSpPr>
          <p:cNvPr id="49" name="Arrow: Pentagon 111">
            <a:extLst>
              <a:ext uri="{FF2B5EF4-FFF2-40B4-BE49-F238E27FC236}">
                <a16:creationId xmlns:a16="http://schemas.microsoft.com/office/drawing/2014/main" id="{17907CCB-8754-96A7-6BEC-453A3140D52D}"/>
              </a:ext>
            </a:extLst>
          </p:cNvPr>
          <p:cNvSpPr/>
          <p:nvPr/>
        </p:nvSpPr>
        <p:spPr>
          <a:xfrm>
            <a:off x="1298527" y="2368988"/>
            <a:ext cx="4708616" cy="208149"/>
          </a:xfrm>
          <a:prstGeom prst="homePlate">
            <a:avLst>
              <a:gd name="adj" fmla="val 34111"/>
            </a:avLst>
          </a:prstGeom>
          <a:gradFill flip="none" rotWithShape="1">
            <a:gsLst>
              <a:gs pos="100000">
                <a:schemeClr val="accent1"/>
              </a:gs>
              <a:gs pos="0">
                <a:schemeClr val="accent1">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a:ln>
                  <a:noFill/>
                </a:ln>
                <a:solidFill>
                  <a:srgbClr val="FFFFFF"/>
                </a:solidFill>
                <a:effectLst/>
                <a:uLnTx/>
                <a:uFillTx/>
                <a:latin typeface="Verdana"/>
                <a:ea typeface="Verdana"/>
                <a:cs typeface="Verdana"/>
              </a:rPr>
              <a:t>Risiko des Fortschreitens von Stadium 1 zu Stadium 3</a:t>
            </a:r>
            <a:r>
              <a:rPr kumimoji="0" lang="de" sz="700" b="0" i="0" u="none" strike="noStrike" kern="1200" cap="none" spc="0" normalizeH="0" baseline="30000" noProof="0">
                <a:ln>
                  <a:noFill/>
                </a:ln>
                <a:solidFill>
                  <a:srgbClr val="FFFFFF"/>
                </a:solidFill>
                <a:effectLst/>
                <a:uLnTx/>
                <a:uFillTx/>
                <a:latin typeface="Verdana"/>
                <a:ea typeface="Verdana"/>
                <a:cs typeface="Verdana"/>
              </a:rPr>
              <a:t>2</a:t>
            </a:r>
          </a:p>
        </p:txBody>
      </p:sp>
      <p:sp>
        <p:nvSpPr>
          <p:cNvPr id="50" name="Arrow: Pentagon 112">
            <a:extLst>
              <a:ext uri="{FF2B5EF4-FFF2-40B4-BE49-F238E27FC236}">
                <a16:creationId xmlns:a16="http://schemas.microsoft.com/office/drawing/2014/main" id="{4271DC1F-52B7-1353-5EC4-CB27710E759C}"/>
              </a:ext>
            </a:extLst>
          </p:cNvPr>
          <p:cNvSpPr/>
          <p:nvPr/>
        </p:nvSpPr>
        <p:spPr>
          <a:xfrm>
            <a:off x="2910952" y="3330527"/>
            <a:ext cx="3096189" cy="208149"/>
          </a:xfrm>
          <a:prstGeom prst="homePlate">
            <a:avLst>
              <a:gd name="adj" fmla="val 34111"/>
            </a:avLst>
          </a:prstGeom>
          <a:gradFill flip="none" rotWithShape="1">
            <a:gsLst>
              <a:gs pos="100000">
                <a:schemeClr val="accent1"/>
              </a:gs>
              <a:gs pos="0">
                <a:schemeClr val="accent1">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a:ln>
                  <a:noFill/>
                </a:ln>
                <a:solidFill>
                  <a:srgbClr val="FFFFFF"/>
                </a:solidFill>
                <a:effectLst/>
                <a:uLnTx/>
                <a:uFillTx/>
                <a:latin typeface="Verdana"/>
                <a:ea typeface="Verdana"/>
                <a:cs typeface="Verdana"/>
              </a:rPr>
              <a:t>Risiko des Fortschreitens von Stadium 2 zu Stadium 3</a:t>
            </a:r>
            <a:r>
              <a:rPr kumimoji="0" lang="de" sz="700" b="0" i="0" u="none" strike="noStrike" kern="1200" cap="none" spc="0" normalizeH="0" baseline="30000" noProof="0">
                <a:ln>
                  <a:noFill/>
                </a:ln>
                <a:solidFill>
                  <a:srgbClr val="FFFFFF"/>
                </a:solidFill>
                <a:effectLst/>
                <a:uLnTx/>
                <a:uFillTx/>
                <a:latin typeface="Verdana"/>
                <a:ea typeface="Verdana"/>
                <a:cs typeface="Verdana"/>
              </a:rPr>
              <a:t>1</a:t>
            </a:r>
          </a:p>
        </p:txBody>
      </p:sp>
      <p:sp>
        <p:nvSpPr>
          <p:cNvPr id="51" name="Rectangle: Top Corners Rounded 114">
            <a:extLst>
              <a:ext uri="{FF2B5EF4-FFF2-40B4-BE49-F238E27FC236}">
                <a16:creationId xmlns:a16="http://schemas.microsoft.com/office/drawing/2014/main" id="{077F0E26-3BCE-F454-2A7E-024E47E6DCBD}"/>
              </a:ext>
            </a:extLst>
          </p:cNvPr>
          <p:cNvSpPr/>
          <p:nvPr/>
        </p:nvSpPr>
        <p:spPr>
          <a:xfrm flipH="1">
            <a:off x="1298527" y="1390773"/>
            <a:ext cx="3227018" cy="280989"/>
          </a:xfrm>
          <a:prstGeom prst="round2SameRect">
            <a:avLst>
              <a:gd name="adj1" fmla="val 45094"/>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a:ln>
                  <a:noFill/>
                </a:ln>
                <a:solidFill>
                  <a:srgbClr val="404040"/>
                </a:solidFill>
                <a:effectLst/>
                <a:uLnTx/>
                <a:uFillTx/>
                <a:latin typeface="Verdana"/>
                <a:ea typeface="Verdana"/>
                <a:cs typeface="Verdana"/>
              </a:rPr>
              <a:t>PRÄSYMPTOMATISCH</a:t>
            </a:r>
          </a:p>
        </p:txBody>
      </p:sp>
      <p:sp>
        <p:nvSpPr>
          <p:cNvPr id="52" name="Rectangle: Top Corners Rounded 115">
            <a:extLst>
              <a:ext uri="{FF2B5EF4-FFF2-40B4-BE49-F238E27FC236}">
                <a16:creationId xmlns:a16="http://schemas.microsoft.com/office/drawing/2014/main" id="{6C1D86DA-B12D-1446-9066-71A4F769D8C0}"/>
              </a:ext>
            </a:extLst>
          </p:cNvPr>
          <p:cNvSpPr/>
          <p:nvPr/>
        </p:nvSpPr>
        <p:spPr>
          <a:xfrm flipH="1">
            <a:off x="4542662" y="1390773"/>
            <a:ext cx="1477963" cy="280989"/>
          </a:xfrm>
          <a:prstGeom prst="round2SameRect">
            <a:avLst>
              <a:gd name="adj1" fmla="val 45094"/>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1" i="0" u="none" strike="noStrike" kern="1200" cap="none" spc="0" normalizeH="0" baseline="0" noProof="0">
                <a:ln>
                  <a:noFill/>
                </a:ln>
                <a:solidFill>
                  <a:srgbClr val="404040"/>
                </a:solidFill>
                <a:effectLst/>
                <a:uLnTx/>
                <a:uFillTx/>
                <a:latin typeface="Verdana"/>
                <a:ea typeface="Verdana"/>
                <a:cs typeface="Verdana"/>
              </a:rPr>
              <a:t>KLINISCH </a:t>
            </a:r>
          </a:p>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a:ln>
                  <a:noFill/>
                </a:ln>
                <a:solidFill>
                  <a:srgbClr val="404040"/>
                </a:solidFill>
                <a:effectLst/>
                <a:uLnTx/>
                <a:uFillTx/>
                <a:latin typeface="Verdana"/>
                <a:ea typeface="Verdana"/>
                <a:cs typeface="Verdana"/>
              </a:rPr>
              <a:t>(SYMPTOMATISCH, INSULIN ERFORDERLICH)</a:t>
            </a:r>
          </a:p>
        </p:txBody>
      </p:sp>
      <p:cxnSp>
        <p:nvCxnSpPr>
          <p:cNvPr id="53" name="Straight Connector 52">
            <a:extLst>
              <a:ext uri="{FF2B5EF4-FFF2-40B4-BE49-F238E27FC236}">
                <a16:creationId xmlns:a16="http://schemas.microsoft.com/office/drawing/2014/main" id="{955F6832-71D1-B4B9-CBF1-3037B97157C4}"/>
              </a:ext>
            </a:extLst>
          </p:cNvPr>
          <p:cNvCxnSpPr/>
          <p:nvPr/>
        </p:nvCxnSpPr>
        <p:spPr>
          <a:xfrm>
            <a:off x="1312110" y="1717555"/>
            <a:ext cx="3199853" cy="0"/>
          </a:xfrm>
          <a:prstGeom prst="line">
            <a:avLst/>
          </a:prstGeom>
          <a:ln>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C8D91AE-6C86-434E-E49D-47ED77D9AE75}"/>
              </a:ext>
            </a:extLst>
          </p:cNvPr>
          <p:cNvCxnSpPr/>
          <p:nvPr/>
        </p:nvCxnSpPr>
        <p:spPr>
          <a:xfrm>
            <a:off x="4592453" y="1717555"/>
            <a:ext cx="1378380" cy="0"/>
          </a:xfrm>
          <a:prstGeom prst="line">
            <a:avLst/>
          </a:prstGeom>
          <a:ln>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62" name="Text Placeholder 19">
            <a:extLst>
              <a:ext uri="{FF2B5EF4-FFF2-40B4-BE49-F238E27FC236}">
                <a16:creationId xmlns:a16="http://schemas.microsoft.com/office/drawing/2014/main" id="{EFDAF590-44C6-57B0-5523-F821210175C6}"/>
              </a:ext>
            </a:extLst>
          </p:cNvPr>
          <p:cNvSpPr txBox="1">
            <a:spLocks/>
          </p:cNvSpPr>
          <p:nvPr/>
        </p:nvSpPr>
        <p:spPr>
          <a:xfrm>
            <a:off x="314409" y="4848940"/>
            <a:ext cx="8653745" cy="17584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spcBef>
                <a:spcPts val="0"/>
              </a:spcBef>
              <a:defRPr/>
            </a:pPr>
            <a:r>
              <a:rPr kumimoji="0" lang="en-IN" sz="600" i="0" u="none" strike="noStrike" kern="1200" cap="none" spc="0" normalizeH="0" baseline="0" noProof="0" dirty="0" err="1">
                <a:ln>
                  <a:noFill/>
                </a:ln>
                <a:solidFill>
                  <a:srgbClr val="404040"/>
                </a:solidFill>
                <a:effectLst/>
                <a:uLnTx/>
                <a:uFillTx/>
                <a:latin typeface="Verdana"/>
                <a:ea typeface="+mn-ea"/>
                <a:cs typeface="+mn-cs"/>
              </a:rPr>
              <a:t>IAk</a:t>
            </a:r>
            <a:r>
              <a:rPr kumimoji="0" lang="en-IN" sz="600" i="0" u="none" strike="noStrike" kern="1200" cap="none" spc="0" normalizeH="0" baseline="0" noProof="0" dirty="0">
                <a:ln>
                  <a:noFill/>
                </a:ln>
                <a:solidFill>
                  <a:srgbClr val="404040"/>
                </a:solidFill>
                <a:effectLst/>
                <a:uLnTx/>
                <a:uFillTx/>
                <a:latin typeface="Verdana"/>
                <a:ea typeface="+mn-ea"/>
                <a:cs typeface="+mn-cs"/>
              </a:rPr>
              <a:t>: </a:t>
            </a:r>
            <a:r>
              <a:rPr kumimoji="0" lang="en-IN" sz="600" i="0" u="none" strike="noStrike" kern="1200" cap="none" spc="0" normalizeH="0" baseline="0" noProof="0" dirty="0" err="1">
                <a:ln>
                  <a:noFill/>
                </a:ln>
                <a:solidFill>
                  <a:srgbClr val="404040"/>
                </a:solidFill>
                <a:effectLst/>
                <a:uLnTx/>
                <a:uFillTx/>
                <a:latin typeface="Verdana"/>
                <a:ea typeface="+mn-ea"/>
                <a:cs typeface="+mn-cs"/>
              </a:rPr>
              <a:t>Inselautoantikörper</a:t>
            </a:r>
            <a:r>
              <a:rPr kumimoji="0" lang="en-IN" sz="600" i="0" u="none" strike="noStrike" kern="1200" cap="none" spc="0" normalizeH="0" baseline="0" noProof="0" dirty="0">
                <a:ln>
                  <a:noFill/>
                </a:ln>
                <a:solidFill>
                  <a:srgbClr val="404040"/>
                </a:solidFill>
                <a:effectLst/>
                <a:uLnTx/>
                <a:uFillTx/>
                <a:latin typeface="Verdana"/>
                <a:ea typeface="+mn-ea"/>
                <a:cs typeface="+mn-cs"/>
              </a:rPr>
              <a:t>; T1D: Typ-1-Diabetes.</a:t>
            </a:r>
          </a:p>
          <a:p>
            <a:pPr lvl="0">
              <a:spcBef>
                <a:spcPts val="0"/>
              </a:spcBef>
              <a:defRPr/>
            </a:pPr>
            <a:r>
              <a:rPr kumimoji="0" lang="en-IN" sz="600" b="1" i="0" u="none" strike="noStrike" kern="1200" cap="none" spc="0" normalizeH="0" baseline="0" noProof="0" dirty="0">
                <a:ln>
                  <a:noFill/>
                </a:ln>
                <a:solidFill>
                  <a:srgbClr val="404040"/>
                </a:solidFill>
                <a:effectLst/>
                <a:uLnTx/>
                <a:uFillTx/>
                <a:latin typeface="Verdana"/>
                <a:ea typeface="+mn-ea"/>
                <a:cs typeface="+mn-cs"/>
              </a:rPr>
              <a:t>1.</a:t>
            </a:r>
            <a:r>
              <a:rPr kumimoji="0" lang="en-IN" sz="600" b="0" i="0" u="none" strike="noStrike" kern="1200" cap="none" spc="0" normalizeH="0" baseline="0" noProof="0" dirty="0">
                <a:ln>
                  <a:noFill/>
                </a:ln>
                <a:solidFill>
                  <a:srgbClr val="404040"/>
                </a:solidFill>
                <a:effectLst/>
                <a:uLnTx/>
                <a:uFillTx/>
                <a:latin typeface="Verdana"/>
                <a:ea typeface="+mn-ea"/>
                <a:cs typeface="+mn-cs"/>
              </a:rPr>
              <a:t> Insel RA </a:t>
            </a:r>
            <a:r>
              <a:rPr kumimoji="0" lang="en-IN" sz="600" b="0" i="1" u="none" strike="noStrike" kern="1200" cap="none" spc="0" normalizeH="0" baseline="0" noProof="0" dirty="0">
                <a:ln>
                  <a:noFill/>
                </a:ln>
                <a:solidFill>
                  <a:srgbClr val="404040"/>
                </a:solidFill>
                <a:effectLst/>
                <a:uLnTx/>
                <a:uFillTx/>
                <a:latin typeface="Verdana"/>
                <a:ea typeface="+mn-ea"/>
                <a:cs typeface="+mn-cs"/>
              </a:rPr>
              <a:t>et al. Diabetes Care</a:t>
            </a:r>
            <a:r>
              <a:rPr kumimoji="0" lang="en-IN" sz="600" b="0" i="0" u="none" strike="noStrike" kern="1200" cap="none" spc="0" normalizeH="0" baseline="0" noProof="0" dirty="0">
                <a:ln>
                  <a:noFill/>
                </a:ln>
                <a:solidFill>
                  <a:srgbClr val="404040"/>
                </a:solidFill>
                <a:effectLst/>
                <a:uLnTx/>
                <a:uFillTx/>
                <a:latin typeface="Verdana"/>
                <a:ea typeface="+mn-ea"/>
                <a:cs typeface="+mn-cs"/>
              </a:rPr>
              <a:t> 2015; 38: 1964–74. </a:t>
            </a:r>
            <a:r>
              <a:rPr kumimoji="0" lang="en-IN" sz="600" b="1" i="0" u="none" strike="noStrike" kern="1200" cap="none" spc="0" normalizeH="0" baseline="0" noProof="0" dirty="0">
                <a:ln>
                  <a:noFill/>
                </a:ln>
                <a:solidFill>
                  <a:srgbClr val="404040"/>
                </a:solidFill>
                <a:effectLst/>
                <a:uLnTx/>
                <a:uFillTx/>
                <a:latin typeface="Verdana"/>
                <a:ea typeface="+mn-ea"/>
                <a:cs typeface="+mn-cs"/>
              </a:rPr>
              <a:t>2.</a:t>
            </a:r>
            <a:r>
              <a:rPr kumimoji="0" lang="en-IN" sz="600" b="0" i="0" u="none" strike="noStrike" kern="1200" cap="none" spc="0" normalizeH="0" baseline="0" noProof="0" dirty="0">
                <a:ln>
                  <a:noFill/>
                </a:ln>
                <a:solidFill>
                  <a:srgbClr val="404040"/>
                </a:solidFill>
                <a:effectLst/>
                <a:uLnTx/>
                <a:uFillTx/>
                <a:latin typeface="Verdana"/>
                <a:ea typeface="+mn-ea"/>
                <a:cs typeface="+mn-cs"/>
              </a:rPr>
              <a:t> Ziegler AG </a:t>
            </a:r>
            <a:r>
              <a:rPr kumimoji="0" lang="en-IN" sz="600" b="0" i="1" u="none" strike="noStrike" kern="1200" cap="none" spc="0" normalizeH="0" baseline="0" noProof="0" dirty="0">
                <a:ln>
                  <a:noFill/>
                </a:ln>
                <a:solidFill>
                  <a:srgbClr val="404040"/>
                </a:solidFill>
                <a:effectLst/>
                <a:uLnTx/>
                <a:uFillTx/>
                <a:latin typeface="Verdana"/>
                <a:ea typeface="+mn-ea"/>
                <a:cs typeface="+mn-cs"/>
              </a:rPr>
              <a:t>et al. JAMA</a:t>
            </a:r>
            <a:r>
              <a:rPr kumimoji="0" lang="en-IN" sz="600" b="0" i="0" u="none" strike="noStrike" kern="1200" cap="none" spc="0" normalizeH="0" baseline="0" noProof="0" dirty="0">
                <a:ln>
                  <a:noFill/>
                </a:ln>
                <a:solidFill>
                  <a:srgbClr val="404040"/>
                </a:solidFill>
                <a:effectLst/>
                <a:uLnTx/>
                <a:uFillTx/>
                <a:latin typeface="Verdana"/>
                <a:ea typeface="+mn-ea"/>
                <a:cs typeface="+mn-cs"/>
              </a:rPr>
              <a:t> 2013; 309: 2473</a:t>
            </a:r>
            <a:r>
              <a:rPr lang="en-IN" sz="600" dirty="0">
                <a:solidFill>
                  <a:srgbClr val="404040"/>
                </a:solidFill>
              </a:rPr>
              <a:t>–</a:t>
            </a:r>
            <a:r>
              <a:rPr kumimoji="0" lang="en-IN" sz="600" b="0" i="0" u="none" strike="noStrike" kern="1200" cap="none" spc="0" normalizeH="0" baseline="0" noProof="0" dirty="0">
                <a:ln>
                  <a:noFill/>
                </a:ln>
                <a:solidFill>
                  <a:srgbClr val="404040"/>
                </a:solidFill>
                <a:effectLst/>
                <a:uLnTx/>
                <a:uFillTx/>
                <a:latin typeface="Verdana"/>
                <a:ea typeface="+mn-ea"/>
                <a:cs typeface="+mn-cs"/>
              </a:rPr>
              <a:t>9. </a:t>
            </a:r>
          </a:p>
        </p:txBody>
      </p:sp>
    </p:spTree>
    <p:extLst>
      <p:ext uri="{BB962C8B-B14F-4D97-AF65-F5344CB8AC3E}">
        <p14:creationId xmlns:p14="http://schemas.microsoft.com/office/powerpoint/2010/main" val="4160270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D723A-2C90-3ED6-08B8-BC92FC84E6CE}"/>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0CCB4553-BEEA-4B04-6A6B-54448319AD98}"/>
              </a:ext>
            </a:extLst>
          </p:cNvPr>
          <p:cNvSpPr txBox="1">
            <a:spLocks/>
          </p:cNvSpPr>
          <p:nvPr/>
        </p:nvSpPr>
        <p:spPr>
          <a:xfrm>
            <a:off x="314409" y="11656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Arial"/>
                <a:cs typeface="Arial"/>
              </a:rPr>
              <a:t>T1D-Progressionsrisiko nach IAk-Serokonversion</a:t>
            </a:r>
            <a:r>
              <a:rPr kumimoji="0" lang="de-DE" sz="2000" b="1" i="0" u="none" strike="noStrike" kern="1200" cap="none" spc="0" normalizeH="0" baseline="30000" noProof="0" dirty="0">
                <a:ln>
                  <a:noFill/>
                </a:ln>
                <a:solidFill>
                  <a:srgbClr val="7030A0"/>
                </a:solidFill>
                <a:effectLst/>
                <a:uLnTx/>
                <a:uFillTx/>
                <a:latin typeface="Verdana"/>
                <a:ea typeface="Arial"/>
                <a:cs typeface="Arial"/>
              </a:rPr>
              <a:t>1</a:t>
            </a:r>
          </a:p>
        </p:txBody>
      </p:sp>
      <p:sp>
        <p:nvSpPr>
          <p:cNvPr id="70" name="Text Placeholder 5">
            <a:extLst>
              <a:ext uri="{FF2B5EF4-FFF2-40B4-BE49-F238E27FC236}">
                <a16:creationId xmlns:a16="http://schemas.microsoft.com/office/drawing/2014/main" id="{79569EF5-4B5A-5917-E066-361080A4392F}"/>
              </a:ext>
            </a:extLst>
          </p:cNvPr>
          <p:cNvSpPr txBox="1">
            <a:spLocks/>
          </p:cNvSpPr>
          <p:nvPr/>
        </p:nvSpPr>
        <p:spPr>
          <a:xfrm>
            <a:off x="374318" y="4777420"/>
            <a:ext cx="8029544"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mn-lt"/>
                <a:ea typeface="Arial"/>
                <a:cs typeface="Arial"/>
              </a:rPr>
              <a:t>HLA: Humanes </a:t>
            </a:r>
            <a:r>
              <a:rPr kumimoji="0" lang="de-DE" sz="600" b="0" i="0" u="none" strike="noStrike" kern="1200" cap="none" spc="0" normalizeH="0" baseline="0" noProof="0" dirty="0" err="1">
                <a:ln>
                  <a:noFill/>
                </a:ln>
                <a:solidFill>
                  <a:srgbClr val="404040"/>
                </a:solidFill>
                <a:effectLst/>
                <a:uLnTx/>
                <a:uFillTx/>
                <a:latin typeface="+mn-lt"/>
                <a:ea typeface="Arial"/>
                <a:cs typeface="Arial"/>
              </a:rPr>
              <a:t>Leukozytenantigen</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IAk</a:t>
            </a:r>
            <a:r>
              <a:rPr kumimoji="0" lang="de-DE" sz="600" b="0" i="0" u="none" strike="noStrike" kern="1200" cap="none" spc="0" normalizeH="0" baseline="0" noProof="0" dirty="0">
                <a:ln>
                  <a:noFill/>
                </a:ln>
                <a:solidFill>
                  <a:srgbClr val="404040"/>
                </a:solidFill>
                <a:effectLst/>
                <a:uLnTx/>
                <a:uFillTx/>
                <a:latin typeface="+mn-lt"/>
                <a:ea typeface="Arial"/>
                <a:cs typeface="Arial"/>
              </a:rPr>
              <a:t>: Inselautoantikörper; IA-2A: Insulinoma-assoziiertes Antigen 2-Autoantikörper; </a:t>
            </a:r>
            <a:endParaRPr kumimoji="0" lang="en-NZ"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 sz="600" b="0" i="0" u="none" strike="noStrike" kern="1200" cap="none" spc="0" normalizeH="0" baseline="0" noProof="0" dirty="0">
                <a:ln>
                  <a:noFill/>
                </a:ln>
                <a:solidFill>
                  <a:srgbClr val="404040"/>
                </a:solidFill>
                <a:effectLst/>
                <a:uLnTx/>
                <a:uFillTx/>
                <a:latin typeface="+mn-lt"/>
                <a:ea typeface="Arial"/>
                <a:cs typeface="Arial"/>
              </a:rPr>
              <a:t>Simmons KM &amp; Sims EK</a:t>
            </a:r>
            <a:r>
              <a:rPr kumimoji="0" lang="de" sz="600" b="0" i="1" u="none" strike="noStrike" kern="1200" cap="none" spc="0" normalizeH="0" baseline="0" noProof="0" dirty="0">
                <a:ln>
                  <a:noFill/>
                </a:ln>
                <a:solidFill>
                  <a:srgbClr val="404040"/>
                </a:solidFill>
                <a:effectLst/>
                <a:uLnTx/>
                <a:uFillTx/>
                <a:latin typeface="+mn-lt"/>
                <a:ea typeface="Arial"/>
                <a:cs typeface="Arial"/>
              </a:rPr>
              <a:t>. J Clin E</a:t>
            </a:r>
            <a:r>
              <a:rPr kumimoji="0" lang="de-DE" sz="600" b="0" i="1" u="none" strike="noStrike" kern="1200" cap="none" spc="0" normalizeH="0" baseline="0" noProof="0" dirty="0">
                <a:ln>
                  <a:noFill/>
                </a:ln>
                <a:solidFill>
                  <a:srgbClr val="404040"/>
                </a:solidFill>
                <a:effectLst/>
                <a:uLnTx/>
                <a:uFillTx/>
                <a:latin typeface="+mn-lt"/>
                <a:ea typeface="Arial"/>
                <a:cs typeface="Arial"/>
              </a:rPr>
              <a:t>n</a:t>
            </a:r>
            <a:r>
              <a:rPr kumimoji="0" lang="de" sz="600" b="0" i="1" u="none" strike="noStrike" kern="1200" cap="none" spc="0" normalizeH="0" baseline="0" noProof="0" dirty="0">
                <a:ln>
                  <a:noFill/>
                </a:ln>
                <a:solidFill>
                  <a:srgbClr val="404040"/>
                </a:solidFill>
                <a:effectLst/>
                <a:uLnTx/>
                <a:uFillTx/>
                <a:latin typeface="+mn-lt"/>
                <a:ea typeface="Arial"/>
                <a:cs typeface="Arial"/>
              </a:rPr>
              <a:t>docrinol Metab </a:t>
            </a:r>
            <a:r>
              <a:rPr kumimoji="0" lang="de" sz="600" b="0" i="0" u="none" strike="noStrike" kern="1200" cap="none" spc="0" normalizeH="0" baseline="0" noProof="0" dirty="0">
                <a:ln>
                  <a:noFill/>
                </a:ln>
                <a:solidFill>
                  <a:srgbClr val="404040"/>
                </a:solidFill>
                <a:effectLst/>
                <a:uLnTx/>
                <a:uFillTx/>
                <a:latin typeface="+mn-lt"/>
                <a:ea typeface="Arial"/>
                <a:cs typeface="Arial"/>
              </a:rPr>
              <a:t>2023; 108: 3067</a:t>
            </a:r>
            <a:r>
              <a:rPr lang="da-DK" sz="600" dirty="0">
                <a:solidFill>
                  <a:srgbClr val="404040"/>
                </a:solidFill>
                <a:latin typeface="Verdana"/>
                <a:ea typeface="Arial"/>
                <a:cs typeface="Arial"/>
              </a:rPr>
              <a:t>–7</a:t>
            </a:r>
            <a:r>
              <a:rPr kumimoji="0" lang="de" sz="600" b="0" i="0" u="none" strike="noStrike" kern="1200" cap="none" spc="0" normalizeH="0" baseline="0" noProof="0" dirty="0">
                <a:ln>
                  <a:noFill/>
                </a:ln>
                <a:solidFill>
                  <a:srgbClr val="404040"/>
                </a:solidFill>
                <a:effectLst/>
                <a:uLnTx/>
                <a:uFillTx/>
                <a:latin typeface="+mn-lt"/>
                <a:ea typeface="Arial"/>
                <a:cs typeface="Arial"/>
              </a:rPr>
              <a:t>9.</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cs typeface="Arial" panose="020B0604020202020204" pitchFamily="34" charset="0"/>
            </a:endParaRPr>
          </a:p>
        </p:txBody>
      </p:sp>
      <p:sp>
        <p:nvSpPr>
          <p:cNvPr id="2" name="Rectangle 4">
            <a:extLst>
              <a:ext uri="{FF2B5EF4-FFF2-40B4-BE49-F238E27FC236}">
                <a16:creationId xmlns:a16="http://schemas.microsoft.com/office/drawing/2014/main" id="{27F62ED2-2213-4D19-0F92-74F233158EDA}"/>
              </a:ext>
            </a:extLst>
          </p:cNvPr>
          <p:cNvSpPr/>
          <p:nvPr/>
        </p:nvSpPr>
        <p:spPr>
          <a:xfrm>
            <a:off x="374318" y="1061436"/>
            <a:ext cx="7873250" cy="3250591"/>
          </a:xfrm>
          <a:prstGeom prst="rect">
            <a:avLst/>
          </a:prstGeom>
          <a:solidFill>
            <a:schemeClr val="accent1">
              <a:lumMod val="10000"/>
              <a:lumOff val="90000"/>
              <a:alpha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sz="1350">
              <a:solidFill>
                <a:prstClr val="white"/>
              </a:solidFill>
              <a:latin typeface="Verdana"/>
            </a:endParaRPr>
          </a:p>
        </p:txBody>
      </p:sp>
      <p:cxnSp>
        <p:nvCxnSpPr>
          <p:cNvPr id="3" name="Straight Connector 5">
            <a:extLst>
              <a:ext uri="{FF2B5EF4-FFF2-40B4-BE49-F238E27FC236}">
                <a16:creationId xmlns:a16="http://schemas.microsoft.com/office/drawing/2014/main" id="{666B066D-CACE-1EFC-40ED-146A9594E49C}"/>
              </a:ext>
            </a:extLst>
          </p:cNvPr>
          <p:cNvCxnSpPr>
            <a:cxnSpLocks/>
          </p:cNvCxnSpPr>
          <p:nvPr/>
        </p:nvCxnSpPr>
        <p:spPr>
          <a:xfrm flipV="1">
            <a:off x="1649968" y="2579046"/>
            <a:ext cx="5368019" cy="12133"/>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extBox 6">
            <a:extLst>
              <a:ext uri="{FF2B5EF4-FFF2-40B4-BE49-F238E27FC236}">
                <a16:creationId xmlns:a16="http://schemas.microsoft.com/office/drawing/2014/main" id="{BBFA9FA6-E5CD-3D1F-A91B-0535067C6BFF}"/>
              </a:ext>
            </a:extLst>
          </p:cNvPr>
          <p:cNvSpPr txBox="1"/>
          <p:nvPr/>
        </p:nvSpPr>
        <p:spPr>
          <a:xfrm rot="16200000">
            <a:off x="-46170" y="1824008"/>
            <a:ext cx="1107996" cy="253916"/>
          </a:xfrm>
          <a:prstGeom prst="rect">
            <a:avLst/>
          </a:prstGeom>
          <a:noFill/>
        </p:spPr>
        <p:txBody>
          <a:bodyPr wrap="none" rtlCol="0">
            <a:spAutoFit/>
          </a:bodyPr>
          <a:lstStyle/>
          <a:p>
            <a:pPr defTabSz="685800">
              <a:defRPr/>
            </a:pPr>
            <a:r>
              <a:rPr lang="en-GB" sz="1050" b="1" dirty="0">
                <a:solidFill>
                  <a:prstClr val="black"/>
                </a:solidFill>
                <a:latin typeface="Verdana"/>
              </a:rPr>
              <a:t>Multiple </a:t>
            </a:r>
            <a:r>
              <a:rPr lang="en-GB" sz="1050" b="1" dirty="0" err="1">
                <a:solidFill>
                  <a:prstClr val="black"/>
                </a:solidFill>
                <a:latin typeface="Verdana"/>
              </a:rPr>
              <a:t>IAk</a:t>
            </a:r>
            <a:endParaRPr lang="en-GB" sz="1050" b="1" dirty="0">
              <a:solidFill>
                <a:prstClr val="black"/>
              </a:solidFill>
              <a:latin typeface="Verdana"/>
            </a:endParaRPr>
          </a:p>
        </p:txBody>
      </p:sp>
      <p:sp>
        <p:nvSpPr>
          <p:cNvPr id="6" name="TextBox 7">
            <a:extLst>
              <a:ext uri="{FF2B5EF4-FFF2-40B4-BE49-F238E27FC236}">
                <a16:creationId xmlns:a16="http://schemas.microsoft.com/office/drawing/2014/main" id="{E8D04629-FAF3-995B-FD89-B2E316C7CB04}"/>
              </a:ext>
            </a:extLst>
          </p:cNvPr>
          <p:cNvSpPr txBox="1"/>
          <p:nvPr/>
        </p:nvSpPr>
        <p:spPr>
          <a:xfrm rot="16200000">
            <a:off x="-103079" y="3124263"/>
            <a:ext cx="1221809" cy="253916"/>
          </a:xfrm>
          <a:prstGeom prst="rect">
            <a:avLst/>
          </a:prstGeom>
          <a:noFill/>
        </p:spPr>
        <p:txBody>
          <a:bodyPr wrap="none" rtlCol="0">
            <a:spAutoFit/>
          </a:bodyPr>
          <a:lstStyle/>
          <a:p>
            <a:pPr defTabSz="685800">
              <a:defRPr/>
            </a:pPr>
            <a:r>
              <a:rPr lang="en-GB" sz="1050" b="1" dirty="0" err="1">
                <a:solidFill>
                  <a:prstClr val="black"/>
                </a:solidFill>
                <a:latin typeface="Verdana"/>
              </a:rPr>
              <a:t>Singuläre</a:t>
            </a:r>
            <a:r>
              <a:rPr lang="en-GB" sz="1050" b="1" dirty="0">
                <a:solidFill>
                  <a:prstClr val="black"/>
                </a:solidFill>
                <a:latin typeface="Verdana"/>
              </a:rPr>
              <a:t> </a:t>
            </a:r>
            <a:r>
              <a:rPr lang="en-GB" sz="1050" b="1" dirty="0" err="1">
                <a:solidFill>
                  <a:prstClr val="black"/>
                </a:solidFill>
                <a:latin typeface="Verdana"/>
              </a:rPr>
              <a:t>IAk</a:t>
            </a:r>
            <a:endParaRPr lang="en-GB" sz="1050" b="1" dirty="0">
              <a:solidFill>
                <a:prstClr val="black"/>
              </a:solidFill>
              <a:latin typeface="Verdana"/>
            </a:endParaRPr>
          </a:p>
        </p:txBody>
      </p:sp>
      <p:sp>
        <p:nvSpPr>
          <p:cNvPr id="7" name="TextBox 8">
            <a:extLst>
              <a:ext uri="{FF2B5EF4-FFF2-40B4-BE49-F238E27FC236}">
                <a16:creationId xmlns:a16="http://schemas.microsoft.com/office/drawing/2014/main" id="{10E3CD7A-E686-5D2A-F17F-09832A892BAC}"/>
              </a:ext>
            </a:extLst>
          </p:cNvPr>
          <p:cNvSpPr txBox="1"/>
          <p:nvPr/>
        </p:nvSpPr>
        <p:spPr>
          <a:xfrm>
            <a:off x="1907004" y="1135940"/>
            <a:ext cx="941283" cy="253916"/>
          </a:xfrm>
          <a:prstGeom prst="rect">
            <a:avLst/>
          </a:prstGeom>
          <a:noFill/>
        </p:spPr>
        <p:txBody>
          <a:bodyPr wrap="none" rtlCol="0">
            <a:spAutoFit/>
          </a:bodyPr>
          <a:lstStyle/>
          <a:p>
            <a:pPr algn="ctr" defTabSz="685800">
              <a:defRPr/>
            </a:pPr>
            <a:r>
              <a:rPr lang="en-GB" sz="1050" b="1" dirty="0">
                <a:solidFill>
                  <a:prstClr val="black"/>
                </a:solidFill>
                <a:latin typeface="Verdana"/>
              </a:rPr>
              <a:t>44 % T1D</a:t>
            </a:r>
          </a:p>
        </p:txBody>
      </p:sp>
      <p:sp>
        <p:nvSpPr>
          <p:cNvPr id="8" name="TextBox 9">
            <a:extLst>
              <a:ext uri="{FF2B5EF4-FFF2-40B4-BE49-F238E27FC236}">
                <a16:creationId xmlns:a16="http://schemas.microsoft.com/office/drawing/2014/main" id="{9A7DEA4B-9375-78F0-A098-666BA359CFDB}"/>
              </a:ext>
            </a:extLst>
          </p:cNvPr>
          <p:cNvSpPr txBox="1"/>
          <p:nvPr/>
        </p:nvSpPr>
        <p:spPr>
          <a:xfrm>
            <a:off x="3142611" y="1135940"/>
            <a:ext cx="941283" cy="253916"/>
          </a:xfrm>
          <a:prstGeom prst="rect">
            <a:avLst/>
          </a:prstGeom>
          <a:noFill/>
        </p:spPr>
        <p:txBody>
          <a:bodyPr wrap="none" rtlCol="0">
            <a:spAutoFit/>
          </a:bodyPr>
          <a:lstStyle/>
          <a:p>
            <a:pPr algn="ctr" defTabSz="685800">
              <a:defRPr/>
            </a:pPr>
            <a:r>
              <a:rPr lang="en-GB" sz="1050" b="1" dirty="0">
                <a:solidFill>
                  <a:prstClr val="black"/>
                </a:solidFill>
                <a:latin typeface="Verdana"/>
              </a:rPr>
              <a:t>70 % T1D</a:t>
            </a:r>
          </a:p>
        </p:txBody>
      </p:sp>
      <p:sp>
        <p:nvSpPr>
          <p:cNvPr id="9" name="TextBox 10">
            <a:extLst>
              <a:ext uri="{FF2B5EF4-FFF2-40B4-BE49-F238E27FC236}">
                <a16:creationId xmlns:a16="http://schemas.microsoft.com/office/drawing/2014/main" id="{F7B25798-815A-81CB-31EF-87F9C5B9029D}"/>
              </a:ext>
            </a:extLst>
          </p:cNvPr>
          <p:cNvSpPr txBox="1"/>
          <p:nvPr/>
        </p:nvSpPr>
        <p:spPr>
          <a:xfrm>
            <a:off x="4319688" y="1135940"/>
            <a:ext cx="941283" cy="253916"/>
          </a:xfrm>
          <a:prstGeom prst="rect">
            <a:avLst/>
          </a:prstGeom>
          <a:noFill/>
        </p:spPr>
        <p:txBody>
          <a:bodyPr wrap="none" rtlCol="0">
            <a:spAutoFit/>
          </a:bodyPr>
          <a:lstStyle/>
          <a:p>
            <a:pPr algn="ctr" defTabSz="685800">
              <a:defRPr/>
            </a:pPr>
            <a:r>
              <a:rPr lang="en-GB" sz="1050" b="1" dirty="0">
                <a:solidFill>
                  <a:prstClr val="black"/>
                </a:solidFill>
                <a:latin typeface="Verdana"/>
              </a:rPr>
              <a:t>84 % T1D</a:t>
            </a:r>
          </a:p>
        </p:txBody>
      </p:sp>
      <p:sp>
        <p:nvSpPr>
          <p:cNvPr id="10" name="TextBox 11">
            <a:extLst>
              <a:ext uri="{FF2B5EF4-FFF2-40B4-BE49-F238E27FC236}">
                <a16:creationId xmlns:a16="http://schemas.microsoft.com/office/drawing/2014/main" id="{6D9E99B1-98A7-A61E-C556-1C91DC38F2E4}"/>
              </a:ext>
            </a:extLst>
          </p:cNvPr>
          <p:cNvSpPr txBox="1"/>
          <p:nvPr/>
        </p:nvSpPr>
        <p:spPr>
          <a:xfrm>
            <a:off x="5403446" y="1135940"/>
            <a:ext cx="1200970" cy="253916"/>
          </a:xfrm>
          <a:prstGeom prst="rect">
            <a:avLst/>
          </a:prstGeom>
          <a:noFill/>
        </p:spPr>
        <p:txBody>
          <a:bodyPr wrap="none" rtlCol="0">
            <a:spAutoFit/>
          </a:bodyPr>
          <a:lstStyle/>
          <a:p>
            <a:pPr algn="ctr" defTabSz="685800">
              <a:defRPr/>
            </a:pPr>
            <a:r>
              <a:rPr lang="en-GB" sz="1050" b="1" dirty="0">
                <a:solidFill>
                  <a:prstClr val="black"/>
                </a:solidFill>
                <a:latin typeface="Verdana"/>
              </a:rPr>
              <a:t>~ 100 % T1D</a:t>
            </a:r>
          </a:p>
        </p:txBody>
      </p:sp>
      <p:sp>
        <p:nvSpPr>
          <p:cNvPr id="11" name="TextBox 12">
            <a:extLst>
              <a:ext uri="{FF2B5EF4-FFF2-40B4-BE49-F238E27FC236}">
                <a16:creationId xmlns:a16="http://schemas.microsoft.com/office/drawing/2014/main" id="{5BC346EE-C009-0483-E030-F1A2565762A6}"/>
              </a:ext>
            </a:extLst>
          </p:cNvPr>
          <p:cNvSpPr txBox="1"/>
          <p:nvPr/>
        </p:nvSpPr>
        <p:spPr>
          <a:xfrm>
            <a:off x="536065" y="2410758"/>
            <a:ext cx="1184117" cy="369332"/>
          </a:xfrm>
          <a:prstGeom prst="rect">
            <a:avLst/>
          </a:prstGeom>
          <a:noFill/>
        </p:spPr>
        <p:txBody>
          <a:bodyPr wrap="square" rtlCol="0">
            <a:spAutoFit/>
          </a:bodyPr>
          <a:lstStyle/>
          <a:p>
            <a:pPr algn="ctr" defTabSz="685800">
              <a:defRPr/>
            </a:pPr>
            <a:r>
              <a:rPr lang="en-GB" sz="900" b="1" dirty="0">
                <a:solidFill>
                  <a:schemeClr val="accent2"/>
                </a:solidFill>
                <a:latin typeface="Verdana"/>
              </a:rPr>
              <a:t>Jahr der Sero-</a:t>
            </a:r>
            <a:r>
              <a:rPr lang="en-GB" sz="900" b="1" dirty="0" err="1">
                <a:solidFill>
                  <a:schemeClr val="accent2"/>
                </a:solidFill>
                <a:latin typeface="Verdana"/>
              </a:rPr>
              <a:t>konversion</a:t>
            </a:r>
            <a:endParaRPr lang="en-GB" sz="900" b="1" dirty="0">
              <a:solidFill>
                <a:schemeClr val="accent2"/>
              </a:solidFill>
              <a:latin typeface="Verdana"/>
            </a:endParaRPr>
          </a:p>
        </p:txBody>
      </p:sp>
      <p:sp>
        <p:nvSpPr>
          <p:cNvPr id="12" name="Oval 13">
            <a:extLst>
              <a:ext uri="{FF2B5EF4-FFF2-40B4-BE49-F238E27FC236}">
                <a16:creationId xmlns:a16="http://schemas.microsoft.com/office/drawing/2014/main" id="{4E7915AA-88FF-020A-3D13-6D78141247D7}"/>
              </a:ext>
            </a:extLst>
          </p:cNvPr>
          <p:cNvSpPr/>
          <p:nvPr/>
        </p:nvSpPr>
        <p:spPr>
          <a:xfrm>
            <a:off x="2280779" y="2494600"/>
            <a:ext cx="189000" cy="189000"/>
          </a:xfrm>
          <a:prstGeom prst="ellipse">
            <a:avLst/>
          </a:prstGeom>
          <a:solidFill>
            <a:schemeClr val="bg1"/>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sz="1350">
              <a:solidFill>
                <a:prstClr val="white"/>
              </a:solidFill>
              <a:latin typeface="Verdana"/>
            </a:endParaRPr>
          </a:p>
        </p:txBody>
      </p:sp>
      <p:sp>
        <p:nvSpPr>
          <p:cNvPr id="13" name="TextBox 14">
            <a:extLst>
              <a:ext uri="{FF2B5EF4-FFF2-40B4-BE49-F238E27FC236}">
                <a16:creationId xmlns:a16="http://schemas.microsoft.com/office/drawing/2014/main" id="{3A93A905-554F-7232-5612-51A9DCB2BBF2}"/>
              </a:ext>
            </a:extLst>
          </p:cNvPr>
          <p:cNvSpPr txBox="1"/>
          <p:nvPr/>
        </p:nvSpPr>
        <p:spPr>
          <a:xfrm>
            <a:off x="1907004" y="3743475"/>
            <a:ext cx="941283" cy="253916"/>
          </a:xfrm>
          <a:prstGeom prst="rect">
            <a:avLst/>
          </a:prstGeom>
          <a:noFill/>
        </p:spPr>
        <p:txBody>
          <a:bodyPr wrap="none" rtlCol="0">
            <a:spAutoFit/>
          </a:bodyPr>
          <a:lstStyle/>
          <a:p>
            <a:pPr algn="ctr" defTabSz="685800">
              <a:defRPr/>
            </a:pPr>
            <a:r>
              <a:rPr lang="en-GB" sz="1050" b="1" dirty="0">
                <a:solidFill>
                  <a:prstClr val="black"/>
                </a:solidFill>
                <a:latin typeface="Verdana"/>
              </a:rPr>
              <a:t>14 % T1D</a:t>
            </a:r>
          </a:p>
        </p:txBody>
      </p:sp>
      <p:sp>
        <p:nvSpPr>
          <p:cNvPr id="14" name="TextBox 15">
            <a:extLst>
              <a:ext uri="{FF2B5EF4-FFF2-40B4-BE49-F238E27FC236}">
                <a16:creationId xmlns:a16="http://schemas.microsoft.com/office/drawing/2014/main" id="{9EB824C1-2C85-50FE-C8F9-6706BD47DA17}"/>
              </a:ext>
            </a:extLst>
          </p:cNvPr>
          <p:cNvSpPr txBox="1"/>
          <p:nvPr/>
        </p:nvSpPr>
        <p:spPr>
          <a:xfrm>
            <a:off x="3142611" y="3743475"/>
            <a:ext cx="941283" cy="253916"/>
          </a:xfrm>
          <a:prstGeom prst="rect">
            <a:avLst/>
          </a:prstGeom>
          <a:noFill/>
        </p:spPr>
        <p:txBody>
          <a:bodyPr wrap="none" rtlCol="0">
            <a:spAutoFit/>
          </a:bodyPr>
          <a:lstStyle/>
          <a:p>
            <a:pPr algn="ctr" defTabSz="685800">
              <a:defRPr/>
            </a:pPr>
            <a:r>
              <a:rPr lang="en-GB" sz="1050" b="1" dirty="0">
                <a:solidFill>
                  <a:prstClr val="black"/>
                </a:solidFill>
                <a:latin typeface="Verdana"/>
              </a:rPr>
              <a:t>15 % T1D</a:t>
            </a:r>
          </a:p>
        </p:txBody>
      </p:sp>
      <p:sp>
        <p:nvSpPr>
          <p:cNvPr id="15" name="Oval 16">
            <a:extLst>
              <a:ext uri="{FF2B5EF4-FFF2-40B4-BE49-F238E27FC236}">
                <a16:creationId xmlns:a16="http://schemas.microsoft.com/office/drawing/2014/main" id="{A4E77AE4-3044-48E6-DAEE-F99BEDE3EC0E}"/>
              </a:ext>
            </a:extLst>
          </p:cNvPr>
          <p:cNvSpPr/>
          <p:nvPr/>
        </p:nvSpPr>
        <p:spPr>
          <a:xfrm>
            <a:off x="3519943" y="2492270"/>
            <a:ext cx="189000" cy="189000"/>
          </a:xfrm>
          <a:prstGeom prst="ellipse">
            <a:avLst/>
          </a:prstGeom>
          <a:solidFill>
            <a:schemeClr val="bg1"/>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sz="1350">
              <a:solidFill>
                <a:prstClr val="white"/>
              </a:solidFill>
              <a:latin typeface="Verdana"/>
            </a:endParaRPr>
          </a:p>
        </p:txBody>
      </p:sp>
      <p:sp>
        <p:nvSpPr>
          <p:cNvPr id="16" name="TextBox 17">
            <a:extLst>
              <a:ext uri="{FF2B5EF4-FFF2-40B4-BE49-F238E27FC236}">
                <a16:creationId xmlns:a16="http://schemas.microsoft.com/office/drawing/2014/main" id="{B992A091-8067-BE8B-D28A-2F7DD3A6A284}"/>
              </a:ext>
            </a:extLst>
          </p:cNvPr>
          <p:cNvSpPr txBox="1"/>
          <p:nvPr/>
        </p:nvSpPr>
        <p:spPr>
          <a:xfrm>
            <a:off x="2242159" y="2480008"/>
            <a:ext cx="266420" cy="230832"/>
          </a:xfrm>
          <a:prstGeom prst="rect">
            <a:avLst/>
          </a:prstGeom>
          <a:noFill/>
        </p:spPr>
        <p:txBody>
          <a:bodyPr wrap="none" rtlCol="0">
            <a:spAutoFit/>
          </a:bodyPr>
          <a:lstStyle/>
          <a:p>
            <a:pPr defTabSz="685800">
              <a:defRPr/>
            </a:pPr>
            <a:r>
              <a:rPr lang="en-GB" sz="900" b="1" dirty="0">
                <a:solidFill>
                  <a:schemeClr val="accent2"/>
                </a:solidFill>
                <a:latin typeface="Verdana"/>
              </a:rPr>
              <a:t>5</a:t>
            </a:r>
          </a:p>
        </p:txBody>
      </p:sp>
      <p:sp>
        <p:nvSpPr>
          <p:cNvPr id="17" name="Oval 18">
            <a:extLst>
              <a:ext uri="{FF2B5EF4-FFF2-40B4-BE49-F238E27FC236}">
                <a16:creationId xmlns:a16="http://schemas.microsoft.com/office/drawing/2014/main" id="{7117F2D6-3689-D2E5-F382-46D187A51038}"/>
              </a:ext>
            </a:extLst>
          </p:cNvPr>
          <p:cNvSpPr/>
          <p:nvPr/>
        </p:nvSpPr>
        <p:spPr>
          <a:xfrm>
            <a:off x="4695830" y="2497731"/>
            <a:ext cx="189000" cy="189000"/>
          </a:xfrm>
          <a:prstGeom prst="ellipse">
            <a:avLst/>
          </a:prstGeom>
          <a:solidFill>
            <a:schemeClr val="bg1"/>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sz="1350">
              <a:solidFill>
                <a:prstClr val="white"/>
              </a:solidFill>
              <a:latin typeface="Verdana"/>
            </a:endParaRPr>
          </a:p>
        </p:txBody>
      </p:sp>
      <p:sp>
        <p:nvSpPr>
          <p:cNvPr id="18" name="TextBox 19">
            <a:extLst>
              <a:ext uri="{FF2B5EF4-FFF2-40B4-BE49-F238E27FC236}">
                <a16:creationId xmlns:a16="http://schemas.microsoft.com/office/drawing/2014/main" id="{61C4BBA5-1360-3E8E-2F82-F8755C8B57A8}"/>
              </a:ext>
            </a:extLst>
          </p:cNvPr>
          <p:cNvSpPr txBox="1"/>
          <p:nvPr/>
        </p:nvSpPr>
        <p:spPr>
          <a:xfrm>
            <a:off x="3439167" y="2480008"/>
            <a:ext cx="348172" cy="230832"/>
          </a:xfrm>
          <a:prstGeom prst="rect">
            <a:avLst/>
          </a:prstGeom>
          <a:noFill/>
        </p:spPr>
        <p:txBody>
          <a:bodyPr wrap="none" rtlCol="0">
            <a:spAutoFit/>
          </a:bodyPr>
          <a:lstStyle/>
          <a:p>
            <a:pPr defTabSz="685800">
              <a:defRPr/>
            </a:pPr>
            <a:r>
              <a:rPr lang="en-GB" sz="900" b="1" dirty="0">
                <a:solidFill>
                  <a:schemeClr val="accent2"/>
                </a:solidFill>
                <a:latin typeface="Verdana"/>
              </a:rPr>
              <a:t>10</a:t>
            </a:r>
          </a:p>
        </p:txBody>
      </p:sp>
      <p:sp>
        <p:nvSpPr>
          <p:cNvPr id="19" name="TextBox 20">
            <a:extLst>
              <a:ext uri="{FF2B5EF4-FFF2-40B4-BE49-F238E27FC236}">
                <a16:creationId xmlns:a16="http://schemas.microsoft.com/office/drawing/2014/main" id="{9D618AA0-712B-A29A-772E-F99742B1807F}"/>
              </a:ext>
            </a:extLst>
          </p:cNvPr>
          <p:cNvSpPr txBox="1"/>
          <p:nvPr/>
        </p:nvSpPr>
        <p:spPr>
          <a:xfrm>
            <a:off x="4618137" y="2480008"/>
            <a:ext cx="348172" cy="230832"/>
          </a:xfrm>
          <a:prstGeom prst="rect">
            <a:avLst/>
          </a:prstGeom>
          <a:noFill/>
        </p:spPr>
        <p:txBody>
          <a:bodyPr wrap="none" rtlCol="0">
            <a:spAutoFit/>
          </a:bodyPr>
          <a:lstStyle/>
          <a:p>
            <a:pPr defTabSz="685800">
              <a:defRPr/>
            </a:pPr>
            <a:r>
              <a:rPr lang="en-GB" sz="900" b="1" dirty="0">
                <a:solidFill>
                  <a:schemeClr val="accent2"/>
                </a:solidFill>
                <a:latin typeface="Verdana"/>
              </a:rPr>
              <a:t>15</a:t>
            </a:r>
          </a:p>
        </p:txBody>
      </p:sp>
      <p:sp>
        <p:nvSpPr>
          <p:cNvPr id="20" name="TextBox 21">
            <a:extLst>
              <a:ext uri="{FF2B5EF4-FFF2-40B4-BE49-F238E27FC236}">
                <a16:creationId xmlns:a16="http://schemas.microsoft.com/office/drawing/2014/main" id="{8DD884C2-CAEB-0D3B-41E8-1921FBCD99CD}"/>
              </a:ext>
            </a:extLst>
          </p:cNvPr>
          <p:cNvSpPr txBox="1"/>
          <p:nvPr/>
        </p:nvSpPr>
        <p:spPr>
          <a:xfrm>
            <a:off x="5562945" y="2480008"/>
            <a:ext cx="881973" cy="230832"/>
          </a:xfrm>
          <a:prstGeom prst="rect">
            <a:avLst/>
          </a:prstGeom>
          <a:solidFill>
            <a:schemeClr val="bg1"/>
          </a:solidFill>
          <a:ln w="19050">
            <a:solidFill>
              <a:schemeClr val="accent6"/>
            </a:solidFill>
          </a:ln>
        </p:spPr>
        <p:txBody>
          <a:bodyPr wrap="none" rtlCol="0">
            <a:spAutoFit/>
          </a:bodyPr>
          <a:lstStyle/>
          <a:p>
            <a:pPr defTabSz="685800">
              <a:defRPr/>
            </a:pPr>
            <a:r>
              <a:rPr lang="en-GB" sz="900" b="1" dirty="0" err="1">
                <a:solidFill>
                  <a:schemeClr val="accent2"/>
                </a:solidFill>
                <a:latin typeface="Verdana"/>
              </a:rPr>
              <a:t>Lebenszeit</a:t>
            </a:r>
            <a:endParaRPr lang="en-GB" sz="900" b="1" dirty="0">
              <a:solidFill>
                <a:schemeClr val="accent2"/>
              </a:solidFill>
              <a:latin typeface="Verdana"/>
            </a:endParaRPr>
          </a:p>
        </p:txBody>
      </p:sp>
      <p:grpSp>
        <p:nvGrpSpPr>
          <p:cNvPr id="21" name="Group 22">
            <a:extLst>
              <a:ext uri="{FF2B5EF4-FFF2-40B4-BE49-F238E27FC236}">
                <a16:creationId xmlns:a16="http://schemas.microsoft.com/office/drawing/2014/main" id="{077C0E0E-A994-810A-AD92-673020A2C612}"/>
              </a:ext>
            </a:extLst>
          </p:cNvPr>
          <p:cNvGrpSpPr/>
          <p:nvPr/>
        </p:nvGrpSpPr>
        <p:grpSpPr>
          <a:xfrm>
            <a:off x="680769" y="1448888"/>
            <a:ext cx="891001" cy="972000"/>
            <a:chOff x="1037315" y="1990218"/>
            <a:chExt cx="1019053" cy="1151912"/>
          </a:xfrm>
        </p:grpSpPr>
        <p:pic>
          <p:nvPicPr>
            <p:cNvPr id="22" name="Graphic 23" descr="Woman outline">
              <a:extLst>
                <a:ext uri="{FF2B5EF4-FFF2-40B4-BE49-F238E27FC236}">
                  <a16:creationId xmlns:a16="http://schemas.microsoft.com/office/drawing/2014/main" id="{7E2504BF-6507-8AC5-66D2-20DE5D0AF14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48571" y="1990218"/>
              <a:ext cx="344282" cy="344282"/>
            </a:xfrm>
            <a:prstGeom prst="rect">
              <a:avLst/>
            </a:prstGeom>
          </p:spPr>
        </p:pic>
        <p:pic>
          <p:nvPicPr>
            <p:cNvPr id="23" name="Graphic 24" descr="Man outline">
              <a:extLst>
                <a:ext uri="{FF2B5EF4-FFF2-40B4-BE49-F238E27FC236}">
                  <a16:creationId xmlns:a16="http://schemas.microsoft.com/office/drawing/2014/main" id="{C10E5F3A-82EF-38F4-A8CC-48F23A718E3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76349" y="1995169"/>
              <a:ext cx="339331" cy="339331"/>
            </a:xfrm>
            <a:prstGeom prst="rect">
              <a:avLst/>
            </a:prstGeom>
          </p:spPr>
        </p:pic>
        <p:pic>
          <p:nvPicPr>
            <p:cNvPr id="24" name="Graphic 25" descr="Woman outline">
              <a:extLst>
                <a:ext uri="{FF2B5EF4-FFF2-40B4-BE49-F238E27FC236}">
                  <a16:creationId xmlns:a16="http://schemas.microsoft.com/office/drawing/2014/main" id="{FB7F15BF-0423-9B0F-0489-9C8BA0BD74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99175" y="1995169"/>
              <a:ext cx="344282" cy="344282"/>
            </a:xfrm>
            <a:prstGeom prst="rect">
              <a:avLst/>
            </a:prstGeom>
          </p:spPr>
        </p:pic>
        <p:pic>
          <p:nvPicPr>
            <p:cNvPr id="25" name="Graphic 26" descr="Woman outline">
              <a:extLst>
                <a:ext uri="{FF2B5EF4-FFF2-40B4-BE49-F238E27FC236}">
                  <a16:creationId xmlns:a16="http://schemas.microsoft.com/office/drawing/2014/main" id="{1D103A46-482B-2B2E-20AC-5EF15DF531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588" y="2394033"/>
              <a:ext cx="344282" cy="344282"/>
            </a:xfrm>
            <a:prstGeom prst="rect">
              <a:avLst/>
            </a:prstGeom>
          </p:spPr>
        </p:pic>
        <p:pic>
          <p:nvPicPr>
            <p:cNvPr id="26" name="Graphic 27" descr="Man outline">
              <a:extLst>
                <a:ext uri="{FF2B5EF4-FFF2-40B4-BE49-F238E27FC236}">
                  <a16:creationId xmlns:a16="http://schemas.microsoft.com/office/drawing/2014/main" id="{F5DED4D2-E0BC-24F1-D4DE-6B4758D4451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88812" y="2398984"/>
              <a:ext cx="339331" cy="339331"/>
            </a:xfrm>
            <a:prstGeom prst="rect">
              <a:avLst/>
            </a:prstGeom>
          </p:spPr>
        </p:pic>
        <p:pic>
          <p:nvPicPr>
            <p:cNvPr id="27" name="Graphic 28" descr="Woman outline">
              <a:extLst>
                <a:ext uri="{FF2B5EF4-FFF2-40B4-BE49-F238E27FC236}">
                  <a16:creationId xmlns:a16="http://schemas.microsoft.com/office/drawing/2014/main" id="{0AE759E6-ED73-F1B4-AA3A-D3FEC42C9C5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2086" y="2398984"/>
              <a:ext cx="344282" cy="344282"/>
            </a:xfrm>
            <a:prstGeom prst="rect">
              <a:avLst/>
            </a:prstGeom>
          </p:spPr>
        </p:pic>
        <p:pic>
          <p:nvPicPr>
            <p:cNvPr id="28" name="Graphic 29" descr="Man outline">
              <a:extLst>
                <a:ext uri="{FF2B5EF4-FFF2-40B4-BE49-F238E27FC236}">
                  <a16:creationId xmlns:a16="http://schemas.microsoft.com/office/drawing/2014/main" id="{F114253A-951A-8BC7-67E0-823612A73D8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37315" y="2398984"/>
              <a:ext cx="339331" cy="339331"/>
            </a:xfrm>
            <a:prstGeom prst="rect">
              <a:avLst/>
            </a:prstGeom>
          </p:spPr>
        </p:pic>
        <p:pic>
          <p:nvPicPr>
            <p:cNvPr id="29" name="Graphic 30" descr="Woman outline">
              <a:extLst>
                <a:ext uri="{FF2B5EF4-FFF2-40B4-BE49-F238E27FC236}">
                  <a16:creationId xmlns:a16="http://schemas.microsoft.com/office/drawing/2014/main" id="{86E47EFD-1890-3B34-C7AB-C113E48698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30" name="Graphic 31" descr="Man outline">
              <a:extLst>
                <a:ext uri="{FF2B5EF4-FFF2-40B4-BE49-F238E27FC236}">
                  <a16:creationId xmlns:a16="http://schemas.microsoft.com/office/drawing/2014/main" id="{386279D1-5FC2-3E35-4192-6ABB695EE0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31" name="Graphic 32" descr="Man outline">
              <a:extLst>
                <a:ext uri="{FF2B5EF4-FFF2-40B4-BE49-F238E27FC236}">
                  <a16:creationId xmlns:a16="http://schemas.microsoft.com/office/drawing/2014/main" id="{3C5C8968-95D7-C30A-3745-D93A1F94E34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2629" y="2802799"/>
              <a:ext cx="339331" cy="339331"/>
            </a:xfrm>
            <a:prstGeom prst="rect">
              <a:avLst/>
            </a:prstGeom>
          </p:spPr>
        </p:pic>
      </p:grpSp>
      <p:grpSp>
        <p:nvGrpSpPr>
          <p:cNvPr id="32" name="Group 33">
            <a:extLst>
              <a:ext uri="{FF2B5EF4-FFF2-40B4-BE49-F238E27FC236}">
                <a16:creationId xmlns:a16="http://schemas.microsoft.com/office/drawing/2014/main" id="{92F414EA-ADB7-5B31-396E-383A87B13C38}"/>
              </a:ext>
            </a:extLst>
          </p:cNvPr>
          <p:cNvGrpSpPr/>
          <p:nvPr/>
        </p:nvGrpSpPr>
        <p:grpSpPr>
          <a:xfrm>
            <a:off x="680769" y="2745081"/>
            <a:ext cx="891001" cy="972000"/>
            <a:chOff x="1037315" y="1990218"/>
            <a:chExt cx="1019053" cy="1151912"/>
          </a:xfrm>
        </p:grpSpPr>
        <p:pic>
          <p:nvPicPr>
            <p:cNvPr id="33" name="Graphic 34" descr="Woman outline">
              <a:extLst>
                <a:ext uri="{FF2B5EF4-FFF2-40B4-BE49-F238E27FC236}">
                  <a16:creationId xmlns:a16="http://schemas.microsoft.com/office/drawing/2014/main" id="{285EC39A-2BB2-D3BD-73A2-E9B14C57D41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48571" y="1990218"/>
              <a:ext cx="344282" cy="344282"/>
            </a:xfrm>
            <a:prstGeom prst="rect">
              <a:avLst/>
            </a:prstGeom>
          </p:spPr>
        </p:pic>
        <p:pic>
          <p:nvPicPr>
            <p:cNvPr id="34" name="Graphic 35" descr="Man outline">
              <a:extLst>
                <a:ext uri="{FF2B5EF4-FFF2-40B4-BE49-F238E27FC236}">
                  <a16:creationId xmlns:a16="http://schemas.microsoft.com/office/drawing/2014/main" id="{1659A20E-D3E9-20A8-CCFA-B1CA61EDFFA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76349" y="1995169"/>
              <a:ext cx="339331" cy="339331"/>
            </a:xfrm>
            <a:prstGeom prst="rect">
              <a:avLst/>
            </a:prstGeom>
          </p:spPr>
        </p:pic>
        <p:pic>
          <p:nvPicPr>
            <p:cNvPr id="35" name="Graphic 36" descr="Woman outline">
              <a:extLst>
                <a:ext uri="{FF2B5EF4-FFF2-40B4-BE49-F238E27FC236}">
                  <a16:creationId xmlns:a16="http://schemas.microsoft.com/office/drawing/2014/main" id="{27892973-691E-5448-391E-CD80402780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99175" y="1995169"/>
              <a:ext cx="344282" cy="344282"/>
            </a:xfrm>
            <a:prstGeom prst="rect">
              <a:avLst/>
            </a:prstGeom>
          </p:spPr>
        </p:pic>
        <p:pic>
          <p:nvPicPr>
            <p:cNvPr id="36" name="Graphic 37" descr="Woman outline">
              <a:extLst>
                <a:ext uri="{FF2B5EF4-FFF2-40B4-BE49-F238E27FC236}">
                  <a16:creationId xmlns:a16="http://schemas.microsoft.com/office/drawing/2014/main" id="{B1309EC0-7A4A-BF34-B43C-7085EA5103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588" y="2394033"/>
              <a:ext cx="344282" cy="344282"/>
            </a:xfrm>
            <a:prstGeom prst="rect">
              <a:avLst/>
            </a:prstGeom>
          </p:spPr>
        </p:pic>
        <p:pic>
          <p:nvPicPr>
            <p:cNvPr id="39" name="Graphic 38" descr="Man outline">
              <a:extLst>
                <a:ext uri="{FF2B5EF4-FFF2-40B4-BE49-F238E27FC236}">
                  <a16:creationId xmlns:a16="http://schemas.microsoft.com/office/drawing/2014/main" id="{F2C08BC9-BFCE-48D1-06B8-BF0E8E9667A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88812" y="2398984"/>
              <a:ext cx="339331" cy="339331"/>
            </a:xfrm>
            <a:prstGeom prst="rect">
              <a:avLst/>
            </a:prstGeom>
          </p:spPr>
        </p:pic>
        <p:pic>
          <p:nvPicPr>
            <p:cNvPr id="40" name="Graphic 39" descr="Woman outline">
              <a:extLst>
                <a:ext uri="{FF2B5EF4-FFF2-40B4-BE49-F238E27FC236}">
                  <a16:creationId xmlns:a16="http://schemas.microsoft.com/office/drawing/2014/main" id="{41588B76-7E23-B661-BBD6-08B0BD110C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2086" y="2398984"/>
              <a:ext cx="344282" cy="344282"/>
            </a:xfrm>
            <a:prstGeom prst="rect">
              <a:avLst/>
            </a:prstGeom>
          </p:spPr>
        </p:pic>
        <p:pic>
          <p:nvPicPr>
            <p:cNvPr id="41" name="Graphic 40" descr="Man outline">
              <a:extLst>
                <a:ext uri="{FF2B5EF4-FFF2-40B4-BE49-F238E27FC236}">
                  <a16:creationId xmlns:a16="http://schemas.microsoft.com/office/drawing/2014/main" id="{A2BA63F0-C83F-FBCF-A856-45FD2D9DD2A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37315" y="2398984"/>
              <a:ext cx="339331" cy="339331"/>
            </a:xfrm>
            <a:prstGeom prst="rect">
              <a:avLst/>
            </a:prstGeom>
          </p:spPr>
        </p:pic>
        <p:pic>
          <p:nvPicPr>
            <p:cNvPr id="42" name="Graphic 41" descr="Woman outline">
              <a:extLst>
                <a:ext uri="{FF2B5EF4-FFF2-40B4-BE49-F238E27FC236}">
                  <a16:creationId xmlns:a16="http://schemas.microsoft.com/office/drawing/2014/main" id="{B460A74E-B6F6-B3B4-E0E7-C8E1546319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43" name="Graphic 42" descr="Man outline">
              <a:extLst>
                <a:ext uri="{FF2B5EF4-FFF2-40B4-BE49-F238E27FC236}">
                  <a16:creationId xmlns:a16="http://schemas.microsoft.com/office/drawing/2014/main" id="{1F945220-9FB4-9D83-989A-6DCA56E19A4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44" name="Graphic 43" descr="Man outline">
              <a:extLst>
                <a:ext uri="{FF2B5EF4-FFF2-40B4-BE49-F238E27FC236}">
                  <a16:creationId xmlns:a16="http://schemas.microsoft.com/office/drawing/2014/main" id="{B59501EC-6153-AC7A-A7A4-0A04C2C8300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2629" y="2802799"/>
              <a:ext cx="339331" cy="339331"/>
            </a:xfrm>
            <a:prstGeom prst="rect">
              <a:avLst/>
            </a:prstGeom>
          </p:spPr>
        </p:pic>
      </p:grpSp>
      <p:grpSp>
        <p:nvGrpSpPr>
          <p:cNvPr id="45" name="Group 44">
            <a:extLst>
              <a:ext uri="{FF2B5EF4-FFF2-40B4-BE49-F238E27FC236}">
                <a16:creationId xmlns:a16="http://schemas.microsoft.com/office/drawing/2014/main" id="{2F1EC678-2175-A172-E062-2EB3E7837F4B}"/>
              </a:ext>
            </a:extLst>
          </p:cNvPr>
          <p:cNvGrpSpPr/>
          <p:nvPr/>
        </p:nvGrpSpPr>
        <p:grpSpPr>
          <a:xfrm>
            <a:off x="1929792" y="1499068"/>
            <a:ext cx="891001" cy="972000"/>
            <a:chOff x="1037315" y="1990218"/>
            <a:chExt cx="1019053" cy="1151912"/>
          </a:xfrm>
        </p:grpSpPr>
        <p:pic>
          <p:nvPicPr>
            <p:cNvPr id="46" name="Graphic 45" descr="Woman outline">
              <a:extLst>
                <a:ext uri="{FF2B5EF4-FFF2-40B4-BE49-F238E27FC236}">
                  <a16:creationId xmlns:a16="http://schemas.microsoft.com/office/drawing/2014/main" id="{F338483A-8D14-E87B-D3B7-7BB6E84C4BE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48571" y="1990218"/>
              <a:ext cx="344282" cy="344282"/>
            </a:xfrm>
            <a:prstGeom prst="rect">
              <a:avLst/>
            </a:prstGeom>
          </p:spPr>
        </p:pic>
        <p:pic>
          <p:nvPicPr>
            <p:cNvPr id="47" name="Graphic 46" descr="Man outline">
              <a:extLst>
                <a:ext uri="{FF2B5EF4-FFF2-40B4-BE49-F238E27FC236}">
                  <a16:creationId xmlns:a16="http://schemas.microsoft.com/office/drawing/2014/main" id="{58CDBD91-4634-0D31-5098-8B211D7F37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76349" y="1995169"/>
              <a:ext cx="339331" cy="339331"/>
            </a:xfrm>
            <a:prstGeom prst="rect">
              <a:avLst/>
            </a:prstGeom>
          </p:spPr>
        </p:pic>
        <p:pic>
          <p:nvPicPr>
            <p:cNvPr id="48" name="Graphic 47" descr="Woman outline">
              <a:extLst>
                <a:ext uri="{FF2B5EF4-FFF2-40B4-BE49-F238E27FC236}">
                  <a16:creationId xmlns:a16="http://schemas.microsoft.com/office/drawing/2014/main" id="{E19543AF-507E-ECDA-6ED3-AA38567DFE3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99175" y="1995169"/>
              <a:ext cx="344282" cy="344282"/>
            </a:xfrm>
            <a:prstGeom prst="rect">
              <a:avLst/>
            </a:prstGeom>
          </p:spPr>
        </p:pic>
        <p:pic>
          <p:nvPicPr>
            <p:cNvPr id="49" name="Graphic 48" descr="Woman outline">
              <a:extLst>
                <a:ext uri="{FF2B5EF4-FFF2-40B4-BE49-F238E27FC236}">
                  <a16:creationId xmlns:a16="http://schemas.microsoft.com/office/drawing/2014/main" id="{164EE4C1-64CD-DAE0-52E3-4B22E7093C0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60588" y="2394033"/>
              <a:ext cx="344282" cy="344282"/>
            </a:xfrm>
            <a:prstGeom prst="rect">
              <a:avLst/>
            </a:prstGeom>
          </p:spPr>
        </p:pic>
        <p:pic>
          <p:nvPicPr>
            <p:cNvPr id="50" name="Graphic 49" descr="Man outline">
              <a:extLst>
                <a:ext uri="{FF2B5EF4-FFF2-40B4-BE49-F238E27FC236}">
                  <a16:creationId xmlns:a16="http://schemas.microsoft.com/office/drawing/2014/main" id="{C63045CC-FF81-91BD-8ACF-3F219B21A5F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88812" y="2398984"/>
              <a:ext cx="339331" cy="339331"/>
            </a:xfrm>
            <a:prstGeom prst="rect">
              <a:avLst/>
            </a:prstGeom>
          </p:spPr>
        </p:pic>
        <p:pic>
          <p:nvPicPr>
            <p:cNvPr id="51" name="Graphic 50" descr="Woman outline">
              <a:extLst>
                <a:ext uri="{FF2B5EF4-FFF2-40B4-BE49-F238E27FC236}">
                  <a16:creationId xmlns:a16="http://schemas.microsoft.com/office/drawing/2014/main" id="{258B77C6-AE22-48B1-8BC2-9781AC2351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2086" y="2398984"/>
              <a:ext cx="344282" cy="344282"/>
            </a:xfrm>
            <a:prstGeom prst="rect">
              <a:avLst/>
            </a:prstGeom>
          </p:spPr>
        </p:pic>
        <p:pic>
          <p:nvPicPr>
            <p:cNvPr id="52" name="Graphic 51" descr="Man outline">
              <a:extLst>
                <a:ext uri="{FF2B5EF4-FFF2-40B4-BE49-F238E27FC236}">
                  <a16:creationId xmlns:a16="http://schemas.microsoft.com/office/drawing/2014/main" id="{3E5951C2-1B28-7861-AD47-7818AC525F1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37315" y="2398984"/>
              <a:ext cx="339331" cy="339331"/>
            </a:xfrm>
            <a:prstGeom prst="rect">
              <a:avLst/>
            </a:prstGeom>
          </p:spPr>
        </p:pic>
        <p:pic>
          <p:nvPicPr>
            <p:cNvPr id="53" name="Graphic 52" descr="Woman outline">
              <a:extLst>
                <a:ext uri="{FF2B5EF4-FFF2-40B4-BE49-F238E27FC236}">
                  <a16:creationId xmlns:a16="http://schemas.microsoft.com/office/drawing/2014/main" id="{E73E3F32-C858-CA1F-954B-74A2323400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54" name="Graphic 53" descr="Man outline">
              <a:extLst>
                <a:ext uri="{FF2B5EF4-FFF2-40B4-BE49-F238E27FC236}">
                  <a16:creationId xmlns:a16="http://schemas.microsoft.com/office/drawing/2014/main" id="{F8CBFA3A-481C-4B44-2141-440CC38A3DA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55" name="Graphic 54" descr="Man outline">
              <a:extLst>
                <a:ext uri="{FF2B5EF4-FFF2-40B4-BE49-F238E27FC236}">
                  <a16:creationId xmlns:a16="http://schemas.microsoft.com/office/drawing/2014/main" id="{00FDF87A-56DD-B64A-4B48-037AE5B8A8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2629" y="2802799"/>
              <a:ext cx="339331" cy="339331"/>
            </a:xfrm>
            <a:prstGeom prst="rect">
              <a:avLst/>
            </a:prstGeom>
          </p:spPr>
        </p:pic>
      </p:grpSp>
      <p:grpSp>
        <p:nvGrpSpPr>
          <p:cNvPr id="56" name="Group 55">
            <a:extLst>
              <a:ext uri="{FF2B5EF4-FFF2-40B4-BE49-F238E27FC236}">
                <a16:creationId xmlns:a16="http://schemas.microsoft.com/office/drawing/2014/main" id="{0B7C3FC5-E328-10DE-C9E4-5C2D1752E2F0}"/>
              </a:ext>
            </a:extLst>
          </p:cNvPr>
          <p:cNvGrpSpPr/>
          <p:nvPr/>
        </p:nvGrpSpPr>
        <p:grpSpPr>
          <a:xfrm>
            <a:off x="3163468" y="1446313"/>
            <a:ext cx="891001" cy="972000"/>
            <a:chOff x="1037315" y="1990218"/>
            <a:chExt cx="1019053" cy="1151912"/>
          </a:xfrm>
        </p:grpSpPr>
        <p:pic>
          <p:nvPicPr>
            <p:cNvPr id="57" name="Graphic 56" descr="Woman outline">
              <a:extLst>
                <a:ext uri="{FF2B5EF4-FFF2-40B4-BE49-F238E27FC236}">
                  <a16:creationId xmlns:a16="http://schemas.microsoft.com/office/drawing/2014/main" id="{426B7147-51E2-0CDC-8A25-70C56F9A933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48571" y="1990218"/>
              <a:ext cx="344282" cy="344282"/>
            </a:xfrm>
            <a:prstGeom prst="rect">
              <a:avLst/>
            </a:prstGeom>
          </p:spPr>
        </p:pic>
        <p:pic>
          <p:nvPicPr>
            <p:cNvPr id="58" name="Graphic 57" descr="Man outline">
              <a:extLst>
                <a:ext uri="{FF2B5EF4-FFF2-40B4-BE49-F238E27FC236}">
                  <a16:creationId xmlns:a16="http://schemas.microsoft.com/office/drawing/2014/main" id="{1542A0CC-4BC0-A709-6A15-FB2FCAB51BF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76349" y="1995169"/>
              <a:ext cx="339331" cy="339331"/>
            </a:xfrm>
            <a:prstGeom prst="rect">
              <a:avLst/>
            </a:prstGeom>
          </p:spPr>
        </p:pic>
        <p:pic>
          <p:nvPicPr>
            <p:cNvPr id="59" name="Graphic 58" descr="Woman outline">
              <a:extLst>
                <a:ext uri="{FF2B5EF4-FFF2-40B4-BE49-F238E27FC236}">
                  <a16:creationId xmlns:a16="http://schemas.microsoft.com/office/drawing/2014/main" id="{3E0D227B-A013-3B97-D871-2F30C49F98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99175" y="1995169"/>
              <a:ext cx="344282" cy="344282"/>
            </a:xfrm>
            <a:prstGeom prst="rect">
              <a:avLst/>
            </a:prstGeom>
          </p:spPr>
        </p:pic>
        <p:pic>
          <p:nvPicPr>
            <p:cNvPr id="60" name="Graphic 59" descr="Woman outline">
              <a:extLst>
                <a:ext uri="{FF2B5EF4-FFF2-40B4-BE49-F238E27FC236}">
                  <a16:creationId xmlns:a16="http://schemas.microsoft.com/office/drawing/2014/main" id="{6851A2A7-7D6C-D10C-E6EB-ED80CFB2C76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60588" y="2394033"/>
              <a:ext cx="344282" cy="344282"/>
            </a:xfrm>
            <a:prstGeom prst="rect">
              <a:avLst/>
            </a:prstGeom>
          </p:spPr>
        </p:pic>
        <p:pic>
          <p:nvPicPr>
            <p:cNvPr id="66" name="Graphic 60" descr="Man outline">
              <a:extLst>
                <a:ext uri="{FF2B5EF4-FFF2-40B4-BE49-F238E27FC236}">
                  <a16:creationId xmlns:a16="http://schemas.microsoft.com/office/drawing/2014/main" id="{CC5375BE-338F-1655-9E5C-422F4895C7B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488812" y="2398984"/>
              <a:ext cx="339331" cy="339331"/>
            </a:xfrm>
            <a:prstGeom prst="rect">
              <a:avLst/>
            </a:prstGeom>
          </p:spPr>
        </p:pic>
        <p:pic>
          <p:nvPicPr>
            <p:cNvPr id="69" name="Graphic 61" descr="Woman outline">
              <a:extLst>
                <a:ext uri="{FF2B5EF4-FFF2-40B4-BE49-F238E27FC236}">
                  <a16:creationId xmlns:a16="http://schemas.microsoft.com/office/drawing/2014/main" id="{8366CEF3-FD5B-336A-81E3-FDAC9A41817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12086" y="2398984"/>
              <a:ext cx="344282" cy="344282"/>
            </a:xfrm>
            <a:prstGeom prst="rect">
              <a:avLst/>
            </a:prstGeom>
          </p:spPr>
        </p:pic>
        <p:pic>
          <p:nvPicPr>
            <p:cNvPr id="71" name="Graphic 62" descr="Man outline">
              <a:extLst>
                <a:ext uri="{FF2B5EF4-FFF2-40B4-BE49-F238E27FC236}">
                  <a16:creationId xmlns:a16="http://schemas.microsoft.com/office/drawing/2014/main" id="{A7A1A49D-2254-A7AE-D63B-9C22AAA6E55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37315" y="2398984"/>
              <a:ext cx="339331" cy="339331"/>
            </a:xfrm>
            <a:prstGeom prst="rect">
              <a:avLst/>
            </a:prstGeom>
          </p:spPr>
        </p:pic>
        <p:pic>
          <p:nvPicPr>
            <p:cNvPr id="72" name="Graphic 63" descr="Woman outline">
              <a:extLst>
                <a:ext uri="{FF2B5EF4-FFF2-40B4-BE49-F238E27FC236}">
                  <a16:creationId xmlns:a16="http://schemas.microsoft.com/office/drawing/2014/main" id="{8159B80B-31EC-1E73-9BEE-594C43AA7CE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73" name="Graphic 64" descr="Man outline">
              <a:extLst>
                <a:ext uri="{FF2B5EF4-FFF2-40B4-BE49-F238E27FC236}">
                  <a16:creationId xmlns:a16="http://schemas.microsoft.com/office/drawing/2014/main" id="{AECBC42B-C3D4-A86A-902E-7FF01307BBA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74" name="Graphic 65" descr="Man outline">
              <a:extLst>
                <a:ext uri="{FF2B5EF4-FFF2-40B4-BE49-F238E27FC236}">
                  <a16:creationId xmlns:a16="http://schemas.microsoft.com/office/drawing/2014/main" id="{A4DA7890-ECFD-37ED-8315-492B6812BDA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2629" y="2802799"/>
              <a:ext cx="339331" cy="339331"/>
            </a:xfrm>
            <a:prstGeom prst="rect">
              <a:avLst/>
            </a:prstGeom>
          </p:spPr>
        </p:pic>
      </p:grpSp>
      <p:grpSp>
        <p:nvGrpSpPr>
          <p:cNvPr id="75" name="Group 66">
            <a:extLst>
              <a:ext uri="{FF2B5EF4-FFF2-40B4-BE49-F238E27FC236}">
                <a16:creationId xmlns:a16="http://schemas.microsoft.com/office/drawing/2014/main" id="{497B7A86-4930-1425-864F-E49F5E59272D}"/>
              </a:ext>
            </a:extLst>
          </p:cNvPr>
          <p:cNvGrpSpPr/>
          <p:nvPr/>
        </p:nvGrpSpPr>
        <p:grpSpPr>
          <a:xfrm>
            <a:off x="4342438" y="1446313"/>
            <a:ext cx="891001" cy="972000"/>
            <a:chOff x="1037315" y="1990218"/>
            <a:chExt cx="1019053" cy="1151912"/>
          </a:xfrm>
        </p:grpSpPr>
        <p:pic>
          <p:nvPicPr>
            <p:cNvPr id="76" name="Graphic 67" descr="Woman outline">
              <a:extLst>
                <a:ext uri="{FF2B5EF4-FFF2-40B4-BE49-F238E27FC236}">
                  <a16:creationId xmlns:a16="http://schemas.microsoft.com/office/drawing/2014/main" id="{C11FBCC2-8F08-62E3-3DFA-EBD45E667C1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48571" y="1990218"/>
              <a:ext cx="344282" cy="344282"/>
            </a:xfrm>
            <a:prstGeom prst="rect">
              <a:avLst/>
            </a:prstGeom>
          </p:spPr>
        </p:pic>
        <p:pic>
          <p:nvPicPr>
            <p:cNvPr id="77" name="Graphic 68" descr="Man outline">
              <a:extLst>
                <a:ext uri="{FF2B5EF4-FFF2-40B4-BE49-F238E27FC236}">
                  <a16:creationId xmlns:a16="http://schemas.microsoft.com/office/drawing/2014/main" id="{C236001D-3435-212C-8E6E-C74D7076D2D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76349" y="1995169"/>
              <a:ext cx="339331" cy="339331"/>
            </a:xfrm>
            <a:prstGeom prst="rect">
              <a:avLst/>
            </a:prstGeom>
          </p:spPr>
        </p:pic>
        <p:pic>
          <p:nvPicPr>
            <p:cNvPr id="78" name="Graphic 69" descr="Woman outline">
              <a:extLst>
                <a:ext uri="{FF2B5EF4-FFF2-40B4-BE49-F238E27FC236}">
                  <a16:creationId xmlns:a16="http://schemas.microsoft.com/office/drawing/2014/main" id="{C659DBE8-DB6E-2534-1322-8B7D82125D4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99175" y="1995169"/>
              <a:ext cx="344282" cy="344282"/>
            </a:xfrm>
            <a:prstGeom prst="rect">
              <a:avLst/>
            </a:prstGeom>
          </p:spPr>
        </p:pic>
        <p:pic>
          <p:nvPicPr>
            <p:cNvPr id="79" name="Graphic 70" descr="Woman outline">
              <a:extLst>
                <a:ext uri="{FF2B5EF4-FFF2-40B4-BE49-F238E27FC236}">
                  <a16:creationId xmlns:a16="http://schemas.microsoft.com/office/drawing/2014/main" id="{B5D94728-E1F9-BF98-5C41-9355CA5DE5C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60588" y="2394033"/>
              <a:ext cx="344282" cy="344282"/>
            </a:xfrm>
            <a:prstGeom prst="rect">
              <a:avLst/>
            </a:prstGeom>
          </p:spPr>
        </p:pic>
        <p:pic>
          <p:nvPicPr>
            <p:cNvPr id="80" name="Graphic 71" descr="Man outline">
              <a:extLst>
                <a:ext uri="{FF2B5EF4-FFF2-40B4-BE49-F238E27FC236}">
                  <a16:creationId xmlns:a16="http://schemas.microsoft.com/office/drawing/2014/main" id="{A8B5394F-4D0E-DA28-895C-CEC82569B74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488812" y="2398984"/>
              <a:ext cx="339331" cy="339331"/>
            </a:xfrm>
            <a:prstGeom prst="rect">
              <a:avLst/>
            </a:prstGeom>
          </p:spPr>
        </p:pic>
        <p:pic>
          <p:nvPicPr>
            <p:cNvPr id="81" name="Graphic 72" descr="Woman outline">
              <a:extLst>
                <a:ext uri="{FF2B5EF4-FFF2-40B4-BE49-F238E27FC236}">
                  <a16:creationId xmlns:a16="http://schemas.microsoft.com/office/drawing/2014/main" id="{7BE6DDF2-4D4D-D567-C94B-AFCA25BEF26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12086" y="2398984"/>
              <a:ext cx="344282" cy="344282"/>
            </a:xfrm>
            <a:prstGeom prst="rect">
              <a:avLst/>
            </a:prstGeom>
          </p:spPr>
        </p:pic>
        <p:pic>
          <p:nvPicPr>
            <p:cNvPr id="82" name="Graphic 73" descr="Man outline">
              <a:extLst>
                <a:ext uri="{FF2B5EF4-FFF2-40B4-BE49-F238E27FC236}">
                  <a16:creationId xmlns:a16="http://schemas.microsoft.com/office/drawing/2014/main" id="{5515B8F0-4295-A171-4AE4-9D616018FDF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37315" y="2398984"/>
              <a:ext cx="339331" cy="339331"/>
            </a:xfrm>
            <a:prstGeom prst="rect">
              <a:avLst/>
            </a:prstGeom>
          </p:spPr>
        </p:pic>
        <p:pic>
          <p:nvPicPr>
            <p:cNvPr id="83" name="Graphic 74" descr="Woman outline">
              <a:extLst>
                <a:ext uri="{FF2B5EF4-FFF2-40B4-BE49-F238E27FC236}">
                  <a16:creationId xmlns:a16="http://schemas.microsoft.com/office/drawing/2014/main" id="{805E63A1-A54D-92D8-C4C6-497BEDD5636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84" name="Graphic 75" descr="Man outline">
              <a:extLst>
                <a:ext uri="{FF2B5EF4-FFF2-40B4-BE49-F238E27FC236}">
                  <a16:creationId xmlns:a16="http://schemas.microsoft.com/office/drawing/2014/main" id="{5B4AA334-B189-61B4-328D-6C11B678A74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85" name="Graphic 76" descr="Man outline">
              <a:extLst>
                <a:ext uri="{FF2B5EF4-FFF2-40B4-BE49-F238E27FC236}">
                  <a16:creationId xmlns:a16="http://schemas.microsoft.com/office/drawing/2014/main" id="{09FAC278-5884-F852-2F40-3CD09B690B1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52629" y="2802799"/>
              <a:ext cx="339331" cy="339331"/>
            </a:xfrm>
            <a:prstGeom prst="rect">
              <a:avLst/>
            </a:prstGeom>
          </p:spPr>
        </p:pic>
      </p:grpSp>
      <p:grpSp>
        <p:nvGrpSpPr>
          <p:cNvPr id="86" name="Group 77">
            <a:extLst>
              <a:ext uri="{FF2B5EF4-FFF2-40B4-BE49-F238E27FC236}">
                <a16:creationId xmlns:a16="http://schemas.microsoft.com/office/drawing/2014/main" id="{C890FBD1-76AC-20EF-A87C-FF273CFFB9DC}"/>
              </a:ext>
            </a:extLst>
          </p:cNvPr>
          <p:cNvGrpSpPr/>
          <p:nvPr/>
        </p:nvGrpSpPr>
        <p:grpSpPr>
          <a:xfrm>
            <a:off x="5559043" y="1444994"/>
            <a:ext cx="891001" cy="972000"/>
            <a:chOff x="1037315" y="1990218"/>
            <a:chExt cx="1019053" cy="1151912"/>
          </a:xfrm>
        </p:grpSpPr>
        <p:pic>
          <p:nvPicPr>
            <p:cNvPr id="87" name="Graphic 78" descr="Woman outline">
              <a:extLst>
                <a:ext uri="{FF2B5EF4-FFF2-40B4-BE49-F238E27FC236}">
                  <a16:creationId xmlns:a16="http://schemas.microsoft.com/office/drawing/2014/main" id="{E02B3330-75B2-A44A-CA9B-E4CB6B67AAA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48571" y="1990218"/>
              <a:ext cx="344282" cy="344282"/>
            </a:xfrm>
            <a:prstGeom prst="rect">
              <a:avLst/>
            </a:prstGeom>
          </p:spPr>
        </p:pic>
        <p:pic>
          <p:nvPicPr>
            <p:cNvPr id="88" name="Graphic 79" descr="Man outline">
              <a:extLst>
                <a:ext uri="{FF2B5EF4-FFF2-40B4-BE49-F238E27FC236}">
                  <a16:creationId xmlns:a16="http://schemas.microsoft.com/office/drawing/2014/main" id="{8F6268E0-9000-F84B-8A3B-477C29701B4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76349" y="1995169"/>
              <a:ext cx="339331" cy="339331"/>
            </a:xfrm>
            <a:prstGeom prst="rect">
              <a:avLst/>
            </a:prstGeom>
          </p:spPr>
        </p:pic>
        <p:pic>
          <p:nvPicPr>
            <p:cNvPr id="89" name="Graphic 80" descr="Woman outline">
              <a:extLst>
                <a:ext uri="{FF2B5EF4-FFF2-40B4-BE49-F238E27FC236}">
                  <a16:creationId xmlns:a16="http://schemas.microsoft.com/office/drawing/2014/main" id="{B584AE94-72EF-B0F7-889F-3728AF5F31D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99175" y="1995169"/>
              <a:ext cx="344282" cy="344282"/>
            </a:xfrm>
            <a:prstGeom prst="rect">
              <a:avLst/>
            </a:prstGeom>
          </p:spPr>
        </p:pic>
        <p:pic>
          <p:nvPicPr>
            <p:cNvPr id="90" name="Graphic 81" descr="Woman outline">
              <a:extLst>
                <a:ext uri="{FF2B5EF4-FFF2-40B4-BE49-F238E27FC236}">
                  <a16:creationId xmlns:a16="http://schemas.microsoft.com/office/drawing/2014/main" id="{5070BBCC-464C-0E10-CC39-6B1E825E94F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60588" y="2394033"/>
              <a:ext cx="344282" cy="344282"/>
            </a:xfrm>
            <a:prstGeom prst="rect">
              <a:avLst/>
            </a:prstGeom>
          </p:spPr>
        </p:pic>
        <p:pic>
          <p:nvPicPr>
            <p:cNvPr id="91" name="Graphic 82" descr="Man outline">
              <a:extLst>
                <a:ext uri="{FF2B5EF4-FFF2-40B4-BE49-F238E27FC236}">
                  <a16:creationId xmlns:a16="http://schemas.microsoft.com/office/drawing/2014/main" id="{0646A539-54EC-4946-1CAA-D44280EB2F9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488812" y="2398984"/>
              <a:ext cx="339331" cy="339331"/>
            </a:xfrm>
            <a:prstGeom prst="rect">
              <a:avLst/>
            </a:prstGeom>
          </p:spPr>
        </p:pic>
        <p:pic>
          <p:nvPicPr>
            <p:cNvPr id="92" name="Graphic 83" descr="Woman outline">
              <a:extLst>
                <a:ext uri="{FF2B5EF4-FFF2-40B4-BE49-F238E27FC236}">
                  <a16:creationId xmlns:a16="http://schemas.microsoft.com/office/drawing/2014/main" id="{2AFFEA72-EE04-1170-8D23-18407409659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12086" y="2398984"/>
              <a:ext cx="344282" cy="344282"/>
            </a:xfrm>
            <a:prstGeom prst="rect">
              <a:avLst/>
            </a:prstGeom>
          </p:spPr>
        </p:pic>
        <p:pic>
          <p:nvPicPr>
            <p:cNvPr id="93" name="Graphic 84" descr="Man outline">
              <a:extLst>
                <a:ext uri="{FF2B5EF4-FFF2-40B4-BE49-F238E27FC236}">
                  <a16:creationId xmlns:a16="http://schemas.microsoft.com/office/drawing/2014/main" id="{4ED1157E-E21C-1179-4765-D8C36335E2E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37315" y="2398984"/>
              <a:ext cx="339331" cy="339331"/>
            </a:xfrm>
            <a:prstGeom prst="rect">
              <a:avLst/>
            </a:prstGeom>
          </p:spPr>
        </p:pic>
        <p:pic>
          <p:nvPicPr>
            <p:cNvPr id="94" name="Graphic 85" descr="Woman outline">
              <a:extLst>
                <a:ext uri="{FF2B5EF4-FFF2-40B4-BE49-F238E27FC236}">
                  <a16:creationId xmlns:a16="http://schemas.microsoft.com/office/drawing/2014/main" id="{1C59BB02-2CC3-AEFB-A8EA-EBD2392B2A0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75902" y="2797848"/>
              <a:ext cx="344282" cy="344282"/>
            </a:xfrm>
            <a:prstGeom prst="rect">
              <a:avLst/>
            </a:prstGeom>
          </p:spPr>
        </p:pic>
        <p:pic>
          <p:nvPicPr>
            <p:cNvPr id="95" name="Graphic 86" descr="Man outline">
              <a:extLst>
                <a:ext uri="{FF2B5EF4-FFF2-40B4-BE49-F238E27FC236}">
                  <a16:creationId xmlns:a16="http://schemas.microsoft.com/office/drawing/2014/main" id="{FE5C677D-2E52-9F8E-380E-7B9113E2B8B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604126" y="2802799"/>
              <a:ext cx="339331" cy="339331"/>
            </a:xfrm>
            <a:prstGeom prst="rect">
              <a:avLst/>
            </a:prstGeom>
          </p:spPr>
        </p:pic>
        <p:pic>
          <p:nvPicPr>
            <p:cNvPr id="96" name="Graphic 87" descr="Man outline">
              <a:extLst>
                <a:ext uri="{FF2B5EF4-FFF2-40B4-BE49-F238E27FC236}">
                  <a16:creationId xmlns:a16="http://schemas.microsoft.com/office/drawing/2014/main" id="{A27D1234-E8A3-5542-EE8A-A9793CE6E17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52629" y="2802799"/>
              <a:ext cx="339331" cy="339331"/>
            </a:xfrm>
            <a:prstGeom prst="rect">
              <a:avLst/>
            </a:prstGeom>
          </p:spPr>
        </p:pic>
      </p:grpSp>
      <p:grpSp>
        <p:nvGrpSpPr>
          <p:cNvPr id="97" name="Group 88">
            <a:extLst>
              <a:ext uri="{FF2B5EF4-FFF2-40B4-BE49-F238E27FC236}">
                <a16:creationId xmlns:a16="http://schemas.microsoft.com/office/drawing/2014/main" id="{882E307D-822E-49B6-8712-3BAB98489C70}"/>
              </a:ext>
            </a:extLst>
          </p:cNvPr>
          <p:cNvGrpSpPr/>
          <p:nvPr/>
        </p:nvGrpSpPr>
        <p:grpSpPr>
          <a:xfrm>
            <a:off x="1929792" y="2742476"/>
            <a:ext cx="891001" cy="972000"/>
            <a:chOff x="1037315" y="1990218"/>
            <a:chExt cx="1019053" cy="1151912"/>
          </a:xfrm>
        </p:grpSpPr>
        <p:pic>
          <p:nvPicPr>
            <p:cNvPr id="98" name="Graphic 89" descr="Woman outline">
              <a:extLst>
                <a:ext uri="{FF2B5EF4-FFF2-40B4-BE49-F238E27FC236}">
                  <a16:creationId xmlns:a16="http://schemas.microsoft.com/office/drawing/2014/main" id="{D83A7295-220F-64B7-6FA2-8F9543F1DC4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48571" y="1990218"/>
              <a:ext cx="344282" cy="344282"/>
            </a:xfrm>
            <a:prstGeom prst="rect">
              <a:avLst/>
            </a:prstGeom>
          </p:spPr>
        </p:pic>
        <p:pic>
          <p:nvPicPr>
            <p:cNvPr id="99" name="Graphic 90" descr="Man outline">
              <a:extLst>
                <a:ext uri="{FF2B5EF4-FFF2-40B4-BE49-F238E27FC236}">
                  <a16:creationId xmlns:a16="http://schemas.microsoft.com/office/drawing/2014/main" id="{50FA8F0A-507B-AC1B-E81C-A745263659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76349" y="1995169"/>
              <a:ext cx="339331" cy="339331"/>
            </a:xfrm>
            <a:prstGeom prst="rect">
              <a:avLst/>
            </a:prstGeom>
          </p:spPr>
        </p:pic>
        <p:pic>
          <p:nvPicPr>
            <p:cNvPr id="100" name="Graphic 91" descr="Woman outline">
              <a:extLst>
                <a:ext uri="{FF2B5EF4-FFF2-40B4-BE49-F238E27FC236}">
                  <a16:creationId xmlns:a16="http://schemas.microsoft.com/office/drawing/2014/main" id="{BA63540F-31BD-DDCD-CD73-F2ECE3A2D9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99175" y="1995169"/>
              <a:ext cx="344282" cy="344282"/>
            </a:xfrm>
            <a:prstGeom prst="rect">
              <a:avLst/>
            </a:prstGeom>
          </p:spPr>
        </p:pic>
        <p:pic>
          <p:nvPicPr>
            <p:cNvPr id="101" name="Graphic 92" descr="Woman outline">
              <a:extLst>
                <a:ext uri="{FF2B5EF4-FFF2-40B4-BE49-F238E27FC236}">
                  <a16:creationId xmlns:a16="http://schemas.microsoft.com/office/drawing/2014/main" id="{6A057003-B75E-8C5F-2AE6-46F0144FE5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588" y="2394033"/>
              <a:ext cx="344282" cy="344282"/>
            </a:xfrm>
            <a:prstGeom prst="rect">
              <a:avLst/>
            </a:prstGeom>
          </p:spPr>
        </p:pic>
        <p:pic>
          <p:nvPicPr>
            <p:cNvPr id="102" name="Graphic 93" descr="Man outline">
              <a:extLst>
                <a:ext uri="{FF2B5EF4-FFF2-40B4-BE49-F238E27FC236}">
                  <a16:creationId xmlns:a16="http://schemas.microsoft.com/office/drawing/2014/main" id="{C2F893F5-C52A-BF14-CB39-A00B0AE920F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88812" y="2398984"/>
              <a:ext cx="339331" cy="339331"/>
            </a:xfrm>
            <a:prstGeom prst="rect">
              <a:avLst/>
            </a:prstGeom>
          </p:spPr>
        </p:pic>
        <p:pic>
          <p:nvPicPr>
            <p:cNvPr id="103" name="Graphic 94" descr="Woman outline">
              <a:extLst>
                <a:ext uri="{FF2B5EF4-FFF2-40B4-BE49-F238E27FC236}">
                  <a16:creationId xmlns:a16="http://schemas.microsoft.com/office/drawing/2014/main" id="{896BE8BF-09EC-2435-BFDB-58E460349A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2086" y="2398984"/>
              <a:ext cx="344282" cy="344282"/>
            </a:xfrm>
            <a:prstGeom prst="rect">
              <a:avLst/>
            </a:prstGeom>
          </p:spPr>
        </p:pic>
        <p:pic>
          <p:nvPicPr>
            <p:cNvPr id="104" name="Graphic 95" descr="Man outline">
              <a:extLst>
                <a:ext uri="{FF2B5EF4-FFF2-40B4-BE49-F238E27FC236}">
                  <a16:creationId xmlns:a16="http://schemas.microsoft.com/office/drawing/2014/main" id="{9AC9207D-178D-0576-F39F-DFF9A8B7D97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37315" y="2398984"/>
              <a:ext cx="339331" cy="339331"/>
            </a:xfrm>
            <a:prstGeom prst="rect">
              <a:avLst/>
            </a:prstGeom>
          </p:spPr>
        </p:pic>
        <p:pic>
          <p:nvPicPr>
            <p:cNvPr id="105" name="Graphic 96" descr="Woman outline">
              <a:extLst>
                <a:ext uri="{FF2B5EF4-FFF2-40B4-BE49-F238E27FC236}">
                  <a16:creationId xmlns:a16="http://schemas.microsoft.com/office/drawing/2014/main" id="{9BE6EE82-7CF9-C526-3F3D-73294A99B9A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106" name="Graphic 97" descr="Man outline">
              <a:extLst>
                <a:ext uri="{FF2B5EF4-FFF2-40B4-BE49-F238E27FC236}">
                  <a16:creationId xmlns:a16="http://schemas.microsoft.com/office/drawing/2014/main" id="{159ADDFC-BAA1-7D7F-DC73-DCB57C15C79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107" name="Graphic 98" descr="Man outline">
              <a:extLst>
                <a:ext uri="{FF2B5EF4-FFF2-40B4-BE49-F238E27FC236}">
                  <a16:creationId xmlns:a16="http://schemas.microsoft.com/office/drawing/2014/main" id="{AE75E141-3B56-7AA4-9B31-3631AAA9539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2629" y="2802799"/>
              <a:ext cx="339331" cy="339331"/>
            </a:xfrm>
            <a:prstGeom prst="rect">
              <a:avLst/>
            </a:prstGeom>
          </p:spPr>
        </p:pic>
      </p:grpSp>
      <p:grpSp>
        <p:nvGrpSpPr>
          <p:cNvPr id="108" name="Group 99">
            <a:extLst>
              <a:ext uri="{FF2B5EF4-FFF2-40B4-BE49-F238E27FC236}">
                <a16:creationId xmlns:a16="http://schemas.microsoft.com/office/drawing/2014/main" id="{9001A94B-CB41-4D6E-545D-1502839EC931}"/>
              </a:ext>
            </a:extLst>
          </p:cNvPr>
          <p:cNvGrpSpPr/>
          <p:nvPr/>
        </p:nvGrpSpPr>
        <p:grpSpPr>
          <a:xfrm>
            <a:off x="3163474" y="2757877"/>
            <a:ext cx="891001" cy="971993"/>
            <a:chOff x="4282053" y="3589640"/>
            <a:chExt cx="1188000" cy="1295999"/>
          </a:xfrm>
        </p:grpSpPr>
        <p:grpSp>
          <p:nvGrpSpPr>
            <p:cNvPr id="109" name="Group 100">
              <a:extLst>
                <a:ext uri="{FF2B5EF4-FFF2-40B4-BE49-F238E27FC236}">
                  <a16:creationId xmlns:a16="http://schemas.microsoft.com/office/drawing/2014/main" id="{165F23D4-A4C6-EDB6-E130-AF21BF0CE838}"/>
                </a:ext>
              </a:extLst>
            </p:cNvPr>
            <p:cNvGrpSpPr/>
            <p:nvPr/>
          </p:nvGrpSpPr>
          <p:grpSpPr>
            <a:xfrm>
              <a:off x="4282053" y="3589640"/>
              <a:ext cx="1188000" cy="1295999"/>
              <a:chOff x="1037315" y="1990218"/>
              <a:chExt cx="1019053" cy="1151912"/>
            </a:xfrm>
          </p:grpSpPr>
          <p:pic>
            <p:nvPicPr>
              <p:cNvPr id="111" name="Graphic 102" descr="Woman outline">
                <a:extLst>
                  <a:ext uri="{FF2B5EF4-FFF2-40B4-BE49-F238E27FC236}">
                    <a16:creationId xmlns:a16="http://schemas.microsoft.com/office/drawing/2014/main" id="{F5BD1AEB-7302-61A4-6BF8-F9A32CC66B5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48571" y="1990218"/>
                <a:ext cx="344282" cy="344282"/>
              </a:xfrm>
              <a:prstGeom prst="rect">
                <a:avLst/>
              </a:prstGeom>
            </p:spPr>
          </p:pic>
          <p:pic>
            <p:nvPicPr>
              <p:cNvPr id="112" name="Graphic 103" descr="Man outline">
                <a:extLst>
                  <a:ext uri="{FF2B5EF4-FFF2-40B4-BE49-F238E27FC236}">
                    <a16:creationId xmlns:a16="http://schemas.microsoft.com/office/drawing/2014/main" id="{A3D24097-E172-CE38-0575-1312EC491B4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76349" y="1995169"/>
                <a:ext cx="339331" cy="339331"/>
              </a:xfrm>
              <a:prstGeom prst="rect">
                <a:avLst/>
              </a:prstGeom>
            </p:spPr>
          </p:pic>
          <p:pic>
            <p:nvPicPr>
              <p:cNvPr id="113" name="Graphic 104" descr="Woman outline">
                <a:extLst>
                  <a:ext uri="{FF2B5EF4-FFF2-40B4-BE49-F238E27FC236}">
                    <a16:creationId xmlns:a16="http://schemas.microsoft.com/office/drawing/2014/main" id="{84273A0F-1933-8795-7276-AF9B408777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99175" y="1995169"/>
                <a:ext cx="344282" cy="344282"/>
              </a:xfrm>
              <a:prstGeom prst="rect">
                <a:avLst/>
              </a:prstGeom>
            </p:spPr>
          </p:pic>
          <p:pic>
            <p:nvPicPr>
              <p:cNvPr id="114" name="Graphic 105" descr="Woman outline">
                <a:extLst>
                  <a:ext uri="{FF2B5EF4-FFF2-40B4-BE49-F238E27FC236}">
                    <a16:creationId xmlns:a16="http://schemas.microsoft.com/office/drawing/2014/main" id="{C4EA66A9-8145-814C-B236-A150488B5A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588" y="2394033"/>
                <a:ext cx="344282" cy="344282"/>
              </a:xfrm>
              <a:prstGeom prst="rect">
                <a:avLst/>
              </a:prstGeom>
            </p:spPr>
          </p:pic>
          <p:pic>
            <p:nvPicPr>
              <p:cNvPr id="115" name="Graphic 106" descr="Man outline">
                <a:extLst>
                  <a:ext uri="{FF2B5EF4-FFF2-40B4-BE49-F238E27FC236}">
                    <a16:creationId xmlns:a16="http://schemas.microsoft.com/office/drawing/2014/main" id="{15211C61-FB34-B10E-9D5C-314091868C6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88812" y="2398984"/>
                <a:ext cx="339331" cy="339331"/>
              </a:xfrm>
              <a:prstGeom prst="rect">
                <a:avLst/>
              </a:prstGeom>
            </p:spPr>
          </p:pic>
          <p:pic>
            <p:nvPicPr>
              <p:cNvPr id="116" name="Graphic 107" descr="Woman outline">
                <a:extLst>
                  <a:ext uri="{FF2B5EF4-FFF2-40B4-BE49-F238E27FC236}">
                    <a16:creationId xmlns:a16="http://schemas.microsoft.com/office/drawing/2014/main" id="{7C33DCCB-445E-4136-23B7-23D3662AC7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2086" y="2398984"/>
                <a:ext cx="344282" cy="344282"/>
              </a:xfrm>
              <a:prstGeom prst="rect">
                <a:avLst/>
              </a:prstGeom>
            </p:spPr>
          </p:pic>
          <p:pic>
            <p:nvPicPr>
              <p:cNvPr id="117" name="Graphic 108" descr="Man outline">
                <a:extLst>
                  <a:ext uri="{FF2B5EF4-FFF2-40B4-BE49-F238E27FC236}">
                    <a16:creationId xmlns:a16="http://schemas.microsoft.com/office/drawing/2014/main" id="{7D10A9B7-1D12-5624-9051-953FC53C80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37315" y="2398984"/>
                <a:ext cx="339331" cy="339331"/>
              </a:xfrm>
              <a:prstGeom prst="rect">
                <a:avLst/>
              </a:prstGeom>
            </p:spPr>
          </p:pic>
          <p:pic>
            <p:nvPicPr>
              <p:cNvPr id="118" name="Graphic 109" descr="Woman outline">
                <a:extLst>
                  <a:ext uri="{FF2B5EF4-FFF2-40B4-BE49-F238E27FC236}">
                    <a16:creationId xmlns:a16="http://schemas.microsoft.com/office/drawing/2014/main" id="{8C78AACF-AA92-E9E3-C2C7-13DACBBD83D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75902" y="2797848"/>
                <a:ext cx="344282" cy="344282"/>
              </a:xfrm>
              <a:prstGeom prst="rect">
                <a:avLst/>
              </a:prstGeom>
            </p:spPr>
          </p:pic>
          <p:pic>
            <p:nvPicPr>
              <p:cNvPr id="119" name="Graphic 110" descr="Man outline">
                <a:extLst>
                  <a:ext uri="{FF2B5EF4-FFF2-40B4-BE49-F238E27FC236}">
                    <a16:creationId xmlns:a16="http://schemas.microsoft.com/office/drawing/2014/main" id="{9D8B369D-911C-8652-6317-61635958691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4126" y="2802799"/>
                <a:ext cx="339331" cy="339331"/>
              </a:xfrm>
              <a:prstGeom prst="rect">
                <a:avLst/>
              </a:prstGeom>
            </p:spPr>
          </p:pic>
          <p:pic>
            <p:nvPicPr>
              <p:cNvPr id="120" name="Graphic 111" descr="Man outline">
                <a:extLst>
                  <a:ext uri="{FF2B5EF4-FFF2-40B4-BE49-F238E27FC236}">
                    <a16:creationId xmlns:a16="http://schemas.microsoft.com/office/drawing/2014/main" id="{E41C7C31-9433-93FC-AE75-7039659E95C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2629" y="2802799"/>
                <a:ext cx="339331" cy="339331"/>
              </a:xfrm>
              <a:prstGeom prst="rect">
                <a:avLst/>
              </a:prstGeom>
            </p:spPr>
          </p:pic>
        </p:grpSp>
        <p:pic>
          <p:nvPicPr>
            <p:cNvPr id="110" name="Graphic 101" descr="Man outline">
              <a:extLst>
                <a:ext uri="{FF2B5EF4-FFF2-40B4-BE49-F238E27FC236}">
                  <a16:creationId xmlns:a16="http://schemas.microsoft.com/office/drawing/2014/main" id="{69B8B3FF-16BE-E9EF-E2DD-CF74ABFF7C7A}"/>
                </a:ext>
              </a:extLst>
            </p:cNvPr>
            <p:cNvPicPr>
              <a:picLocks noChangeAspect="1"/>
            </p:cNvPicPr>
            <p:nvPr/>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r="48856"/>
            <a:stretch/>
          </p:blipFill>
          <p:spPr>
            <a:xfrm>
              <a:off x="4674482" y="3596181"/>
              <a:ext cx="202318" cy="381777"/>
            </a:xfrm>
            <a:prstGeom prst="rect">
              <a:avLst/>
            </a:prstGeom>
          </p:spPr>
        </p:pic>
      </p:grpSp>
      <p:sp>
        <p:nvSpPr>
          <p:cNvPr id="121" name="TextBox 112">
            <a:extLst>
              <a:ext uri="{FF2B5EF4-FFF2-40B4-BE49-F238E27FC236}">
                <a16:creationId xmlns:a16="http://schemas.microsoft.com/office/drawing/2014/main" id="{9B99EDD1-A090-F106-250F-F678E46329CD}"/>
              </a:ext>
            </a:extLst>
          </p:cNvPr>
          <p:cNvSpPr txBox="1"/>
          <p:nvPr/>
        </p:nvSpPr>
        <p:spPr>
          <a:xfrm>
            <a:off x="6444918" y="1517552"/>
            <a:ext cx="2691704" cy="866904"/>
          </a:xfrm>
          <a:prstGeom prst="rect">
            <a:avLst/>
          </a:prstGeom>
          <a:solidFill>
            <a:schemeClr val="accent2"/>
          </a:solidFill>
        </p:spPr>
        <p:txBody>
          <a:bodyPr wrap="square" rtlCol="0">
            <a:spAutoFit/>
          </a:bodyPr>
          <a:lstStyle/>
          <a:p>
            <a:pPr defTabSz="685800">
              <a:spcAft>
                <a:spcPts val="450"/>
              </a:spcAft>
              <a:defRPr/>
            </a:pPr>
            <a:r>
              <a:rPr lang="en-GB" sz="1050" b="1" dirty="0" err="1">
                <a:solidFill>
                  <a:schemeClr val="bg1"/>
                </a:solidFill>
                <a:latin typeface="Verdana"/>
              </a:rPr>
              <a:t>Raschere</a:t>
            </a:r>
            <a:r>
              <a:rPr lang="en-GB" sz="1050" b="1" dirty="0">
                <a:solidFill>
                  <a:schemeClr val="bg1"/>
                </a:solidFill>
                <a:latin typeface="Verdana"/>
              </a:rPr>
              <a:t> Progression</a:t>
            </a:r>
          </a:p>
          <a:p>
            <a:pPr marL="214313" indent="-214313" defTabSz="685800">
              <a:spcAft>
                <a:spcPts val="450"/>
              </a:spcAft>
              <a:buFont typeface="Arial" panose="020B0604020202020204" pitchFamily="34" charset="0"/>
              <a:buChar char="•"/>
              <a:defRPr/>
            </a:pPr>
            <a:r>
              <a:rPr lang="en-GB" sz="1050" b="1" dirty="0" err="1">
                <a:solidFill>
                  <a:schemeClr val="bg1"/>
                </a:solidFill>
                <a:latin typeface="Verdana"/>
              </a:rPr>
              <a:t>Jüngeres</a:t>
            </a:r>
            <a:r>
              <a:rPr lang="en-GB" sz="1050" b="1" dirty="0">
                <a:solidFill>
                  <a:schemeClr val="bg1"/>
                </a:solidFill>
                <a:latin typeface="Verdana"/>
              </a:rPr>
              <a:t> Alter </a:t>
            </a:r>
            <a:r>
              <a:rPr lang="en-GB" sz="1050" b="1" dirty="0" err="1">
                <a:solidFill>
                  <a:schemeClr val="bg1"/>
                </a:solidFill>
                <a:latin typeface="Verdana"/>
              </a:rPr>
              <a:t>bei</a:t>
            </a:r>
            <a:r>
              <a:rPr lang="en-GB" sz="1050" b="1" dirty="0">
                <a:solidFill>
                  <a:schemeClr val="bg1"/>
                </a:solidFill>
                <a:latin typeface="Verdana"/>
              </a:rPr>
              <a:t> </a:t>
            </a:r>
            <a:r>
              <a:rPr lang="en-GB" sz="1050" b="1" dirty="0" err="1">
                <a:solidFill>
                  <a:schemeClr val="bg1"/>
                </a:solidFill>
                <a:latin typeface="Verdana"/>
              </a:rPr>
              <a:t>Serokonversion</a:t>
            </a:r>
            <a:endParaRPr lang="en-GB" sz="1050" b="1" dirty="0">
              <a:solidFill>
                <a:schemeClr val="bg1"/>
              </a:solidFill>
              <a:latin typeface="Verdana"/>
            </a:endParaRPr>
          </a:p>
          <a:p>
            <a:pPr marL="214313" indent="-214313" defTabSz="685800">
              <a:spcAft>
                <a:spcPts val="450"/>
              </a:spcAft>
              <a:buFont typeface="Arial" panose="020B0604020202020204" pitchFamily="34" charset="0"/>
              <a:buChar char="•"/>
              <a:defRPr/>
            </a:pPr>
            <a:r>
              <a:rPr lang="en-GB" sz="1050" b="1" dirty="0">
                <a:solidFill>
                  <a:schemeClr val="bg1"/>
                </a:solidFill>
                <a:latin typeface="Verdana"/>
              </a:rPr>
              <a:t>HLA DR3/DR4-DQ8-Genotyp</a:t>
            </a:r>
          </a:p>
        </p:txBody>
      </p:sp>
      <p:sp>
        <p:nvSpPr>
          <p:cNvPr id="122" name="TextBox 113">
            <a:extLst>
              <a:ext uri="{FF2B5EF4-FFF2-40B4-BE49-F238E27FC236}">
                <a16:creationId xmlns:a16="http://schemas.microsoft.com/office/drawing/2014/main" id="{5363CD0D-8697-3C4B-0D03-A042879885BD}"/>
              </a:ext>
            </a:extLst>
          </p:cNvPr>
          <p:cNvSpPr txBox="1"/>
          <p:nvPr/>
        </p:nvSpPr>
        <p:spPr>
          <a:xfrm>
            <a:off x="6445534" y="3004999"/>
            <a:ext cx="2698466" cy="492443"/>
          </a:xfrm>
          <a:prstGeom prst="rect">
            <a:avLst/>
          </a:prstGeom>
          <a:solidFill>
            <a:schemeClr val="accent2"/>
          </a:solidFill>
        </p:spPr>
        <p:txBody>
          <a:bodyPr wrap="square" rtlCol="0">
            <a:spAutoFit/>
          </a:bodyPr>
          <a:lstStyle>
            <a:defPPr>
              <a:defRPr lang="en-US"/>
            </a:defPPr>
            <a:lvl1pPr marR="0" lvl="0" indent="0" fontAlgn="auto">
              <a:lnSpc>
                <a:spcPct val="100000"/>
              </a:lnSpc>
              <a:spcBef>
                <a:spcPts val="0"/>
              </a:spcBef>
              <a:spcAft>
                <a:spcPts val="600"/>
              </a:spcAft>
              <a:buClrTx/>
              <a:buSzTx/>
              <a:buFontTx/>
              <a:buNone/>
              <a:tabLst/>
              <a:defRPr kumimoji="0" sz="1400" b="1" i="0" u="none" strike="noStrike" cap="none" spc="0" normalizeH="0" baseline="0">
                <a:ln>
                  <a:noFill/>
                </a:ln>
                <a:solidFill>
                  <a:schemeClr val="bg1"/>
                </a:solidFill>
                <a:effectLst/>
                <a:uLnTx/>
                <a:uFillTx/>
                <a:latin typeface="Verdana"/>
              </a:defRPr>
            </a:lvl1pPr>
          </a:lstStyle>
          <a:p>
            <a:r>
              <a:rPr lang="en-GB" sz="1050" dirty="0" err="1"/>
              <a:t>Raschere</a:t>
            </a:r>
            <a:r>
              <a:rPr lang="en-GB" sz="1050" dirty="0"/>
              <a:t> Progression</a:t>
            </a:r>
          </a:p>
          <a:p>
            <a:pPr marL="171450" indent="-171450">
              <a:buFont typeface="Arial" panose="020B0604020202020204" pitchFamily="34" charset="0"/>
              <a:buChar char="•"/>
            </a:pPr>
            <a:r>
              <a:rPr lang="en-GB" sz="1050" dirty="0"/>
              <a:t>IA-2A </a:t>
            </a:r>
            <a:r>
              <a:rPr lang="en-GB" sz="1050" dirty="0" err="1"/>
              <a:t>vorhanden</a:t>
            </a:r>
            <a:endParaRPr lang="en-GB" sz="1050" dirty="0"/>
          </a:p>
        </p:txBody>
      </p:sp>
    </p:spTree>
    <p:extLst>
      <p:ext uri="{BB962C8B-B14F-4D97-AF65-F5344CB8AC3E}">
        <p14:creationId xmlns:p14="http://schemas.microsoft.com/office/powerpoint/2010/main" val="2665568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B57C3A-57D1-0FD5-F7DB-AC65038C427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74D34E7-76BA-4720-FC16-2FF1E9FD7C28}"/>
              </a:ext>
            </a:extLst>
          </p:cNvPr>
          <p:cNvSpPr>
            <a:spLocks noGrp="1"/>
          </p:cNvSpPr>
          <p:nvPr>
            <p:ph type="title"/>
          </p:nvPr>
        </p:nvSpPr>
        <p:spPr>
          <a:xfrm>
            <a:off x="360550" y="113967"/>
            <a:ext cx="8485200" cy="491328"/>
          </a:xfrm>
        </p:spPr>
        <p:txBody>
          <a:bodyPr anchor="t">
            <a:noAutofit/>
          </a:bodyPr>
          <a:lstStyle/>
          <a:p>
            <a:pPr>
              <a:lnSpc>
                <a:spcPct val="100000"/>
              </a:lnSpc>
            </a:pPr>
            <a:r>
              <a:rPr lang="de-DE" sz="2000" b="1" dirty="0">
                <a:solidFill>
                  <a:srgbClr val="7030A0"/>
                </a:solidFill>
                <a:latin typeface="+mj-lt"/>
              </a:rPr>
              <a:t>Höhere IAA- und IA-2A-Spiegel können das Risiko für klinische T1D-Manifestation (Stadium 3) erhöhen</a:t>
            </a:r>
            <a:r>
              <a:rPr lang="de-DE" sz="2000" b="1" baseline="30000" dirty="0">
                <a:solidFill>
                  <a:srgbClr val="7030A0"/>
                </a:solidFill>
                <a:latin typeface="+mj-lt"/>
              </a:rPr>
              <a:t>1</a:t>
            </a:r>
            <a:endParaRPr lang="en-US" sz="2000" b="1" baseline="30000" dirty="0">
              <a:solidFill>
                <a:srgbClr val="7030A0"/>
              </a:solidFill>
              <a:latin typeface="+mj-lt"/>
            </a:endParaRPr>
          </a:p>
        </p:txBody>
      </p:sp>
      <p:sp>
        <p:nvSpPr>
          <p:cNvPr id="49" name="Rectangle: Top Corners Rounded 9">
            <a:extLst>
              <a:ext uri="{FF2B5EF4-FFF2-40B4-BE49-F238E27FC236}">
                <a16:creationId xmlns:a16="http://schemas.microsoft.com/office/drawing/2014/main" id="{4A616CED-D2B0-3C50-AD5B-4AF45298E05F}"/>
              </a:ext>
            </a:extLst>
          </p:cNvPr>
          <p:cNvSpPr/>
          <p:nvPr/>
        </p:nvSpPr>
        <p:spPr>
          <a:xfrm rot="5400000">
            <a:off x="593838" y="263921"/>
            <a:ext cx="250245" cy="1437924"/>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TEDDY-Studie*</a:t>
            </a:r>
          </a:p>
        </p:txBody>
      </p:sp>
      <p:sp>
        <p:nvSpPr>
          <p:cNvPr id="50" name="Rectangle: Rounded Corners 30">
            <a:extLst>
              <a:ext uri="{FF2B5EF4-FFF2-40B4-BE49-F238E27FC236}">
                <a16:creationId xmlns:a16="http://schemas.microsoft.com/office/drawing/2014/main" id="{3475D6BB-6D37-51A2-859C-CD031D4F7551}"/>
              </a:ext>
            </a:extLst>
          </p:cNvPr>
          <p:cNvSpPr/>
          <p:nvPr/>
        </p:nvSpPr>
        <p:spPr>
          <a:xfrm>
            <a:off x="988699" y="1249031"/>
            <a:ext cx="7166602" cy="413072"/>
          </a:xfrm>
          <a:prstGeom prst="roundRect">
            <a:avLst>
              <a:gd name="adj" fmla="val 50000"/>
            </a:avLst>
          </a:prstGeom>
          <a:solidFill>
            <a:srgbClr val="23004C"/>
          </a:solidFill>
          <a:ln w="25400" cap="flat" cmpd="sng" algn="ctr">
            <a:noFill/>
            <a:prstDash val="solid"/>
          </a:ln>
          <a:effectLst/>
        </p:spPr>
        <p:txBody>
          <a:bodyPr rtlCol="0" anchor="ctr"/>
          <a:lstStyle/>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Progressionsrisiko zu T1D Stadium 3 nach mittleren I</a:t>
            </a:r>
            <a:r>
              <a:rPr kumimoji="0" lang="de-DE" sz="1000" b="0" i="0" u="none" strike="noStrike" kern="0" cap="none" spc="0" normalizeH="0" baseline="0" noProof="0" dirty="0">
                <a:ln>
                  <a:noFill/>
                </a:ln>
                <a:solidFill>
                  <a:srgbClr val="FFFFFF"/>
                </a:solidFill>
                <a:effectLst/>
                <a:uLnTx/>
                <a:uFillTx/>
                <a:ea typeface="Arial"/>
                <a:cs typeface="Arial"/>
              </a:rPr>
              <a:t>A</a:t>
            </a:r>
            <a:r>
              <a:rPr kumimoji="0" lang="de" sz="1000" b="0" i="0" u="none" strike="noStrike" kern="0" cap="none" spc="0" normalizeH="0" baseline="0" noProof="0" dirty="0">
                <a:ln>
                  <a:noFill/>
                </a:ln>
                <a:solidFill>
                  <a:srgbClr val="FFFFFF"/>
                </a:solidFill>
                <a:effectLst/>
                <a:uLnTx/>
                <a:uFillTx/>
                <a:ea typeface="Arial"/>
                <a:cs typeface="Arial"/>
              </a:rPr>
              <a:t>k-Spiegeln bei Personen mit ≥ 1 I</a:t>
            </a:r>
            <a:r>
              <a:rPr kumimoji="0" lang="de-DE" sz="1000" b="0" i="0" u="none" strike="noStrike" kern="0" cap="none" spc="0" normalizeH="0" baseline="0" noProof="0" dirty="0">
                <a:ln>
                  <a:noFill/>
                </a:ln>
                <a:solidFill>
                  <a:srgbClr val="FFFFFF"/>
                </a:solidFill>
                <a:effectLst/>
                <a:uLnTx/>
                <a:uFillTx/>
                <a:ea typeface="Arial"/>
                <a:cs typeface="Arial"/>
              </a:rPr>
              <a:t>A</a:t>
            </a:r>
            <a:r>
              <a:rPr kumimoji="0" lang="de" sz="1000" b="0" i="0" u="none" strike="noStrike" kern="0" cap="none" spc="0" normalizeH="0" baseline="0" noProof="0" dirty="0">
                <a:ln>
                  <a:noFill/>
                </a:ln>
                <a:solidFill>
                  <a:srgbClr val="FFFFFF"/>
                </a:solidFill>
                <a:effectLst/>
                <a:uLnTx/>
                <a:uFillTx/>
                <a:ea typeface="Arial"/>
                <a:cs typeface="Arial"/>
              </a:rPr>
              <a:t>k (N = 577)</a:t>
            </a:r>
            <a:r>
              <a:rPr kumimoji="0" lang="de" sz="1000" b="0" i="0" u="none" strike="noStrike" kern="0" cap="none" spc="0" normalizeH="0" baseline="30000" noProof="0" dirty="0">
                <a:ln>
                  <a:noFill/>
                </a:ln>
                <a:solidFill>
                  <a:srgbClr val="FFFFFF"/>
                </a:solidFill>
                <a:effectLst/>
                <a:uLnTx/>
                <a:uFillTx/>
                <a:ea typeface="Arial"/>
                <a:cs typeface="Arial"/>
              </a:rPr>
              <a:t>1 </a:t>
            </a:r>
            <a:endParaRPr kumimoji="0" lang="en-GB" sz="1000" b="0" i="0" u="none" strike="noStrike" kern="0" cap="none" spc="0" normalizeH="0" baseline="30000" noProof="0" dirty="0">
              <a:ln>
                <a:noFill/>
              </a:ln>
              <a:solidFill>
                <a:prstClr val="white"/>
              </a:solidFill>
              <a:effectLst/>
              <a:uLnTx/>
              <a:uFillTx/>
              <a:cs typeface="Arial" panose="020B0604020202020204" pitchFamily="34" charset="0"/>
            </a:endParaRPr>
          </a:p>
        </p:txBody>
      </p:sp>
      <p:sp>
        <p:nvSpPr>
          <p:cNvPr id="71" name="Text Placeholder 5">
            <a:extLst>
              <a:ext uri="{FF2B5EF4-FFF2-40B4-BE49-F238E27FC236}">
                <a16:creationId xmlns:a16="http://schemas.microsoft.com/office/drawing/2014/main" id="{B6B7FB29-B70A-CAC8-826F-B0F4EAA59601}"/>
              </a:ext>
            </a:extLst>
          </p:cNvPr>
          <p:cNvSpPr txBox="1">
            <a:spLocks/>
          </p:cNvSpPr>
          <p:nvPr/>
        </p:nvSpPr>
        <p:spPr>
          <a:xfrm>
            <a:off x="469748" y="4779410"/>
            <a:ext cx="826785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de" sz="600" b="0" i="0" u="none" strike="noStrike" kern="1200" cap="none" spc="0" normalizeH="0" baseline="0" noProof="0" dirty="0">
                <a:ln>
                  <a:noFill/>
                </a:ln>
                <a:solidFill>
                  <a:srgbClr val="404040"/>
                </a:solidFill>
                <a:effectLst/>
                <a:uLnTx/>
                <a:uFillTx/>
                <a:latin typeface="+mn-lt"/>
                <a:ea typeface="Arial"/>
                <a:cs typeface="Arial"/>
              </a:rPr>
              <a:t>Tabelle modifiziert nach Steck AK 2015</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 </a:t>
            </a:r>
            <a:r>
              <a:rPr lang="de-DE" sz="600" dirty="0">
                <a:solidFill>
                  <a:srgbClr val="404040"/>
                </a:solidFill>
                <a:latin typeface="+mn-lt"/>
                <a:ea typeface="Arial"/>
                <a:cs typeface="Arial"/>
              </a:rPr>
              <a:t>Die Daten stammen aus einer multizentrischen Beobachtungsstudie mit 8.503 Säuglingen mit erhöhtem genetischem Risiko für die Entwicklung von T1D an Studienstand-orten in Europa und den USA (n = 577 entwickelten während der Studie persistente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Die Teilnehmer wurden prospektiv von der Geburt bis zum Alter von 15 Jahren beobachtet. † Angepasst an den FDR-Status, das Alter bei erstmaligem Auftreten persistenter bestätigter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die Anzahl der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bei erstmaliger positiver Bestätigung und die HLA-Genotypen; ermittelt in multivariaten zeitabhängigen Cox-Proportional-Hazards-Modellen</a:t>
            </a:r>
            <a:r>
              <a:rPr kumimoji="0" lang="de" sz="600" b="0" i="0" u="none" strike="noStrike" kern="1200" cap="none" spc="0" normalizeH="0" baseline="0" noProof="0" dirty="0">
                <a:ln>
                  <a:noFill/>
                </a:ln>
                <a:solidFill>
                  <a:srgbClr val="404040"/>
                </a:solidFill>
                <a:effectLst/>
                <a:uLnTx/>
                <a:uFillTx/>
                <a:latin typeface="+mn-lt"/>
                <a:ea typeface="Arial"/>
                <a:cs typeface="Arial"/>
              </a:rPr>
              <a:t>. FDR: First degree relativ, Verwandte/r ersten Grades; GADA: Glutamatdecarboxylase-Autoantikörper; HLA: Humanes Leukozytenantigen; HR: Hazard-Ratio; IAA: Insulinautoantikörper; IAk: Inselautoanti-körper; IA-2A: Insulinoma-assoziiertes Antigen 2-Autoantikörper; KI: Konfidenzintervall; T1D: Typ-1-Diabetes; TEDDY: The Environmental Determinants of Diabetes in the Young. </a:t>
            </a:r>
            <a:endParaRPr kumimoji="0" lang="en-NZ" sz="600" b="0" i="0" u="none" strike="noStrike" kern="1200" cap="none" spc="0" normalizeH="0" baseline="0" noProof="0" dirty="0">
              <a:ln>
                <a:noFill/>
              </a:ln>
              <a:solidFill>
                <a:srgbClr val="404040"/>
              </a:solidFill>
              <a:effectLst/>
              <a:uLnTx/>
              <a:uFillTx/>
              <a:latin typeface="+mn-lt"/>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a-DK" sz="600" b="0" i="0" u="none" strike="noStrike" kern="1200" cap="none" spc="0" normalizeH="0" baseline="0" noProof="0" dirty="0">
                <a:ln>
                  <a:noFill/>
                </a:ln>
                <a:solidFill>
                  <a:srgbClr val="404040"/>
                </a:solidFill>
                <a:effectLst/>
                <a:uLnTx/>
                <a:uFillTx/>
                <a:latin typeface="+mn-lt"/>
                <a:ea typeface="Arial"/>
                <a:cs typeface="Arial"/>
              </a:rPr>
              <a:t>Steck AK </a:t>
            </a:r>
            <a:r>
              <a:rPr kumimoji="0" lang="da-DK"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mn-lt"/>
                <a:ea typeface="Arial"/>
                <a:cs typeface="Arial"/>
              </a:rPr>
              <a:t>2015; 38: 808</a:t>
            </a:r>
            <a:r>
              <a:rPr lang="da-DK" sz="600" dirty="0">
                <a:solidFill>
                  <a:srgbClr val="404040"/>
                </a:solidFill>
                <a:latin typeface="Verdana"/>
                <a:ea typeface="Arial"/>
                <a:cs typeface="Arial"/>
              </a:rPr>
              <a:t>–13</a:t>
            </a:r>
            <a:r>
              <a:rPr kumimoji="0" lang="da-DK" sz="600" b="0" i="0" u="none" strike="noStrike" kern="1200" cap="none" spc="0" normalizeH="0" baseline="0" noProof="0" dirty="0">
                <a:ln>
                  <a:noFill/>
                </a:ln>
                <a:solidFill>
                  <a:srgbClr val="404040"/>
                </a:solidFill>
                <a:effectLst/>
                <a:uLnTx/>
                <a:uFillTx/>
                <a:latin typeface="+mn-lt"/>
                <a:ea typeface="Arial"/>
                <a:cs typeface="Arial"/>
              </a:rPr>
              <a:t>. </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endParaRPr>
          </a:p>
        </p:txBody>
      </p:sp>
      <p:graphicFrame>
        <p:nvGraphicFramePr>
          <p:cNvPr id="7" name="Table 5">
            <a:extLst>
              <a:ext uri="{FF2B5EF4-FFF2-40B4-BE49-F238E27FC236}">
                <a16:creationId xmlns:a16="http://schemas.microsoft.com/office/drawing/2014/main" id="{FA056689-D32A-EF03-0399-6A0A04E73D94}"/>
              </a:ext>
            </a:extLst>
          </p:cNvPr>
          <p:cNvGraphicFramePr>
            <a:graphicFrameLocks noGrp="1"/>
          </p:cNvGraphicFramePr>
          <p:nvPr>
            <p:extLst>
              <p:ext uri="{D42A27DB-BD31-4B8C-83A1-F6EECF244321}">
                <p14:modId xmlns:p14="http://schemas.microsoft.com/office/powerpoint/2010/main" val="3187137035"/>
              </p:ext>
            </p:extLst>
          </p:nvPr>
        </p:nvGraphicFramePr>
        <p:xfrm>
          <a:off x="988699" y="1845484"/>
          <a:ext cx="7166603" cy="1382038"/>
        </p:xfrm>
        <a:graphic>
          <a:graphicData uri="http://schemas.openxmlformats.org/drawingml/2006/table">
            <a:tbl>
              <a:tblPr firstRow="1" firstCol="1" bandRow="1">
                <a:tableStyleId>{5C22544A-7EE6-4342-B048-85BDC9FD1C3A}</a:tableStyleId>
              </a:tblPr>
              <a:tblGrid>
                <a:gridCol w="2033988">
                  <a:extLst>
                    <a:ext uri="{9D8B030D-6E8A-4147-A177-3AD203B41FA5}">
                      <a16:colId xmlns:a16="http://schemas.microsoft.com/office/drawing/2014/main" val="1050945137"/>
                    </a:ext>
                  </a:extLst>
                </a:gridCol>
                <a:gridCol w="2283981">
                  <a:extLst>
                    <a:ext uri="{9D8B030D-6E8A-4147-A177-3AD203B41FA5}">
                      <a16:colId xmlns:a16="http://schemas.microsoft.com/office/drawing/2014/main" val="3582208527"/>
                    </a:ext>
                  </a:extLst>
                </a:gridCol>
                <a:gridCol w="1424317">
                  <a:extLst>
                    <a:ext uri="{9D8B030D-6E8A-4147-A177-3AD203B41FA5}">
                      <a16:colId xmlns:a16="http://schemas.microsoft.com/office/drawing/2014/main" val="4173418177"/>
                    </a:ext>
                  </a:extLst>
                </a:gridCol>
                <a:gridCol w="1424317">
                  <a:extLst>
                    <a:ext uri="{9D8B030D-6E8A-4147-A177-3AD203B41FA5}">
                      <a16:colId xmlns:a16="http://schemas.microsoft.com/office/drawing/2014/main" val="4133983276"/>
                    </a:ext>
                  </a:extLst>
                </a:gridCol>
              </a:tblGrid>
              <a:tr h="387360">
                <a:tc>
                  <a:txBody>
                    <a:bodyPr/>
                    <a:lstStyle/>
                    <a:p>
                      <a:pPr marL="0" marR="0" lvl="1" indent="0" algn="l">
                        <a:spcBef>
                          <a:spcPts val="0"/>
                        </a:spcBef>
                        <a:spcAft>
                          <a:spcPts val="0"/>
                        </a:spcAft>
                        <a:tabLst/>
                      </a:pPr>
                      <a:r>
                        <a:rPr lang="en-US" sz="1000" b="1" strike="noStrike" dirty="0" err="1">
                          <a:solidFill>
                            <a:schemeClr val="tx1"/>
                          </a:solidFill>
                          <a:effectLst/>
                          <a:latin typeface="+mn-lt"/>
                          <a:cs typeface="Arial" panose="020B0604020202020204" pitchFamily="34" charset="0"/>
                        </a:rPr>
                        <a:t>Erhöhung</a:t>
                      </a:r>
                      <a:r>
                        <a:rPr lang="en-US" sz="1000" b="1" strike="noStrike" dirty="0">
                          <a:solidFill>
                            <a:schemeClr val="tx1"/>
                          </a:solidFill>
                          <a:effectLst/>
                          <a:latin typeface="+mn-lt"/>
                          <a:cs typeface="Arial" panose="020B0604020202020204" pitchFamily="34" charset="0"/>
                        </a:rPr>
                        <a:t> um 1 Einheit </a:t>
                      </a:r>
                      <a:r>
                        <a:rPr lang="en-US" sz="1000" b="1" strike="noStrike" dirty="0" err="1">
                          <a:solidFill>
                            <a:schemeClr val="tx1"/>
                          </a:solidFill>
                          <a:effectLst/>
                          <a:latin typeface="+mn-lt"/>
                          <a:cs typeface="Arial" panose="020B0604020202020204" pitchFamily="34" charset="0"/>
                        </a:rPr>
                        <a:t>im</a:t>
                      </a:r>
                      <a:r>
                        <a:rPr lang="en-US" sz="1000" b="1" strike="noStrike" dirty="0">
                          <a:solidFill>
                            <a:schemeClr val="tx1"/>
                          </a:solidFill>
                          <a:effectLst/>
                          <a:latin typeface="+mn-lt"/>
                          <a:cs typeface="Arial" panose="020B0604020202020204" pitchFamily="34" charset="0"/>
                        </a:rPr>
                        <a:t> </a:t>
                      </a:r>
                      <a:r>
                        <a:rPr lang="en-US" sz="1000" b="1" strike="noStrike" dirty="0" err="1">
                          <a:solidFill>
                            <a:schemeClr val="tx1"/>
                          </a:solidFill>
                          <a:effectLst/>
                          <a:latin typeface="+mn-lt"/>
                          <a:cs typeface="Arial" panose="020B0604020202020204" pitchFamily="34" charset="0"/>
                        </a:rPr>
                        <a:t>logarithmischen</a:t>
                      </a:r>
                      <a:r>
                        <a:rPr lang="en-US" sz="1000" b="1" strike="noStrike" dirty="0">
                          <a:solidFill>
                            <a:schemeClr val="tx1"/>
                          </a:solidFill>
                          <a:effectLst/>
                          <a:latin typeface="+mn-lt"/>
                          <a:cs typeface="Arial" panose="020B0604020202020204" pitchFamily="34" charset="0"/>
                        </a:rPr>
                        <a:t> </a:t>
                      </a:r>
                      <a:r>
                        <a:rPr lang="en-US" sz="1000" b="1" strike="noStrike" dirty="0" err="1">
                          <a:solidFill>
                            <a:schemeClr val="tx1"/>
                          </a:solidFill>
                          <a:effectLst/>
                          <a:latin typeface="+mn-lt"/>
                          <a:cs typeface="Arial" panose="020B0604020202020204" pitchFamily="34" charset="0"/>
                        </a:rPr>
                        <a:t>Mittelwert</a:t>
                      </a:r>
                      <a:endParaRPr lang="en-US" sz="1000" b="1" strike="noStrike" dirty="0">
                        <a:solidFill>
                          <a:schemeClr val="tx1"/>
                        </a:solidFill>
                        <a:effectLst/>
                        <a:latin typeface="+mn-lt"/>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1000" b="1" dirty="0" err="1">
                          <a:solidFill>
                            <a:schemeClr val="tx1"/>
                          </a:solidFill>
                          <a:effectLst/>
                          <a:latin typeface="+mn-lt"/>
                          <a:cs typeface="Arial" panose="020B0604020202020204" pitchFamily="34" charset="0"/>
                        </a:rPr>
                        <a:t>Adjustierte</a:t>
                      </a:r>
                      <a:r>
                        <a:rPr lang="en-US" sz="1000" b="1" dirty="0">
                          <a:solidFill>
                            <a:schemeClr val="tx1"/>
                          </a:solidFill>
                          <a:effectLst/>
                          <a:latin typeface="+mn-lt"/>
                          <a:cs typeface="Arial" panose="020B0604020202020204" pitchFamily="34" charset="0"/>
                        </a:rPr>
                        <a:t> HR</a:t>
                      </a:r>
                      <a:r>
                        <a:rPr lang="en-US" sz="1000" b="1" baseline="30000" dirty="0">
                          <a:solidFill>
                            <a:schemeClr val="tx1"/>
                          </a:solidFill>
                          <a:effectLst/>
                          <a:latin typeface="+mn-lt"/>
                          <a:cs typeface="Arial" panose="020B0604020202020204" pitchFamily="34" charset="0"/>
                        </a:rPr>
                        <a:t>†</a:t>
                      </a:r>
                      <a:endParaRPr lang="en-US" sz="1000" b="1" baseline="30000" dirty="0">
                        <a:solidFill>
                          <a:schemeClr val="tx1"/>
                        </a:solidFill>
                        <a:effectLs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95000"/>
                      </a:schemeClr>
                    </a:solidFill>
                  </a:tcPr>
                </a:tc>
                <a:tc>
                  <a:txBody>
                    <a:bodyPr/>
                    <a:lstStyle/>
                    <a:p>
                      <a:pPr marL="0" marR="0" algn="ctr">
                        <a:spcBef>
                          <a:spcPts val="0"/>
                        </a:spcBef>
                        <a:spcAft>
                          <a:spcPts val="0"/>
                        </a:spcAft>
                      </a:pPr>
                      <a:r>
                        <a:rPr lang="en-US" sz="1000" b="1" dirty="0">
                          <a:solidFill>
                            <a:schemeClr val="tx1"/>
                          </a:solidFill>
                          <a:effectLst/>
                          <a:latin typeface="+mn-lt"/>
                          <a:ea typeface="Helvetica Neue" panose="02000503000000020004" pitchFamily="2" charset="0"/>
                          <a:cs typeface="Arial" panose="020B0604020202020204" pitchFamily="34" charset="0"/>
                        </a:rPr>
                        <a:t>95 %-KI</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1000" b="1" dirty="0">
                          <a:solidFill>
                            <a:schemeClr val="tx1"/>
                          </a:solidFill>
                          <a:effectLst/>
                          <a:latin typeface="+mn-lt"/>
                          <a:ea typeface="Helvetica Neue" panose="02000503000000020004" pitchFamily="2" charset="0"/>
                          <a:cs typeface="Arial" panose="020B0604020202020204" pitchFamily="34" charset="0"/>
                        </a:rPr>
                        <a:t>p-Wert</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481193704"/>
                  </a:ext>
                </a:extLst>
              </a:tr>
              <a:tr h="304976">
                <a:tc>
                  <a:txBody>
                    <a:bodyPr/>
                    <a:lstStyle/>
                    <a:p>
                      <a:pPr marL="180975" marR="0" lvl="1" indent="0" algn="l" defTabSz="914400" rtl="0" eaLnBrk="1" latinLnBrk="0" hangingPunct="1">
                        <a:spcBef>
                          <a:spcPts val="0"/>
                        </a:spcBef>
                        <a:spcAft>
                          <a:spcPts val="0"/>
                        </a:spcAft>
                        <a:tabLst/>
                      </a:pPr>
                      <a:r>
                        <a:rPr lang="en-US" sz="1050" b="0" kern="1200">
                          <a:solidFill>
                            <a:schemeClr val="tx1"/>
                          </a:solidFill>
                          <a:effectLst/>
                          <a:latin typeface="+mn-lt"/>
                          <a:ea typeface="+mn-ea"/>
                          <a:cs typeface="Arial" panose="020B0604020202020204" pitchFamily="34" charset="0"/>
                        </a:rPr>
                        <a:t>IAA</a:t>
                      </a: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1050" b="1" dirty="0">
                          <a:solidFill>
                            <a:schemeClr val="accent3">
                              <a:lumMod val="50000"/>
                            </a:schemeClr>
                          </a:solidFill>
                          <a:effectLst/>
                          <a:latin typeface="+mn-lt"/>
                          <a:cs typeface="Arial" panose="020B0604020202020204" pitchFamily="34" charset="0"/>
                        </a:rPr>
                        <a:t>8,12</a:t>
                      </a:r>
                      <a:endParaRPr lang="en-US" sz="1050" b="1" dirty="0">
                        <a:solidFill>
                          <a:schemeClr val="accent3">
                            <a:lumMod val="50000"/>
                          </a:schemeClr>
                        </a:solidFill>
                        <a:effectLs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4,64–14,23</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&lt; 0,0001</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46754069"/>
                  </a:ext>
                </a:extLst>
              </a:tr>
              <a:tr h="304976">
                <a:tc>
                  <a:txBody>
                    <a:bodyPr/>
                    <a:lstStyle/>
                    <a:p>
                      <a:pPr marL="180975" marR="0" lvl="1" indent="0" algn="l" defTabSz="914400" rtl="0" eaLnBrk="1" latinLnBrk="0" hangingPunct="1">
                        <a:spcBef>
                          <a:spcPts val="0"/>
                        </a:spcBef>
                        <a:spcAft>
                          <a:spcPts val="0"/>
                        </a:spcAft>
                        <a:tabLst/>
                      </a:pPr>
                      <a:r>
                        <a:rPr lang="en-US" sz="1050" b="0" kern="1200" dirty="0">
                          <a:solidFill>
                            <a:schemeClr val="tx1"/>
                          </a:solidFill>
                          <a:effectLst/>
                          <a:latin typeface="+mn-lt"/>
                          <a:ea typeface="+mn-ea"/>
                          <a:cs typeface="Arial" panose="020B0604020202020204" pitchFamily="34" charset="0"/>
                        </a:rPr>
                        <a:t>IA-2A</a:t>
                      </a:r>
                      <a:endParaRPr lang="en-US" sz="1050" b="0" strike="sngStrike" kern="1200" dirty="0">
                        <a:solidFill>
                          <a:schemeClr val="tx1"/>
                        </a:solidFill>
                        <a:effectLst/>
                        <a:highlight>
                          <a:srgbClr val="FFFF00"/>
                        </a:highligh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1050" b="1" dirty="0">
                          <a:solidFill>
                            <a:schemeClr val="accent3">
                              <a:lumMod val="50000"/>
                            </a:schemeClr>
                          </a:solidFill>
                          <a:effectLst/>
                          <a:latin typeface="+mn-lt"/>
                          <a:ea typeface="Helvetica Neue" panose="02000503000000020004" pitchFamily="2" charset="0"/>
                          <a:cs typeface="Arial" panose="020B0604020202020204" pitchFamily="34" charset="0"/>
                        </a:rPr>
                        <a:t>7,40</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4,34–12,55</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&lt; 0,0001</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629706674"/>
                  </a:ext>
                </a:extLst>
              </a:tr>
              <a:tr h="384726">
                <a:tc>
                  <a:txBody>
                    <a:bodyPr/>
                    <a:lstStyle/>
                    <a:p>
                      <a:pPr marL="180975" marR="0" lvl="1" indent="0" algn="l" defTabSz="914400" rtl="0" eaLnBrk="1" latinLnBrk="0" hangingPunct="1">
                        <a:spcBef>
                          <a:spcPts val="0"/>
                        </a:spcBef>
                        <a:spcAft>
                          <a:spcPts val="0"/>
                        </a:spcAft>
                        <a:tabLst/>
                      </a:pPr>
                      <a:r>
                        <a:rPr lang="en-US" sz="1050" b="0" kern="1200" dirty="0">
                          <a:solidFill>
                            <a:schemeClr val="tx1"/>
                          </a:solidFill>
                          <a:effectLst/>
                          <a:latin typeface="+mn-lt"/>
                          <a:ea typeface="+mn-ea"/>
                          <a:cs typeface="Arial" panose="020B0604020202020204" pitchFamily="34" charset="0"/>
                        </a:rPr>
                        <a:t>GADA</a:t>
                      </a:r>
                      <a:endParaRPr lang="en-US" sz="1050" b="0" strike="sngStrike" kern="1200" dirty="0">
                        <a:solidFill>
                          <a:schemeClr val="tx1"/>
                        </a:solidFill>
                        <a:effectLst/>
                        <a:highlight>
                          <a:srgbClr val="FFFF00"/>
                        </a:highligh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1050" dirty="0">
                          <a:solidFill>
                            <a:schemeClr val="tx1"/>
                          </a:solidFill>
                          <a:effectLst/>
                          <a:latin typeface="+mn-lt"/>
                          <a:ea typeface="Helvetica Neue" panose="02000503000000020004" pitchFamily="2" charset="0"/>
                          <a:cs typeface="Arial" panose="020B0604020202020204" pitchFamily="34" charset="0"/>
                        </a:rPr>
                        <a:t>1,06</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0,62–1,80</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0,845</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72392931"/>
                  </a:ext>
                </a:extLst>
              </a:tr>
            </a:tbl>
          </a:graphicData>
        </a:graphic>
      </p:graphicFrame>
      <p:sp>
        <p:nvSpPr>
          <p:cNvPr id="9" name="Rectangle: Top Corners Rounded 7">
            <a:extLst>
              <a:ext uri="{FF2B5EF4-FFF2-40B4-BE49-F238E27FC236}">
                <a16:creationId xmlns:a16="http://schemas.microsoft.com/office/drawing/2014/main" id="{A49DF6AE-BDB6-CB79-B90D-0453ED9E1085}"/>
              </a:ext>
            </a:extLst>
          </p:cNvPr>
          <p:cNvSpPr/>
          <p:nvPr/>
        </p:nvSpPr>
        <p:spPr>
          <a:xfrm rot="16200000">
            <a:off x="4411989" y="-355399"/>
            <a:ext cx="789770" cy="8674252"/>
          </a:xfrm>
          <a:prstGeom prst="round2SameRect">
            <a:avLst>
              <a:gd name="adj1" fmla="val 50000"/>
              <a:gd name="adj2" fmla="val 0"/>
            </a:avLst>
          </a:prstGeom>
          <a:ln>
            <a:noFill/>
          </a:ln>
        </p:spPr>
        <p:style>
          <a:lnRef idx="3">
            <a:schemeClr val="lt1"/>
          </a:lnRef>
          <a:fillRef idx="1">
            <a:schemeClr val="accent6"/>
          </a:fillRef>
          <a:effectRef idx="1">
            <a:schemeClr val="accent6"/>
          </a:effectRef>
          <a:fontRef idx="minor">
            <a:schemeClr val="lt1"/>
          </a:fontRef>
        </p:style>
        <p:txBody>
          <a:bodyPr vert="vert" tIns="162000" bIns="0" rtlCol="0" anchor="ctr"/>
          <a:lstStyle/>
          <a:p>
            <a:pPr marL="685800" lvl="2" defTabSz="685800">
              <a:lnSpc>
                <a:spcPct val="150000"/>
              </a:lnSpc>
              <a:spcAft>
                <a:spcPts val="600"/>
              </a:spcAft>
              <a:defRPr/>
            </a:pPr>
            <a:endParaRPr lang="en-US" sz="1050">
              <a:solidFill>
                <a:srgbClr val="2F3651"/>
              </a:solidFill>
              <a:latin typeface="Arial" panose="020B0604020202020204" pitchFamily="34" charset="0"/>
              <a:ea typeface="Verdana"/>
              <a:cs typeface="Arial" panose="020B0604020202020204" pitchFamily="34" charset="0"/>
            </a:endParaRPr>
          </a:p>
        </p:txBody>
      </p:sp>
      <p:sp>
        <p:nvSpPr>
          <p:cNvPr id="13" name="TextBox 8">
            <a:extLst>
              <a:ext uri="{FF2B5EF4-FFF2-40B4-BE49-F238E27FC236}">
                <a16:creationId xmlns:a16="http://schemas.microsoft.com/office/drawing/2014/main" id="{726282B2-FA73-2E2C-947C-2FA1EBF74497}"/>
              </a:ext>
            </a:extLst>
          </p:cNvPr>
          <p:cNvSpPr txBox="1"/>
          <p:nvPr/>
        </p:nvSpPr>
        <p:spPr>
          <a:xfrm>
            <a:off x="800099" y="3739022"/>
            <a:ext cx="8197917" cy="475124"/>
          </a:xfrm>
          <a:prstGeom prst="roundRect">
            <a:avLst>
              <a:gd name="adj" fmla="val 50000"/>
            </a:avLst>
          </a:prstGeom>
          <a:noFill/>
        </p:spPr>
        <p:txBody>
          <a:bodyPr wrap="square" lIns="27000" tIns="27000" rIns="27000" bIns="27000" rtlCol="0" anchor="ctr">
            <a:noAutofit/>
          </a:bodyPr>
          <a:lstStyle/>
          <a:p>
            <a:pPr defTabSz="685800">
              <a:lnSpc>
                <a:spcPct val="90000"/>
              </a:lnSpc>
              <a:defRPr/>
            </a:pPr>
            <a:r>
              <a:rPr lang="de-DE" sz="1350" b="1" kern="100" dirty="0">
                <a:solidFill>
                  <a:schemeClr val="bg1"/>
                </a:solidFill>
                <a:latin typeface="Arial" panose="020B0604020202020204"/>
                <a:ea typeface="DengXian" panose="02010600030101010101" pitchFamily="2" charset="-122"/>
                <a:cs typeface="Arial" panose="020B0604020202020204" pitchFamily="34" charset="0"/>
              </a:rPr>
              <a:t>Höhere mittlere IAA- und IA-2A-Spiegel </a:t>
            </a:r>
            <a:r>
              <a:rPr lang="de-DE" sz="1350" kern="100" dirty="0">
                <a:solidFill>
                  <a:srgbClr val="23004C"/>
                </a:solidFill>
                <a:latin typeface="Arial" panose="020B0604020202020204"/>
                <a:ea typeface="DengXian" panose="02010600030101010101" pitchFamily="2" charset="-122"/>
                <a:cs typeface="Arial" panose="020B0604020202020204" pitchFamily="34" charset="0"/>
              </a:rPr>
              <a:t>sind bei Personen mit ≥1 persistierenden, bestätigten Autoantikörpern mit einem </a:t>
            </a:r>
            <a:r>
              <a:rPr lang="de-DE" sz="1350" b="1" kern="100" dirty="0">
                <a:solidFill>
                  <a:schemeClr val="bg1"/>
                </a:solidFill>
                <a:latin typeface="Arial" panose="020B0604020202020204"/>
                <a:ea typeface="DengXian" panose="02010600030101010101" pitchFamily="2" charset="-122"/>
                <a:cs typeface="Arial" panose="020B0604020202020204" pitchFamily="34" charset="0"/>
              </a:rPr>
              <a:t>erhöhten Risiko </a:t>
            </a:r>
            <a:r>
              <a:rPr lang="de-DE" sz="1350" kern="100" dirty="0">
                <a:solidFill>
                  <a:srgbClr val="23004C"/>
                </a:solidFill>
                <a:latin typeface="Arial" panose="020B0604020202020204"/>
                <a:ea typeface="DengXian" panose="02010600030101010101" pitchFamily="2" charset="-122"/>
                <a:cs typeface="Arial" panose="020B0604020202020204" pitchFamily="34" charset="0"/>
              </a:rPr>
              <a:t>für das </a:t>
            </a:r>
            <a:r>
              <a:rPr lang="de-DE" sz="1350" b="1" kern="100" dirty="0">
                <a:solidFill>
                  <a:schemeClr val="bg1"/>
                </a:solidFill>
                <a:latin typeface="Arial" panose="020B0604020202020204"/>
                <a:ea typeface="DengXian" panose="02010600030101010101" pitchFamily="2" charset="-122"/>
                <a:cs typeface="Arial" panose="020B0604020202020204" pitchFamily="34" charset="0"/>
              </a:rPr>
              <a:t>Fortschreiten zu T1D Stadium 3 </a:t>
            </a:r>
            <a:r>
              <a:rPr lang="de-DE" sz="1350" kern="100" dirty="0">
                <a:solidFill>
                  <a:srgbClr val="23004C"/>
                </a:solidFill>
                <a:latin typeface="Arial" panose="020B0604020202020204"/>
                <a:ea typeface="DengXian" panose="02010600030101010101" pitchFamily="2" charset="-122"/>
                <a:cs typeface="Arial" panose="020B0604020202020204" pitchFamily="34" charset="0"/>
              </a:rPr>
              <a:t>verbunden als niedrigere Spiegel</a:t>
            </a:r>
            <a:r>
              <a:rPr lang="en-US" sz="1350" kern="100" baseline="30000" dirty="0">
                <a:solidFill>
                  <a:srgbClr val="23004C"/>
                </a:solidFill>
                <a:latin typeface="Arial" panose="020B0604020202020204"/>
                <a:ea typeface="DengXian" panose="02010600030101010101" pitchFamily="2" charset="-122"/>
                <a:cs typeface="Arial" panose="020B0604020202020204" pitchFamily="34" charset="0"/>
              </a:rPr>
              <a:t>1</a:t>
            </a:r>
          </a:p>
        </p:txBody>
      </p:sp>
      <p:sp>
        <p:nvSpPr>
          <p:cNvPr id="2" name="Textfeld 1">
            <a:extLst>
              <a:ext uri="{FF2B5EF4-FFF2-40B4-BE49-F238E27FC236}">
                <a16:creationId xmlns:a16="http://schemas.microsoft.com/office/drawing/2014/main" id="{3D816C3D-2D0D-0B1E-7BAE-372C6239C44C}"/>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3963149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D93C0-8510-1EE7-9865-E12ED73DA26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E41C08D-272D-8BB9-8809-1375657C67B6}"/>
              </a:ext>
            </a:extLst>
          </p:cNvPr>
          <p:cNvSpPr>
            <a:spLocks noGrp="1"/>
          </p:cNvSpPr>
          <p:nvPr>
            <p:ph type="title"/>
          </p:nvPr>
        </p:nvSpPr>
        <p:spPr>
          <a:xfrm>
            <a:off x="360740" y="113753"/>
            <a:ext cx="8485200" cy="491328"/>
          </a:xfrm>
        </p:spPr>
        <p:txBody>
          <a:bodyPr anchor="t">
            <a:noAutofit/>
          </a:bodyPr>
          <a:lstStyle/>
          <a:p>
            <a:pPr>
              <a:lnSpc>
                <a:spcPct val="100000"/>
              </a:lnSpc>
            </a:pPr>
            <a:r>
              <a:rPr lang="de-DE" sz="2000" b="1" dirty="0">
                <a:solidFill>
                  <a:srgbClr val="7030A0"/>
                </a:solidFill>
                <a:latin typeface="+mj-lt"/>
              </a:rPr>
              <a:t>Das T1D-Progressionsrisiko zu Stadium 3 ist mit GADA am niedrigsten und mit IA-2A am höchsten bei ≥ 2 IAk</a:t>
            </a:r>
            <a:r>
              <a:rPr lang="de-DE" sz="2000" b="1" baseline="30000" dirty="0">
                <a:solidFill>
                  <a:srgbClr val="7030A0"/>
                </a:solidFill>
                <a:latin typeface="+mj-lt"/>
              </a:rPr>
              <a:t>1</a:t>
            </a:r>
            <a:endParaRPr lang="en-US" sz="2000" b="1" baseline="30000" dirty="0">
              <a:solidFill>
                <a:srgbClr val="7030A0"/>
              </a:solidFill>
              <a:latin typeface="+mj-lt"/>
            </a:endParaRPr>
          </a:p>
        </p:txBody>
      </p:sp>
      <p:sp>
        <p:nvSpPr>
          <p:cNvPr id="49" name="Rectangle: Top Corners Rounded 9">
            <a:extLst>
              <a:ext uri="{FF2B5EF4-FFF2-40B4-BE49-F238E27FC236}">
                <a16:creationId xmlns:a16="http://schemas.microsoft.com/office/drawing/2014/main" id="{4C91E631-4680-01B3-EC36-97148840E11F}"/>
              </a:ext>
            </a:extLst>
          </p:cNvPr>
          <p:cNvSpPr/>
          <p:nvPr/>
        </p:nvSpPr>
        <p:spPr>
          <a:xfrm rot="5400000">
            <a:off x="759340" y="98417"/>
            <a:ext cx="250245" cy="1768929"/>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TrialNet PTP-Studie*</a:t>
            </a:r>
          </a:p>
        </p:txBody>
      </p:sp>
      <p:sp>
        <p:nvSpPr>
          <p:cNvPr id="50" name="Rectangle: Rounded Corners 30">
            <a:extLst>
              <a:ext uri="{FF2B5EF4-FFF2-40B4-BE49-F238E27FC236}">
                <a16:creationId xmlns:a16="http://schemas.microsoft.com/office/drawing/2014/main" id="{2F070135-1BD7-DEE4-C973-7CD73A05FC7F}"/>
              </a:ext>
            </a:extLst>
          </p:cNvPr>
          <p:cNvSpPr/>
          <p:nvPr/>
        </p:nvSpPr>
        <p:spPr>
          <a:xfrm>
            <a:off x="469727" y="1246698"/>
            <a:ext cx="3275142" cy="413072"/>
          </a:xfrm>
          <a:prstGeom prst="roundRect">
            <a:avLst>
              <a:gd name="adj" fmla="val 50000"/>
            </a:avLst>
          </a:prstGeom>
          <a:solidFill>
            <a:srgbClr val="23004C"/>
          </a:solidFill>
          <a:ln w="25400" cap="flat" cmpd="sng" algn="ctr">
            <a:noFill/>
            <a:prstDash val="solid"/>
          </a:ln>
          <a:effectLst/>
        </p:spPr>
        <p:txBody>
          <a:bodyPr rtlCol="0" anchor="ctr"/>
          <a:lstStyle/>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Progressionsrisiko zu T1D Stadium 3 nach IAk-Typ bei Personen mit 2 IAk (N = 636)</a:t>
            </a:r>
            <a:r>
              <a:rPr kumimoji="0" lang="de" sz="1000" b="0" i="0" u="none" strike="noStrike" kern="0" cap="none" spc="0" normalizeH="0" baseline="30000" noProof="0" dirty="0">
                <a:ln>
                  <a:noFill/>
                </a:ln>
                <a:solidFill>
                  <a:srgbClr val="FFFFFF"/>
                </a:solidFill>
                <a:effectLst/>
                <a:uLnTx/>
                <a:uFillTx/>
                <a:ea typeface="Arial"/>
                <a:cs typeface="Arial"/>
              </a:rPr>
              <a:t>1 </a:t>
            </a:r>
            <a:endParaRPr kumimoji="0" lang="en-GB" sz="1000" b="0" i="0" u="none" strike="noStrike" kern="0" cap="none" spc="0" normalizeH="0" baseline="30000" noProof="0" dirty="0">
              <a:ln>
                <a:noFill/>
              </a:ln>
              <a:solidFill>
                <a:prstClr val="white"/>
              </a:solidFill>
              <a:effectLst/>
              <a:uLnTx/>
              <a:uFillTx/>
              <a:cs typeface="Arial" panose="020B0604020202020204" pitchFamily="34" charset="0"/>
            </a:endParaRPr>
          </a:p>
        </p:txBody>
      </p:sp>
      <p:sp>
        <p:nvSpPr>
          <p:cNvPr id="53" name="Rectangle: Rounded Corners 30">
            <a:extLst>
              <a:ext uri="{FF2B5EF4-FFF2-40B4-BE49-F238E27FC236}">
                <a16:creationId xmlns:a16="http://schemas.microsoft.com/office/drawing/2014/main" id="{335354C9-1768-4ECC-8096-66604423CD76}"/>
              </a:ext>
            </a:extLst>
          </p:cNvPr>
          <p:cNvSpPr/>
          <p:nvPr/>
        </p:nvSpPr>
        <p:spPr>
          <a:xfrm>
            <a:off x="5127171" y="1246699"/>
            <a:ext cx="3331030" cy="413072"/>
          </a:xfrm>
          <a:prstGeom prst="roundRect">
            <a:avLst>
              <a:gd name="adj" fmla="val 50000"/>
            </a:avLst>
          </a:prstGeom>
          <a:solidFill>
            <a:srgbClr val="23004C"/>
          </a:solidFill>
          <a:ln w="25400" cap="flat" cmpd="sng" algn="ctr">
            <a:noFill/>
            <a:prstDash val="solid"/>
          </a:ln>
          <a:effectLst/>
        </p:spPr>
        <p:txBody>
          <a:bodyPr rtlCol="0" anchor="ctr"/>
          <a:lstStyle/>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Progressionsrisiko zu T1D Stadium 3 nach IAk-Typ bei Personen mit ≥ 2 IAk (N = 1.815)</a:t>
            </a:r>
            <a:r>
              <a:rPr kumimoji="0" lang="de" sz="1000" b="0" i="0" u="none" strike="noStrike" kern="0" cap="none" spc="0" normalizeH="0" baseline="30000" noProof="0" dirty="0">
                <a:ln>
                  <a:noFill/>
                </a:ln>
                <a:solidFill>
                  <a:srgbClr val="FFFFFF"/>
                </a:solidFill>
                <a:effectLst/>
                <a:uLnTx/>
                <a:uFillTx/>
                <a:ea typeface="Arial"/>
                <a:cs typeface="Arial"/>
              </a:rPr>
              <a:t>1</a:t>
            </a:r>
            <a:endParaRPr kumimoji="0" lang="en-GB" sz="1000" b="0" i="0" u="none" strike="noStrike" kern="0" cap="none" spc="0" normalizeH="0" baseline="30000" noProof="0" dirty="0">
              <a:ln>
                <a:noFill/>
              </a:ln>
              <a:solidFill>
                <a:prstClr val="white"/>
              </a:solidFill>
              <a:effectLst/>
              <a:uLnTx/>
              <a:uFillTx/>
              <a:cs typeface="Arial" panose="020B0604020202020204" pitchFamily="34" charset="0"/>
            </a:endParaRPr>
          </a:p>
        </p:txBody>
      </p:sp>
      <p:sp>
        <p:nvSpPr>
          <p:cNvPr id="71" name="Text Placeholder 5">
            <a:extLst>
              <a:ext uri="{FF2B5EF4-FFF2-40B4-BE49-F238E27FC236}">
                <a16:creationId xmlns:a16="http://schemas.microsoft.com/office/drawing/2014/main" id="{706343EA-ADA5-A5A4-60BC-319E825D75D4}"/>
              </a:ext>
            </a:extLst>
          </p:cNvPr>
          <p:cNvSpPr txBox="1">
            <a:spLocks/>
          </p:cNvSpPr>
          <p:nvPr/>
        </p:nvSpPr>
        <p:spPr>
          <a:xfrm>
            <a:off x="469747" y="4779410"/>
            <a:ext cx="8426603"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und Tabelle modifiziert nach Jacobsen LM 2020</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 </a:t>
            </a:r>
            <a:r>
              <a:rPr lang="de-DE" sz="600" dirty="0">
                <a:solidFill>
                  <a:srgbClr val="404040"/>
                </a:solidFill>
                <a:latin typeface="+mn-lt"/>
                <a:ea typeface="Arial"/>
                <a:cs typeface="Arial"/>
              </a:rPr>
              <a:t>Die Daten stammen von Verwandten von Personen mit T1D, bei denen ≥ 2 Arten von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nachgewiesen wurden (N = 1.815; Alter: 12,35 ± 9,39 Jahre).  Die Personen wurden unterteilt in diejenigen mit 2 (n = 804) oder &gt; 2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(n = 1.011); von denjenigen mit 2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waren 636 entweder GADA- oder IA-2A-positiv</a:t>
            </a:r>
            <a:r>
              <a:rPr kumimoji="0" lang="de" sz="600" b="0" i="0" u="none" strike="noStrike" kern="1200" cap="none" spc="0" normalizeH="0" baseline="0" noProof="0" dirty="0">
                <a:ln>
                  <a:noFill/>
                </a:ln>
                <a:solidFill>
                  <a:srgbClr val="404040"/>
                </a:solidFill>
                <a:effectLst/>
                <a:uLnTx/>
                <a:uFillTx/>
                <a:latin typeface="+mn-lt"/>
                <a:ea typeface="Arial"/>
                <a:cs typeface="Arial"/>
              </a:rPr>
              <a:t>. GADA: Glutamatdecarboxylase-Autoantikörper; IAA: Insulinautoantikörper; IAk: Inselautoantikörper; IA-2A: Insulinoma-assoziiertes Antigen 2-Autoantikörper; KI: Konfidenzintervall; T1D: Typ-1-Diabetes; ZnT8A: Zinktransporter 8-Autoantikörper; +: positiv; -: negativ. </a:t>
            </a:r>
            <a:endParaRPr kumimoji="0" lang="en-NZ" sz="600" b="0" i="0" u="none" strike="noStrike" kern="1200" cap="none" spc="0" normalizeH="0" baseline="0" noProof="0" dirty="0">
              <a:ln>
                <a:noFill/>
              </a:ln>
              <a:solidFill>
                <a:srgbClr val="404040"/>
              </a:solidFill>
              <a:effectLst/>
              <a:uLnTx/>
              <a:uFillTx/>
              <a:latin typeface="+mn-lt"/>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a-DK" sz="600" b="0" i="0" u="none" strike="noStrike" kern="1200" cap="none" spc="0" normalizeH="0" baseline="0" noProof="0" dirty="0">
                <a:ln>
                  <a:noFill/>
                </a:ln>
                <a:solidFill>
                  <a:srgbClr val="404040"/>
                </a:solidFill>
                <a:effectLst/>
                <a:uLnTx/>
                <a:uFillTx/>
                <a:latin typeface="+mn-lt"/>
                <a:ea typeface="Arial"/>
                <a:cs typeface="Arial"/>
              </a:rPr>
              <a:t>Jacobsen LM </a:t>
            </a:r>
            <a:r>
              <a:rPr kumimoji="0" lang="da-DK" sz="600" b="0" i="1" u="none" strike="noStrike" kern="1200" cap="none" spc="0" normalizeH="0" baseline="0" noProof="0" dirty="0">
                <a:ln>
                  <a:noFill/>
                </a:ln>
                <a:solidFill>
                  <a:srgbClr val="404040"/>
                </a:solidFill>
                <a:effectLst/>
                <a:uLnTx/>
                <a:uFillTx/>
                <a:latin typeface="+mn-lt"/>
                <a:ea typeface="Arial"/>
                <a:cs typeface="Arial"/>
              </a:rPr>
              <a:t>et al. Diabetologia </a:t>
            </a:r>
            <a:r>
              <a:rPr kumimoji="0" lang="da-DK" sz="600" b="0" i="0" u="none" strike="noStrike" kern="1200" cap="none" spc="0" normalizeH="0" baseline="0" noProof="0" dirty="0">
                <a:ln>
                  <a:noFill/>
                </a:ln>
                <a:solidFill>
                  <a:srgbClr val="404040"/>
                </a:solidFill>
                <a:effectLst/>
                <a:uLnTx/>
                <a:uFillTx/>
                <a:latin typeface="+mn-lt"/>
                <a:ea typeface="Arial"/>
                <a:cs typeface="Arial"/>
              </a:rPr>
              <a:t>2020; 63: 588</a:t>
            </a:r>
            <a:r>
              <a:rPr lang="da-DK" sz="600" dirty="0">
                <a:solidFill>
                  <a:srgbClr val="404040"/>
                </a:solidFill>
                <a:latin typeface="Verdana"/>
                <a:ea typeface="Arial"/>
                <a:cs typeface="Arial"/>
              </a:rPr>
              <a:t>–9</a:t>
            </a:r>
            <a:r>
              <a:rPr kumimoji="0" lang="da-DK" sz="600" b="0" i="0" u="none" strike="noStrike" kern="1200" cap="none" spc="0" normalizeH="0" baseline="0" noProof="0" dirty="0">
                <a:ln>
                  <a:noFill/>
                </a:ln>
                <a:solidFill>
                  <a:srgbClr val="404040"/>
                </a:solidFill>
                <a:effectLst/>
                <a:uLnTx/>
                <a:uFillTx/>
                <a:latin typeface="+mn-lt"/>
                <a:ea typeface="Arial"/>
                <a:cs typeface="Arial"/>
              </a:rPr>
              <a:t>6. </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endParaRPr>
          </a:p>
        </p:txBody>
      </p:sp>
      <p:graphicFrame>
        <p:nvGraphicFramePr>
          <p:cNvPr id="6" name="Table 4">
            <a:extLst>
              <a:ext uri="{FF2B5EF4-FFF2-40B4-BE49-F238E27FC236}">
                <a16:creationId xmlns:a16="http://schemas.microsoft.com/office/drawing/2014/main" id="{71B278BE-B0B8-99EE-DDB2-F28FF68F9373}"/>
              </a:ext>
            </a:extLst>
          </p:cNvPr>
          <p:cNvGraphicFramePr>
            <a:graphicFrameLocks noGrp="1"/>
          </p:cNvGraphicFramePr>
          <p:nvPr>
            <p:extLst>
              <p:ext uri="{D42A27DB-BD31-4B8C-83A1-F6EECF244321}">
                <p14:modId xmlns:p14="http://schemas.microsoft.com/office/powerpoint/2010/main" val="3460405561"/>
              </p:ext>
            </p:extLst>
          </p:nvPr>
        </p:nvGraphicFramePr>
        <p:xfrm>
          <a:off x="5127171" y="1857632"/>
          <a:ext cx="3331030" cy="1182164"/>
        </p:xfrm>
        <a:graphic>
          <a:graphicData uri="http://schemas.openxmlformats.org/drawingml/2006/table">
            <a:tbl>
              <a:tblPr firstRow="1" firstCol="1" bandRow="1">
                <a:tableStyleId>{5C22544A-7EE6-4342-B048-85BDC9FD1C3A}</a:tableStyleId>
              </a:tblPr>
              <a:tblGrid>
                <a:gridCol w="1037203">
                  <a:extLst>
                    <a:ext uri="{9D8B030D-6E8A-4147-A177-3AD203B41FA5}">
                      <a16:colId xmlns:a16="http://schemas.microsoft.com/office/drawing/2014/main" val="1050945137"/>
                    </a:ext>
                  </a:extLst>
                </a:gridCol>
                <a:gridCol w="1320771">
                  <a:extLst>
                    <a:ext uri="{9D8B030D-6E8A-4147-A177-3AD203B41FA5}">
                      <a16:colId xmlns:a16="http://schemas.microsoft.com/office/drawing/2014/main" val="3582208527"/>
                    </a:ext>
                  </a:extLst>
                </a:gridCol>
                <a:gridCol w="973056">
                  <a:extLst>
                    <a:ext uri="{9D8B030D-6E8A-4147-A177-3AD203B41FA5}">
                      <a16:colId xmlns:a16="http://schemas.microsoft.com/office/drawing/2014/main" val="4133983276"/>
                    </a:ext>
                  </a:extLst>
                </a:gridCol>
              </a:tblGrid>
              <a:tr h="341640">
                <a:tc>
                  <a:txBody>
                    <a:bodyPr/>
                    <a:lstStyle/>
                    <a:p>
                      <a:pPr marL="179388" marR="0" lvl="1" indent="0" algn="l">
                        <a:spcBef>
                          <a:spcPts val="0"/>
                        </a:spcBef>
                        <a:spcAft>
                          <a:spcPts val="0"/>
                        </a:spcAft>
                        <a:tabLst/>
                      </a:pPr>
                      <a:r>
                        <a:rPr lang="en-US" sz="900" b="1" dirty="0" err="1">
                          <a:solidFill>
                            <a:schemeClr val="tx1"/>
                          </a:solidFill>
                          <a:effectLst/>
                          <a:latin typeface="+mn-lt"/>
                          <a:cs typeface="Arial" panose="020B0604020202020204" pitchFamily="34" charset="0"/>
                        </a:rPr>
                        <a:t>IAk</a:t>
                      </a:r>
                      <a:endParaRPr lang="en-US" sz="900" b="1" dirty="0">
                        <a:solidFill>
                          <a:schemeClr val="tx1"/>
                        </a:solidFill>
                        <a:effectLst/>
                        <a:latin typeface="+mn-lt"/>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b="1" dirty="0">
                          <a:solidFill>
                            <a:schemeClr val="tx1"/>
                          </a:solidFill>
                          <a:effectLst/>
                          <a:latin typeface="+mn-lt"/>
                          <a:cs typeface="Arial" panose="020B0604020202020204" pitchFamily="34" charset="0"/>
                        </a:rPr>
                        <a:t>T1D-Risiko </a:t>
                      </a:r>
                    </a:p>
                    <a:p>
                      <a:pPr marL="0" marR="0" algn="ctr">
                        <a:spcBef>
                          <a:spcPts val="0"/>
                        </a:spcBef>
                        <a:spcAft>
                          <a:spcPts val="0"/>
                        </a:spcAft>
                      </a:pPr>
                      <a:r>
                        <a:rPr lang="en-US" sz="900" b="1" dirty="0">
                          <a:solidFill>
                            <a:schemeClr val="tx1"/>
                          </a:solidFill>
                          <a:effectLst/>
                          <a:latin typeface="+mn-lt"/>
                          <a:cs typeface="Arial" panose="020B0604020202020204" pitchFamily="34" charset="0"/>
                        </a:rPr>
                        <a:t>HR [95 %-KI]</a:t>
                      </a:r>
                      <a:endParaRPr lang="en-US" sz="900" b="1" dirty="0">
                        <a:solidFill>
                          <a:schemeClr val="tx1"/>
                        </a:solidFill>
                        <a:effectLs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b="1" dirty="0">
                          <a:solidFill>
                            <a:schemeClr val="tx1"/>
                          </a:solidFill>
                          <a:effectLst/>
                          <a:latin typeface="+mn-lt"/>
                          <a:ea typeface="Helvetica Neue" panose="02000503000000020004" pitchFamily="2" charset="0"/>
                          <a:cs typeface="Arial" panose="020B0604020202020204" pitchFamily="34" charset="0"/>
                        </a:rPr>
                        <a:t>p-Wert</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481193704"/>
                  </a:ext>
                </a:extLst>
              </a:tr>
              <a:tr h="210131">
                <a:tc>
                  <a:txBody>
                    <a:bodyPr/>
                    <a:lstStyle/>
                    <a:p>
                      <a:pPr marL="180975" marR="0" lvl="1" indent="0" algn="l" defTabSz="914400" rtl="0" eaLnBrk="1" latinLnBrk="0" hangingPunct="1">
                        <a:spcBef>
                          <a:spcPts val="0"/>
                        </a:spcBef>
                        <a:spcAft>
                          <a:spcPts val="0"/>
                        </a:spcAft>
                        <a:tabLst/>
                      </a:pPr>
                      <a:r>
                        <a:rPr lang="en-US" sz="900" b="1" kern="1200" dirty="0">
                          <a:solidFill>
                            <a:srgbClr val="87A7D5"/>
                          </a:solidFill>
                          <a:effectLst/>
                          <a:latin typeface="+mn-lt"/>
                          <a:ea typeface="+mn-ea"/>
                          <a:cs typeface="Arial" panose="020B0604020202020204" pitchFamily="34" charset="0"/>
                        </a:rPr>
                        <a:t>GADA</a:t>
                      </a:r>
                      <a:endParaRPr lang="en-US" sz="900" b="1" strike="sngStrike" kern="1200" dirty="0">
                        <a:solidFill>
                          <a:srgbClr val="87A7D5"/>
                        </a:solidFill>
                        <a:effectLst/>
                        <a:highlight>
                          <a:srgbClr val="FFFF00"/>
                        </a:highligh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b="1" dirty="0">
                          <a:solidFill>
                            <a:srgbClr val="87A7D5"/>
                          </a:solidFill>
                          <a:effectLst/>
                          <a:latin typeface="+mn-lt"/>
                          <a:cs typeface="Arial" panose="020B0604020202020204" pitchFamily="34" charset="0"/>
                        </a:rPr>
                        <a:t>0,60 [0,43; 0.85]</a:t>
                      </a:r>
                      <a:endParaRPr lang="en-US" sz="900" b="1" dirty="0">
                        <a:solidFill>
                          <a:srgbClr val="87A7D5"/>
                        </a:solidFill>
                        <a:effectLs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b="1" dirty="0">
                          <a:solidFill>
                            <a:srgbClr val="87A7D5"/>
                          </a:solidFill>
                          <a:effectLst/>
                          <a:latin typeface="+mn-lt"/>
                          <a:ea typeface="Helvetica Neue" panose="02000503000000020004" pitchFamily="2" charset="0"/>
                          <a:cs typeface="Arial" panose="020B0604020202020204" pitchFamily="34" charset="0"/>
                        </a:rPr>
                        <a:t>0,0038</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46754069"/>
                  </a:ext>
                </a:extLst>
              </a:tr>
              <a:tr h="210131">
                <a:tc>
                  <a:txBody>
                    <a:bodyPr/>
                    <a:lstStyle/>
                    <a:p>
                      <a:pPr marL="180975" marR="0" lvl="1" indent="0" algn="l" defTabSz="914400" rtl="0" eaLnBrk="1" latinLnBrk="0" hangingPunct="1">
                        <a:spcBef>
                          <a:spcPts val="0"/>
                        </a:spcBef>
                        <a:spcAft>
                          <a:spcPts val="0"/>
                        </a:spcAft>
                        <a:tabLst/>
                      </a:pPr>
                      <a:r>
                        <a:rPr lang="en-US" sz="900" b="0" kern="1200" dirty="0">
                          <a:solidFill>
                            <a:schemeClr val="tx1"/>
                          </a:solidFill>
                          <a:effectLst/>
                          <a:latin typeface="+mn-lt"/>
                          <a:ea typeface="+mn-ea"/>
                          <a:cs typeface="Arial" panose="020B0604020202020204" pitchFamily="34" charset="0"/>
                        </a:rPr>
                        <a:t>IAA</a:t>
                      </a:r>
                      <a:endParaRPr lang="en-US" sz="900" b="0" strike="sngStrike" kern="1200" dirty="0">
                        <a:solidFill>
                          <a:schemeClr val="tx1"/>
                        </a:solidFill>
                        <a:effectLst/>
                        <a:highlight>
                          <a:srgbClr val="FFFF00"/>
                        </a:highligh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dirty="0">
                          <a:solidFill>
                            <a:schemeClr val="tx1"/>
                          </a:solidFill>
                          <a:effectLst/>
                          <a:latin typeface="+mn-lt"/>
                          <a:ea typeface="Helvetica Neue" panose="02000503000000020004" pitchFamily="2" charset="0"/>
                          <a:cs typeface="Arial" panose="020B0604020202020204" pitchFamily="34" charset="0"/>
                        </a:rPr>
                        <a:t>0,83 [0,65; 1,06]</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0,1424</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143549827"/>
                  </a:ext>
                </a:extLst>
              </a:tr>
              <a:tr h="210131">
                <a:tc>
                  <a:txBody>
                    <a:bodyPr/>
                    <a:lstStyle/>
                    <a:p>
                      <a:pPr marL="180975" marR="0" lvl="1" indent="0" algn="l" defTabSz="914400" rtl="0" eaLnBrk="1" latinLnBrk="0" hangingPunct="1">
                        <a:spcBef>
                          <a:spcPts val="0"/>
                        </a:spcBef>
                        <a:spcAft>
                          <a:spcPts val="0"/>
                        </a:spcAft>
                        <a:tabLst/>
                      </a:pPr>
                      <a:r>
                        <a:rPr lang="en-US" sz="900" b="0" kern="1200" dirty="0">
                          <a:solidFill>
                            <a:schemeClr val="tx1"/>
                          </a:solidFill>
                          <a:effectLst/>
                          <a:latin typeface="+mn-lt"/>
                          <a:ea typeface="+mn-ea"/>
                          <a:cs typeface="Arial" panose="020B0604020202020204" pitchFamily="34" charset="0"/>
                        </a:rPr>
                        <a:t>ZnT8A</a:t>
                      </a:r>
                      <a:endParaRPr lang="en-US" sz="900" b="0" strike="sngStrike" kern="1200" dirty="0">
                        <a:solidFill>
                          <a:schemeClr val="tx1"/>
                        </a:solidFill>
                        <a:effectLs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dirty="0">
                          <a:solidFill>
                            <a:schemeClr val="tx1"/>
                          </a:solidFill>
                          <a:effectLst/>
                          <a:latin typeface="+mn-lt"/>
                          <a:ea typeface="Helvetica Neue" panose="02000503000000020004" pitchFamily="2" charset="0"/>
                          <a:cs typeface="Arial" panose="020B0604020202020204" pitchFamily="34" charset="0"/>
                        </a:rPr>
                        <a:t>0,87 [0,65; 1,17]</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mn-lt"/>
                          <a:ea typeface="Helvetica Neue" panose="02000503000000020004" pitchFamily="2" charset="0"/>
                          <a:cs typeface="Arial" panose="020B0604020202020204" pitchFamily="34" charset="0"/>
                        </a:rPr>
                        <a:t>0,3721</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703462479"/>
                  </a:ext>
                </a:extLst>
              </a:tr>
              <a:tr h="210131">
                <a:tc>
                  <a:txBody>
                    <a:bodyPr/>
                    <a:lstStyle/>
                    <a:p>
                      <a:pPr marL="180975" marR="0" lvl="1" indent="0" algn="l" defTabSz="914400" rtl="0" eaLnBrk="1" latinLnBrk="0" hangingPunct="1">
                        <a:spcBef>
                          <a:spcPts val="0"/>
                        </a:spcBef>
                        <a:spcAft>
                          <a:spcPts val="0"/>
                        </a:spcAft>
                        <a:tabLst/>
                      </a:pPr>
                      <a:r>
                        <a:rPr lang="en-US" sz="900" b="1" kern="1200" dirty="0">
                          <a:solidFill>
                            <a:srgbClr val="C34847"/>
                          </a:solidFill>
                          <a:effectLst/>
                          <a:latin typeface="+mn-lt"/>
                          <a:ea typeface="+mn-ea"/>
                          <a:cs typeface="Arial" panose="020B0604020202020204" pitchFamily="34" charset="0"/>
                        </a:rPr>
                        <a:t>IA-2A</a:t>
                      </a:r>
                      <a:endParaRPr lang="en-US" sz="900" b="1" strike="sngStrike" kern="1200" dirty="0">
                        <a:solidFill>
                          <a:srgbClr val="C34847"/>
                        </a:solidFill>
                        <a:effectLs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tc>
                  <a:txBody>
                    <a:bodyPr/>
                    <a:lstStyle/>
                    <a:p>
                      <a:pPr marL="0" marR="0" algn="ctr">
                        <a:spcBef>
                          <a:spcPts val="0"/>
                        </a:spcBef>
                        <a:spcAft>
                          <a:spcPts val="0"/>
                        </a:spcAft>
                      </a:pPr>
                      <a:r>
                        <a:rPr lang="en-US" sz="900" b="1" dirty="0">
                          <a:solidFill>
                            <a:srgbClr val="C34847"/>
                          </a:solidFill>
                          <a:effectLst/>
                          <a:latin typeface="+mn-lt"/>
                          <a:ea typeface="Helvetica Neue" panose="02000503000000020004" pitchFamily="2" charset="0"/>
                          <a:cs typeface="Arial" panose="020B0604020202020204" pitchFamily="34" charset="0"/>
                        </a:rPr>
                        <a:t>1,97 [1,47; 2,64]</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C34847"/>
                          </a:solidFill>
                          <a:effectLst/>
                          <a:uLnTx/>
                          <a:uFillTx/>
                          <a:latin typeface="+mn-lt"/>
                          <a:ea typeface="Helvetica Neue" panose="02000503000000020004" pitchFamily="2" charset="0"/>
                          <a:cs typeface="Arial" panose="020B0604020202020204" pitchFamily="34" charset="0"/>
                        </a:rPr>
                        <a:t>0,0001</a:t>
                      </a: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629706674"/>
                  </a:ext>
                </a:extLst>
              </a:tr>
            </a:tbl>
          </a:graphicData>
        </a:graphic>
      </p:graphicFrame>
      <p:sp>
        <p:nvSpPr>
          <p:cNvPr id="10" name="TextBox 13">
            <a:extLst>
              <a:ext uri="{FF2B5EF4-FFF2-40B4-BE49-F238E27FC236}">
                <a16:creationId xmlns:a16="http://schemas.microsoft.com/office/drawing/2014/main" id="{B019F6F2-9933-2B73-14DE-E90EEF9D5F83}"/>
              </a:ext>
            </a:extLst>
          </p:cNvPr>
          <p:cNvSpPr txBox="1"/>
          <p:nvPr/>
        </p:nvSpPr>
        <p:spPr>
          <a:xfrm>
            <a:off x="3744870" y="2298425"/>
            <a:ext cx="1175295" cy="584775"/>
          </a:xfrm>
          <a:prstGeom prst="rect">
            <a:avLst/>
          </a:prstGeom>
          <a:noFill/>
        </p:spPr>
        <p:txBody>
          <a:bodyPr wrap="square" rtlCol="0">
            <a:spAutoFit/>
          </a:bodyPr>
          <a:lstStyle/>
          <a:p>
            <a:pPr defTabSz="685800">
              <a:defRPr/>
            </a:pPr>
            <a:r>
              <a:rPr lang="en-US" sz="800" b="1" dirty="0" err="1">
                <a:solidFill>
                  <a:srgbClr val="87A7D5"/>
                </a:solidFill>
              </a:rPr>
              <a:t>Niedrigstes</a:t>
            </a:r>
            <a:r>
              <a:rPr lang="en-US" sz="800" b="1" dirty="0">
                <a:solidFill>
                  <a:srgbClr val="87A7D5"/>
                </a:solidFill>
              </a:rPr>
              <a:t> Progression-</a:t>
            </a:r>
            <a:r>
              <a:rPr lang="en-US" sz="800" b="1" dirty="0" err="1">
                <a:solidFill>
                  <a:srgbClr val="87A7D5"/>
                </a:solidFill>
              </a:rPr>
              <a:t>srisiko</a:t>
            </a:r>
            <a:r>
              <a:rPr lang="en-US" sz="800" b="1" dirty="0">
                <a:solidFill>
                  <a:srgbClr val="87A7D5"/>
                </a:solidFill>
              </a:rPr>
              <a:t> </a:t>
            </a:r>
            <a:r>
              <a:rPr lang="en-US" sz="800" b="1" dirty="0" err="1">
                <a:solidFill>
                  <a:srgbClr val="87A7D5"/>
                </a:solidFill>
              </a:rPr>
              <a:t>bei</a:t>
            </a:r>
            <a:r>
              <a:rPr lang="en-US" sz="800" b="1" dirty="0">
                <a:solidFill>
                  <a:srgbClr val="87A7D5"/>
                </a:solidFill>
              </a:rPr>
              <a:t> </a:t>
            </a:r>
            <a:br>
              <a:rPr lang="en-US" sz="800" b="1" dirty="0">
                <a:solidFill>
                  <a:srgbClr val="87A7D5"/>
                </a:solidFill>
              </a:rPr>
            </a:br>
            <a:r>
              <a:rPr lang="en-US" sz="800" b="1" dirty="0">
                <a:solidFill>
                  <a:srgbClr val="87A7D5"/>
                </a:solidFill>
              </a:rPr>
              <a:t>GADA+/IA-2A-</a:t>
            </a:r>
            <a:endParaRPr lang="en-NZ" sz="800" b="1" dirty="0">
              <a:solidFill>
                <a:srgbClr val="87A7D5"/>
              </a:solidFill>
            </a:endParaRPr>
          </a:p>
        </p:txBody>
      </p:sp>
      <p:sp>
        <p:nvSpPr>
          <p:cNvPr id="11" name="TextBox 14">
            <a:extLst>
              <a:ext uri="{FF2B5EF4-FFF2-40B4-BE49-F238E27FC236}">
                <a16:creationId xmlns:a16="http://schemas.microsoft.com/office/drawing/2014/main" id="{D23F1BBE-F859-D801-F111-F2CA3788F8A4}"/>
              </a:ext>
            </a:extLst>
          </p:cNvPr>
          <p:cNvSpPr txBox="1"/>
          <p:nvPr/>
        </p:nvSpPr>
        <p:spPr>
          <a:xfrm>
            <a:off x="3744870" y="3060381"/>
            <a:ext cx="1061858" cy="584775"/>
          </a:xfrm>
          <a:prstGeom prst="rect">
            <a:avLst/>
          </a:prstGeom>
          <a:noFill/>
        </p:spPr>
        <p:txBody>
          <a:bodyPr wrap="square" rtlCol="0">
            <a:spAutoFit/>
          </a:bodyPr>
          <a:lstStyle/>
          <a:p>
            <a:pPr defTabSz="685800">
              <a:defRPr/>
            </a:pPr>
            <a:r>
              <a:rPr lang="en-US" sz="800" b="1" dirty="0" err="1">
                <a:solidFill>
                  <a:srgbClr val="C34847"/>
                </a:solidFill>
              </a:rPr>
              <a:t>Höchstes</a:t>
            </a:r>
            <a:r>
              <a:rPr lang="en-US" sz="800" b="1" dirty="0">
                <a:solidFill>
                  <a:srgbClr val="C34847"/>
                </a:solidFill>
              </a:rPr>
              <a:t> Progressions-</a:t>
            </a:r>
            <a:r>
              <a:rPr lang="en-US" sz="800" b="1" dirty="0" err="1">
                <a:solidFill>
                  <a:srgbClr val="C34847"/>
                </a:solidFill>
              </a:rPr>
              <a:t>risiko</a:t>
            </a:r>
            <a:r>
              <a:rPr lang="en-US" sz="800" b="1" dirty="0">
                <a:solidFill>
                  <a:srgbClr val="C34847"/>
                </a:solidFill>
              </a:rPr>
              <a:t> </a:t>
            </a:r>
            <a:r>
              <a:rPr lang="en-US" sz="800" b="1" dirty="0" err="1">
                <a:solidFill>
                  <a:srgbClr val="C34847"/>
                </a:solidFill>
              </a:rPr>
              <a:t>bei</a:t>
            </a:r>
            <a:r>
              <a:rPr lang="en-US" sz="800" b="1" dirty="0">
                <a:solidFill>
                  <a:srgbClr val="C34847"/>
                </a:solidFill>
              </a:rPr>
              <a:t> </a:t>
            </a:r>
          </a:p>
          <a:p>
            <a:pPr defTabSz="685800">
              <a:defRPr/>
            </a:pPr>
            <a:r>
              <a:rPr lang="en-US" sz="800" b="1" dirty="0">
                <a:solidFill>
                  <a:srgbClr val="C34847"/>
                </a:solidFill>
              </a:rPr>
              <a:t>IA-2A+/GADA-</a:t>
            </a:r>
            <a:endParaRPr lang="en-NZ" sz="800" b="1" dirty="0">
              <a:solidFill>
                <a:srgbClr val="C34847"/>
              </a:solidFill>
            </a:endParaRPr>
          </a:p>
        </p:txBody>
      </p:sp>
      <p:sp>
        <p:nvSpPr>
          <p:cNvPr id="12" name="TextBox 16">
            <a:extLst>
              <a:ext uri="{FF2B5EF4-FFF2-40B4-BE49-F238E27FC236}">
                <a16:creationId xmlns:a16="http://schemas.microsoft.com/office/drawing/2014/main" id="{58E89EA8-CFA0-A620-2A52-C53B21B0C960}"/>
              </a:ext>
            </a:extLst>
          </p:cNvPr>
          <p:cNvSpPr txBox="1"/>
          <p:nvPr/>
        </p:nvSpPr>
        <p:spPr>
          <a:xfrm>
            <a:off x="3744871" y="2862682"/>
            <a:ext cx="974956" cy="215444"/>
          </a:xfrm>
          <a:prstGeom prst="rect">
            <a:avLst/>
          </a:prstGeom>
          <a:noFill/>
        </p:spPr>
        <p:txBody>
          <a:bodyPr wrap="square" rtlCol="0">
            <a:spAutoFit/>
          </a:bodyPr>
          <a:lstStyle/>
          <a:p>
            <a:pPr defTabSz="685800">
              <a:defRPr/>
            </a:pPr>
            <a:r>
              <a:rPr lang="en-US" sz="800" dirty="0">
                <a:solidFill>
                  <a:srgbClr val="000000"/>
                </a:solidFill>
              </a:rPr>
              <a:t>p &lt; 0,0001</a:t>
            </a:r>
            <a:endParaRPr lang="en-NZ" sz="800" dirty="0">
              <a:solidFill>
                <a:srgbClr val="000000"/>
              </a:solidFill>
            </a:endParaRPr>
          </a:p>
        </p:txBody>
      </p:sp>
      <p:grpSp>
        <p:nvGrpSpPr>
          <p:cNvPr id="75" name="Gruppieren 74">
            <a:extLst>
              <a:ext uri="{FF2B5EF4-FFF2-40B4-BE49-F238E27FC236}">
                <a16:creationId xmlns:a16="http://schemas.microsoft.com/office/drawing/2014/main" id="{D9584E45-4B11-D5D4-C2BB-638D7E4C70BF}"/>
              </a:ext>
            </a:extLst>
          </p:cNvPr>
          <p:cNvGrpSpPr/>
          <p:nvPr/>
        </p:nvGrpSpPr>
        <p:grpSpPr>
          <a:xfrm>
            <a:off x="469728" y="1857632"/>
            <a:ext cx="3277633" cy="2603708"/>
            <a:chOff x="208464" y="1857632"/>
            <a:chExt cx="3277633" cy="2603708"/>
          </a:xfrm>
        </p:grpSpPr>
        <p:pic>
          <p:nvPicPr>
            <p:cNvPr id="8" name="Picture 10">
              <a:extLst>
                <a:ext uri="{FF2B5EF4-FFF2-40B4-BE49-F238E27FC236}">
                  <a16:creationId xmlns:a16="http://schemas.microsoft.com/office/drawing/2014/main" id="{43C524B9-72E2-8882-6DEB-073CE5270635}"/>
                </a:ext>
              </a:extLst>
            </p:cNvPr>
            <p:cNvPicPr>
              <a:picLocks noChangeAspect="1"/>
            </p:cNvPicPr>
            <p:nvPr/>
          </p:nvPicPr>
          <p:blipFill rotWithShape="1">
            <a:blip r:embed="rId3"/>
            <a:srcRect l="1536"/>
            <a:stretch/>
          </p:blipFill>
          <p:spPr>
            <a:xfrm>
              <a:off x="823062" y="1957833"/>
              <a:ext cx="2663035" cy="2025143"/>
            </a:xfrm>
            <a:prstGeom prst="rect">
              <a:avLst/>
            </a:prstGeom>
          </p:spPr>
        </p:pic>
        <p:sp>
          <p:nvSpPr>
            <p:cNvPr id="70" name="Rechteck 69">
              <a:extLst>
                <a:ext uri="{FF2B5EF4-FFF2-40B4-BE49-F238E27FC236}">
                  <a16:creationId xmlns:a16="http://schemas.microsoft.com/office/drawing/2014/main" id="{4E679510-D961-B0AC-6402-C2684F415C8D}"/>
                </a:ext>
              </a:extLst>
            </p:cNvPr>
            <p:cNvSpPr/>
            <p:nvPr/>
          </p:nvSpPr>
          <p:spPr>
            <a:xfrm>
              <a:off x="208465" y="3883642"/>
              <a:ext cx="3275142" cy="577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8" name="Textfeld 47">
              <a:extLst>
                <a:ext uri="{FF2B5EF4-FFF2-40B4-BE49-F238E27FC236}">
                  <a16:creationId xmlns:a16="http://schemas.microsoft.com/office/drawing/2014/main" id="{B31CF94B-2BA2-ABB3-D3F8-67D9562B912E}"/>
                </a:ext>
              </a:extLst>
            </p:cNvPr>
            <p:cNvSpPr txBox="1"/>
            <p:nvPr/>
          </p:nvSpPr>
          <p:spPr>
            <a:xfrm>
              <a:off x="1012820" y="3828688"/>
              <a:ext cx="2377574" cy="200055"/>
            </a:xfrm>
            <a:prstGeom prst="rect">
              <a:avLst/>
            </a:prstGeom>
            <a:noFill/>
          </p:spPr>
          <p:txBody>
            <a:bodyPr wrap="none" rtlCol="0">
              <a:spAutoFit/>
            </a:bodyPr>
            <a:lstStyle/>
            <a:p>
              <a:r>
                <a:rPr lang="de-DE" sz="700" b="1" dirty="0"/>
                <a:t>Zeit seit Feststellung multiple </a:t>
              </a:r>
              <a:r>
                <a:rPr lang="de-DE" sz="700" b="1" dirty="0" err="1"/>
                <a:t>IAk</a:t>
              </a:r>
              <a:r>
                <a:rPr lang="de-DE" sz="700" b="1" dirty="0"/>
                <a:t>+ [Jahre]</a:t>
              </a:r>
            </a:p>
          </p:txBody>
        </p:sp>
        <p:sp>
          <p:nvSpPr>
            <p:cNvPr id="72" name="Rechteck 71">
              <a:extLst>
                <a:ext uri="{FF2B5EF4-FFF2-40B4-BE49-F238E27FC236}">
                  <a16:creationId xmlns:a16="http://schemas.microsoft.com/office/drawing/2014/main" id="{883C29AA-BDF9-ECCB-F2CE-86D715C01C2D}"/>
                </a:ext>
              </a:extLst>
            </p:cNvPr>
            <p:cNvSpPr/>
            <p:nvPr/>
          </p:nvSpPr>
          <p:spPr>
            <a:xfrm>
              <a:off x="208464" y="1955896"/>
              <a:ext cx="620102" cy="20887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5" name="Textfeld 44">
              <a:extLst>
                <a:ext uri="{FF2B5EF4-FFF2-40B4-BE49-F238E27FC236}">
                  <a16:creationId xmlns:a16="http://schemas.microsoft.com/office/drawing/2014/main" id="{60BFD4AB-F802-267B-A3C9-881C53FED704}"/>
                </a:ext>
              </a:extLst>
            </p:cNvPr>
            <p:cNvSpPr txBox="1"/>
            <p:nvPr/>
          </p:nvSpPr>
          <p:spPr>
            <a:xfrm rot="16200000">
              <a:off x="-89082" y="2787608"/>
              <a:ext cx="1601721" cy="200055"/>
            </a:xfrm>
            <a:prstGeom prst="rect">
              <a:avLst/>
            </a:prstGeom>
            <a:noFill/>
          </p:spPr>
          <p:txBody>
            <a:bodyPr wrap="none" rtlCol="0">
              <a:spAutoFit/>
            </a:bodyPr>
            <a:lstStyle/>
            <a:p>
              <a:r>
                <a:rPr lang="de-DE" sz="700" b="1" dirty="0"/>
                <a:t>Frei von T1D Stadium 3 [%]</a:t>
              </a:r>
            </a:p>
          </p:txBody>
        </p:sp>
        <p:sp>
          <p:nvSpPr>
            <p:cNvPr id="73" name="Rechteck 72">
              <a:extLst>
                <a:ext uri="{FF2B5EF4-FFF2-40B4-BE49-F238E27FC236}">
                  <a16:creationId xmlns:a16="http://schemas.microsoft.com/office/drawing/2014/main" id="{44E8856F-2D10-5E13-79ED-7B4290C87A92}"/>
                </a:ext>
              </a:extLst>
            </p:cNvPr>
            <p:cNvSpPr/>
            <p:nvPr/>
          </p:nvSpPr>
          <p:spPr>
            <a:xfrm>
              <a:off x="208464" y="1857632"/>
              <a:ext cx="3275142" cy="131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Textfeld 20">
              <a:extLst>
                <a:ext uri="{FF2B5EF4-FFF2-40B4-BE49-F238E27FC236}">
                  <a16:creationId xmlns:a16="http://schemas.microsoft.com/office/drawing/2014/main" id="{966EBF37-1182-8BF0-3C83-B71CA0F8BDCF}"/>
                </a:ext>
              </a:extLst>
            </p:cNvPr>
            <p:cNvSpPr txBox="1"/>
            <p:nvPr/>
          </p:nvSpPr>
          <p:spPr>
            <a:xfrm>
              <a:off x="314965" y="4248391"/>
              <a:ext cx="620103" cy="92333"/>
            </a:xfrm>
            <a:prstGeom prst="rect">
              <a:avLst/>
            </a:prstGeom>
            <a:noFill/>
          </p:spPr>
          <p:txBody>
            <a:bodyPr wrap="square" lIns="0" tIns="0" rIns="0" bIns="0">
              <a:spAutoFit/>
            </a:bodyPr>
            <a:lstStyle/>
            <a:p>
              <a:r>
                <a:rPr lang="en-US" sz="600" dirty="0">
                  <a:solidFill>
                    <a:srgbClr val="87A7D5"/>
                  </a:solidFill>
                </a:rPr>
                <a:t>GADA+/IA-2A-</a:t>
              </a:r>
              <a:endParaRPr lang="de-DE" sz="600" dirty="0"/>
            </a:p>
          </p:txBody>
        </p:sp>
        <p:sp>
          <p:nvSpPr>
            <p:cNvPr id="22" name="Textfeld 21">
              <a:extLst>
                <a:ext uri="{FF2B5EF4-FFF2-40B4-BE49-F238E27FC236}">
                  <a16:creationId xmlns:a16="http://schemas.microsoft.com/office/drawing/2014/main" id="{2BA6336C-81DC-8AD2-4E7F-362D0336DA8F}"/>
                </a:ext>
              </a:extLst>
            </p:cNvPr>
            <p:cNvSpPr txBox="1"/>
            <p:nvPr/>
          </p:nvSpPr>
          <p:spPr>
            <a:xfrm>
              <a:off x="314964" y="4136105"/>
              <a:ext cx="620103" cy="92333"/>
            </a:xfrm>
            <a:prstGeom prst="rect">
              <a:avLst/>
            </a:prstGeom>
            <a:noFill/>
          </p:spPr>
          <p:txBody>
            <a:bodyPr wrap="square" lIns="0" tIns="0" rIns="0" bIns="0">
              <a:spAutoFit/>
            </a:bodyPr>
            <a:lstStyle/>
            <a:p>
              <a:r>
                <a:rPr lang="en-US" sz="600" dirty="0">
                  <a:solidFill>
                    <a:srgbClr val="C34847"/>
                  </a:solidFill>
                </a:rPr>
                <a:t>IA-2A+/GADA-</a:t>
              </a:r>
              <a:endParaRPr lang="de-DE" sz="600" dirty="0">
                <a:solidFill>
                  <a:srgbClr val="C34847"/>
                </a:solidFill>
              </a:endParaRPr>
            </a:p>
          </p:txBody>
        </p:sp>
        <p:sp>
          <p:nvSpPr>
            <p:cNvPr id="23" name="Textfeld 22">
              <a:extLst>
                <a:ext uri="{FF2B5EF4-FFF2-40B4-BE49-F238E27FC236}">
                  <a16:creationId xmlns:a16="http://schemas.microsoft.com/office/drawing/2014/main" id="{8919A205-7D80-04F9-0B70-EB0274F7DBE0}"/>
                </a:ext>
              </a:extLst>
            </p:cNvPr>
            <p:cNvSpPr txBox="1"/>
            <p:nvPr/>
          </p:nvSpPr>
          <p:spPr>
            <a:xfrm>
              <a:off x="969804" y="4135439"/>
              <a:ext cx="119080" cy="92333"/>
            </a:xfrm>
            <a:prstGeom prst="rect">
              <a:avLst/>
            </a:prstGeom>
            <a:noFill/>
          </p:spPr>
          <p:txBody>
            <a:bodyPr wrap="square" lIns="0" tIns="0" rIns="0" bIns="0">
              <a:spAutoFit/>
            </a:bodyPr>
            <a:lstStyle/>
            <a:p>
              <a:pPr algn="r"/>
              <a:r>
                <a:rPr lang="en-US" sz="600" dirty="0"/>
                <a:t>86</a:t>
              </a:r>
              <a:endParaRPr lang="de-DE" sz="600" dirty="0"/>
            </a:p>
          </p:txBody>
        </p:sp>
        <p:sp>
          <p:nvSpPr>
            <p:cNvPr id="24" name="Textfeld 23">
              <a:extLst>
                <a:ext uri="{FF2B5EF4-FFF2-40B4-BE49-F238E27FC236}">
                  <a16:creationId xmlns:a16="http://schemas.microsoft.com/office/drawing/2014/main" id="{48F845F6-BD1E-0D6E-D896-82CB30252F6D}"/>
                </a:ext>
              </a:extLst>
            </p:cNvPr>
            <p:cNvSpPr txBox="1"/>
            <p:nvPr/>
          </p:nvSpPr>
          <p:spPr>
            <a:xfrm>
              <a:off x="912546" y="4260635"/>
              <a:ext cx="176338" cy="92333"/>
            </a:xfrm>
            <a:prstGeom prst="rect">
              <a:avLst/>
            </a:prstGeom>
            <a:noFill/>
          </p:spPr>
          <p:txBody>
            <a:bodyPr wrap="square" lIns="0" tIns="0" rIns="0" bIns="0">
              <a:spAutoFit/>
            </a:bodyPr>
            <a:lstStyle/>
            <a:p>
              <a:pPr algn="r"/>
              <a:r>
                <a:rPr lang="en-US" sz="600" dirty="0"/>
                <a:t>550</a:t>
              </a:r>
              <a:endParaRPr lang="de-DE" sz="600" dirty="0"/>
            </a:p>
          </p:txBody>
        </p:sp>
        <p:sp>
          <p:nvSpPr>
            <p:cNvPr id="25" name="Textfeld 24">
              <a:extLst>
                <a:ext uri="{FF2B5EF4-FFF2-40B4-BE49-F238E27FC236}">
                  <a16:creationId xmlns:a16="http://schemas.microsoft.com/office/drawing/2014/main" id="{C37D8B34-6BA9-5629-4ACB-20E9774D9722}"/>
                </a:ext>
              </a:extLst>
            </p:cNvPr>
            <p:cNvSpPr txBox="1"/>
            <p:nvPr/>
          </p:nvSpPr>
          <p:spPr>
            <a:xfrm>
              <a:off x="1176659" y="4135439"/>
              <a:ext cx="119080" cy="92333"/>
            </a:xfrm>
            <a:prstGeom prst="rect">
              <a:avLst/>
            </a:prstGeom>
            <a:noFill/>
          </p:spPr>
          <p:txBody>
            <a:bodyPr wrap="square" lIns="0" tIns="0" rIns="0" bIns="0">
              <a:spAutoFit/>
            </a:bodyPr>
            <a:lstStyle/>
            <a:p>
              <a:pPr algn="r"/>
              <a:r>
                <a:rPr lang="en-US" sz="600" dirty="0"/>
                <a:t>62</a:t>
              </a:r>
              <a:endParaRPr lang="de-DE" sz="600" dirty="0"/>
            </a:p>
          </p:txBody>
        </p:sp>
        <p:sp>
          <p:nvSpPr>
            <p:cNvPr id="26" name="Textfeld 25">
              <a:extLst>
                <a:ext uri="{FF2B5EF4-FFF2-40B4-BE49-F238E27FC236}">
                  <a16:creationId xmlns:a16="http://schemas.microsoft.com/office/drawing/2014/main" id="{97C30345-344C-4532-0F09-C6AB1C8102C5}"/>
                </a:ext>
              </a:extLst>
            </p:cNvPr>
            <p:cNvSpPr txBox="1"/>
            <p:nvPr/>
          </p:nvSpPr>
          <p:spPr>
            <a:xfrm>
              <a:off x="1119401" y="4260635"/>
              <a:ext cx="176338" cy="92333"/>
            </a:xfrm>
            <a:prstGeom prst="rect">
              <a:avLst/>
            </a:prstGeom>
            <a:noFill/>
          </p:spPr>
          <p:txBody>
            <a:bodyPr wrap="square" lIns="0" tIns="0" rIns="0" bIns="0">
              <a:spAutoFit/>
            </a:bodyPr>
            <a:lstStyle/>
            <a:p>
              <a:pPr algn="r"/>
              <a:r>
                <a:rPr lang="en-US" sz="600" dirty="0"/>
                <a:t>352</a:t>
              </a:r>
              <a:endParaRPr lang="de-DE" sz="600" dirty="0"/>
            </a:p>
          </p:txBody>
        </p:sp>
        <p:sp>
          <p:nvSpPr>
            <p:cNvPr id="27" name="Textfeld 26">
              <a:extLst>
                <a:ext uri="{FF2B5EF4-FFF2-40B4-BE49-F238E27FC236}">
                  <a16:creationId xmlns:a16="http://schemas.microsoft.com/office/drawing/2014/main" id="{C89964AE-9F05-A05B-93C2-43DB7C76E878}"/>
                </a:ext>
              </a:extLst>
            </p:cNvPr>
            <p:cNvSpPr txBox="1"/>
            <p:nvPr/>
          </p:nvSpPr>
          <p:spPr>
            <a:xfrm>
              <a:off x="1402806" y="4139345"/>
              <a:ext cx="119080" cy="92333"/>
            </a:xfrm>
            <a:prstGeom prst="rect">
              <a:avLst/>
            </a:prstGeom>
            <a:noFill/>
          </p:spPr>
          <p:txBody>
            <a:bodyPr wrap="square" lIns="0" tIns="0" rIns="0" bIns="0">
              <a:spAutoFit/>
            </a:bodyPr>
            <a:lstStyle/>
            <a:p>
              <a:pPr algn="r"/>
              <a:r>
                <a:rPr lang="en-US" sz="600" dirty="0"/>
                <a:t>41</a:t>
              </a:r>
              <a:endParaRPr lang="de-DE" sz="600" dirty="0"/>
            </a:p>
          </p:txBody>
        </p:sp>
        <p:sp>
          <p:nvSpPr>
            <p:cNvPr id="28" name="Textfeld 27">
              <a:extLst>
                <a:ext uri="{FF2B5EF4-FFF2-40B4-BE49-F238E27FC236}">
                  <a16:creationId xmlns:a16="http://schemas.microsoft.com/office/drawing/2014/main" id="{7812B94C-E8E7-4F66-35C9-E87EA9DC6BCA}"/>
                </a:ext>
              </a:extLst>
            </p:cNvPr>
            <p:cNvSpPr txBox="1"/>
            <p:nvPr/>
          </p:nvSpPr>
          <p:spPr>
            <a:xfrm>
              <a:off x="1345548" y="4264541"/>
              <a:ext cx="176338" cy="92333"/>
            </a:xfrm>
            <a:prstGeom prst="rect">
              <a:avLst/>
            </a:prstGeom>
            <a:noFill/>
          </p:spPr>
          <p:txBody>
            <a:bodyPr wrap="square" lIns="0" tIns="0" rIns="0" bIns="0">
              <a:spAutoFit/>
            </a:bodyPr>
            <a:lstStyle/>
            <a:p>
              <a:pPr algn="r"/>
              <a:r>
                <a:rPr lang="en-US" sz="600" dirty="0"/>
                <a:t>252</a:t>
              </a:r>
              <a:endParaRPr lang="de-DE" sz="600" dirty="0"/>
            </a:p>
          </p:txBody>
        </p:sp>
        <p:sp>
          <p:nvSpPr>
            <p:cNvPr id="29" name="Textfeld 28">
              <a:extLst>
                <a:ext uri="{FF2B5EF4-FFF2-40B4-BE49-F238E27FC236}">
                  <a16:creationId xmlns:a16="http://schemas.microsoft.com/office/drawing/2014/main" id="{239307C0-0DBA-26B1-E75D-BC528768C59C}"/>
                </a:ext>
              </a:extLst>
            </p:cNvPr>
            <p:cNvSpPr txBox="1"/>
            <p:nvPr/>
          </p:nvSpPr>
          <p:spPr>
            <a:xfrm>
              <a:off x="1649848" y="4137343"/>
              <a:ext cx="119080" cy="92333"/>
            </a:xfrm>
            <a:prstGeom prst="rect">
              <a:avLst/>
            </a:prstGeom>
            <a:noFill/>
          </p:spPr>
          <p:txBody>
            <a:bodyPr wrap="square" lIns="0" tIns="0" rIns="0" bIns="0">
              <a:spAutoFit/>
            </a:bodyPr>
            <a:lstStyle/>
            <a:p>
              <a:pPr algn="r"/>
              <a:r>
                <a:rPr lang="en-US" sz="600" dirty="0"/>
                <a:t>26</a:t>
              </a:r>
              <a:endParaRPr lang="de-DE" sz="600" dirty="0"/>
            </a:p>
          </p:txBody>
        </p:sp>
        <p:sp>
          <p:nvSpPr>
            <p:cNvPr id="30" name="Textfeld 29">
              <a:extLst>
                <a:ext uri="{FF2B5EF4-FFF2-40B4-BE49-F238E27FC236}">
                  <a16:creationId xmlns:a16="http://schemas.microsoft.com/office/drawing/2014/main" id="{F154AA47-5C1E-B8F4-9C08-2A21F541C454}"/>
                </a:ext>
              </a:extLst>
            </p:cNvPr>
            <p:cNvSpPr txBox="1"/>
            <p:nvPr/>
          </p:nvSpPr>
          <p:spPr>
            <a:xfrm>
              <a:off x="1592590" y="4262539"/>
              <a:ext cx="176338" cy="92333"/>
            </a:xfrm>
            <a:prstGeom prst="rect">
              <a:avLst/>
            </a:prstGeom>
            <a:noFill/>
          </p:spPr>
          <p:txBody>
            <a:bodyPr wrap="square" lIns="0" tIns="0" rIns="0" bIns="0">
              <a:spAutoFit/>
            </a:bodyPr>
            <a:lstStyle/>
            <a:p>
              <a:pPr algn="r"/>
              <a:r>
                <a:rPr lang="en-US" sz="600" dirty="0"/>
                <a:t>169</a:t>
              </a:r>
              <a:endParaRPr lang="de-DE" sz="600" dirty="0"/>
            </a:p>
          </p:txBody>
        </p:sp>
        <p:sp>
          <p:nvSpPr>
            <p:cNvPr id="31" name="Textfeld 30">
              <a:extLst>
                <a:ext uri="{FF2B5EF4-FFF2-40B4-BE49-F238E27FC236}">
                  <a16:creationId xmlns:a16="http://schemas.microsoft.com/office/drawing/2014/main" id="{840E5D79-C474-27AE-CFF8-19B43F6DE88C}"/>
                </a:ext>
              </a:extLst>
            </p:cNvPr>
            <p:cNvSpPr txBox="1"/>
            <p:nvPr/>
          </p:nvSpPr>
          <p:spPr>
            <a:xfrm>
              <a:off x="1881446" y="4139345"/>
              <a:ext cx="119080" cy="92333"/>
            </a:xfrm>
            <a:prstGeom prst="rect">
              <a:avLst/>
            </a:prstGeom>
            <a:noFill/>
          </p:spPr>
          <p:txBody>
            <a:bodyPr wrap="square" lIns="0" tIns="0" rIns="0" bIns="0">
              <a:spAutoFit/>
            </a:bodyPr>
            <a:lstStyle/>
            <a:p>
              <a:pPr algn="r"/>
              <a:r>
                <a:rPr lang="en-US" sz="600" dirty="0"/>
                <a:t>16</a:t>
              </a:r>
              <a:endParaRPr lang="de-DE" sz="600" dirty="0"/>
            </a:p>
          </p:txBody>
        </p:sp>
        <p:sp>
          <p:nvSpPr>
            <p:cNvPr id="32" name="Textfeld 31">
              <a:extLst>
                <a:ext uri="{FF2B5EF4-FFF2-40B4-BE49-F238E27FC236}">
                  <a16:creationId xmlns:a16="http://schemas.microsoft.com/office/drawing/2014/main" id="{29607511-F663-5939-BF8D-873DED4936A6}"/>
                </a:ext>
              </a:extLst>
            </p:cNvPr>
            <p:cNvSpPr txBox="1"/>
            <p:nvPr/>
          </p:nvSpPr>
          <p:spPr>
            <a:xfrm>
              <a:off x="1824188" y="4264541"/>
              <a:ext cx="176338" cy="92333"/>
            </a:xfrm>
            <a:prstGeom prst="rect">
              <a:avLst/>
            </a:prstGeom>
            <a:noFill/>
          </p:spPr>
          <p:txBody>
            <a:bodyPr wrap="square" lIns="0" tIns="0" rIns="0" bIns="0">
              <a:spAutoFit/>
            </a:bodyPr>
            <a:lstStyle/>
            <a:p>
              <a:pPr algn="r"/>
              <a:r>
                <a:rPr lang="en-US" sz="600" dirty="0"/>
                <a:t>112</a:t>
              </a:r>
              <a:endParaRPr lang="de-DE" sz="600" dirty="0"/>
            </a:p>
          </p:txBody>
        </p:sp>
        <p:sp>
          <p:nvSpPr>
            <p:cNvPr id="33" name="Textfeld 32">
              <a:extLst>
                <a:ext uri="{FF2B5EF4-FFF2-40B4-BE49-F238E27FC236}">
                  <a16:creationId xmlns:a16="http://schemas.microsoft.com/office/drawing/2014/main" id="{D2434007-75ED-7CBD-A78D-BB05C2DFDC6D}"/>
                </a:ext>
              </a:extLst>
            </p:cNvPr>
            <p:cNvSpPr txBox="1"/>
            <p:nvPr/>
          </p:nvSpPr>
          <p:spPr>
            <a:xfrm>
              <a:off x="2082527" y="4135439"/>
              <a:ext cx="119080" cy="92333"/>
            </a:xfrm>
            <a:prstGeom prst="rect">
              <a:avLst/>
            </a:prstGeom>
            <a:noFill/>
          </p:spPr>
          <p:txBody>
            <a:bodyPr wrap="square" lIns="0" tIns="0" rIns="0" bIns="0">
              <a:spAutoFit/>
            </a:bodyPr>
            <a:lstStyle/>
            <a:p>
              <a:pPr algn="r"/>
              <a:r>
                <a:rPr lang="en-US" sz="600" dirty="0"/>
                <a:t>5</a:t>
              </a:r>
              <a:endParaRPr lang="de-DE" sz="600" dirty="0"/>
            </a:p>
          </p:txBody>
        </p:sp>
        <p:sp>
          <p:nvSpPr>
            <p:cNvPr id="34" name="Textfeld 33">
              <a:extLst>
                <a:ext uri="{FF2B5EF4-FFF2-40B4-BE49-F238E27FC236}">
                  <a16:creationId xmlns:a16="http://schemas.microsoft.com/office/drawing/2014/main" id="{20B532ED-C754-5664-E062-728B55B53368}"/>
                </a:ext>
              </a:extLst>
            </p:cNvPr>
            <p:cNvSpPr txBox="1"/>
            <p:nvPr/>
          </p:nvSpPr>
          <p:spPr>
            <a:xfrm>
              <a:off x="2082527" y="4260635"/>
              <a:ext cx="119080" cy="92333"/>
            </a:xfrm>
            <a:prstGeom prst="rect">
              <a:avLst/>
            </a:prstGeom>
            <a:noFill/>
          </p:spPr>
          <p:txBody>
            <a:bodyPr wrap="square" lIns="0" tIns="0" rIns="0" bIns="0">
              <a:spAutoFit/>
            </a:bodyPr>
            <a:lstStyle/>
            <a:p>
              <a:pPr algn="r"/>
              <a:r>
                <a:rPr lang="en-US" sz="600" dirty="0"/>
                <a:t>76</a:t>
              </a:r>
              <a:endParaRPr lang="de-DE" sz="600" dirty="0"/>
            </a:p>
          </p:txBody>
        </p:sp>
        <p:sp>
          <p:nvSpPr>
            <p:cNvPr id="35" name="Textfeld 34">
              <a:extLst>
                <a:ext uri="{FF2B5EF4-FFF2-40B4-BE49-F238E27FC236}">
                  <a16:creationId xmlns:a16="http://schemas.microsoft.com/office/drawing/2014/main" id="{8BDB911D-2D7A-1428-69AF-C8E538FEA017}"/>
                </a:ext>
              </a:extLst>
            </p:cNvPr>
            <p:cNvSpPr txBox="1"/>
            <p:nvPr/>
          </p:nvSpPr>
          <p:spPr>
            <a:xfrm>
              <a:off x="2314125" y="4135439"/>
              <a:ext cx="119080" cy="92333"/>
            </a:xfrm>
            <a:prstGeom prst="rect">
              <a:avLst/>
            </a:prstGeom>
            <a:noFill/>
          </p:spPr>
          <p:txBody>
            <a:bodyPr wrap="square" lIns="0" tIns="0" rIns="0" bIns="0">
              <a:spAutoFit/>
            </a:bodyPr>
            <a:lstStyle/>
            <a:p>
              <a:pPr algn="r"/>
              <a:r>
                <a:rPr lang="en-US" sz="600" dirty="0"/>
                <a:t>4</a:t>
              </a:r>
              <a:endParaRPr lang="de-DE" sz="600" dirty="0"/>
            </a:p>
          </p:txBody>
        </p:sp>
        <p:sp>
          <p:nvSpPr>
            <p:cNvPr id="36" name="Textfeld 35">
              <a:extLst>
                <a:ext uri="{FF2B5EF4-FFF2-40B4-BE49-F238E27FC236}">
                  <a16:creationId xmlns:a16="http://schemas.microsoft.com/office/drawing/2014/main" id="{74948806-76FB-17B7-B5AF-96B03A65A4E2}"/>
                </a:ext>
              </a:extLst>
            </p:cNvPr>
            <p:cNvSpPr txBox="1"/>
            <p:nvPr/>
          </p:nvSpPr>
          <p:spPr>
            <a:xfrm>
              <a:off x="2314125" y="4260635"/>
              <a:ext cx="119080" cy="92333"/>
            </a:xfrm>
            <a:prstGeom prst="rect">
              <a:avLst/>
            </a:prstGeom>
            <a:noFill/>
          </p:spPr>
          <p:txBody>
            <a:bodyPr wrap="square" lIns="0" tIns="0" rIns="0" bIns="0">
              <a:spAutoFit/>
            </a:bodyPr>
            <a:lstStyle/>
            <a:p>
              <a:pPr algn="r"/>
              <a:r>
                <a:rPr lang="en-US" sz="600" dirty="0"/>
                <a:t>40</a:t>
              </a:r>
              <a:endParaRPr lang="de-DE" sz="600" dirty="0"/>
            </a:p>
          </p:txBody>
        </p:sp>
        <p:sp>
          <p:nvSpPr>
            <p:cNvPr id="37" name="Textfeld 36">
              <a:extLst>
                <a:ext uri="{FF2B5EF4-FFF2-40B4-BE49-F238E27FC236}">
                  <a16:creationId xmlns:a16="http://schemas.microsoft.com/office/drawing/2014/main" id="{ACC02942-F2CA-42E2-0AB2-E81D5949018A}"/>
                </a:ext>
              </a:extLst>
            </p:cNvPr>
            <p:cNvSpPr txBox="1"/>
            <p:nvPr/>
          </p:nvSpPr>
          <p:spPr>
            <a:xfrm>
              <a:off x="2555716" y="4135439"/>
              <a:ext cx="119080" cy="92333"/>
            </a:xfrm>
            <a:prstGeom prst="rect">
              <a:avLst/>
            </a:prstGeom>
            <a:noFill/>
          </p:spPr>
          <p:txBody>
            <a:bodyPr wrap="square" lIns="0" tIns="0" rIns="0" bIns="0">
              <a:spAutoFit/>
            </a:bodyPr>
            <a:lstStyle/>
            <a:p>
              <a:pPr algn="r"/>
              <a:r>
                <a:rPr lang="en-US" sz="600" dirty="0"/>
                <a:t>2</a:t>
              </a:r>
              <a:endParaRPr lang="de-DE" sz="600" dirty="0"/>
            </a:p>
          </p:txBody>
        </p:sp>
        <p:sp>
          <p:nvSpPr>
            <p:cNvPr id="38" name="Textfeld 37">
              <a:extLst>
                <a:ext uri="{FF2B5EF4-FFF2-40B4-BE49-F238E27FC236}">
                  <a16:creationId xmlns:a16="http://schemas.microsoft.com/office/drawing/2014/main" id="{B18CA6C8-E2C2-1D33-D070-66D6761EC36B}"/>
                </a:ext>
              </a:extLst>
            </p:cNvPr>
            <p:cNvSpPr txBox="1"/>
            <p:nvPr/>
          </p:nvSpPr>
          <p:spPr>
            <a:xfrm>
              <a:off x="2555716" y="4260635"/>
              <a:ext cx="119080" cy="92333"/>
            </a:xfrm>
            <a:prstGeom prst="rect">
              <a:avLst/>
            </a:prstGeom>
            <a:noFill/>
          </p:spPr>
          <p:txBody>
            <a:bodyPr wrap="square" lIns="0" tIns="0" rIns="0" bIns="0">
              <a:spAutoFit/>
            </a:bodyPr>
            <a:lstStyle/>
            <a:p>
              <a:pPr algn="r"/>
              <a:r>
                <a:rPr lang="en-US" sz="600" dirty="0"/>
                <a:t>24</a:t>
              </a:r>
              <a:endParaRPr lang="de-DE" sz="600" dirty="0"/>
            </a:p>
          </p:txBody>
        </p:sp>
        <p:sp>
          <p:nvSpPr>
            <p:cNvPr id="39" name="Textfeld 38">
              <a:extLst>
                <a:ext uri="{FF2B5EF4-FFF2-40B4-BE49-F238E27FC236}">
                  <a16:creationId xmlns:a16="http://schemas.microsoft.com/office/drawing/2014/main" id="{03D825C5-C51F-427E-8549-2C09C498E0FD}"/>
                </a:ext>
              </a:extLst>
            </p:cNvPr>
            <p:cNvSpPr txBox="1"/>
            <p:nvPr/>
          </p:nvSpPr>
          <p:spPr>
            <a:xfrm>
              <a:off x="2787314" y="4135439"/>
              <a:ext cx="119080" cy="92333"/>
            </a:xfrm>
            <a:prstGeom prst="rect">
              <a:avLst/>
            </a:prstGeom>
            <a:noFill/>
          </p:spPr>
          <p:txBody>
            <a:bodyPr wrap="square" lIns="0" tIns="0" rIns="0" bIns="0">
              <a:spAutoFit/>
            </a:bodyPr>
            <a:lstStyle/>
            <a:p>
              <a:pPr algn="r"/>
              <a:r>
                <a:rPr lang="en-US" sz="600" dirty="0"/>
                <a:t>2</a:t>
              </a:r>
              <a:endParaRPr lang="de-DE" sz="600" dirty="0"/>
            </a:p>
          </p:txBody>
        </p:sp>
        <p:sp>
          <p:nvSpPr>
            <p:cNvPr id="40" name="Textfeld 39">
              <a:extLst>
                <a:ext uri="{FF2B5EF4-FFF2-40B4-BE49-F238E27FC236}">
                  <a16:creationId xmlns:a16="http://schemas.microsoft.com/office/drawing/2014/main" id="{D416E1CB-0AAA-395A-888F-79B101056931}"/>
                </a:ext>
              </a:extLst>
            </p:cNvPr>
            <p:cNvSpPr txBox="1"/>
            <p:nvPr/>
          </p:nvSpPr>
          <p:spPr>
            <a:xfrm>
              <a:off x="2787314" y="4260635"/>
              <a:ext cx="119080" cy="92333"/>
            </a:xfrm>
            <a:prstGeom prst="rect">
              <a:avLst/>
            </a:prstGeom>
            <a:noFill/>
          </p:spPr>
          <p:txBody>
            <a:bodyPr wrap="square" lIns="0" tIns="0" rIns="0" bIns="0">
              <a:spAutoFit/>
            </a:bodyPr>
            <a:lstStyle/>
            <a:p>
              <a:pPr algn="r"/>
              <a:r>
                <a:rPr lang="en-US" sz="600" dirty="0"/>
                <a:t>21</a:t>
              </a:r>
              <a:endParaRPr lang="de-DE" sz="600" dirty="0"/>
            </a:p>
          </p:txBody>
        </p:sp>
        <p:sp>
          <p:nvSpPr>
            <p:cNvPr id="41" name="Textfeld 40">
              <a:extLst>
                <a:ext uri="{FF2B5EF4-FFF2-40B4-BE49-F238E27FC236}">
                  <a16:creationId xmlns:a16="http://schemas.microsoft.com/office/drawing/2014/main" id="{7DB7CE25-2F9C-C158-0563-C3A7F5EF83B4}"/>
                </a:ext>
              </a:extLst>
            </p:cNvPr>
            <p:cNvSpPr txBox="1"/>
            <p:nvPr/>
          </p:nvSpPr>
          <p:spPr>
            <a:xfrm>
              <a:off x="3018912" y="4135439"/>
              <a:ext cx="119080" cy="92333"/>
            </a:xfrm>
            <a:prstGeom prst="rect">
              <a:avLst/>
            </a:prstGeom>
            <a:noFill/>
          </p:spPr>
          <p:txBody>
            <a:bodyPr wrap="square" lIns="0" tIns="0" rIns="0" bIns="0">
              <a:spAutoFit/>
            </a:bodyPr>
            <a:lstStyle/>
            <a:p>
              <a:pPr algn="r"/>
              <a:r>
                <a:rPr lang="en-US" sz="600" dirty="0"/>
                <a:t>2</a:t>
              </a:r>
              <a:endParaRPr lang="de-DE" sz="600" dirty="0"/>
            </a:p>
          </p:txBody>
        </p:sp>
        <p:sp>
          <p:nvSpPr>
            <p:cNvPr id="42" name="Textfeld 41">
              <a:extLst>
                <a:ext uri="{FF2B5EF4-FFF2-40B4-BE49-F238E27FC236}">
                  <a16:creationId xmlns:a16="http://schemas.microsoft.com/office/drawing/2014/main" id="{E1BC2B6B-380A-FF42-C5BC-4B609A07D9A4}"/>
                </a:ext>
              </a:extLst>
            </p:cNvPr>
            <p:cNvSpPr txBox="1"/>
            <p:nvPr/>
          </p:nvSpPr>
          <p:spPr>
            <a:xfrm>
              <a:off x="3018912" y="4260635"/>
              <a:ext cx="119080" cy="92333"/>
            </a:xfrm>
            <a:prstGeom prst="rect">
              <a:avLst/>
            </a:prstGeom>
            <a:noFill/>
          </p:spPr>
          <p:txBody>
            <a:bodyPr wrap="square" lIns="0" tIns="0" rIns="0" bIns="0">
              <a:spAutoFit/>
            </a:bodyPr>
            <a:lstStyle/>
            <a:p>
              <a:pPr algn="r"/>
              <a:r>
                <a:rPr lang="en-US" sz="600" dirty="0"/>
                <a:t>17</a:t>
              </a:r>
              <a:endParaRPr lang="de-DE" sz="600" dirty="0"/>
            </a:p>
          </p:txBody>
        </p:sp>
        <p:sp>
          <p:nvSpPr>
            <p:cNvPr id="43" name="Textfeld 42">
              <a:extLst>
                <a:ext uri="{FF2B5EF4-FFF2-40B4-BE49-F238E27FC236}">
                  <a16:creationId xmlns:a16="http://schemas.microsoft.com/office/drawing/2014/main" id="{7DF4A7FC-D7A9-BB1C-419C-28FB0FBA0B4F}"/>
                </a:ext>
              </a:extLst>
            </p:cNvPr>
            <p:cNvSpPr txBox="1"/>
            <p:nvPr/>
          </p:nvSpPr>
          <p:spPr>
            <a:xfrm>
              <a:off x="3270049" y="4135439"/>
              <a:ext cx="119080" cy="92333"/>
            </a:xfrm>
            <a:prstGeom prst="rect">
              <a:avLst/>
            </a:prstGeom>
            <a:noFill/>
          </p:spPr>
          <p:txBody>
            <a:bodyPr wrap="square" lIns="0" tIns="0" rIns="0" bIns="0">
              <a:spAutoFit/>
            </a:bodyPr>
            <a:lstStyle/>
            <a:p>
              <a:pPr algn="r"/>
              <a:r>
                <a:rPr lang="en-US" sz="600" dirty="0"/>
                <a:t>2</a:t>
              </a:r>
              <a:endParaRPr lang="de-DE" sz="600" dirty="0"/>
            </a:p>
          </p:txBody>
        </p:sp>
        <p:sp>
          <p:nvSpPr>
            <p:cNvPr id="44" name="Textfeld 43">
              <a:extLst>
                <a:ext uri="{FF2B5EF4-FFF2-40B4-BE49-F238E27FC236}">
                  <a16:creationId xmlns:a16="http://schemas.microsoft.com/office/drawing/2014/main" id="{3F324FC0-5628-C3AE-C71E-90349F26771B}"/>
                </a:ext>
              </a:extLst>
            </p:cNvPr>
            <p:cNvSpPr txBox="1"/>
            <p:nvPr/>
          </p:nvSpPr>
          <p:spPr>
            <a:xfrm>
              <a:off x="3270049" y="4260635"/>
              <a:ext cx="119080" cy="92333"/>
            </a:xfrm>
            <a:prstGeom prst="rect">
              <a:avLst/>
            </a:prstGeom>
            <a:noFill/>
          </p:spPr>
          <p:txBody>
            <a:bodyPr wrap="square" lIns="0" tIns="0" rIns="0" bIns="0">
              <a:spAutoFit/>
            </a:bodyPr>
            <a:lstStyle/>
            <a:p>
              <a:pPr algn="r"/>
              <a:r>
                <a:rPr lang="en-US" sz="600" dirty="0"/>
                <a:t>15</a:t>
              </a:r>
              <a:endParaRPr lang="de-DE" sz="600" dirty="0"/>
            </a:p>
          </p:txBody>
        </p:sp>
        <p:sp>
          <p:nvSpPr>
            <p:cNvPr id="74" name="Rechteck 73">
              <a:extLst>
                <a:ext uri="{FF2B5EF4-FFF2-40B4-BE49-F238E27FC236}">
                  <a16:creationId xmlns:a16="http://schemas.microsoft.com/office/drawing/2014/main" id="{4297CABE-8462-4779-FCA8-DA6398967F40}"/>
                </a:ext>
              </a:extLst>
            </p:cNvPr>
            <p:cNvSpPr/>
            <p:nvPr/>
          </p:nvSpPr>
          <p:spPr>
            <a:xfrm>
              <a:off x="208464" y="1857632"/>
              <a:ext cx="3275141" cy="260370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4136127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9A4CE-C01B-7509-6B57-5A378349BBB8}"/>
            </a:ext>
          </a:extLst>
        </p:cNvPr>
        <p:cNvGrpSpPr/>
        <p:nvPr/>
      </p:nvGrpSpPr>
      <p:grpSpPr>
        <a:xfrm>
          <a:off x="0" y="0"/>
          <a:ext cx="0" cy="0"/>
          <a:chOff x="0" y="0"/>
          <a:chExt cx="0" cy="0"/>
        </a:xfrm>
      </p:grpSpPr>
      <p:sp>
        <p:nvSpPr>
          <p:cNvPr id="56" name="Rechteck 55">
            <a:extLst>
              <a:ext uri="{FF2B5EF4-FFF2-40B4-BE49-F238E27FC236}">
                <a16:creationId xmlns:a16="http://schemas.microsoft.com/office/drawing/2014/main" id="{E6144446-E7C8-D794-1632-70D4D20AD0D4}"/>
              </a:ext>
            </a:extLst>
          </p:cNvPr>
          <p:cNvSpPr/>
          <p:nvPr/>
        </p:nvSpPr>
        <p:spPr>
          <a:xfrm>
            <a:off x="2830548" y="862872"/>
            <a:ext cx="95141" cy="388122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Title 3">
            <a:extLst>
              <a:ext uri="{FF2B5EF4-FFF2-40B4-BE49-F238E27FC236}">
                <a16:creationId xmlns:a16="http://schemas.microsoft.com/office/drawing/2014/main" id="{8095E583-6B76-6B2E-06FF-7DCE07F41536}"/>
              </a:ext>
            </a:extLst>
          </p:cNvPr>
          <p:cNvSpPr>
            <a:spLocks noGrp="1"/>
          </p:cNvSpPr>
          <p:nvPr>
            <p:ph type="title"/>
          </p:nvPr>
        </p:nvSpPr>
        <p:spPr>
          <a:xfrm>
            <a:off x="360740" y="113753"/>
            <a:ext cx="8485200" cy="491328"/>
          </a:xfrm>
        </p:spPr>
        <p:txBody>
          <a:bodyPr anchor="t">
            <a:noAutofit/>
          </a:bodyPr>
          <a:lstStyle/>
          <a:p>
            <a:pPr>
              <a:lnSpc>
                <a:spcPct val="100000"/>
              </a:lnSpc>
            </a:pPr>
            <a:r>
              <a:rPr lang="de-DE" sz="2000" b="1" dirty="0">
                <a:solidFill>
                  <a:srgbClr val="7030A0"/>
                </a:solidFill>
                <a:latin typeface="+mj-lt"/>
              </a:rPr>
              <a:t>IA-2A-Vorhandensein erhöhte das T1D-Progressionsrisiko innerhalb jedes der Stadien des präsymptomatischen T1D</a:t>
            </a:r>
            <a:r>
              <a:rPr lang="de-DE" sz="2000" b="1" baseline="30000" dirty="0">
                <a:solidFill>
                  <a:srgbClr val="7030A0"/>
                </a:solidFill>
                <a:latin typeface="+mj-lt"/>
              </a:rPr>
              <a:t>1</a:t>
            </a:r>
            <a:endParaRPr lang="en-US" sz="2000" b="1" baseline="30000" dirty="0">
              <a:solidFill>
                <a:srgbClr val="7030A0"/>
              </a:solidFill>
              <a:latin typeface="+mj-lt"/>
            </a:endParaRPr>
          </a:p>
        </p:txBody>
      </p:sp>
      <p:sp>
        <p:nvSpPr>
          <p:cNvPr id="49" name="Rectangle: Top Corners Rounded 9">
            <a:extLst>
              <a:ext uri="{FF2B5EF4-FFF2-40B4-BE49-F238E27FC236}">
                <a16:creationId xmlns:a16="http://schemas.microsoft.com/office/drawing/2014/main" id="{D785248F-4490-F4D7-F734-242A6F79E652}"/>
              </a:ext>
            </a:extLst>
          </p:cNvPr>
          <p:cNvSpPr/>
          <p:nvPr/>
        </p:nvSpPr>
        <p:spPr>
          <a:xfrm rot="5400000">
            <a:off x="759340" y="98417"/>
            <a:ext cx="250245" cy="1768929"/>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TrialNet PTP-Studie*</a:t>
            </a:r>
          </a:p>
        </p:txBody>
      </p:sp>
      <p:sp>
        <p:nvSpPr>
          <p:cNvPr id="71" name="Text Placeholder 5">
            <a:extLst>
              <a:ext uri="{FF2B5EF4-FFF2-40B4-BE49-F238E27FC236}">
                <a16:creationId xmlns:a16="http://schemas.microsoft.com/office/drawing/2014/main" id="{C1C088A2-FE4A-3EDD-47FA-DFA158BCF3C2}"/>
              </a:ext>
            </a:extLst>
          </p:cNvPr>
          <p:cNvSpPr txBox="1">
            <a:spLocks/>
          </p:cNvSpPr>
          <p:nvPr/>
        </p:nvSpPr>
        <p:spPr>
          <a:xfrm>
            <a:off x="469747" y="4779410"/>
            <a:ext cx="7956703"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modifiziert nach Sims EK 2025</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GADA: Glutamatdecarboxylase-Autoantikörper; IAA: Insulinautoantikörper; IAk: Inselautoantikörper; IA-2A: Insulinoma-assoziiertes Antigen 2-Autoantikörper; KI: Konfidenzintervall; T1D: Typ-1-Diabetes; ZnT8A: Zinktransporter 8-Autoantikörper; +: positiv; -: negativ. </a:t>
            </a:r>
            <a:endParaRPr kumimoji="0" lang="en-NZ" sz="600" b="0" i="0" u="none" strike="noStrike" kern="1200" cap="none" spc="0" normalizeH="0" baseline="0" noProof="0" dirty="0">
              <a:ln>
                <a:noFill/>
              </a:ln>
              <a:solidFill>
                <a:srgbClr val="404040"/>
              </a:solidFill>
              <a:effectLst/>
              <a:uLnTx/>
              <a:uFillTx/>
              <a:latin typeface="+mn-lt"/>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a-DK" sz="600" b="0" i="0" u="none" strike="noStrike" kern="1200" cap="none" spc="0" normalizeH="0" baseline="0" noProof="0" dirty="0">
                <a:ln>
                  <a:noFill/>
                </a:ln>
                <a:solidFill>
                  <a:srgbClr val="404040"/>
                </a:solidFill>
                <a:effectLst/>
                <a:uLnTx/>
                <a:uFillTx/>
                <a:latin typeface="+mn-lt"/>
                <a:ea typeface="Arial"/>
                <a:cs typeface="Arial"/>
              </a:rPr>
              <a:t>Sims EK </a:t>
            </a:r>
            <a:r>
              <a:rPr kumimoji="0" lang="da-DK" sz="600" b="0" i="1" u="none" strike="noStrike" kern="1200" cap="none" spc="0" normalizeH="0" baseline="0" noProof="0" dirty="0">
                <a:ln>
                  <a:noFill/>
                </a:ln>
                <a:solidFill>
                  <a:srgbClr val="404040"/>
                </a:solidFill>
                <a:effectLst/>
                <a:uLnTx/>
                <a:uFillTx/>
                <a:latin typeface="+mn-lt"/>
                <a:ea typeface="Arial"/>
                <a:cs typeface="Arial"/>
              </a:rPr>
              <a:t>et al. Diabetologia </a:t>
            </a:r>
            <a:r>
              <a:rPr kumimoji="0" lang="da-DK" sz="600" b="0" i="0" u="none" strike="noStrike" kern="1200" cap="none" spc="0" normalizeH="0" baseline="0" noProof="0" dirty="0">
                <a:ln>
                  <a:noFill/>
                </a:ln>
                <a:solidFill>
                  <a:srgbClr val="404040"/>
                </a:solidFill>
                <a:effectLst/>
                <a:uLnTx/>
                <a:uFillTx/>
                <a:latin typeface="+mn-lt"/>
                <a:ea typeface="Arial"/>
                <a:cs typeface="Arial"/>
              </a:rPr>
              <a:t>2025; 68: 993</a:t>
            </a:r>
            <a:r>
              <a:rPr lang="da-DK" sz="600" dirty="0">
                <a:solidFill>
                  <a:srgbClr val="404040"/>
                </a:solidFill>
                <a:latin typeface="Verdana"/>
                <a:ea typeface="Arial"/>
                <a:cs typeface="Arial"/>
              </a:rPr>
              <a:t>–1004</a:t>
            </a:r>
            <a:r>
              <a:rPr kumimoji="0" lang="da-DK" sz="600" b="0" i="0" u="none" strike="noStrike" kern="1200" cap="none" spc="0" normalizeH="0" baseline="0" noProof="0" dirty="0">
                <a:ln>
                  <a:noFill/>
                </a:ln>
                <a:solidFill>
                  <a:srgbClr val="404040"/>
                </a:solidFill>
                <a:effectLst/>
                <a:uLnTx/>
                <a:uFillTx/>
                <a:latin typeface="+mn-lt"/>
                <a:ea typeface="Arial"/>
                <a:cs typeface="Arial"/>
              </a:rPr>
              <a:t>. </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endParaRPr>
          </a:p>
        </p:txBody>
      </p:sp>
      <p:pic>
        <p:nvPicPr>
          <p:cNvPr id="3" name="Grafik 2">
            <a:extLst>
              <a:ext uri="{FF2B5EF4-FFF2-40B4-BE49-F238E27FC236}">
                <a16:creationId xmlns:a16="http://schemas.microsoft.com/office/drawing/2014/main" id="{3A095CA6-2A35-1E58-F631-097A5DB12DAF}"/>
              </a:ext>
            </a:extLst>
          </p:cNvPr>
          <p:cNvPicPr>
            <a:picLocks noChangeAspect="1"/>
          </p:cNvPicPr>
          <p:nvPr/>
        </p:nvPicPr>
        <p:blipFill>
          <a:blip r:embed="rId3"/>
          <a:stretch>
            <a:fillRect/>
          </a:stretch>
        </p:blipFill>
        <p:spPr>
          <a:xfrm>
            <a:off x="2915322" y="851452"/>
            <a:ext cx="4945606" cy="3892640"/>
          </a:xfrm>
          <a:prstGeom prst="rect">
            <a:avLst/>
          </a:prstGeom>
        </p:spPr>
      </p:pic>
      <p:sp>
        <p:nvSpPr>
          <p:cNvPr id="5" name="Rechteck 4">
            <a:extLst>
              <a:ext uri="{FF2B5EF4-FFF2-40B4-BE49-F238E27FC236}">
                <a16:creationId xmlns:a16="http://schemas.microsoft.com/office/drawing/2014/main" id="{AB464E69-4B95-2CC1-E0F3-4AF1E7793E57}"/>
              </a:ext>
            </a:extLst>
          </p:cNvPr>
          <p:cNvSpPr/>
          <p:nvPr/>
        </p:nvSpPr>
        <p:spPr>
          <a:xfrm>
            <a:off x="2830548" y="859342"/>
            <a:ext cx="5030380" cy="389105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id="{5FC6AAD7-96C6-3DA0-20DA-D7E76DAEF20E}"/>
              </a:ext>
            </a:extLst>
          </p:cNvPr>
          <p:cNvSpPr txBox="1"/>
          <p:nvPr/>
        </p:nvSpPr>
        <p:spPr>
          <a:xfrm rot="16200000">
            <a:off x="2640166" y="1594954"/>
            <a:ext cx="1286465" cy="215444"/>
          </a:xfrm>
          <a:prstGeom prst="rect">
            <a:avLst/>
          </a:prstGeom>
          <a:solidFill>
            <a:schemeClr val="bg1"/>
          </a:solidFill>
        </p:spPr>
        <p:txBody>
          <a:bodyPr wrap="square" lIns="0" tIns="0" rIns="0" bIns="0" rtlCol="0" anchor="ctr">
            <a:spAutoFit/>
          </a:bodyPr>
          <a:lstStyle/>
          <a:p>
            <a:pPr algn="ctr"/>
            <a:r>
              <a:rPr lang="de-DE" sz="700" dirty="0"/>
              <a:t>Anteil, der T1D Stadium 3 entwickelte</a:t>
            </a:r>
          </a:p>
        </p:txBody>
      </p:sp>
      <p:sp>
        <p:nvSpPr>
          <p:cNvPr id="9" name="Textfeld 8">
            <a:extLst>
              <a:ext uri="{FF2B5EF4-FFF2-40B4-BE49-F238E27FC236}">
                <a16:creationId xmlns:a16="http://schemas.microsoft.com/office/drawing/2014/main" id="{7D579973-7446-CC5A-8014-BAFF07146727}"/>
              </a:ext>
            </a:extLst>
          </p:cNvPr>
          <p:cNvSpPr txBox="1"/>
          <p:nvPr/>
        </p:nvSpPr>
        <p:spPr>
          <a:xfrm rot="16200000">
            <a:off x="5115954" y="1624597"/>
            <a:ext cx="1286466" cy="215444"/>
          </a:xfrm>
          <a:prstGeom prst="rect">
            <a:avLst/>
          </a:prstGeom>
          <a:solidFill>
            <a:schemeClr val="bg1"/>
          </a:solidFill>
        </p:spPr>
        <p:txBody>
          <a:bodyPr wrap="square" lIns="0" tIns="0" rIns="0" bIns="0" rtlCol="0" anchor="ctr">
            <a:spAutoFit/>
          </a:bodyPr>
          <a:lstStyle/>
          <a:p>
            <a:pPr algn="ctr"/>
            <a:r>
              <a:rPr lang="de-DE" sz="700" dirty="0"/>
              <a:t>Anteil, der T1D Stadium 3 entwickelte</a:t>
            </a:r>
          </a:p>
        </p:txBody>
      </p:sp>
      <p:sp>
        <p:nvSpPr>
          <p:cNvPr id="13" name="Textfeld 12">
            <a:extLst>
              <a:ext uri="{FF2B5EF4-FFF2-40B4-BE49-F238E27FC236}">
                <a16:creationId xmlns:a16="http://schemas.microsoft.com/office/drawing/2014/main" id="{C4D91AFC-0277-8125-8658-F0560B32C4CC}"/>
              </a:ext>
            </a:extLst>
          </p:cNvPr>
          <p:cNvSpPr txBox="1"/>
          <p:nvPr/>
        </p:nvSpPr>
        <p:spPr>
          <a:xfrm rot="16200000">
            <a:off x="3807708" y="3509064"/>
            <a:ext cx="1309519" cy="215444"/>
          </a:xfrm>
          <a:prstGeom prst="rect">
            <a:avLst/>
          </a:prstGeom>
          <a:solidFill>
            <a:schemeClr val="bg1"/>
          </a:solidFill>
        </p:spPr>
        <p:txBody>
          <a:bodyPr wrap="square" lIns="0" tIns="0" rIns="0" bIns="0" rtlCol="0" anchor="ctr">
            <a:spAutoFit/>
          </a:bodyPr>
          <a:lstStyle/>
          <a:p>
            <a:pPr algn="ctr"/>
            <a:r>
              <a:rPr lang="de-DE" sz="700" dirty="0"/>
              <a:t>Anteil, der T1D Stadium 3 entwickelte</a:t>
            </a:r>
          </a:p>
        </p:txBody>
      </p:sp>
      <p:sp>
        <p:nvSpPr>
          <p:cNvPr id="14" name="Textfeld 13">
            <a:extLst>
              <a:ext uri="{FF2B5EF4-FFF2-40B4-BE49-F238E27FC236}">
                <a16:creationId xmlns:a16="http://schemas.microsoft.com/office/drawing/2014/main" id="{06B24362-7246-4FDD-AF7A-A765AF4E4E8E}"/>
              </a:ext>
            </a:extLst>
          </p:cNvPr>
          <p:cNvSpPr txBox="1"/>
          <p:nvPr/>
        </p:nvSpPr>
        <p:spPr>
          <a:xfrm>
            <a:off x="4537516" y="1227878"/>
            <a:ext cx="700472" cy="92333"/>
          </a:xfrm>
          <a:prstGeom prst="rect">
            <a:avLst/>
          </a:prstGeom>
          <a:solidFill>
            <a:schemeClr val="bg1"/>
          </a:solidFill>
        </p:spPr>
        <p:txBody>
          <a:bodyPr wrap="square" lIns="0" tIns="0" rIns="0" bIns="0" rtlCol="0" anchor="ctr">
            <a:spAutoFit/>
          </a:bodyPr>
          <a:lstStyle/>
          <a:p>
            <a:pPr algn="ctr"/>
            <a:r>
              <a:rPr lang="de-DE" sz="600" dirty="0"/>
              <a:t>Singulär IA-2A+</a:t>
            </a:r>
          </a:p>
        </p:txBody>
      </p:sp>
      <p:sp>
        <p:nvSpPr>
          <p:cNvPr id="15" name="Textfeld 14">
            <a:extLst>
              <a:ext uri="{FF2B5EF4-FFF2-40B4-BE49-F238E27FC236}">
                <a16:creationId xmlns:a16="http://schemas.microsoft.com/office/drawing/2014/main" id="{9521AA98-6C1E-8955-31C0-85206DCDA28E}"/>
              </a:ext>
            </a:extLst>
          </p:cNvPr>
          <p:cNvSpPr txBox="1"/>
          <p:nvPr/>
        </p:nvSpPr>
        <p:spPr>
          <a:xfrm>
            <a:off x="4524904" y="1320211"/>
            <a:ext cx="700472" cy="92333"/>
          </a:xfrm>
          <a:prstGeom prst="rect">
            <a:avLst/>
          </a:prstGeom>
          <a:solidFill>
            <a:schemeClr val="bg1"/>
          </a:solidFill>
        </p:spPr>
        <p:txBody>
          <a:bodyPr wrap="square" lIns="0" tIns="0" rIns="0" bIns="0" rtlCol="0" anchor="ctr">
            <a:spAutoFit/>
          </a:bodyPr>
          <a:lstStyle/>
          <a:p>
            <a:pPr algn="ctr"/>
            <a:r>
              <a:rPr lang="de-DE" sz="600" dirty="0"/>
              <a:t>Singulär IA-2A-</a:t>
            </a:r>
          </a:p>
        </p:txBody>
      </p:sp>
      <p:sp>
        <p:nvSpPr>
          <p:cNvPr id="16" name="Textfeld 15">
            <a:extLst>
              <a:ext uri="{FF2B5EF4-FFF2-40B4-BE49-F238E27FC236}">
                <a16:creationId xmlns:a16="http://schemas.microsoft.com/office/drawing/2014/main" id="{520DA7E4-C877-AA39-4634-D6F24B054316}"/>
              </a:ext>
            </a:extLst>
          </p:cNvPr>
          <p:cNvSpPr txBox="1"/>
          <p:nvPr/>
        </p:nvSpPr>
        <p:spPr>
          <a:xfrm>
            <a:off x="7070751" y="2098134"/>
            <a:ext cx="764953" cy="92333"/>
          </a:xfrm>
          <a:prstGeom prst="rect">
            <a:avLst/>
          </a:prstGeom>
          <a:solidFill>
            <a:schemeClr val="bg1"/>
          </a:solidFill>
        </p:spPr>
        <p:txBody>
          <a:bodyPr wrap="square" lIns="0" tIns="0" rIns="0" bIns="0" rtlCol="0" anchor="ctr">
            <a:spAutoFit/>
          </a:bodyPr>
          <a:lstStyle/>
          <a:p>
            <a:pPr algn="ctr"/>
            <a:r>
              <a:rPr lang="de-DE" sz="600" dirty="0"/>
              <a:t>Stadium 1 IA-2A+</a:t>
            </a:r>
          </a:p>
        </p:txBody>
      </p:sp>
      <p:sp>
        <p:nvSpPr>
          <p:cNvPr id="18" name="Textfeld 17">
            <a:extLst>
              <a:ext uri="{FF2B5EF4-FFF2-40B4-BE49-F238E27FC236}">
                <a16:creationId xmlns:a16="http://schemas.microsoft.com/office/drawing/2014/main" id="{70A52ACA-C867-2EB6-2736-FF6367D137D4}"/>
              </a:ext>
            </a:extLst>
          </p:cNvPr>
          <p:cNvSpPr txBox="1"/>
          <p:nvPr/>
        </p:nvSpPr>
        <p:spPr>
          <a:xfrm>
            <a:off x="7058139" y="2190466"/>
            <a:ext cx="764953" cy="92333"/>
          </a:xfrm>
          <a:prstGeom prst="rect">
            <a:avLst/>
          </a:prstGeom>
          <a:solidFill>
            <a:schemeClr val="bg1"/>
          </a:solidFill>
        </p:spPr>
        <p:txBody>
          <a:bodyPr wrap="square" lIns="0" tIns="0" rIns="0" bIns="0" rtlCol="0" anchor="ctr">
            <a:spAutoFit/>
          </a:bodyPr>
          <a:lstStyle/>
          <a:p>
            <a:pPr algn="ctr"/>
            <a:r>
              <a:rPr lang="de-DE" sz="600" dirty="0"/>
              <a:t>Stadium 1 IA-2A-</a:t>
            </a:r>
          </a:p>
        </p:txBody>
      </p:sp>
      <p:sp>
        <p:nvSpPr>
          <p:cNvPr id="19" name="Textfeld 18">
            <a:extLst>
              <a:ext uri="{FF2B5EF4-FFF2-40B4-BE49-F238E27FC236}">
                <a16:creationId xmlns:a16="http://schemas.microsoft.com/office/drawing/2014/main" id="{6B000859-A9AA-CC0E-B1A5-16B08DE508BF}"/>
              </a:ext>
            </a:extLst>
          </p:cNvPr>
          <p:cNvSpPr txBox="1"/>
          <p:nvPr/>
        </p:nvSpPr>
        <p:spPr>
          <a:xfrm>
            <a:off x="5946551" y="3983738"/>
            <a:ext cx="764953" cy="92333"/>
          </a:xfrm>
          <a:prstGeom prst="rect">
            <a:avLst/>
          </a:prstGeom>
          <a:solidFill>
            <a:schemeClr val="bg1"/>
          </a:solidFill>
        </p:spPr>
        <p:txBody>
          <a:bodyPr wrap="square" lIns="0" tIns="0" rIns="0" bIns="0" rtlCol="0" anchor="ctr">
            <a:spAutoFit/>
          </a:bodyPr>
          <a:lstStyle/>
          <a:p>
            <a:pPr algn="ctr"/>
            <a:r>
              <a:rPr lang="de-DE" sz="600" dirty="0"/>
              <a:t>Stadium 2 IA-2A+</a:t>
            </a:r>
          </a:p>
        </p:txBody>
      </p:sp>
      <p:sp>
        <p:nvSpPr>
          <p:cNvPr id="20" name="Textfeld 19">
            <a:extLst>
              <a:ext uri="{FF2B5EF4-FFF2-40B4-BE49-F238E27FC236}">
                <a16:creationId xmlns:a16="http://schemas.microsoft.com/office/drawing/2014/main" id="{1DF62539-4891-FE25-2B0B-3AEA16054CBD}"/>
              </a:ext>
            </a:extLst>
          </p:cNvPr>
          <p:cNvSpPr txBox="1"/>
          <p:nvPr/>
        </p:nvSpPr>
        <p:spPr>
          <a:xfrm>
            <a:off x="5933939" y="4076070"/>
            <a:ext cx="764953" cy="92333"/>
          </a:xfrm>
          <a:prstGeom prst="rect">
            <a:avLst/>
          </a:prstGeom>
          <a:solidFill>
            <a:schemeClr val="bg1"/>
          </a:solidFill>
        </p:spPr>
        <p:txBody>
          <a:bodyPr wrap="square" lIns="0" tIns="0" rIns="0" bIns="0" rtlCol="0" anchor="ctr">
            <a:spAutoFit/>
          </a:bodyPr>
          <a:lstStyle/>
          <a:p>
            <a:pPr algn="ctr"/>
            <a:r>
              <a:rPr lang="de-DE" sz="600" dirty="0"/>
              <a:t>Stadium 2 IA-2A-</a:t>
            </a:r>
          </a:p>
        </p:txBody>
      </p:sp>
      <p:sp>
        <p:nvSpPr>
          <p:cNvPr id="46" name="Textfeld 45">
            <a:extLst>
              <a:ext uri="{FF2B5EF4-FFF2-40B4-BE49-F238E27FC236}">
                <a16:creationId xmlns:a16="http://schemas.microsoft.com/office/drawing/2014/main" id="{1A5D153C-1B93-EF18-B3DB-F73A0A2EA233}"/>
              </a:ext>
            </a:extLst>
          </p:cNvPr>
          <p:cNvSpPr txBox="1"/>
          <p:nvPr/>
        </p:nvSpPr>
        <p:spPr>
          <a:xfrm>
            <a:off x="3881671" y="2435619"/>
            <a:ext cx="1286465" cy="107722"/>
          </a:xfrm>
          <a:prstGeom prst="rect">
            <a:avLst/>
          </a:prstGeom>
          <a:solidFill>
            <a:schemeClr val="bg1"/>
          </a:solidFill>
        </p:spPr>
        <p:txBody>
          <a:bodyPr wrap="square" lIns="0" tIns="0" rIns="0" bIns="0" rtlCol="0" anchor="ctr">
            <a:spAutoFit/>
          </a:bodyPr>
          <a:lstStyle/>
          <a:p>
            <a:pPr algn="ctr"/>
            <a:r>
              <a:rPr lang="de-DE" sz="700" dirty="0"/>
              <a:t>Follow-Up-Zeit [Jahre]</a:t>
            </a:r>
          </a:p>
        </p:txBody>
      </p:sp>
      <p:sp>
        <p:nvSpPr>
          <p:cNvPr id="47" name="Textfeld 46">
            <a:extLst>
              <a:ext uri="{FF2B5EF4-FFF2-40B4-BE49-F238E27FC236}">
                <a16:creationId xmlns:a16="http://schemas.microsoft.com/office/drawing/2014/main" id="{866D5CF4-9C48-4F36-6464-57D7669684D8}"/>
              </a:ext>
            </a:extLst>
          </p:cNvPr>
          <p:cNvSpPr txBox="1"/>
          <p:nvPr/>
        </p:nvSpPr>
        <p:spPr>
          <a:xfrm>
            <a:off x="6247550" y="2416755"/>
            <a:ext cx="1286465" cy="107722"/>
          </a:xfrm>
          <a:prstGeom prst="rect">
            <a:avLst/>
          </a:prstGeom>
          <a:solidFill>
            <a:schemeClr val="bg1"/>
          </a:solidFill>
        </p:spPr>
        <p:txBody>
          <a:bodyPr wrap="square" lIns="0" tIns="0" rIns="0" bIns="0" rtlCol="0" anchor="ctr">
            <a:spAutoFit/>
          </a:bodyPr>
          <a:lstStyle/>
          <a:p>
            <a:pPr algn="ctr"/>
            <a:r>
              <a:rPr lang="de-DE" sz="700" dirty="0"/>
              <a:t>Follow-Up-Zeit [Jahre]</a:t>
            </a:r>
          </a:p>
        </p:txBody>
      </p:sp>
      <p:sp>
        <p:nvSpPr>
          <p:cNvPr id="51" name="Textfeld 50">
            <a:extLst>
              <a:ext uri="{FF2B5EF4-FFF2-40B4-BE49-F238E27FC236}">
                <a16:creationId xmlns:a16="http://schemas.microsoft.com/office/drawing/2014/main" id="{0D97CE85-12BB-5A7B-A51A-56987086E9BB}"/>
              </a:ext>
            </a:extLst>
          </p:cNvPr>
          <p:cNvSpPr txBox="1"/>
          <p:nvPr/>
        </p:nvSpPr>
        <p:spPr>
          <a:xfrm>
            <a:off x="5008232" y="4317967"/>
            <a:ext cx="1286465" cy="107722"/>
          </a:xfrm>
          <a:prstGeom prst="rect">
            <a:avLst/>
          </a:prstGeom>
          <a:solidFill>
            <a:schemeClr val="bg1"/>
          </a:solidFill>
        </p:spPr>
        <p:txBody>
          <a:bodyPr wrap="square" lIns="0" tIns="0" rIns="0" bIns="0" rtlCol="0" anchor="ctr">
            <a:spAutoFit/>
          </a:bodyPr>
          <a:lstStyle/>
          <a:p>
            <a:pPr algn="ctr"/>
            <a:r>
              <a:rPr lang="de-DE" sz="700" dirty="0"/>
              <a:t>Follow-Up-Zeit [Jahre]</a:t>
            </a:r>
          </a:p>
        </p:txBody>
      </p:sp>
      <p:sp>
        <p:nvSpPr>
          <p:cNvPr id="52" name="Textfeld 51">
            <a:extLst>
              <a:ext uri="{FF2B5EF4-FFF2-40B4-BE49-F238E27FC236}">
                <a16:creationId xmlns:a16="http://schemas.microsoft.com/office/drawing/2014/main" id="{B4EB4437-32C6-35F3-F6A1-1C3D75FDE1B6}"/>
              </a:ext>
            </a:extLst>
          </p:cNvPr>
          <p:cNvSpPr txBox="1"/>
          <p:nvPr/>
        </p:nvSpPr>
        <p:spPr>
          <a:xfrm>
            <a:off x="2911589" y="2524561"/>
            <a:ext cx="617946" cy="228524"/>
          </a:xfrm>
          <a:prstGeom prst="rect">
            <a:avLst/>
          </a:prstGeom>
          <a:solidFill>
            <a:schemeClr val="bg1"/>
          </a:solidFill>
        </p:spPr>
        <p:txBody>
          <a:bodyPr wrap="square" lIns="0" tIns="0" rIns="0" bIns="0" rtlCol="0" anchor="ctr">
            <a:spAutoFit/>
          </a:bodyPr>
          <a:lstStyle/>
          <a:p>
            <a:pPr>
              <a:lnSpc>
                <a:spcPct val="90000"/>
              </a:lnSpc>
            </a:pPr>
            <a:r>
              <a:rPr lang="de-DE" sz="550" dirty="0"/>
              <a:t>Anzahl im Risiko:</a:t>
            </a:r>
          </a:p>
          <a:p>
            <a:pPr>
              <a:lnSpc>
                <a:spcPct val="90000"/>
              </a:lnSpc>
            </a:pPr>
            <a:r>
              <a:rPr lang="de-DE" sz="550" dirty="0"/>
              <a:t>Singulär IA-2A+</a:t>
            </a:r>
          </a:p>
          <a:p>
            <a:pPr>
              <a:lnSpc>
                <a:spcPct val="90000"/>
              </a:lnSpc>
            </a:pPr>
            <a:r>
              <a:rPr lang="de-DE" sz="550" dirty="0"/>
              <a:t>Singulär IA-2A-</a:t>
            </a:r>
          </a:p>
        </p:txBody>
      </p:sp>
      <p:sp>
        <p:nvSpPr>
          <p:cNvPr id="54" name="Textfeld 53">
            <a:extLst>
              <a:ext uri="{FF2B5EF4-FFF2-40B4-BE49-F238E27FC236}">
                <a16:creationId xmlns:a16="http://schemas.microsoft.com/office/drawing/2014/main" id="{930D7517-40D0-8C6D-B43A-2C328F318E8C}"/>
              </a:ext>
            </a:extLst>
          </p:cNvPr>
          <p:cNvSpPr txBox="1"/>
          <p:nvPr/>
        </p:nvSpPr>
        <p:spPr>
          <a:xfrm>
            <a:off x="5305885" y="2524561"/>
            <a:ext cx="691157" cy="228524"/>
          </a:xfrm>
          <a:prstGeom prst="rect">
            <a:avLst/>
          </a:prstGeom>
          <a:solidFill>
            <a:schemeClr val="bg1"/>
          </a:solidFill>
        </p:spPr>
        <p:txBody>
          <a:bodyPr wrap="square" lIns="0" tIns="0" rIns="0" bIns="0" rtlCol="0" anchor="ctr">
            <a:spAutoFit/>
          </a:bodyPr>
          <a:lstStyle/>
          <a:p>
            <a:pPr>
              <a:lnSpc>
                <a:spcPct val="90000"/>
              </a:lnSpc>
            </a:pPr>
            <a:r>
              <a:rPr lang="de-DE" sz="550" dirty="0"/>
              <a:t>Anzahl im Risiko:</a:t>
            </a:r>
          </a:p>
          <a:p>
            <a:pPr>
              <a:lnSpc>
                <a:spcPct val="90000"/>
              </a:lnSpc>
            </a:pPr>
            <a:r>
              <a:rPr lang="de-DE" sz="550" dirty="0"/>
              <a:t>Stadium 1 IA-2A+</a:t>
            </a:r>
          </a:p>
          <a:p>
            <a:pPr>
              <a:lnSpc>
                <a:spcPct val="90000"/>
              </a:lnSpc>
            </a:pPr>
            <a:r>
              <a:rPr lang="de-DE" sz="550" dirty="0"/>
              <a:t>Stadium 1 IA-2A-</a:t>
            </a:r>
          </a:p>
        </p:txBody>
      </p:sp>
      <p:sp>
        <p:nvSpPr>
          <p:cNvPr id="55" name="Textfeld 54">
            <a:extLst>
              <a:ext uri="{FF2B5EF4-FFF2-40B4-BE49-F238E27FC236}">
                <a16:creationId xmlns:a16="http://schemas.microsoft.com/office/drawing/2014/main" id="{8440CB03-BB15-E541-785E-C96B9936730F}"/>
              </a:ext>
            </a:extLst>
          </p:cNvPr>
          <p:cNvSpPr txBox="1"/>
          <p:nvPr/>
        </p:nvSpPr>
        <p:spPr>
          <a:xfrm>
            <a:off x="4009166" y="4418072"/>
            <a:ext cx="691157" cy="228524"/>
          </a:xfrm>
          <a:prstGeom prst="rect">
            <a:avLst/>
          </a:prstGeom>
          <a:solidFill>
            <a:schemeClr val="bg1"/>
          </a:solidFill>
        </p:spPr>
        <p:txBody>
          <a:bodyPr wrap="square" lIns="0" tIns="0" rIns="0" bIns="0" rtlCol="0" anchor="ctr">
            <a:spAutoFit/>
          </a:bodyPr>
          <a:lstStyle/>
          <a:p>
            <a:pPr>
              <a:lnSpc>
                <a:spcPct val="90000"/>
              </a:lnSpc>
            </a:pPr>
            <a:r>
              <a:rPr lang="de-DE" sz="550" dirty="0"/>
              <a:t>Anzahl im Risiko:</a:t>
            </a:r>
          </a:p>
          <a:p>
            <a:pPr>
              <a:lnSpc>
                <a:spcPct val="90000"/>
              </a:lnSpc>
            </a:pPr>
            <a:r>
              <a:rPr lang="de-DE" sz="550" dirty="0"/>
              <a:t>Stadium 2 IA-2A+</a:t>
            </a:r>
          </a:p>
          <a:p>
            <a:pPr>
              <a:lnSpc>
                <a:spcPct val="90000"/>
              </a:lnSpc>
            </a:pPr>
            <a:r>
              <a:rPr lang="de-DE" sz="550" dirty="0"/>
              <a:t>Stadium 2 IA-2A-</a:t>
            </a:r>
          </a:p>
        </p:txBody>
      </p:sp>
      <p:cxnSp>
        <p:nvCxnSpPr>
          <p:cNvPr id="58" name="Gerader Verbinder 57">
            <a:extLst>
              <a:ext uri="{FF2B5EF4-FFF2-40B4-BE49-F238E27FC236}">
                <a16:creationId xmlns:a16="http://schemas.microsoft.com/office/drawing/2014/main" id="{2CFB828E-7861-C8BC-D6DD-07AEA7AC4F94}"/>
              </a:ext>
            </a:extLst>
          </p:cNvPr>
          <p:cNvCxnSpPr/>
          <p:nvPr/>
        </p:nvCxnSpPr>
        <p:spPr>
          <a:xfrm>
            <a:off x="6984690" y="2158159"/>
            <a:ext cx="86061" cy="0"/>
          </a:xfrm>
          <a:prstGeom prst="line">
            <a:avLst/>
          </a:prstGeom>
          <a:ln w="19050">
            <a:solidFill>
              <a:srgbClr val="9B9899"/>
            </a:solidFill>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75E2D48C-CAAC-6FC7-B45C-E7E437BE12FE}"/>
              </a:ext>
            </a:extLst>
          </p:cNvPr>
          <p:cNvCxnSpPr/>
          <p:nvPr/>
        </p:nvCxnSpPr>
        <p:spPr>
          <a:xfrm>
            <a:off x="4438843" y="1272446"/>
            <a:ext cx="86061" cy="0"/>
          </a:xfrm>
          <a:prstGeom prst="line">
            <a:avLst/>
          </a:prstGeom>
          <a:ln w="19050">
            <a:solidFill>
              <a:srgbClr val="9B9899"/>
            </a:solidFill>
          </a:ln>
        </p:spPr>
        <p:style>
          <a:lnRef idx="1">
            <a:schemeClr val="accent1"/>
          </a:lnRef>
          <a:fillRef idx="0">
            <a:schemeClr val="accent1"/>
          </a:fillRef>
          <a:effectRef idx="0">
            <a:schemeClr val="accent1"/>
          </a:effectRef>
          <a:fontRef idx="minor">
            <a:schemeClr val="tx1"/>
          </a:fontRef>
        </p:style>
      </p:cxnSp>
      <p:cxnSp>
        <p:nvCxnSpPr>
          <p:cNvPr id="60" name="Gerader Verbinder 59">
            <a:extLst>
              <a:ext uri="{FF2B5EF4-FFF2-40B4-BE49-F238E27FC236}">
                <a16:creationId xmlns:a16="http://schemas.microsoft.com/office/drawing/2014/main" id="{5A5231F0-4D6A-54D2-6AB6-0B1385EC0A6B}"/>
              </a:ext>
            </a:extLst>
          </p:cNvPr>
          <p:cNvCxnSpPr/>
          <p:nvPr/>
        </p:nvCxnSpPr>
        <p:spPr>
          <a:xfrm>
            <a:off x="5847878" y="4049175"/>
            <a:ext cx="86061" cy="0"/>
          </a:xfrm>
          <a:prstGeom prst="line">
            <a:avLst/>
          </a:prstGeom>
          <a:ln w="19050">
            <a:solidFill>
              <a:srgbClr val="9B9899"/>
            </a:solidFill>
          </a:ln>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85377445-683E-8614-6C53-C097122497D3}"/>
              </a:ext>
            </a:extLst>
          </p:cNvPr>
          <p:cNvCxnSpPr/>
          <p:nvPr/>
        </p:nvCxnSpPr>
        <p:spPr>
          <a:xfrm>
            <a:off x="4438844" y="1353375"/>
            <a:ext cx="86061" cy="0"/>
          </a:xfrm>
          <a:prstGeom prst="line">
            <a:avLst/>
          </a:prstGeom>
          <a:ln w="19050">
            <a:solidFill>
              <a:srgbClr val="87A6D5"/>
            </a:solidFill>
          </a:ln>
        </p:spPr>
        <p:style>
          <a:lnRef idx="1">
            <a:schemeClr val="accent1"/>
          </a:lnRef>
          <a:fillRef idx="0">
            <a:schemeClr val="accent1"/>
          </a:fillRef>
          <a:effectRef idx="0">
            <a:schemeClr val="accent1"/>
          </a:effectRef>
          <a:fontRef idx="minor">
            <a:schemeClr val="tx1"/>
          </a:fontRef>
        </p:style>
      </p:cxnSp>
      <p:cxnSp>
        <p:nvCxnSpPr>
          <p:cNvPr id="62" name="Gerader Verbinder 61">
            <a:extLst>
              <a:ext uri="{FF2B5EF4-FFF2-40B4-BE49-F238E27FC236}">
                <a16:creationId xmlns:a16="http://schemas.microsoft.com/office/drawing/2014/main" id="{887E3731-2E09-7903-201F-763C887E27C2}"/>
              </a:ext>
            </a:extLst>
          </p:cNvPr>
          <p:cNvCxnSpPr/>
          <p:nvPr/>
        </p:nvCxnSpPr>
        <p:spPr>
          <a:xfrm>
            <a:off x="6984690" y="2239472"/>
            <a:ext cx="86061" cy="0"/>
          </a:xfrm>
          <a:prstGeom prst="line">
            <a:avLst/>
          </a:prstGeom>
          <a:ln w="19050">
            <a:solidFill>
              <a:srgbClr val="87A6D5"/>
            </a:solidFill>
          </a:ln>
        </p:spPr>
        <p:style>
          <a:lnRef idx="1">
            <a:schemeClr val="accent1"/>
          </a:lnRef>
          <a:fillRef idx="0">
            <a:schemeClr val="accent1"/>
          </a:fillRef>
          <a:effectRef idx="0">
            <a:schemeClr val="accent1"/>
          </a:effectRef>
          <a:fontRef idx="minor">
            <a:schemeClr val="tx1"/>
          </a:fontRef>
        </p:style>
      </p:cxnSp>
      <p:cxnSp>
        <p:nvCxnSpPr>
          <p:cNvPr id="63" name="Gerader Verbinder 62">
            <a:extLst>
              <a:ext uri="{FF2B5EF4-FFF2-40B4-BE49-F238E27FC236}">
                <a16:creationId xmlns:a16="http://schemas.microsoft.com/office/drawing/2014/main" id="{7099467B-8C20-B326-6F58-3D5502713F74}"/>
              </a:ext>
            </a:extLst>
          </p:cNvPr>
          <p:cNvCxnSpPr/>
          <p:nvPr/>
        </p:nvCxnSpPr>
        <p:spPr>
          <a:xfrm>
            <a:off x="5845606" y="4127319"/>
            <a:ext cx="86061" cy="0"/>
          </a:xfrm>
          <a:prstGeom prst="line">
            <a:avLst/>
          </a:prstGeom>
          <a:ln w="19050">
            <a:solidFill>
              <a:srgbClr val="87A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711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3AC1F-29BA-817F-A70E-B03D30D4EFE6}"/>
            </a:ext>
          </a:extLst>
        </p:cNvPr>
        <p:cNvGrpSpPr/>
        <p:nvPr/>
      </p:nvGrpSpPr>
      <p:grpSpPr>
        <a:xfrm>
          <a:off x="0" y="0"/>
          <a:ext cx="0" cy="0"/>
          <a:chOff x="0" y="0"/>
          <a:chExt cx="0" cy="0"/>
        </a:xfrm>
      </p:grpSpPr>
      <p:pic>
        <p:nvPicPr>
          <p:cNvPr id="6" name="Grafik 5">
            <a:extLst>
              <a:ext uri="{FF2B5EF4-FFF2-40B4-BE49-F238E27FC236}">
                <a16:creationId xmlns:a16="http://schemas.microsoft.com/office/drawing/2014/main" id="{86FE40B9-750F-77A0-52AA-DF70C28CA7EC}"/>
              </a:ext>
            </a:extLst>
          </p:cNvPr>
          <p:cNvPicPr>
            <a:picLocks noChangeAspect="1"/>
          </p:cNvPicPr>
          <p:nvPr/>
        </p:nvPicPr>
        <p:blipFill>
          <a:blip r:embed="rId3"/>
          <a:stretch>
            <a:fillRect/>
          </a:stretch>
        </p:blipFill>
        <p:spPr>
          <a:xfrm>
            <a:off x="2887184" y="853036"/>
            <a:ext cx="4973744" cy="3891056"/>
          </a:xfrm>
          <a:prstGeom prst="rect">
            <a:avLst/>
          </a:prstGeom>
        </p:spPr>
      </p:pic>
      <p:sp>
        <p:nvSpPr>
          <p:cNvPr id="56" name="Rechteck 55">
            <a:extLst>
              <a:ext uri="{FF2B5EF4-FFF2-40B4-BE49-F238E27FC236}">
                <a16:creationId xmlns:a16="http://schemas.microsoft.com/office/drawing/2014/main" id="{659FAF28-967C-D33D-7678-2ACAC8DDE167}"/>
              </a:ext>
            </a:extLst>
          </p:cNvPr>
          <p:cNvSpPr/>
          <p:nvPr/>
        </p:nvSpPr>
        <p:spPr>
          <a:xfrm>
            <a:off x="2830548" y="862872"/>
            <a:ext cx="95141" cy="388122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Title 3">
            <a:extLst>
              <a:ext uri="{FF2B5EF4-FFF2-40B4-BE49-F238E27FC236}">
                <a16:creationId xmlns:a16="http://schemas.microsoft.com/office/drawing/2014/main" id="{0D5B3E49-A9C4-5BF1-793D-7CE154985F2D}"/>
              </a:ext>
            </a:extLst>
          </p:cNvPr>
          <p:cNvSpPr>
            <a:spLocks noGrp="1"/>
          </p:cNvSpPr>
          <p:nvPr>
            <p:ph type="title"/>
          </p:nvPr>
        </p:nvSpPr>
        <p:spPr>
          <a:xfrm>
            <a:off x="360740" y="113753"/>
            <a:ext cx="8485200" cy="491328"/>
          </a:xfrm>
        </p:spPr>
        <p:txBody>
          <a:bodyPr anchor="t">
            <a:noAutofit/>
          </a:bodyPr>
          <a:lstStyle/>
          <a:p>
            <a:pPr>
              <a:lnSpc>
                <a:spcPct val="100000"/>
              </a:lnSpc>
            </a:pPr>
            <a:r>
              <a:rPr lang="de-DE" sz="2000" b="1" dirty="0">
                <a:solidFill>
                  <a:srgbClr val="7030A0"/>
                </a:solidFill>
                <a:latin typeface="+mj-lt"/>
              </a:rPr>
              <a:t>IA-2A-Vorhandensein erhöhte das T1D-Progressionsrisiko zwischen den Stadien des präsymptomatischen T1D</a:t>
            </a:r>
            <a:r>
              <a:rPr lang="de-DE" sz="2000" b="1" baseline="30000" dirty="0">
                <a:solidFill>
                  <a:srgbClr val="7030A0"/>
                </a:solidFill>
                <a:latin typeface="+mj-lt"/>
              </a:rPr>
              <a:t>1</a:t>
            </a:r>
            <a:endParaRPr lang="en-US" sz="2000" b="1" baseline="30000" dirty="0">
              <a:solidFill>
                <a:srgbClr val="7030A0"/>
              </a:solidFill>
              <a:latin typeface="+mj-lt"/>
            </a:endParaRPr>
          </a:p>
        </p:txBody>
      </p:sp>
      <p:sp>
        <p:nvSpPr>
          <p:cNvPr id="49" name="Rectangle: Top Corners Rounded 9">
            <a:extLst>
              <a:ext uri="{FF2B5EF4-FFF2-40B4-BE49-F238E27FC236}">
                <a16:creationId xmlns:a16="http://schemas.microsoft.com/office/drawing/2014/main" id="{C3102B66-846D-7017-EEAE-DCE91C147E02}"/>
              </a:ext>
            </a:extLst>
          </p:cNvPr>
          <p:cNvSpPr/>
          <p:nvPr/>
        </p:nvSpPr>
        <p:spPr>
          <a:xfrm rot="5400000">
            <a:off x="759340" y="98417"/>
            <a:ext cx="250245" cy="1768929"/>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TrialNet PTP-Studie*</a:t>
            </a:r>
          </a:p>
        </p:txBody>
      </p:sp>
      <p:sp>
        <p:nvSpPr>
          <p:cNvPr id="71" name="Text Placeholder 5">
            <a:extLst>
              <a:ext uri="{FF2B5EF4-FFF2-40B4-BE49-F238E27FC236}">
                <a16:creationId xmlns:a16="http://schemas.microsoft.com/office/drawing/2014/main" id="{3FDAACBA-2A1A-2909-CFC5-D6C7F9D0AD23}"/>
              </a:ext>
            </a:extLst>
          </p:cNvPr>
          <p:cNvSpPr txBox="1">
            <a:spLocks/>
          </p:cNvSpPr>
          <p:nvPr/>
        </p:nvSpPr>
        <p:spPr>
          <a:xfrm>
            <a:off x="469748" y="4779410"/>
            <a:ext cx="788061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modifiziert nach Sims EK 2025</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GADA: Glutamatdecarboxylase-Autoantikörper; IAA: Insulinautoantikörper; IAk: Inselautoantikörper; IA-2A: Insulinoma-assoziiertes Antigen 2-Autoantikörper; KI: Konfidenzintervall; T1D: Typ-1-Diabetes; ZnT8A: Zinktransporter 8-Autoantikörper; +: positiv; -: negativ. </a:t>
            </a:r>
            <a:endParaRPr kumimoji="0" lang="en-NZ" sz="600" b="0" i="0" u="none" strike="noStrike" kern="1200" cap="none" spc="0" normalizeH="0" baseline="0" noProof="0" dirty="0">
              <a:ln>
                <a:noFill/>
              </a:ln>
              <a:solidFill>
                <a:srgbClr val="404040"/>
              </a:solidFill>
              <a:effectLst/>
              <a:uLnTx/>
              <a:uFillTx/>
              <a:latin typeface="+mn-lt"/>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a-DK" sz="600" b="0" i="0" u="none" strike="noStrike" kern="1200" cap="none" spc="0" normalizeH="0" baseline="0" noProof="0" dirty="0">
                <a:ln>
                  <a:noFill/>
                </a:ln>
                <a:solidFill>
                  <a:srgbClr val="404040"/>
                </a:solidFill>
                <a:effectLst/>
                <a:uLnTx/>
                <a:uFillTx/>
                <a:latin typeface="+mn-lt"/>
                <a:ea typeface="Arial"/>
                <a:cs typeface="Arial"/>
              </a:rPr>
              <a:t>Sims EK </a:t>
            </a:r>
            <a:r>
              <a:rPr kumimoji="0" lang="da-DK" sz="600" b="0" i="1" u="none" strike="noStrike" kern="1200" cap="none" spc="0" normalizeH="0" baseline="0" noProof="0" dirty="0">
                <a:ln>
                  <a:noFill/>
                </a:ln>
                <a:solidFill>
                  <a:srgbClr val="404040"/>
                </a:solidFill>
                <a:effectLst/>
                <a:uLnTx/>
                <a:uFillTx/>
                <a:latin typeface="+mn-lt"/>
                <a:ea typeface="Arial"/>
                <a:cs typeface="Arial"/>
              </a:rPr>
              <a:t>et al. Diabetologia </a:t>
            </a:r>
            <a:r>
              <a:rPr kumimoji="0" lang="da-DK" sz="600" b="0" i="0" u="none" strike="noStrike" kern="1200" cap="none" spc="0" normalizeH="0" baseline="0" noProof="0" dirty="0">
                <a:ln>
                  <a:noFill/>
                </a:ln>
                <a:solidFill>
                  <a:srgbClr val="404040"/>
                </a:solidFill>
                <a:effectLst/>
                <a:uLnTx/>
                <a:uFillTx/>
                <a:latin typeface="+mn-lt"/>
                <a:ea typeface="Arial"/>
                <a:cs typeface="Arial"/>
              </a:rPr>
              <a:t>2025; 68: 993</a:t>
            </a:r>
            <a:r>
              <a:rPr lang="da-DK" sz="600" dirty="0">
                <a:solidFill>
                  <a:srgbClr val="404040"/>
                </a:solidFill>
                <a:latin typeface="Verdana"/>
                <a:ea typeface="Arial"/>
                <a:cs typeface="Arial"/>
              </a:rPr>
              <a:t>–1004</a:t>
            </a:r>
            <a:r>
              <a:rPr kumimoji="0" lang="da-DK" sz="600" b="0" i="0" u="none" strike="noStrike" kern="1200" cap="none" spc="0" normalizeH="0" baseline="0" noProof="0" dirty="0">
                <a:ln>
                  <a:noFill/>
                </a:ln>
                <a:solidFill>
                  <a:srgbClr val="404040"/>
                </a:solidFill>
                <a:effectLst/>
                <a:uLnTx/>
                <a:uFillTx/>
                <a:latin typeface="+mn-lt"/>
                <a:ea typeface="Arial"/>
                <a:cs typeface="Arial"/>
              </a:rPr>
              <a:t>. </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endParaRPr>
          </a:p>
        </p:txBody>
      </p:sp>
      <p:sp>
        <p:nvSpPr>
          <p:cNvPr id="5" name="Rechteck 4">
            <a:extLst>
              <a:ext uri="{FF2B5EF4-FFF2-40B4-BE49-F238E27FC236}">
                <a16:creationId xmlns:a16="http://schemas.microsoft.com/office/drawing/2014/main" id="{3F05739D-AF6E-E148-2833-377C45F29492}"/>
              </a:ext>
            </a:extLst>
          </p:cNvPr>
          <p:cNvSpPr/>
          <p:nvPr/>
        </p:nvSpPr>
        <p:spPr>
          <a:xfrm>
            <a:off x="2830548" y="859342"/>
            <a:ext cx="5030380" cy="389105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id="{0D599E50-FB60-145E-4BF3-D201872D55C5}"/>
              </a:ext>
            </a:extLst>
          </p:cNvPr>
          <p:cNvSpPr txBox="1"/>
          <p:nvPr/>
        </p:nvSpPr>
        <p:spPr>
          <a:xfrm rot="16200000">
            <a:off x="2656303" y="1621849"/>
            <a:ext cx="1286465" cy="215444"/>
          </a:xfrm>
          <a:prstGeom prst="rect">
            <a:avLst/>
          </a:prstGeom>
          <a:solidFill>
            <a:schemeClr val="bg1"/>
          </a:solidFill>
        </p:spPr>
        <p:txBody>
          <a:bodyPr wrap="square" lIns="0" tIns="0" rIns="0" bIns="0" rtlCol="0" anchor="ctr">
            <a:spAutoFit/>
          </a:bodyPr>
          <a:lstStyle/>
          <a:p>
            <a:pPr algn="ctr"/>
            <a:r>
              <a:rPr lang="de-DE" sz="700" dirty="0"/>
              <a:t>Anteil, der T1D Stadium 3 entwickelte</a:t>
            </a:r>
          </a:p>
        </p:txBody>
      </p:sp>
      <p:sp>
        <p:nvSpPr>
          <p:cNvPr id="9" name="Textfeld 8">
            <a:extLst>
              <a:ext uri="{FF2B5EF4-FFF2-40B4-BE49-F238E27FC236}">
                <a16:creationId xmlns:a16="http://schemas.microsoft.com/office/drawing/2014/main" id="{E23F7AA2-4D2D-4F3D-E412-4FD48B60D541}"/>
              </a:ext>
            </a:extLst>
          </p:cNvPr>
          <p:cNvSpPr txBox="1"/>
          <p:nvPr/>
        </p:nvSpPr>
        <p:spPr>
          <a:xfrm rot="16200000">
            <a:off x="5115954" y="1624597"/>
            <a:ext cx="1286466" cy="215444"/>
          </a:xfrm>
          <a:prstGeom prst="rect">
            <a:avLst/>
          </a:prstGeom>
          <a:solidFill>
            <a:schemeClr val="bg1"/>
          </a:solidFill>
        </p:spPr>
        <p:txBody>
          <a:bodyPr wrap="square" lIns="0" tIns="0" rIns="0" bIns="0" rtlCol="0" anchor="ctr">
            <a:spAutoFit/>
          </a:bodyPr>
          <a:lstStyle/>
          <a:p>
            <a:pPr algn="ctr"/>
            <a:r>
              <a:rPr lang="de-DE" sz="700" dirty="0"/>
              <a:t>Anteil, der T1D Stadium 3 entwickelte</a:t>
            </a:r>
          </a:p>
        </p:txBody>
      </p:sp>
      <p:sp>
        <p:nvSpPr>
          <p:cNvPr id="13" name="Textfeld 12">
            <a:extLst>
              <a:ext uri="{FF2B5EF4-FFF2-40B4-BE49-F238E27FC236}">
                <a16:creationId xmlns:a16="http://schemas.microsoft.com/office/drawing/2014/main" id="{022F0E69-ED6C-799A-8C84-44F2DA807F79}"/>
              </a:ext>
            </a:extLst>
          </p:cNvPr>
          <p:cNvSpPr txBox="1"/>
          <p:nvPr/>
        </p:nvSpPr>
        <p:spPr>
          <a:xfrm rot="16200000">
            <a:off x="3909906" y="3525201"/>
            <a:ext cx="1309519" cy="215444"/>
          </a:xfrm>
          <a:prstGeom prst="rect">
            <a:avLst/>
          </a:prstGeom>
          <a:solidFill>
            <a:schemeClr val="bg1"/>
          </a:solidFill>
        </p:spPr>
        <p:txBody>
          <a:bodyPr wrap="square" lIns="0" tIns="0" rIns="0" bIns="0" rtlCol="0" anchor="ctr">
            <a:spAutoFit/>
          </a:bodyPr>
          <a:lstStyle/>
          <a:p>
            <a:pPr algn="ctr"/>
            <a:r>
              <a:rPr lang="de-DE" sz="700" dirty="0"/>
              <a:t>Anteil, der T1D Stadium 3 entwickelte</a:t>
            </a:r>
          </a:p>
        </p:txBody>
      </p:sp>
      <p:sp>
        <p:nvSpPr>
          <p:cNvPr id="14" name="Textfeld 13">
            <a:extLst>
              <a:ext uri="{FF2B5EF4-FFF2-40B4-BE49-F238E27FC236}">
                <a16:creationId xmlns:a16="http://schemas.microsoft.com/office/drawing/2014/main" id="{F2EF913F-ABD1-E4B9-661A-6A7404573FA0}"/>
              </a:ext>
            </a:extLst>
          </p:cNvPr>
          <p:cNvSpPr txBox="1"/>
          <p:nvPr/>
        </p:nvSpPr>
        <p:spPr>
          <a:xfrm>
            <a:off x="4782861" y="2115053"/>
            <a:ext cx="700472" cy="92333"/>
          </a:xfrm>
          <a:prstGeom prst="rect">
            <a:avLst/>
          </a:prstGeom>
          <a:solidFill>
            <a:schemeClr val="bg1"/>
          </a:solidFill>
        </p:spPr>
        <p:txBody>
          <a:bodyPr wrap="square" lIns="0" tIns="0" rIns="0" bIns="0" rtlCol="0" anchor="ctr">
            <a:spAutoFit/>
          </a:bodyPr>
          <a:lstStyle/>
          <a:p>
            <a:pPr algn="ctr"/>
            <a:r>
              <a:rPr lang="de-DE" sz="600" dirty="0"/>
              <a:t>Singulär IA-2A+</a:t>
            </a:r>
          </a:p>
        </p:txBody>
      </p:sp>
      <p:sp>
        <p:nvSpPr>
          <p:cNvPr id="15" name="Textfeld 14">
            <a:extLst>
              <a:ext uri="{FF2B5EF4-FFF2-40B4-BE49-F238E27FC236}">
                <a16:creationId xmlns:a16="http://schemas.microsoft.com/office/drawing/2014/main" id="{59DA4793-947B-E72F-4838-F1E229B93F0D}"/>
              </a:ext>
            </a:extLst>
          </p:cNvPr>
          <p:cNvSpPr txBox="1"/>
          <p:nvPr/>
        </p:nvSpPr>
        <p:spPr>
          <a:xfrm>
            <a:off x="4810156" y="2207386"/>
            <a:ext cx="700472" cy="92333"/>
          </a:xfrm>
          <a:prstGeom prst="rect">
            <a:avLst/>
          </a:prstGeom>
          <a:solidFill>
            <a:schemeClr val="bg1"/>
          </a:solidFill>
        </p:spPr>
        <p:txBody>
          <a:bodyPr wrap="square" lIns="0" tIns="0" rIns="0" bIns="0" rtlCol="0" anchor="ctr">
            <a:spAutoFit/>
          </a:bodyPr>
          <a:lstStyle/>
          <a:p>
            <a:pPr algn="ctr"/>
            <a:r>
              <a:rPr lang="de-DE" sz="600" dirty="0"/>
              <a:t>Stadium 1 IA-2A-</a:t>
            </a:r>
          </a:p>
        </p:txBody>
      </p:sp>
      <p:sp>
        <p:nvSpPr>
          <p:cNvPr id="16" name="Textfeld 15">
            <a:extLst>
              <a:ext uri="{FF2B5EF4-FFF2-40B4-BE49-F238E27FC236}">
                <a16:creationId xmlns:a16="http://schemas.microsoft.com/office/drawing/2014/main" id="{DCAD680B-0B26-7584-923D-028F5B530F78}"/>
              </a:ext>
            </a:extLst>
          </p:cNvPr>
          <p:cNvSpPr txBox="1"/>
          <p:nvPr/>
        </p:nvSpPr>
        <p:spPr>
          <a:xfrm>
            <a:off x="7103026" y="2111119"/>
            <a:ext cx="674754" cy="92333"/>
          </a:xfrm>
          <a:prstGeom prst="rect">
            <a:avLst/>
          </a:prstGeom>
          <a:solidFill>
            <a:schemeClr val="bg1"/>
          </a:solidFill>
        </p:spPr>
        <p:txBody>
          <a:bodyPr wrap="square" lIns="0" tIns="0" rIns="0" bIns="0" rtlCol="0" anchor="ctr">
            <a:spAutoFit/>
          </a:bodyPr>
          <a:lstStyle/>
          <a:p>
            <a:r>
              <a:rPr lang="de-DE" sz="600" dirty="0"/>
              <a:t>Singulär IA-2A+</a:t>
            </a:r>
          </a:p>
        </p:txBody>
      </p:sp>
      <p:sp>
        <p:nvSpPr>
          <p:cNvPr id="18" name="Textfeld 17">
            <a:extLst>
              <a:ext uri="{FF2B5EF4-FFF2-40B4-BE49-F238E27FC236}">
                <a16:creationId xmlns:a16="http://schemas.microsoft.com/office/drawing/2014/main" id="{F5B75377-BA41-1BFE-33B7-A26876DD0CA9}"/>
              </a:ext>
            </a:extLst>
          </p:cNvPr>
          <p:cNvSpPr txBox="1"/>
          <p:nvPr/>
        </p:nvSpPr>
        <p:spPr>
          <a:xfrm>
            <a:off x="7058139" y="2206603"/>
            <a:ext cx="764953" cy="92333"/>
          </a:xfrm>
          <a:prstGeom prst="rect">
            <a:avLst/>
          </a:prstGeom>
          <a:solidFill>
            <a:schemeClr val="bg1"/>
          </a:solidFill>
        </p:spPr>
        <p:txBody>
          <a:bodyPr wrap="square" lIns="0" tIns="0" rIns="0" bIns="0" rtlCol="0" anchor="ctr">
            <a:spAutoFit/>
          </a:bodyPr>
          <a:lstStyle/>
          <a:p>
            <a:pPr algn="ctr"/>
            <a:r>
              <a:rPr lang="de-DE" sz="600" dirty="0"/>
              <a:t>Stadium 2 IA-2A-</a:t>
            </a:r>
          </a:p>
        </p:txBody>
      </p:sp>
      <p:sp>
        <p:nvSpPr>
          <p:cNvPr id="19" name="Textfeld 18">
            <a:extLst>
              <a:ext uri="{FF2B5EF4-FFF2-40B4-BE49-F238E27FC236}">
                <a16:creationId xmlns:a16="http://schemas.microsoft.com/office/drawing/2014/main" id="{71191A69-3616-D227-2145-026011852565}"/>
              </a:ext>
            </a:extLst>
          </p:cNvPr>
          <p:cNvSpPr txBox="1"/>
          <p:nvPr/>
        </p:nvSpPr>
        <p:spPr>
          <a:xfrm>
            <a:off x="5946551" y="3999875"/>
            <a:ext cx="764953" cy="92333"/>
          </a:xfrm>
          <a:prstGeom prst="rect">
            <a:avLst/>
          </a:prstGeom>
          <a:solidFill>
            <a:schemeClr val="bg1"/>
          </a:solidFill>
        </p:spPr>
        <p:txBody>
          <a:bodyPr wrap="square" lIns="0" tIns="0" rIns="0" bIns="0" rtlCol="0" anchor="ctr">
            <a:spAutoFit/>
          </a:bodyPr>
          <a:lstStyle/>
          <a:p>
            <a:pPr algn="ctr"/>
            <a:r>
              <a:rPr lang="de-DE" sz="600" dirty="0"/>
              <a:t>Stadium 2 IA-2A+</a:t>
            </a:r>
          </a:p>
        </p:txBody>
      </p:sp>
      <p:sp>
        <p:nvSpPr>
          <p:cNvPr id="20" name="Textfeld 19">
            <a:extLst>
              <a:ext uri="{FF2B5EF4-FFF2-40B4-BE49-F238E27FC236}">
                <a16:creationId xmlns:a16="http://schemas.microsoft.com/office/drawing/2014/main" id="{48CD2DAD-7D43-39BE-D27C-0D2911AF553D}"/>
              </a:ext>
            </a:extLst>
          </p:cNvPr>
          <p:cNvSpPr txBox="1"/>
          <p:nvPr/>
        </p:nvSpPr>
        <p:spPr>
          <a:xfrm>
            <a:off x="5933939" y="4092207"/>
            <a:ext cx="764953" cy="92333"/>
          </a:xfrm>
          <a:prstGeom prst="rect">
            <a:avLst/>
          </a:prstGeom>
          <a:solidFill>
            <a:schemeClr val="bg1"/>
          </a:solidFill>
        </p:spPr>
        <p:txBody>
          <a:bodyPr wrap="square" lIns="0" tIns="0" rIns="0" bIns="0" rtlCol="0" anchor="ctr">
            <a:spAutoFit/>
          </a:bodyPr>
          <a:lstStyle/>
          <a:p>
            <a:pPr algn="ctr"/>
            <a:r>
              <a:rPr lang="de-DE" sz="600" dirty="0"/>
              <a:t>Stadium 2 IA-2A-</a:t>
            </a:r>
          </a:p>
        </p:txBody>
      </p:sp>
      <p:sp>
        <p:nvSpPr>
          <p:cNvPr id="46" name="Textfeld 45">
            <a:extLst>
              <a:ext uri="{FF2B5EF4-FFF2-40B4-BE49-F238E27FC236}">
                <a16:creationId xmlns:a16="http://schemas.microsoft.com/office/drawing/2014/main" id="{C6E86903-8BEC-ADC6-8CDF-79067305AF4D}"/>
              </a:ext>
            </a:extLst>
          </p:cNvPr>
          <p:cNvSpPr txBox="1"/>
          <p:nvPr/>
        </p:nvSpPr>
        <p:spPr>
          <a:xfrm>
            <a:off x="3881671" y="2435619"/>
            <a:ext cx="1286465" cy="107722"/>
          </a:xfrm>
          <a:prstGeom prst="rect">
            <a:avLst/>
          </a:prstGeom>
          <a:solidFill>
            <a:schemeClr val="bg1"/>
          </a:solidFill>
        </p:spPr>
        <p:txBody>
          <a:bodyPr wrap="square" lIns="0" tIns="0" rIns="0" bIns="0" rtlCol="0" anchor="ctr">
            <a:spAutoFit/>
          </a:bodyPr>
          <a:lstStyle/>
          <a:p>
            <a:pPr algn="ctr"/>
            <a:r>
              <a:rPr lang="de-DE" sz="700" dirty="0"/>
              <a:t>Follow-Up-Zeit [Jahre]</a:t>
            </a:r>
          </a:p>
        </p:txBody>
      </p:sp>
      <p:sp>
        <p:nvSpPr>
          <p:cNvPr id="47" name="Textfeld 46">
            <a:extLst>
              <a:ext uri="{FF2B5EF4-FFF2-40B4-BE49-F238E27FC236}">
                <a16:creationId xmlns:a16="http://schemas.microsoft.com/office/drawing/2014/main" id="{048018C3-56BE-1500-209C-3F72134DC32D}"/>
              </a:ext>
            </a:extLst>
          </p:cNvPr>
          <p:cNvSpPr txBox="1"/>
          <p:nvPr/>
        </p:nvSpPr>
        <p:spPr>
          <a:xfrm>
            <a:off x="6247550" y="2416755"/>
            <a:ext cx="1286465" cy="107722"/>
          </a:xfrm>
          <a:prstGeom prst="rect">
            <a:avLst/>
          </a:prstGeom>
          <a:solidFill>
            <a:schemeClr val="bg1"/>
          </a:solidFill>
        </p:spPr>
        <p:txBody>
          <a:bodyPr wrap="square" lIns="0" tIns="0" rIns="0" bIns="0" rtlCol="0" anchor="ctr">
            <a:spAutoFit/>
          </a:bodyPr>
          <a:lstStyle/>
          <a:p>
            <a:pPr algn="ctr"/>
            <a:r>
              <a:rPr lang="de-DE" sz="700" dirty="0"/>
              <a:t>Follow-Up-Zeit [Jahre]</a:t>
            </a:r>
          </a:p>
        </p:txBody>
      </p:sp>
      <p:sp>
        <p:nvSpPr>
          <p:cNvPr id="51" name="Textfeld 50">
            <a:extLst>
              <a:ext uri="{FF2B5EF4-FFF2-40B4-BE49-F238E27FC236}">
                <a16:creationId xmlns:a16="http://schemas.microsoft.com/office/drawing/2014/main" id="{626F0C6F-1EB5-D3C7-4313-309B23259B99}"/>
              </a:ext>
            </a:extLst>
          </p:cNvPr>
          <p:cNvSpPr txBox="1"/>
          <p:nvPr/>
        </p:nvSpPr>
        <p:spPr>
          <a:xfrm>
            <a:off x="5008232" y="4360999"/>
            <a:ext cx="1286465" cy="107722"/>
          </a:xfrm>
          <a:prstGeom prst="rect">
            <a:avLst/>
          </a:prstGeom>
          <a:solidFill>
            <a:schemeClr val="bg1"/>
          </a:solidFill>
        </p:spPr>
        <p:txBody>
          <a:bodyPr wrap="square" lIns="0" tIns="0" rIns="0" bIns="0" rtlCol="0" anchor="ctr">
            <a:spAutoFit/>
          </a:bodyPr>
          <a:lstStyle/>
          <a:p>
            <a:pPr algn="ctr"/>
            <a:r>
              <a:rPr lang="de-DE" sz="700" dirty="0"/>
              <a:t>Follow-Up-Zeit [Jahre]</a:t>
            </a:r>
          </a:p>
        </p:txBody>
      </p:sp>
      <p:sp>
        <p:nvSpPr>
          <p:cNvPr id="52" name="Textfeld 51">
            <a:extLst>
              <a:ext uri="{FF2B5EF4-FFF2-40B4-BE49-F238E27FC236}">
                <a16:creationId xmlns:a16="http://schemas.microsoft.com/office/drawing/2014/main" id="{D21F3B8E-2EA5-3807-AF95-001BFAD15F7E}"/>
              </a:ext>
            </a:extLst>
          </p:cNvPr>
          <p:cNvSpPr txBox="1"/>
          <p:nvPr/>
        </p:nvSpPr>
        <p:spPr>
          <a:xfrm>
            <a:off x="2922347" y="2524561"/>
            <a:ext cx="617946" cy="228524"/>
          </a:xfrm>
          <a:prstGeom prst="rect">
            <a:avLst/>
          </a:prstGeom>
          <a:solidFill>
            <a:schemeClr val="bg1"/>
          </a:solidFill>
        </p:spPr>
        <p:txBody>
          <a:bodyPr wrap="square" lIns="0" tIns="0" rIns="0" bIns="0" rtlCol="0" anchor="ctr">
            <a:spAutoFit/>
          </a:bodyPr>
          <a:lstStyle/>
          <a:p>
            <a:pPr>
              <a:lnSpc>
                <a:spcPct val="90000"/>
              </a:lnSpc>
            </a:pPr>
            <a:r>
              <a:rPr lang="de-DE" sz="550" dirty="0"/>
              <a:t>Anzahl im Risiko:</a:t>
            </a:r>
          </a:p>
          <a:p>
            <a:pPr>
              <a:lnSpc>
                <a:spcPct val="90000"/>
              </a:lnSpc>
            </a:pPr>
            <a:r>
              <a:rPr lang="de-DE" sz="550" dirty="0"/>
              <a:t>Singulär IA-2A+</a:t>
            </a:r>
          </a:p>
          <a:p>
            <a:pPr>
              <a:lnSpc>
                <a:spcPct val="90000"/>
              </a:lnSpc>
            </a:pPr>
            <a:r>
              <a:rPr lang="de-DE" sz="550" dirty="0"/>
              <a:t>Stadium 1 IA-2A-</a:t>
            </a:r>
          </a:p>
        </p:txBody>
      </p:sp>
      <p:sp>
        <p:nvSpPr>
          <p:cNvPr id="54" name="Textfeld 53">
            <a:extLst>
              <a:ext uri="{FF2B5EF4-FFF2-40B4-BE49-F238E27FC236}">
                <a16:creationId xmlns:a16="http://schemas.microsoft.com/office/drawing/2014/main" id="{16D1F4CB-42D4-52F8-E9B8-B1F5C9DA7E1C}"/>
              </a:ext>
            </a:extLst>
          </p:cNvPr>
          <p:cNvSpPr txBox="1"/>
          <p:nvPr/>
        </p:nvSpPr>
        <p:spPr>
          <a:xfrm>
            <a:off x="5305885" y="2524561"/>
            <a:ext cx="691157" cy="228524"/>
          </a:xfrm>
          <a:prstGeom prst="rect">
            <a:avLst/>
          </a:prstGeom>
          <a:solidFill>
            <a:schemeClr val="bg1"/>
          </a:solidFill>
        </p:spPr>
        <p:txBody>
          <a:bodyPr wrap="square" lIns="0" tIns="0" rIns="0" bIns="0" rtlCol="0" anchor="ctr">
            <a:spAutoFit/>
          </a:bodyPr>
          <a:lstStyle/>
          <a:p>
            <a:pPr>
              <a:lnSpc>
                <a:spcPct val="90000"/>
              </a:lnSpc>
            </a:pPr>
            <a:r>
              <a:rPr lang="de-DE" sz="550" dirty="0"/>
              <a:t>Anzahl im Risiko:</a:t>
            </a:r>
          </a:p>
          <a:p>
            <a:pPr>
              <a:lnSpc>
                <a:spcPct val="90000"/>
              </a:lnSpc>
            </a:pPr>
            <a:r>
              <a:rPr lang="de-DE" sz="550" dirty="0"/>
              <a:t>Singulär IA-2A+</a:t>
            </a:r>
          </a:p>
          <a:p>
            <a:pPr>
              <a:lnSpc>
                <a:spcPct val="90000"/>
              </a:lnSpc>
            </a:pPr>
            <a:r>
              <a:rPr lang="de-DE" sz="550" dirty="0"/>
              <a:t>Stadium 2 IA-2A-</a:t>
            </a:r>
          </a:p>
        </p:txBody>
      </p:sp>
      <p:sp>
        <p:nvSpPr>
          <p:cNvPr id="55" name="Textfeld 54">
            <a:extLst>
              <a:ext uri="{FF2B5EF4-FFF2-40B4-BE49-F238E27FC236}">
                <a16:creationId xmlns:a16="http://schemas.microsoft.com/office/drawing/2014/main" id="{299760D9-A320-23E4-06C6-02FB982CF07E}"/>
              </a:ext>
            </a:extLst>
          </p:cNvPr>
          <p:cNvSpPr txBox="1"/>
          <p:nvPr/>
        </p:nvSpPr>
        <p:spPr>
          <a:xfrm>
            <a:off x="4089851" y="4418072"/>
            <a:ext cx="691157" cy="228524"/>
          </a:xfrm>
          <a:prstGeom prst="rect">
            <a:avLst/>
          </a:prstGeom>
          <a:solidFill>
            <a:schemeClr val="bg1"/>
          </a:solidFill>
        </p:spPr>
        <p:txBody>
          <a:bodyPr wrap="square" lIns="0" tIns="0" rIns="0" bIns="0" rtlCol="0" anchor="ctr">
            <a:spAutoFit/>
          </a:bodyPr>
          <a:lstStyle/>
          <a:p>
            <a:pPr>
              <a:lnSpc>
                <a:spcPct val="90000"/>
              </a:lnSpc>
            </a:pPr>
            <a:r>
              <a:rPr lang="de-DE" sz="550" dirty="0"/>
              <a:t>Anzahl im Risiko:</a:t>
            </a:r>
          </a:p>
          <a:p>
            <a:pPr>
              <a:lnSpc>
                <a:spcPct val="90000"/>
              </a:lnSpc>
            </a:pPr>
            <a:r>
              <a:rPr lang="de-DE" sz="550" dirty="0"/>
              <a:t>Stadium 1 IA-2A+</a:t>
            </a:r>
          </a:p>
          <a:p>
            <a:pPr>
              <a:lnSpc>
                <a:spcPct val="90000"/>
              </a:lnSpc>
            </a:pPr>
            <a:r>
              <a:rPr lang="de-DE" sz="550" dirty="0"/>
              <a:t>Stadium 2 IA-2A-</a:t>
            </a:r>
          </a:p>
        </p:txBody>
      </p:sp>
      <p:cxnSp>
        <p:nvCxnSpPr>
          <p:cNvPr id="8" name="Gerader Verbinder 7">
            <a:extLst>
              <a:ext uri="{FF2B5EF4-FFF2-40B4-BE49-F238E27FC236}">
                <a16:creationId xmlns:a16="http://schemas.microsoft.com/office/drawing/2014/main" id="{35174FAD-2E21-73DE-F48F-698A4B8A574E}"/>
              </a:ext>
            </a:extLst>
          </p:cNvPr>
          <p:cNvCxnSpPr/>
          <p:nvPr/>
        </p:nvCxnSpPr>
        <p:spPr>
          <a:xfrm>
            <a:off x="6984690" y="2168917"/>
            <a:ext cx="86061" cy="0"/>
          </a:xfrm>
          <a:prstGeom prst="line">
            <a:avLst/>
          </a:prstGeom>
          <a:ln w="19050">
            <a:solidFill>
              <a:srgbClr val="9B9899"/>
            </a:solidFill>
          </a:ln>
        </p:spPr>
        <p:style>
          <a:lnRef idx="1">
            <a:schemeClr val="accent1"/>
          </a:lnRef>
          <a:fillRef idx="0">
            <a:schemeClr val="accent1"/>
          </a:fillRef>
          <a:effectRef idx="0">
            <a:schemeClr val="accent1"/>
          </a:effectRef>
          <a:fontRef idx="minor">
            <a:schemeClr val="tx1"/>
          </a:fontRef>
        </p:style>
      </p:cxnSp>
      <p:cxnSp>
        <p:nvCxnSpPr>
          <p:cNvPr id="10" name="Gerader Verbinder 9">
            <a:extLst>
              <a:ext uri="{FF2B5EF4-FFF2-40B4-BE49-F238E27FC236}">
                <a16:creationId xmlns:a16="http://schemas.microsoft.com/office/drawing/2014/main" id="{DDA78A13-C6ED-CF3C-288A-6362FA57DE80}"/>
              </a:ext>
            </a:extLst>
          </p:cNvPr>
          <p:cNvCxnSpPr/>
          <p:nvPr/>
        </p:nvCxnSpPr>
        <p:spPr>
          <a:xfrm>
            <a:off x="4680662" y="2167399"/>
            <a:ext cx="86061" cy="0"/>
          </a:xfrm>
          <a:prstGeom prst="line">
            <a:avLst/>
          </a:prstGeom>
          <a:ln w="19050">
            <a:solidFill>
              <a:srgbClr val="9B9899"/>
            </a:solidFill>
          </a:ln>
        </p:spPr>
        <p:style>
          <a:lnRef idx="1">
            <a:schemeClr val="accent1"/>
          </a:lnRef>
          <a:fillRef idx="0">
            <a:schemeClr val="accent1"/>
          </a:fillRef>
          <a:effectRef idx="0">
            <a:schemeClr val="accent1"/>
          </a:effectRef>
          <a:fontRef idx="minor">
            <a:schemeClr val="tx1"/>
          </a:fontRef>
        </p:style>
      </p:cxnSp>
      <p:cxnSp>
        <p:nvCxnSpPr>
          <p:cNvPr id="11" name="Gerader Verbinder 10">
            <a:extLst>
              <a:ext uri="{FF2B5EF4-FFF2-40B4-BE49-F238E27FC236}">
                <a16:creationId xmlns:a16="http://schemas.microsoft.com/office/drawing/2014/main" id="{3B87611E-5D4E-8B2B-DBAA-804A9BC37932}"/>
              </a:ext>
            </a:extLst>
          </p:cNvPr>
          <p:cNvCxnSpPr/>
          <p:nvPr/>
        </p:nvCxnSpPr>
        <p:spPr>
          <a:xfrm>
            <a:off x="5864015" y="4049175"/>
            <a:ext cx="86061" cy="0"/>
          </a:xfrm>
          <a:prstGeom prst="line">
            <a:avLst/>
          </a:prstGeom>
          <a:ln w="19050">
            <a:solidFill>
              <a:srgbClr val="9B9899"/>
            </a:solidFill>
          </a:ln>
        </p:spPr>
        <p:style>
          <a:lnRef idx="1">
            <a:schemeClr val="accent1"/>
          </a:lnRef>
          <a:fillRef idx="0">
            <a:schemeClr val="accent1"/>
          </a:fillRef>
          <a:effectRef idx="0">
            <a:schemeClr val="accent1"/>
          </a:effectRef>
          <a:fontRef idx="minor">
            <a:schemeClr val="tx1"/>
          </a:fontRef>
        </p:style>
      </p:cxnSp>
      <p:cxnSp>
        <p:nvCxnSpPr>
          <p:cNvPr id="12" name="Gerader Verbinder 11">
            <a:extLst>
              <a:ext uri="{FF2B5EF4-FFF2-40B4-BE49-F238E27FC236}">
                <a16:creationId xmlns:a16="http://schemas.microsoft.com/office/drawing/2014/main" id="{822BBB53-F757-C052-4F5E-26824C9791A4}"/>
              </a:ext>
            </a:extLst>
          </p:cNvPr>
          <p:cNvCxnSpPr/>
          <p:nvPr/>
        </p:nvCxnSpPr>
        <p:spPr>
          <a:xfrm>
            <a:off x="4680663" y="2248328"/>
            <a:ext cx="86061" cy="0"/>
          </a:xfrm>
          <a:prstGeom prst="line">
            <a:avLst/>
          </a:prstGeom>
          <a:ln w="19050">
            <a:solidFill>
              <a:srgbClr val="87A6D5"/>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606D513D-B692-1024-8BE0-399CFD6B0E96}"/>
              </a:ext>
            </a:extLst>
          </p:cNvPr>
          <p:cNvCxnSpPr/>
          <p:nvPr/>
        </p:nvCxnSpPr>
        <p:spPr>
          <a:xfrm>
            <a:off x="6984690" y="2250230"/>
            <a:ext cx="86061" cy="0"/>
          </a:xfrm>
          <a:prstGeom prst="line">
            <a:avLst/>
          </a:prstGeom>
          <a:ln w="19050">
            <a:solidFill>
              <a:srgbClr val="87A6D5"/>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E9C645B2-C16E-6AA9-733F-EB1C7DD0E76E}"/>
              </a:ext>
            </a:extLst>
          </p:cNvPr>
          <p:cNvCxnSpPr/>
          <p:nvPr/>
        </p:nvCxnSpPr>
        <p:spPr>
          <a:xfrm>
            <a:off x="5861743" y="4127319"/>
            <a:ext cx="86061" cy="0"/>
          </a:xfrm>
          <a:prstGeom prst="line">
            <a:avLst/>
          </a:prstGeom>
          <a:ln w="19050">
            <a:solidFill>
              <a:srgbClr val="87A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41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F7E8E8-6F35-B8F1-ED42-8331973892CE}"/>
              </a:ext>
            </a:extLst>
          </p:cNvPr>
          <p:cNvSpPr>
            <a:spLocks noGrp="1"/>
          </p:cNvSpPr>
          <p:nvPr>
            <p:ph type="title"/>
          </p:nvPr>
        </p:nvSpPr>
        <p:spPr>
          <a:xfrm>
            <a:off x="358759" y="116761"/>
            <a:ext cx="8485200" cy="491328"/>
          </a:xfrm>
        </p:spPr>
        <p:txBody>
          <a:bodyPr anchor="t">
            <a:noAutofit/>
          </a:bodyPr>
          <a:lstStyle/>
          <a:p>
            <a:pPr>
              <a:lnSpc>
                <a:spcPct val="100000"/>
              </a:lnSpc>
              <a:spcBef>
                <a:spcPts val="600"/>
              </a:spcBef>
            </a:pPr>
            <a:r>
              <a:rPr lang="de-DE" sz="2000" b="1" dirty="0">
                <a:solidFill>
                  <a:srgbClr val="7030A0"/>
                </a:solidFill>
                <a:latin typeface="+mj-lt"/>
              </a:rPr>
              <a:t>Kinder mit nur einem positiven </a:t>
            </a:r>
            <a:r>
              <a:rPr lang="de-DE" sz="2000" b="1" dirty="0" err="1">
                <a:solidFill>
                  <a:srgbClr val="7030A0"/>
                </a:solidFill>
                <a:latin typeface="+mj-lt"/>
              </a:rPr>
              <a:t>IAk</a:t>
            </a:r>
            <a:r>
              <a:rPr lang="de-DE" sz="2000" b="1" dirty="0">
                <a:solidFill>
                  <a:srgbClr val="7030A0"/>
                </a:solidFill>
                <a:latin typeface="+mj-lt"/>
              </a:rPr>
              <a:t> haben niedrigere Progressionsraten als Kinder mit mehreren IAk</a:t>
            </a:r>
            <a:r>
              <a:rPr lang="de-DE" sz="2000" b="1" baseline="30000" dirty="0">
                <a:solidFill>
                  <a:srgbClr val="7030A0"/>
                </a:solidFill>
                <a:latin typeface="+mj-lt"/>
              </a:rPr>
              <a:t>1</a:t>
            </a:r>
            <a:endParaRPr lang="en-US" sz="2000" b="1" baseline="30000" dirty="0">
              <a:solidFill>
                <a:srgbClr val="7030A0"/>
              </a:solidFill>
              <a:latin typeface="+mj-lt"/>
            </a:endParaRPr>
          </a:p>
        </p:txBody>
      </p:sp>
      <p:graphicFrame>
        <p:nvGraphicFramePr>
          <p:cNvPr id="46" name="GR1">
            <a:extLst>
              <a:ext uri="{FF2B5EF4-FFF2-40B4-BE49-F238E27FC236}">
                <a16:creationId xmlns:a16="http://schemas.microsoft.com/office/drawing/2014/main" id="{9E1D3B93-E24A-C845-FF17-531F564D46F2}"/>
              </a:ext>
            </a:extLst>
          </p:cNvPr>
          <p:cNvGraphicFramePr/>
          <p:nvPr>
            <p:extLst>
              <p:ext uri="{D42A27DB-BD31-4B8C-83A1-F6EECF244321}">
                <p14:modId xmlns:p14="http://schemas.microsoft.com/office/powerpoint/2010/main" val="98937446"/>
              </p:ext>
            </p:extLst>
          </p:nvPr>
        </p:nvGraphicFramePr>
        <p:xfrm>
          <a:off x="396412" y="1502430"/>
          <a:ext cx="4175588" cy="25415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 name="Tabella 8">
            <a:extLst>
              <a:ext uri="{FF2B5EF4-FFF2-40B4-BE49-F238E27FC236}">
                <a16:creationId xmlns:a16="http://schemas.microsoft.com/office/drawing/2014/main" id="{30A57152-C1AE-49ED-0227-ADBA8FDDB8EE}"/>
              </a:ext>
            </a:extLst>
          </p:cNvPr>
          <p:cNvGraphicFramePr>
            <a:graphicFrameLocks noGrp="1"/>
          </p:cNvGraphicFramePr>
          <p:nvPr>
            <p:extLst>
              <p:ext uri="{D42A27DB-BD31-4B8C-83A1-F6EECF244321}">
                <p14:modId xmlns:p14="http://schemas.microsoft.com/office/powerpoint/2010/main" val="379376623"/>
              </p:ext>
            </p:extLst>
          </p:nvPr>
        </p:nvGraphicFramePr>
        <p:xfrm>
          <a:off x="396412" y="3686761"/>
          <a:ext cx="4023000" cy="425790"/>
        </p:xfrm>
        <a:graphic>
          <a:graphicData uri="http://schemas.openxmlformats.org/drawingml/2006/table">
            <a:tbl>
              <a:tblPr firstRow="1" bandRow="1"/>
              <a:tblGrid>
                <a:gridCol w="486000">
                  <a:extLst>
                    <a:ext uri="{9D8B030D-6E8A-4147-A177-3AD203B41FA5}">
                      <a16:colId xmlns:a16="http://schemas.microsoft.com/office/drawing/2014/main" val="13018218"/>
                    </a:ext>
                  </a:extLst>
                </a:gridCol>
                <a:gridCol w="378000">
                  <a:extLst>
                    <a:ext uri="{9D8B030D-6E8A-4147-A177-3AD203B41FA5}">
                      <a16:colId xmlns:a16="http://schemas.microsoft.com/office/drawing/2014/main" val="1962099756"/>
                    </a:ext>
                  </a:extLst>
                </a:gridCol>
                <a:gridCol w="702000">
                  <a:extLst>
                    <a:ext uri="{9D8B030D-6E8A-4147-A177-3AD203B41FA5}">
                      <a16:colId xmlns:a16="http://schemas.microsoft.com/office/drawing/2014/main" val="1300370613"/>
                    </a:ext>
                  </a:extLst>
                </a:gridCol>
                <a:gridCol w="378000">
                  <a:extLst>
                    <a:ext uri="{9D8B030D-6E8A-4147-A177-3AD203B41FA5}">
                      <a16:colId xmlns:a16="http://schemas.microsoft.com/office/drawing/2014/main" val="3409056213"/>
                    </a:ext>
                  </a:extLst>
                </a:gridCol>
                <a:gridCol w="702000">
                  <a:extLst>
                    <a:ext uri="{9D8B030D-6E8A-4147-A177-3AD203B41FA5}">
                      <a16:colId xmlns:a16="http://schemas.microsoft.com/office/drawing/2014/main" val="1548472550"/>
                    </a:ext>
                  </a:extLst>
                </a:gridCol>
                <a:gridCol w="378000">
                  <a:extLst>
                    <a:ext uri="{9D8B030D-6E8A-4147-A177-3AD203B41FA5}">
                      <a16:colId xmlns:a16="http://schemas.microsoft.com/office/drawing/2014/main" val="2194601393"/>
                    </a:ext>
                  </a:extLst>
                </a:gridCol>
                <a:gridCol w="756000">
                  <a:extLst>
                    <a:ext uri="{9D8B030D-6E8A-4147-A177-3AD203B41FA5}">
                      <a16:colId xmlns:a16="http://schemas.microsoft.com/office/drawing/2014/main" val="665440169"/>
                    </a:ext>
                  </a:extLst>
                </a:gridCol>
                <a:gridCol w="243000">
                  <a:extLst>
                    <a:ext uri="{9D8B030D-6E8A-4147-A177-3AD203B41FA5}">
                      <a16:colId xmlns:a16="http://schemas.microsoft.com/office/drawing/2014/main" val="668608466"/>
                    </a:ext>
                  </a:extLst>
                </a:gridCol>
              </a:tblGrid>
              <a:tr h="141930">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de" sz="800" b="0" i="0" strike="noStrike" cap="none" spc="0" baseline="0" dirty="0">
                          <a:solidFill>
                            <a:srgbClr val="000000"/>
                          </a:solidFill>
                          <a:effectLst/>
                          <a:latin typeface="Arial"/>
                          <a:ea typeface="Arial"/>
                          <a:cs typeface="Arial"/>
                        </a:rPr>
                        <a:t>3 IAk</a:t>
                      </a:r>
                    </a:p>
                  </a:txBody>
                  <a:tcPr marL="54000" marR="0" marT="8100" marB="8100" anchor="ctr">
                    <a:lnL w="12700" cmpd="sng">
                      <a:noFill/>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85</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25</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5</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r>
                        <a:rPr lang="de" sz="800" b="0" i="0" strike="noStrike" cap="none" spc="0" baseline="0" dirty="0">
                          <a:solidFill>
                            <a:srgbClr val="000000"/>
                          </a:solidFill>
                          <a:effectLst/>
                          <a:latin typeface="Arial"/>
                          <a:ea typeface="Arial"/>
                          <a:cs typeface="Arial"/>
                        </a:rPr>
                        <a:t>0</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52078002"/>
                  </a:ext>
                </a:extLst>
              </a:tr>
              <a:tr h="141930">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de" sz="800" b="0" i="0" strike="noStrike" cap="none" spc="0" baseline="0" dirty="0">
                          <a:solidFill>
                            <a:srgbClr val="000000"/>
                          </a:solidFill>
                          <a:effectLst/>
                          <a:latin typeface="Arial"/>
                          <a:ea typeface="Arial"/>
                          <a:cs typeface="Arial"/>
                        </a:rPr>
                        <a:t>2 IAk</a:t>
                      </a:r>
                    </a:p>
                  </a:txBody>
                  <a:tcPr marL="54000" marR="0" marT="8100" marB="8100" anchor="ctr">
                    <a:lnL w="12700" cmpd="sng">
                      <a:noFill/>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281</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135</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42</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5</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83067319"/>
                  </a:ext>
                </a:extLst>
              </a:tr>
              <a:tr h="141930">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de" sz="800" b="0" i="0" strike="noStrike" cap="none" spc="0" baseline="0" dirty="0">
                          <a:solidFill>
                            <a:srgbClr val="000000"/>
                          </a:solidFill>
                          <a:effectLst/>
                          <a:latin typeface="Arial"/>
                          <a:ea typeface="Arial"/>
                          <a:cs typeface="Arial"/>
                        </a:rPr>
                        <a:t>1 IAk</a:t>
                      </a:r>
                    </a:p>
                  </a:txBody>
                  <a:tcPr marL="54000" marR="0" marT="8100" marB="8100" anchor="ctr">
                    <a:lnL w="12700" cmpd="sng">
                      <a:noFill/>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dirty="0">
                          <a:solidFill>
                            <a:srgbClr val="000000"/>
                          </a:solidFill>
                          <a:effectLst/>
                          <a:latin typeface="Arial"/>
                          <a:ea typeface="Arial"/>
                          <a:cs typeface="Arial"/>
                        </a:rPr>
                        <a:t>1.047</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603</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a:solidFill>
                            <a:srgbClr val="000000"/>
                          </a:solidFill>
                          <a:effectLst/>
                          <a:latin typeface="Arial"/>
                          <a:ea typeface="Arial"/>
                          <a:cs typeface="Arial"/>
                        </a:rPr>
                        <a:t>241</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endParaRPr lang="it-IT" sz="800" b="0">
                        <a:solidFill>
                          <a:schemeClr val="tx1"/>
                        </a:solidFill>
                        <a:latin typeface="+mn-lt"/>
                      </a:endParaRP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r>
                        <a:rPr lang="de" sz="800" b="0" i="0" strike="noStrike" cap="none" spc="0" baseline="0" dirty="0">
                          <a:solidFill>
                            <a:srgbClr val="000000"/>
                          </a:solidFill>
                          <a:effectLst/>
                          <a:latin typeface="Arial"/>
                          <a:ea typeface="Arial"/>
                          <a:cs typeface="Arial"/>
                        </a:rPr>
                        <a:t>40</a:t>
                      </a:r>
                    </a:p>
                  </a:txBody>
                  <a:tcPr marL="0" marR="0" marT="8100" marB="81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88967249"/>
                  </a:ext>
                </a:extLst>
              </a:tr>
            </a:tbl>
          </a:graphicData>
        </a:graphic>
      </p:graphicFrame>
      <p:sp>
        <p:nvSpPr>
          <p:cNvPr id="49" name="Rectangle: Top Corners Rounded 9">
            <a:extLst>
              <a:ext uri="{FF2B5EF4-FFF2-40B4-BE49-F238E27FC236}">
                <a16:creationId xmlns:a16="http://schemas.microsoft.com/office/drawing/2014/main" id="{6AFBD697-C99C-0950-D83F-3184D8D5E50E}"/>
              </a:ext>
            </a:extLst>
          </p:cNvPr>
          <p:cNvSpPr/>
          <p:nvPr/>
        </p:nvSpPr>
        <p:spPr>
          <a:xfrm rot="5400000">
            <a:off x="1464191" y="-606430"/>
            <a:ext cx="250246" cy="3178629"/>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Kombinierte prospektive Kohortenstudien*</a:t>
            </a:r>
          </a:p>
        </p:txBody>
      </p:sp>
      <p:sp>
        <p:nvSpPr>
          <p:cNvPr id="50" name="Rectangle: Rounded Corners 30">
            <a:extLst>
              <a:ext uri="{FF2B5EF4-FFF2-40B4-BE49-F238E27FC236}">
                <a16:creationId xmlns:a16="http://schemas.microsoft.com/office/drawing/2014/main" id="{3D3D1679-C07A-BAE5-00C8-2E894A0CE956}"/>
              </a:ext>
            </a:extLst>
          </p:cNvPr>
          <p:cNvSpPr/>
          <p:nvPr/>
        </p:nvSpPr>
        <p:spPr>
          <a:xfrm>
            <a:off x="396412" y="1169430"/>
            <a:ext cx="4094626" cy="413072"/>
          </a:xfrm>
          <a:prstGeom prst="roundRect">
            <a:avLst>
              <a:gd name="adj" fmla="val 50000"/>
            </a:avLst>
          </a:prstGeom>
          <a:solidFill>
            <a:srgbClr val="23004C"/>
          </a:solidFill>
          <a:ln w="25400" cap="flat" cmpd="sng" algn="ctr">
            <a:noFill/>
            <a:prstDash val="solid"/>
          </a:ln>
          <a:effectLst/>
        </p:spPr>
        <p:txBody>
          <a:bodyPr rtlCol="0" anchor="ctr"/>
          <a:lstStyle/>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Kumulative Inzidenz von T1D (Stadium 3) nach Anzahl positiver IAk bei bestätigter Serokonversion</a:t>
            </a:r>
            <a:r>
              <a:rPr kumimoji="0" lang="de" sz="1000" b="0" i="0" u="none" strike="noStrike" kern="0" cap="none" spc="0" normalizeH="0" baseline="30000" noProof="0" dirty="0">
                <a:ln>
                  <a:noFill/>
                </a:ln>
                <a:solidFill>
                  <a:srgbClr val="FFFFFF"/>
                </a:solidFill>
                <a:effectLst/>
                <a:uLnTx/>
                <a:uFillTx/>
                <a:ea typeface="Arial"/>
                <a:cs typeface="Arial"/>
              </a:rPr>
              <a:t>1 </a:t>
            </a:r>
            <a:endParaRPr kumimoji="0" lang="en-GB" sz="1000" b="0" i="0" u="none" strike="noStrike" kern="0" cap="none" spc="0" normalizeH="0" baseline="30000" noProof="0" dirty="0">
              <a:ln>
                <a:noFill/>
              </a:ln>
              <a:solidFill>
                <a:prstClr val="white"/>
              </a:solidFill>
              <a:effectLst/>
              <a:uLnTx/>
              <a:uFillTx/>
              <a:cs typeface="Arial" panose="020B0604020202020204" pitchFamily="34" charset="0"/>
            </a:endParaRPr>
          </a:p>
        </p:txBody>
      </p:sp>
      <p:sp>
        <p:nvSpPr>
          <p:cNvPr id="51" name="Rectangle: Top Corners Rounded 15">
            <a:extLst>
              <a:ext uri="{FF2B5EF4-FFF2-40B4-BE49-F238E27FC236}">
                <a16:creationId xmlns:a16="http://schemas.microsoft.com/office/drawing/2014/main" id="{FF0A4C40-4D54-4466-38E7-252DDC2E02D6}"/>
              </a:ext>
            </a:extLst>
          </p:cNvPr>
          <p:cNvSpPr/>
          <p:nvPr/>
        </p:nvSpPr>
        <p:spPr>
          <a:xfrm rot="16200000">
            <a:off x="4020018" y="208432"/>
            <a:ext cx="425788" cy="8465819"/>
          </a:xfrm>
          <a:prstGeom prst="round2SameRect">
            <a:avLst>
              <a:gd name="adj1" fmla="val 0"/>
              <a:gd name="adj2" fmla="val 50000"/>
            </a:avLst>
          </a:prstGeom>
          <a:solidFill>
            <a:schemeClr val="accent6"/>
          </a:solidFill>
          <a:ln w="25400" cap="flat" cmpd="sng" algn="ctr">
            <a:noFill/>
            <a:prstDash val="solid"/>
          </a:ln>
          <a:effectLst/>
        </p:spPr>
        <p:txBody>
          <a:bodyPr vert="vert" lIns="54000" tIns="540000" rIns="54000" bIns="0" rtlCol="0" anchor="ct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DE" sz="1000" b="0" i="0" u="none" strike="noStrike" kern="0" cap="none" spc="0" normalizeH="0" baseline="0" noProof="0" dirty="0">
                <a:ln>
                  <a:noFill/>
                </a:ln>
                <a:solidFill>
                  <a:srgbClr val="000000"/>
                </a:solidFill>
                <a:effectLst/>
                <a:uLnTx/>
                <a:uFillTx/>
                <a:ea typeface="Arial"/>
                <a:cs typeface="Arial"/>
              </a:rPr>
              <a:t>Die kumulative T1D-Inzidenz war höher bei Kindern, die anfänglich mehrere </a:t>
            </a:r>
            <a:r>
              <a:rPr kumimoji="0" lang="de-DE" sz="1000" b="0" i="0" u="none" strike="noStrike" kern="0" cap="none" spc="0" normalizeH="0" baseline="0" noProof="0" dirty="0" err="1">
                <a:ln>
                  <a:noFill/>
                </a:ln>
                <a:solidFill>
                  <a:srgbClr val="000000"/>
                </a:solidFill>
                <a:effectLst/>
                <a:uLnTx/>
                <a:uFillTx/>
                <a:ea typeface="Arial"/>
                <a:cs typeface="Arial"/>
              </a:rPr>
              <a:t>IAk</a:t>
            </a:r>
            <a:r>
              <a:rPr kumimoji="0" lang="de-DE" sz="1000" b="0" i="0" u="none" strike="noStrike" kern="0" cap="none" spc="0" normalizeH="0" baseline="0" noProof="0" dirty="0">
                <a:ln>
                  <a:noFill/>
                </a:ln>
                <a:solidFill>
                  <a:srgbClr val="000000"/>
                </a:solidFill>
                <a:effectLst/>
                <a:uLnTx/>
                <a:uFillTx/>
                <a:ea typeface="Arial"/>
                <a:cs typeface="Arial"/>
              </a:rPr>
              <a:t> aufwiesen, als bei Kindern, die nur einen einzigen Inselautoantikörper hatten </a:t>
            </a:r>
            <a:r>
              <a:rPr kumimoji="0" lang="de" sz="1000" b="0" i="0" u="none" strike="noStrike" kern="0" cap="none" spc="0" normalizeH="0" baseline="0" noProof="0" dirty="0">
                <a:ln>
                  <a:noFill/>
                </a:ln>
                <a:solidFill>
                  <a:srgbClr val="000000"/>
                </a:solidFill>
                <a:effectLst/>
                <a:uLnTx/>
                <a:uFillTx/>
                <a:ea typeface="Arial"/>
                <a:cs typeface="Arial"/>
              </a:rPr>
              <a:t>(&gt; 80 % vs. 30 %)</a:t>
            </a:r>
          </a:p>
        </p:txBody>
      </p:sp>
      <p:graphicFrame>
        <p:nvGraphicFramePr>
          <p:cNvPr id="52" name="Table 3">
            <a:extLst>
              <a:ext uri="{FF2B5EF4-FFF2-40B4-BE49-F238E27FC236}">
                <a16:creationId xmlns:a16="http://schemas.microsoft.com/office/drawing/2014/main" id="{7D1A4E0A-932F-E899-24CE-4BBFA4ED1EF2}"/>
              </a:ext>
            </a:extLst>
          </p:cNvPr>
          <p:cNvGraphicFramePr>
            <a:graphicFrameLocks noGrp="1"/>
          </p:cNvGraphicFramePr>
          <p:nvPr>
            <p:extLst>
              <p:ext uri="{D42A27DB-BD31-4B8C-83A1-F6EECF244321}">
                <p14:modId xmlns:p14="http://schemas.microsoft.com/office/powerpoint/2010/main" val="627002908"/>
              </p:ext>
            </p:extLst>
          </p:nvPr>
        </p:nvGraphicFramePr>
        <p:xfrm>
          <a:off x="4652963" y="1848189"/>
          <a:ext cx="3996000" cy="1998000"/>
        </p:xfrm>
        <a:graphic>
          <a:graphicData uri="http://schemas.openxmlformats.org/drawingml/2006/table">
            <a:tbl>
              <a:tblPr firstRow="1" firstCol="1" bandRow="1"/>
              <a:tblGrid>
                <a:gridCol w="1998000">
                  <a:extLst>
                    <a:ext uri="{9D8B030D-6E8A-4147-A177-3AD203B41FA5}">
                      <a16:colId xmlns:a16="http://schemas.microsoft.com/office/drawing/2014/main" val="1050945137"/>
                    </a:ext>
                  </a:extLst>
                </a:gridCol>
                <a:gridCol w="1998000">
                  <a:extLst>
                    <a:ext uri="{9D8B030D-6E8A-4147-A177-3AD203B41FA5}">
                      <a16:colId xmlns:a16="http://schemas.microsoft.com/office/drawing/2014/main" val="3582208527"/>
                    </a:ext>
                  </a:extLst>
                </a:gridCol>
              </a:tblGrid>
              <a:tr h="540000">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0" marR="0" lvl="1" indent="0" algn="ctr">
                        <a:lnSpc>
                          <a:spcPct val="90000"/>
                        </a:lnSpc>
                        <a:spcBef>
                          <a:spcPct val="0"/>
                        </a:spcBef>
                        <a:spcAft>
                          <a:spcPct val="0"/>
                        </a:spcAft>
                      </a:pPr>
                      <a:r>
                        <a:rPr lang="de" sz="1000" b="1" i="0" strike="noStrike" cap="none" spc="0" baseline="0" dirty="0">
                          <a:solidFill>
                            <a:srgbClr val="000000"/>
                          </a:solidFill>
                          <a:effectLst/>
                          <a:latin typeface="+mn-lt"/>
                          <a:ea typeface="Arial"/>
                          <a:cs typeface="Arial"/>
                        </a:rPr>
                        <a:t>Status </a:t>
                      </a:r>
                      <a:br>
                        <a:rPr sz="1000" dirty="0">
                          <a:latin typeface="+mn-lt"/>
                        </a:rPr>
                      </a:br>
                      <a:r>
                        <a:rPr lang="de" sz="1000" b="0" i="0" strike="noStrike" cap="none" spc="0" baseline="0" dirty="0">
                          <a:solidFill>
                            <a:srgbClr val="000000"/>
                          </a:solidFill>
                          <a:effectLst/>
                          <a:latin typeface="+mn-lt"/>
                          <a:ea typeface="Arial"/>
                          <a:cs typeface="Arial"/>
                        </a:rPr>
                        <a:t>(zwei Jahre nach Serokonversion)</a:t>
                      </a: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0" marR="0" algn="ctr">
                        <a:lnSpc>
                          <a:spcPct val="90000"/>
                        </a:lnSpc>
                        <a:spcBef>
                          <a:spcPct val="0"/>
                        </a:spcBef>
                        <a:spcAft>
                          <a:spcPct val="0"/>
                        </a:spcAft>
                      </a:pPr>
                      <a:r>
                        <a:rPr lang="de" sz="1000" b="1" i="0" strike="noStrike" cap="none" spc="0" baseline="0" dirty="0">
                          <a:solidFill>
                            <a:srgbClr val="000000"/>
                          </a:solidFill>
                          <a:effectLst/>
                          <a:latin typeface="+mn-lt"/>
                          <a:ea typeface="Arial"/>
                          <a:cs typeface="Arial"/>
                        </a:rPr>
                        <a:t>Kumulative T1D-Inzidenz nach 15 Jahren</a:t>
                      </a:r>
                      <a:endParaRPr lang="en-US" sz="1000" b="1" dirty="0">
                        <a:solidFill>
                          <a:schemeClr val="tx1"/>
                        </a:solidFill>
                        <a:effectLs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481193704"/>
                  </a:ext>
                </a:extLst>
              </a:tr>
              <a:tr h="486000">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180975" marR="0" lvl="1" indent="0" algn="l" defTabSz="914400" rtl="0" eaLnBrk="1" latinLnBrk="0" hangingPunct="1">
                        <a:lnSpc>
                          <a:spcPct val="90000"/>
                        </a:lnSpc>
                        <a:spcBef>
                          <a:spcPct val="0"/>
                        </a:spcBef>
                        <a:spcAft>
                          <a:spcPct val="0"/>
                        </a:spcAft>
                      </a:pPr>
                      <a:r>
                        <a:rPr lang="de" sz="1000" b="0" i="0" strike="noStrike" cap="none" spc="0" baseline="0" dirty="0">
                          <a:solidFill>
                            <a:srgbClr val="0D0D0D"/>
                          </a:solidFill>
                          <a:effectLst/>
                          <a:latin typeface="+mn-lt"/>
                          <a:ea typeface="Arial"/>
                          <a:cs typeface="Arial"/>
                        </a:rPr>
                        <a:t>Entwicklung mehrerer IAk</a:t>
                      </a: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algn="ctr">
                        <a:lnSpc>
                          <a:spcPct val="90000"/>
                        </a:lnSpc>
                        <a:spcBef>
                          <a:spcPct val="0"/>
                        </a:spcBef>
                        <a:spcAft>
                          <a:spcPct val="0"/>
                        </a:spcAft>
                      </a:pPr>
                      <a:r>
                        <a:rPr lang="de" sz="1000" b="0" i="0" strike="noStrike" cap="none" spc="0" baseline="0" dirty="0">
                          <a:solidFill>
                            <a:srgbClr val="0D0D0D"/>
                          </a:solidFill>
                          <a:effectLst/>
                          <a:latin typeface="+mn-lt"/>
                          <a:ea typeface="Arial"/>
                          <a:cs typeface="Arial"/>
                        </a:rPr>
                        <a:t>82 %</a:t>
                      </a:r>
                      <a:endParaRPr lang="en-US" sz="1000" b="0" strike="sngStrike" dirty="0">
                        <a:solidFill>
                          <a:schemeClr val="tx1">
                            <a:lumMod val="95000"/>
                            <a:lumOff val="5000"/>
                          </a:schemeClr>
                        </a:solidFill>
                        <a:effectLst/>
                        <a:highlight>
                          <a:srgbClr val="00FFFF"/>
                        </a:highligh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4005340075"/>
                  </a:ext>
                </a:extLst>
              </a:tr>
              <a:tr h="486000">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180975" marR="0" lvl="1" indent="0" algn="l" defTabSz="914400" rtl="0" eaLnBrk="1" latinLnBrk="0" hangingPunct="1">
                        <a:lnSpc>
                          <a:spcPct val="90000"/>
                        </a:lnSpc>
                        <a:spcBef>
                          <a:spcPct val="0"/>
                        </a:spcBef>
                        <a:spcAft>
                          <a:spcPct val="0"/>
                        </a:spcAft>
                      </a:pPr>
                      <a:r>
                        <a:rPr lang="de" sz="1000" b="0" i="0" strike="noStrike" cap="none" spc="0" baseline="0" dirty="0">
                          <a:solidFill>
                            <a:srgbClr val="0D0D0D"/>
                          </a:solidFill>
                          <a:effectLst/>
                          <a:latin typeface="+mn-lt"/>
                          <a:ea typeface="Arial"/>
                          <a:cs typeface="Arial"/>
                        </a:rPr>
                        <a:t>Singulärer IAk</a:t>
                      </a: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algn="ctr">
                        <a:lnSpc>
                          <a:spcPct val="90000"/>
                        </a:lnSpc>
                        <a:spcBef>
                          <a:spcPct val="0"/>
                        </a:spcBef>
                        <a:spcAft>
                          <a:spcPct val="0"/>
                        </a:spcAft>
                      </a:pPr>
                      <a:r>
                        <a:rPr lang="de" sz="1000" b="0" i="0" strike="noStrike" cap="none" spc="0" baseline="0" dirty="0">
                          <a:solidFill>
                            <a:srgbClr val="0D0D0D"/>
                          </a:solidFill>
                          <a:effectLst/>
                          <a:latin typeface="+mn-lt"/>
                          <a:ea typeface="Arial"/>
                          <a:cs typeface="Arial"/>
                        </a:rPr>
                        <a:t>30 %</a:t>
                      </a:r>
                      <a:endParaRPr lang="en-US" sz="1000" b="0" strike="sngStrike" dirty="0">
                        <a:solidFill>
                          <a:schemeClr val="tx1">
                            <a:lumMod val="95000"/>
                            <a:lumOff val="5000"/>
                          </a:schemeClr>
                        </a:solidFill>
                        <a:effectLst/>
                        <a:highlight>
                          <a:srgbClr val="00FFFF"/>
                        </a:highligh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974538749"/>
                  </a:ext>
                </a:extLst>
              </a:tr>
              <a:tr h="486000">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180975" marR="0" lvl="1" indent="0" algn="l" defTabSz="914400" rtl="0" eaLnBrk="1" latinLnBrk="0" hangingPunct="1">
                        <a:lnSpc>
                          <a:spcPct val="90000"/>
                        </a:lnSpc>
                        <a:spcBef>
                          <a:spcPct val="0"/>
                        </a:spcBef>
                        <a:spcAft>
                          <a:spcPct val="0"/>
                        </a:spcAft>
                      </a:pPr>
                      <a:r>
                        <a:rPr lang="de" sz="1000" b="0" i="0" strike="noStrike" cap="none" spc="0" baseline="0" dirty="0">
                          <a:solidFill>
                            <a:srgbClr val="0D0D0D"/>
                          </a:solidFill>
                          <a:effectLst/>
                          <a:latin typeface="+mn-lt"/>
                          <a:ea typeface="Arial"/>
                          <a:cs typeface="Arial"/>
                        </a:rPr>
                        <a:t>Rückkehr zum IAk-negativen Status</a:t>
                      </a:r>
                      <a:endParaRPr lang="en-US" sz="1000" b="0" strike="sngStrike" kern="1200" dirty="0">
                        <a:solidFill>
                          <a:schemeClr val="tx1">
                            <a:lumMod val="95000"/>
                            <a:lumOff val="5000"/>
                          </a:schemeClr>
                        </a:solidFill>
                        <a:effectLst/>
                        <a:latin typeface="+mn-lt"/>
                        <a:ea typeface="+mn-ea"/>
                        <a:cs typeface="Arial" panose="020B0604020202020204" pitchFamily="34" charset="0"/>
                      </a:endParaRPr>
                    </a:p>
                  </a:txBody>
                  <a:tcPr marL="0" marR="38576" marT="10800" marB="108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algn="ctr">
                        <a:lnSpc>
                          <a:spcPct val="90000"/>
                        </a:lnSpc>
                        <a:spcBef>
                          <a:spcPct val="0"/>
                        </a:spcBef>
                        <a:spcAft>
                          <a:spcPct val="0"/>
                        </a:spcAft>
                      </a:pPr>
                      <a:r>
                        <a:rPr lang="de" sz="1000" b="0" i="0" strike="noStrike" cap="none" spc="0" baseline="0" dirty="0">
                          <a:solidFill>
                            <a:srgbClr val="0D0D0D"/>
                          </a:solidFill>
                          <a:effectLst/>
                          <a:latin typeface="+mn-lt"/>
                          <a:ea typeface="Arial"/>
                          <a:cs typeface="Arial"/>
                        </a:rPr>
                        <a:t>12 %</a:t>
                      </a:r>
                      <a:endParaRPr lang="en-US" sz="1000" b="0" strike="sngStrike" dirty="0">
                        <a:solidFill>
                          <a:schemeClr val="tx1">
                            <a:lumMod val="95000"/>
                            <a:lumOff val="5000"/>
                          </a:schemeClr>
                        </a:solidFill>
                        <a:effectLst/>
                        <a:highlight>
                          <a:srgbClr val="00FFFF"/>
                        </a:highlight>
                        <a:latin typeface="+mn-lt"/>
                        <a:ea typeface="Helvetica Neue" panose="02000503000000020004" pitchFamily="2" charset="0"/>
                        <a:cs typeface="Arial" panose="020B0604020202020204" pitchFamily="34" charset="0"/>
                      </a:endParaRPr>
                    </a:p>
                  </a:txBody>
                  <a:tcPr marL="38576" marR="38576" marT="10800" marB="10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646754069"/>
                  </a:ext>
                </a:extLst>
              </a:tr>
            </a:tbl>
          </a:graphicData>
        </a:graphic>
      </p:graphicFrame>
      <p:sp>
        <p:nvSpPr>
          <p:cNvPr id="53" name="Rectangle: Rounded Corners 30">
            <a:extLst>
              <a:ext uri="{FF2B5EF4-FFF2-40B4-BE49-F238E27FC236}">
                <a16:creationId xmlns:a16="http://schemas.microsoft.com/office/drawing/2014/main" id="{5CA0EE2B-BB67-CA80-1EBA-41AB44D94565}"/>
              </a:ext>
            </a:extLst>
          </p:cNvPr>
          <p:cNvSpPr/>
          <p:nvPr/>
        </p:nvSpPr>
        <p:spPr>
          <a:xfrm>
            <a:off x="4649777" y="1169431"/>
            <a:ext cx="4023122" cy="413072"/>
          </a:xfrm>
          <a:prstGeom prst="roundRect">
            <a:avLst>
              <a:gd name="adj" fmla="val 50000"/>
            </a:avLst>
          </a:prstGeom>
          <a:solidFill>
            <a:srgbClr val="23004C"/>
          </a:solidFill>
          <a:ln w="25400" cap="flat" cmpd="sng" algn="ctr">
            <a:noFill/>
            <a:prstDash val="solid"/>
          </a:ln>
          <a:effectLst/>
        </p:spPr>
        <p:txBody>
          <a:bodyPr rtlCol="0" anchor="ctr"/>
          <a:lstStyle/>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Status zwei Jahre nach Serokonversion (bei Kindern mit singulärem IAk) sagte das T1D-Risiko voraus</a:t>
            </a:r>
            <a:r>
              <a:rPr kumimoji="0" lang="de" sz="1000" b="0" i="0" u="none" strike="noStrike" kern="0" cap="none" spc="0" normalizeH="0" baseline="30000" noProof="0" dirty="0">
                <a:ln>
                  <a:noFill/>
                </a:ln>
                <a:solidFill>
                  <a:srgbClr val="FFFFFF"/>
                </a:solidFill>
                <a:effectLst/>
                <a:uLnTx/>
                <a:uFillTx/>
                <a:ea typeface="Arial"/>
                <a:cs typeface="Arial"/>
              </a:rPr>
              <a:t>1</a:t>
            </a:r>
            <a:endParaRPr kumimoji="0" lang="en-GB" sz="1000" b="0" i="0" u="none" strike="noStrike" kern="0" cap="none" spc="0" normalizeH="0" baseline="30000" noProof="0" dirty="0">
              <a:ln>
                <a:noFill/>
              </a:ln>
              <a:solidFill>
                <a:prstClr val="white"/>
              </a:solidFill>
              <a:effectLst/>
              <a:uLnTx/>
              <a:uFillTx/>
              <a:cs typeface="Arial" panose="020B0604020202020204" pitchFamily="34" charset="0"/>
            </a:endParaRPr>
          </a:p>
        </p:txBody>
      </p:sp>
      <p:sp>
        <p:nvSpPr>
          <p:cNvPr id="54" name="TextBox 7">
            <a:extLst>
              <a:ext uri="{FF2B5EF4-FFF2-40B4-BE49-F238E27FC236}">
                <a16:creationId xmlns:a16="http://schemas.microsoft.com/office/drawing/2014/main" id="{811EC714-DE09-85E8-C285-E1051A216329}"/>
              </a:ext>
            </a:extLst>
          </p:cNvPr>
          <p:cNvSpPr txBox="1"/>
          <p:nvPr/>
        </p:nvSpPr>
        <p:spPr>
          <a:xfrm>
            <a:off x="370147" y="1769382"/>
            <a:ext cx="461665" cy="1377554"/>
          </a:xfrm>
          <a:prstGeom prst="rect">
            <a:avLst/>
          </a:prstGeom>
          <a:noFill/>
        </p:spPr>
        <p:txBody>
          <a:bodyPr vert="vert270" wrap="squar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000000"/>
                </a:solidFill>
                <a:effectLst/>
                <a:uLnTx/>
                <a:uFillTx/>
                <a:ea typeface="Arial"/>
                <a:cs typeface="Arial"/>
              </a:rPr>
              <a:t>Kumulative T1D-Inzidenz </a:t>
            </a:r>
            <a:r>
              <a:rPr kumimoji="0" lang="de" sz="900" i="0" u="none" strike="noStrike" kern="1200" cap="none" spc="0" normalizeH="0" baseline="0" noProof="0" dirty="0">
                <a:ln>
                  <a:noFill/>
                </a:ln>
                <a:solidFill>
                  <a:srgbClr val="000000"/>
                </a:solidFill>
                <a:effectLst/>
                <a:uLnTx/>
                <a:uFillTx/>
                <a:ea typeface="Arial"/>
                <a:cs typeface="Arial"/>
              </a:rPr>
              <a:t>[</a:t>
            </a:r>
            <a:r>
              <a:rPr kumimoji="0" lang="de" sz="900" b="0" i="0" u="none" strike="noStrike" kern="1200" cap="none" spc="0" normalizeH="0" baseline="0" noProof="0" dirty="0">
                <a:ln>
                  <a:noFill/>
                </a:ln>
                <a:solidFill>
                  <a:srgbClr val="000000"/>
                </a:solidFill>
                <a:effectLst/>
                <a:uLnTx/>
                <a:uFillTx/>
                <a:ea typeface="Arial"/>
                <a:cs typeface="Arial"/>
              </a:rPr>
              <a:t>%]</a:t>
            </a:r>
            <a:endParaRPr kumimoji="0" lang="en-NZ" sz="900" b="0" i="0" u="none" strike="noStrike" kern="1200" cap="none" spc="0" normalizeH="0" baseline="0" noProof="0" dirty="0">
              <a:ln>
                <a:noFill/>
              </a:ln>
              <a:solidFill>
                <a:srgbClr val="000000"/>
              </a:solidFill>
              <a:effectLst/>
              <a:uLnTx/>
              <a:uFillTx/>
              <a:cs typeface="Arial"/>
            </a:endParaRPr>
          </a:p>
        </p:txBody>
      </p:sp>
      <p:sp>
        <p:nvSpPr>
          <p:cNvPr id="55" name="TextBox 32">
            <a:extLst>
              <a:ext uri="{FF2B5EF4-FFF2-40B4-BE49-F238E27FC236}">
                <a16:creationId xmlns:a16="http://schemas.microsoft.com/office/drawing/2014/main" id="{FDC167C6-DFEC-2AB5-4F49-9508ED6E69FB}"/>
              </a:ext>
            </a:extLst>
          </p:cNvPr>
          <p:cNvSpPr txBox="1"/>
          <p:nvPr/>
        </p:nvSpPr>
        <p:spPr>
          <a:xfrm>
            <a:off x="1062038" y="3479840"/>
            <a:ext cx="3239691" cy="124650"/>
          </a:xfrm>
          <a:prstGeom prst="rect">
            <a:avLst/>
          </a:prstGeom>
          <a:noFill/>
        </p:spPr>
        <p:txBody>
          <a:bodyPr wrap="square" lIns="0" tIns="0" rIns="0" bIns="0" rtlCol="0" anchor="t">
            <a:spAutoFit/>
          </a:bodyPr>
          <a:lstStyle>
            <a:defPPr>
              <a:defRPr lang="en-US"/>
            </a:defPPr>
            <a:lvl1pPr algn="ctr">
              <a:lnSpc>
                <a:spcPct val="90000"/>
              </a:lnSpc>
              <a:defRPr sz="1200" b="1">
                <a:latin typeface="Arial" panose="020B0604020202020204" pitchFamily="34" charset="0"/>
                <a:cs typeface="Arial" panose="020B0604020202020204" pitchFamily="34" charset="0"/>
              </a:defRPr>
            </a:lvl1pPr>
          </a:lstStyle>
          <a:p>
            <a:pPr marL="0" marR="0" lvl="0" indent="0" algn="ctr" defTabSz="685800" rtl="0" eaLnBrk="1" fontAlgn="auto" latinLnBrk="0" hangingPunct="1">
              <a:lnSpc>
                <a:spcPct val="9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000000"/>
                </a:solidFill>
                <a:effectLst/>
                <a:uLnTx/>
                <a:uFillTx/>
                <a:latin typeface="+mn-lt"/>
                <a:ea typeface="Arial"/>
                <a:cs typeface="Arial"/>
              </a:rPr>
              <a:t>Zeit nach Serokonversion </a:t>
            </a:r>
            <a:r>
              <a:rPr kumimoji="0" lang="de" sz="900" b="0" i="0" u="none" strike="noStrike" kern="1200" cap="none" spc="0" normalizeH="0" baseline="0" noProof="0" dirty="0">
                <a:ln>
                  <a:noFill/>
                </a:ln>
                <a:solidFill>
                  <a:srgbClr val="000000"/>
                </a:solidFill>
                <a:effectLst/>
                <a:uLnTx/>
                <a:uFillTx/>
                <a:latin typeface="+mn-lt"/>
                <a:ea typeface="Arial"/>
                <a:cs typeface="Arial"/>
              </a:rPr>
              <a:t>[Jahre]</a:t>
            </a:r>
          </a:p>
        </p:txBody>
      </p:sp>
      <p:grpSp>
        <p:nvGrpSpPr>
          <p:cNvPr id="56" name="GR1 Linee">
            <a:extLst>
              <a:ext uri="{FF2B5EF4-FFF2-40B4-BE49-F238E27FC236}">
                <a16:creationId xmlns:a16="http://schemas.microsoft.com/office/drawing/2014/main" id="{B9F13B34-86C7-BD44-D757-79E328DDA048}"/>
              </a:ext>
            </a:extLst>
          </p:cNvPr>
          <p:cNvGrpSpPr/>
          <p:nvPr/>
        </p:nvGrpSpPr>
        <p:grpSpPr>
          <a:xfrm>
            <a:off x="1057274" y="1800528"/>
            <a:ext cx="3231018" cy="1444659"/>
            <a:chOff x="1409698" y="2428071"/>
            <a:chExt cx="4308024" cy="1798608"/>
          </a:xfrm>
        </p:grpSpPr>
        <p:grpSp>
          <p:nvGrpSpPr>
            <p:cNvPr id="57" name="Elemento grafico 17">
              <a:extLst>
                <a:ext uri="{FF2B5EF4-FFF2-40B4-BE49-F238E27FC236}">
                  <a16:creationId xmlns:a16="http://schemas.microsoft.com/office/drawing/2014/main" id="{A0DADE67-45F6-E9CF-9FDA-CB4550744143}"/>
                </a:ext>
              </a:extLst>
            </p:cNvPr>
            <p:cNvGrpSpPr/>
            <p:nvPr/>
          </p:nvGrpSpPr>
          <p:grpSpPr>
            <a:xfrm>
              <a:off x="1414379" y="2428071"/>
              <a:ext cx="4118213" cy="1757586"/>
              <a:chOff x="1414379" y="2428071"/>
              <a:chExt cx="4118213" cy="1757586"/>
            </a:xfrm>
          </p:grpSpPr>
          <p:sp>
            <p:nvSpPr>
              <p:cNvPr id="64" name="Figura a mano libera: forma 20">
                <a:extLst>
                  <a:ext uri="{FF2B5EF4-FFF2-40B4-BE49-F238E27FC236}">
                    <a16:creationId xmlns:a16="http://schemas.microsoft.com/office/drawing/2014/main" id="{B6B59CDF-6B49-A253-AD88-E609F36DBB4D}"/>
                  </a:ext>
                </a:extLst>
              </p:cNvPr>
              <p:cNvSpPr/>
              <p:nvPr/>
            </p:nvSpPr>
            <p:spPr>
              <a:xfrm>
                <a:off x="1414656" y="2428071"/>
                <a:ext cx="4117936" cy="1757586"/>
              </a:xfrm>
              <a:custGeom>
                <a:avLst/>
                <a:gdLst>
                  <a:gd name="connsiteX0" fmla="*/ 2993692 w 4117936"/>
                  <a:gd name="connsiteY0" fmla="*/ -224 h 1757586"/>
                  <a:gd name="connsiteX1" fmla="*/ 2732514 w 4117936"/>
                  <a:gd name="connsiteY1" fmla="*/ 53776 h 1757586"/>
                  <a:gd name="connsiteX2" fmla="*/ 2704976 w 4117936"/>
                  <a:gd name="connsiteY2" fmla="*/ 69532 h 1757586"/>
                  <a:gd name="connsiteX3" fmla="*/ 2284037 w 4117936"/>
                  <a:gd name="connsiteY3" fmla="*/ 69532 h 1757586"/>
                  <a:gd name="connsiteX4" fmla="*/ 2245478 w 4117936"/>
                  <a:gd name="connsiteY4" fmla="*/ 109975 h 1757586"/>
                  <a:gd name="connsiteX5" fmla="*/ 2126460 w 4117936"/>
                  <a:gd name="connsiteY5" fmla="*/ 135317 h 1757586"/>
                  <a:gd name="connsiteX6" fmla="*/ 1782654 w 4117936"/>
                  <a:gd name="connsiteY6" fmla="*/ 146335 h 1757586"/>
                  <a:gd name="connsiteX7" fmla="*/ 1782654 w 4117936"/>
                  <a:gd name="connsiteY7" fmla="*/ 172780 h 1757586"/>
                  <a:gd name="connsiteX8" fmla="*/ 1720945 w 4117936"/>
                  <a:gd name="connsiteY8" fmla="*/ 223474 h 1757586"/>
                  <a:gd name="connsiteX9" fmla="*/ 1702592 w 4117936"/>
                  <a:gd name="connsiteY9" fmla="*/ 223474 h 1757586"/>
                  <a:gd name="connsiteX10" fmla="*/ 1702592 w 4117936"/>
                  <a:gd name="connsiteY10" fmla="*/ 253828 h 1757586"/>
                  <a:gd name="connsiteX11" fmla="*/ 1680173 w 4117936"/>
                  <a:gd name="connsiteY11" fmla="*/ 259834 h 1757586"/>
                  <a:gd name="connsiteX12" fmla="*/ 1680173 w 4117936"/>
                  <a:gd name="connsiteY12" fmla="*/ 289585 h 1757586"/>
                  <a:gd name="connsiteX13" fmla="*/ 1643812 w 4117936"/>
                  <a:gd name="connsiteY13" fmla="*/ 331459 h 1757586"/>
                  <a:gd name="connsiteX14" fmla="*/ 1543536 w 4117936"/>
                  <a:gd name="connsiteY14" fmla="*/ 350195 h 1757586"/>
                  <a:gd name="connsiteX15" fmla="*/ 1524803 w 4117936"/>
                  <a:gd name="connsiteY15" fmla="*/ 368922 h 1757586"/>
                  <a:gd name="connsiteX16" fmla="*/ 1393670 w 4117936"/>
                  <a:gd name="connsiteY16" fmla="*/ 392066 h 1757586"/>
                  <a:gd name="connsiteX17" fmla="*/ 1359514 w 4117936"/>
                  <a:gd name="connsiteY17" fmla="*/ 421820 h 1757586"/>
                  <a:gd name="connsiteX18" fmla="*/ 1359514 w 4117936"/>
                  <a:gd name="connsiteY18" fmla="*/ 448264 h 1757586"/>
                  <a:gd name="connsiteX19" fmla="*/ 1330862 w 4117936"/>
                  <a:gd name="connsiteY19" fmla="*/ 482421 h 1757586"/>
                  <a:gd name="connsiteX20" fmla="*/ 1248219 w 4117936"/>
                  <a:gd name="connsiteY20" fmla="*/ 500054 h 1757586"/>
                  <a:gd name="connsiteX21" fmla="*/ 1136918 w 4117936"/>
                  <a:gd name="connsiteY21" fmla="*/ 546337 h 1757586"/>
                  <a:gd name="connsiteX22" fmla="*/ 1136918 w 4117936"/>
                  <a:gd name="connsiteY22" fmla="*/ 572781 h 1757586"/>
                  <a:gd name="connsiteX23" fmla="*/ 1086233 w 4117936"/>
                  <a:gd name="connsiteY23" fmla="*/ 590415 h 1757586"/>
                  <a:gd name="connsiteX24" fmla="*/ 1087335 w 4117936"/>
                  <a:gd name="connsiteY24" fmla="*/ 615758 h 1757586"/>
                  <a:gd name="connsiteX25" fmla="*/ 1031137 w 4117936"/>
                  <a:gd name="connsiteY25" fmla="*/ 638902 h 1757586"/>
                  <a:gd name="connsiteX26" fmla="*/ 985957 w 4117936"/>
                  <a:gd name="connsiteY26" fmla="*/ 783251 h 1757586"/>
                  <a:gd name="connsiteX27" fmla="*/ 926452 w 4117936"/>
                  <a:gd name="connsiteY27" fmla="*/ 808599 h 1757586"/>
                  <a:gd name="connsiteX28" fmla="*/ 860337 w 4117936"/>
                  <a:gd name="connsiteY28" fmla="*/ 808599 h 1757586"/>
                  <a:gd name="connsiteX29" fmla="*/ 860337 w 4117936"/>
                  <a:gd name="connsiteY29" fmla="*/ 830635 h 1757586"/>
                  <a:gd name="connsiteX30" fmla="*/ 792019 w 4117936"/>
                  <a:gd name="connsiteY30" fmla="*/ 860389 h 1757586"/>
                  <a:gd name="connsiteX31" fmla="*/ 792019 w 4117936"/>
                  <a:gd name="connsiteY31" fmla="*/ 880227 h 1757586"/>
                  <a:gd name="connsiteX32" fmla="*/ 721496 w 4117936"/>
                  <a:gd name="connsiteY32" fmla="*/ 880227 h 1757586"/>
                  <a:gd name="connsiteX33" fmla="*/ 721496 w 4117936"/>
                  <a:gd name="connsiteY33" fmla="*/ 918792 h 1757586"/>
                  <a:gd name="connsiteX34" fmla="*/ 699454 w 4117936"/>
                  <a:gd name="connsiteY34" fmla="*/ 918792 h 1757586"/>
                  <a:gd name="connsiteX35" fmla="*/ 699454 w 4117936"/>
                  <a:gd name="connsiteY35" fmla="*/ 947444 h 1757586"/>
                  <a:gd name="connsiteX36" fmla="*/ 642153 w 4117936"/>
                  <a:gd name="connsiteY36" fmla="*/ 976378 h 1757586"/>
                  <a:gd name="connsiteX37" fmla="*/ 641990 w 4117936"/>
                  <a:gd name="connsiteY37" fmla="*/ 976574 h 1757586"/>
                  <a:gd name="connsiteX38" fmla="*/ 573027 w 4117936"/>
                  <a:gd name="connsiteY38" fmla="*/ 976761 h 1757586"/>
                  <a:gd name="connsiteX39" fmla="*/ 566117 w 4117936"/>
                  <a:gd name="connsiteY39" fmla="*/ 1002537 h 1757586"/>
                  <a:gd name="connsiteX40" fmla="*/ 389810 w 4117936"/>
                  <a:gd name="connsiteY40" fmla="*/ 1060943 h 1757586"/>
                  <a:gd name="connsiteX41" fmla="*/ 389810 w 4117936"/>
                  <a:gd name="connsiteY41" fmla="*/ 1105018 h 1757586"/>
                  <a:gd name="connsiteX42" fmla="*/ 345732 w 4117936"/>
                  <a:gd name="connsiteY42" fmla="*/ 1139177 h 1757586"/>
                  <a:gd name="connsiteX43" fmla="*/ 345732 w 4117936"/>
                  <a:gd name="connsiteY43" fmla="*/ 1178850 h 1757586"/>
                  <a:gd name="connsiteX44" fmla="*/ 319287 w 4117936"/>
                  <a:gd name="connsiteY44" fmla="*/ 1178850 h 1757586"/>
                  <a:gd name="connsiteX45" fmla="*/ 282921 w 4117936"/>
                  <a:gd name="connsiteY45" fmla="*/ 1239451 h 1757586"/>
                  <a:gd name="connsiteX46" fmla="*/ 264191 w 4117936"/>
                  <a:gd name="connsiteY46" fmla="*/ 1239451 h 1757586"/>
                  <a:gd name="connsiteX47" fmla="*/ 264191 w 4117936"/>
                  <a:gd name="connsiteY47" fmla="*/ 1265334 h 1757586"/>
                  <a:gd name="connsiteX48" fmla="*/ 231526 w 4117936"/>
                  <a:gd name="connsiteY48" fmla="*/ 1265334 h 1757586"/>
                  <a:gd name="connsiteX49" fmla="*/ 217486 w 4117936"/>
                  <a:gd name="connsiteY49" fmla="*/ 1317733 h 1757586"/>
                  <a:gd name="connsiteX50" fmla="*/ 156199 w 4117936"/>
                  <a:gd name="connsiteY50" fmla="*/ 1334158 h 1757586"/>
                  <a:gd name="connsiteX51" fmla="*/ 156199 w 4117936"/>
                  <a:gd name="connsiteY51" fmla="*/ 1379403 h 1757586"/>
                  <a:gd name="connsiteX52" fmla="*/ 141346 w 4117936"/>
                  <a:gd name="connsiteY52" fmla="*/ 1379403 h 1757586"/>
                  <a:gd name="connsiteX53" fmla="*/ 141346 w 4117936"/>
                  <a:gd name="connsiteY53" fmla="*/ 1398074 h 1757586"/>
                  <a:gd name="connsiteX54" fmla="*/ 67098 w 4117936"/>
                  <a:gd name="connsiteY54" fmla="*/ 1417968 h 1757586"/>
                  <a:gd name="connsiteX55" fmla="*/ 67098 w 4117936"/>
                  <a:gd name="connsiteY55" fmla="*/ 1510685 h 1757586"/>
                  <a:gd name="connsiteX56" fmla="*/ 12136 w 4117936"/>
                  <a:gd name="connsiteY56" fmla="*/ 1565647 h 1757586"/>
                  <a:gd name="connsiteX57" fmla="*/ -276 w 4117936"/>
                  <a:gd name="connsiteY57" fmla="*/ 1565647 h 1757586"/>
                  <a:gd name="connsiteX58" fmla="*/ -276 w 4117936"/>
                  <a:gd name="connsiteY58" fmla="*/ 1757363 h 1757586"/>
                  <a:gd name="connsiteX59" fmla="*/ 67770 w 4117936"/>
                  <a:gd name="connsiteY59" fmla="*/ 1732843 h 1757586"/>
                  <a:gd name="connsiteX60" fmla="*/ 67770 w 4117936"/>
                  <a:gd name="connsiteY60" fmla="*/ 1683261 h 1757586"/>
                  <a:gd name="connsiteX61" fmla="*/ 141159 w 4117936"/>
                  <a:gd name="connsiteY61" fmla="*/ 1665229 h 1757586"/>
                  <a:gd name="connsiteX62" fmla="*/ 151244 w 4117936"/>
                  <a:gd name="connsiteY62" fmla="*/ 1627612 h 1757586"/>
                  <a:gd name="connsiteX63" fmla="*/ 207164 w 4117936"/>
                  <a:gd name="connsiteY63" fmla="*/ 1603918 h 1757586"/>
                  <a:gd name="connsiteX64" fmla="*/ 237194 w 4117936"/>
                  <a:gd name="connsiteY64" fmla="*/ 1571966 h 1757586"/>
                  <a:gd name="connsiteX65" fmla="*/ 258680 w 4117936"/>
                  <a:gd name="connsiteY65" fmla="*/ 1571966 h 1757586"/>
                  <a:gd name="connsiteX66" fmla="*/ 342425 w 4117936"/>
                  <a:gd name="connsiteY66" fmla="*/ 1499509 h 1757586"/>
                  <a:gd name="connsiteX67" fmla="*/ 342425 w 4117936"/>
                  <a:gd name="connsiteY67" fmla="*/ 1478575 h 1757586"/>
                  <a:gd name="connsiteX68" fmla="*/ 384299 w 4117936"/>
                  <a:gd name="connsiteY68" fmla="*/ 1445518 h 1757586"/>
                  <a:gd name="connsiteX69" fmla="*/ 384299 w 4117936"/>
                  <a:gd name="connsiteY69" fmla="*/ 1430088 h 1757586"/>
                  <a:gd name="connsiteX70" fmla="*/ 419564 w 4117936"/>
                  <a:gd name="connsiteY70" fmla="*/ 1401439 h 1757586"/>
                  <a:gd name="connsiteX71" fmla="*/ 562817 w 4117936"/>
                  <a:gd name="connsiteY71" fmla="*/ 1366870 h 1757586"/>
                  <a:gd name="connsiteX72" fmla="*/ 582646 w 4117936"/>
                  <a:gd name="connsiteY72" fmla="*/ 1343037 h 1757586"/>
                  <a:gd name="connsiteX73" fmla="*/ 642153 w 4117936"/>
                  <a:gd name="connsiteY73" fmla="*/ 1343037 h 1757586"/>
                  <a:gd name="connsiteX74" fmla="*/ 692844 w 4117936"/>
                  <a:gd name="connsiteY74" fmla="*/ 1322103 h 1757586"/>
                  <a:gd name="connsiteX75" fmla="*/ 719289 w 4117936"/>
                  <a:gd name="connsiteY75" fmla="*/ 1263697 h 1757586"/>
                  <a:gd name="connsiteX76" fmla="*/ 794217 w 4117936"/>
                  <a:gd name="connsiteY76" fmla="*/ 1263697 h 1757586"/>
                  <a:gd name="connsiteX77" fmla="*/ 882374 w 4117936"/>
                  <a:gd name="connsiteY77" fmla="*/ 1197580 h 1757586"/>
                  <a:gd name="connsiteX78" fmla="*/ 930860 w 4117936"/>
                  <a:gd name="connsiteY78" fmla="*/ 1197580 h 1757586"/>
                  <a:gd name="connsiteX79" fmla="*/ 984855 w 4117936"/>
                  <a:gd name="connsiteY79" fmla="*/ 1177748 h 1757586"/>
                  <a:gd name="connsiteX80" fmla="*/ 1023419 w 4117936"/>
                  <a:gd name="connsiteY80" fmla="*/ 1034495 h 1757586"/>
                  <a:gd name="connsiteX81" fmla="*/ 1086233 w 4117936"/>
                  <a:gd name="connsiteY81" fmla="*/ 1017966 h 1757586"/>
                  <a:gd name="connsiteX82" fmla="*/ 1086233 w 4117936"/>
                  <a:gd name="connsiteY82" fmla="*/ 994828 h 1757586"/>
                  <a:gd name="connsiteX83" fmla="*/ 1130312 w 4117936"/>
                  <a:gd name="connsiteY83" fmla="*/ 969480 h 1757586"/>
                  <a:gd name="connsiteX84" fmla="*/ 1130312 w 4117936"/>
                  <a:gd name="connsiteY84" fmla="*/ 936425 h 1757586"/>
                  <a:gd name="connsiteX85" fmla="*/ 1228381 w 4117936"/>
                  <a:gd name="connsiteY85" fmla="*/ 896750 h 1757586"/>
                  <a:gd name="connsiteX86" fmla="*/ 1339676 w 4117936"/>
                  <a:gd name="connsiteY86" fmla="*/ 867002 h 1757586"/>
                  <a:gd name="connsiteX87" fmla="*/ 1359514 w 4117936"/>
                  <a:gd name="connsiteY87" fmla="*/ 789866 h 1757586"/>
                  <a:gd name="connsiteX88" fmla="*/ 1395874 w 4117936"/>
                  <a:gd name="connsiteY88" fmla="*/ 761215 h 1757586"/>
                  <a:gd name="connsiteX89" fmla="*/ 1515989 w 4117936"/>
                  <a:gd name="connsiteY89" fmla="*/ 745788 h 1757586"/>
                  <a:gd name="connsiteX90" fmla="*/ 1540229 w 4117936"/>
                  <a:gd name="connsiteY90" fmla="*/ 717136 h 1757586"/>
                  <a:gd name="connsiteX91" fmla="*/ 1652718 w 4117936"/>
                  <a:gd name="connsiteY91" fmla="*/ 695368 h 1757586"/>
                  <a:gd name="connsiteX92" fmla="*/ 1652718 w 4117936"/>
                  <a:gd name="connsiteY92" fmla="*/ 678572 h 1757586"/>
                  <a:gd name="connsiteX93" fmla="*/ 1679071 w 4117936"/>
                  <a:gd name="connsiteY93" fmla="*/ 638902 h 1757586"/>
                  <a:gd name="connsiteX94" fmla="*/ 1679071 w 4117936"/>
                  <a:gd name="connsiteY94" fmla="*/ 614655 h 1757586"/>
                  <a:gd name="connsiteX95" fmla="*/ 1704419 w 4117936"/>
                  <a:gd name="connsiteY95" fmla="*/ 595926 h 1757586"/>
                  <a:gd name="connsiteX96" fmla="*/ 1704419 w 4117936"/>
                  <a:gd name="connsiteY96" fmla="*/ 558457 h 1757586"/>
                  <a:gd name="connsiteX97" fmla="*/ 1728425 w 4117936"/>
                  <a:gd name="connsiteY97" fmla="*/ 539724 h 1757586"/>
                  <a:gd name="connsiteX98" fmla="*/ 1774945 w 4117936"/>
                  <a:gd name="connsiteY98" fmla="*/ 492343 h 1757586"/>
                  <a:gd name="connsiteX99" fmla="*/ 1774945 w 4117936"/>
                  <a:gd name="connsiteY99" fmla="*/ 453772 h 1757586"/>
                  <a:gd name="connsiteX100" fmla="*/ 1847672 w 4117936"/>
                  <a:gd name="connsiteY100" fmla="*/ 453772 h 1757586"/>
                  <a:gd name="connsiteX101" fmla="*/ 2129766 w 4117936"/>
                  <a:gd name="connsiteY101" fmla="*/ 428429 h 1757586"/>
                  <a:gd name="connsiteX102" fmla="*/ 2231130 w 4117936"/>
                  <a:gd name="connsiteY102" fmla="*/ 393171 h 1757586"/>
                  <a:gd name="connsiteX103" fmla="*/ 2255400 w 4117936"/>
                  <a:gd name="connsiteY103" fmla="*/ 371129 h 1757586"/>
                  <a:gd name="connsiteX104" fmla="*/ 2274115 w 4117936"/>
                  <a:gd name="connsiteY104" fmla="*/ 329255 h 1757586"/>
                  <a:gd name="connsiteX105" fmla="*/ 2695054 w 4117936"/>
                  <a:gd name="connsiteY105" fmla="*/ 329255 h 1757586"/>
                  <a:gd name="connsiteX106" fmla="*/ 2718195 w 4117936"/>
                  <a:gd name="connsiteY106" fmla="*/ 300603 h 1757586"/>
                  <a:gd name="connsiteX107" fmla="*/ 2747961 w 4117936"/>
                  <a:gd name="connsiteY107" fmla="*/ 300603 h 1757586"/>
                  <a:gd name="connsiteX108" fmla="*/ 2925367 w 4117936"/>
                  <a:gd name="connsiteY108" fmla="*/ 257630 h 1757586"/>
                  <a:gd name="connsiteX109" fmla="*/ 3002515 w 4117936"/>
                  <a:gd name="connsiteY109" fmla="*/ 216858 h 1757586"/>
                  <a:gd name="connsiteX110" fmla="*/ 4117661 w 4117936"/>
                  <a:gd name="connsiteY110" fmla="*/ 216858 h 1757586"/>
                  <a:gd name="connsiteX111" fmla="*/ 4117661 w 4117936"/>
                  <a:gd name="connsiteY111" fmla="*/ 878 h 1757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4117936" h="1757585">
                    <a:moveTo>
                      <a:pt x="2993692" y="-224"/>
                    </a:moveTo>
                    <a:lnTo>
                      <a:pt x="2732514" y="53776"/>
                    </a:lnTo>
                    <a:lnTo>
                      <a:pt x="2704976" y="69532"/>
                    </a:lnTo>
                    <a:lnTo>
                      <a:pt x="2284037" y="69532"/>
                    </a:lnTo>
                    <a:lnTo>
                      <a:pt x="2245478" y="109975"/>
                    </a:lnTo>
                    <a:lnTo>
                      <a:pt x="2126460" y="135317"/>
                    </a:lnTo>
                    <a:lnTo>
                      <a:pt x="1782654" y="146335"/>
                    </a:lnTo>
                    <a:lnTo>
                      <a:pt x="1782654" y="172780"/>
                    </a:lnTo>
                    <a:lnTo>
                      <a:pt x="1720945" y="223474"/>
                    </a:lnTo>
                    <a:lnTo>
                      <a:pt x="1702592" y="223474"/>
                    </a:lnTo>
                    <a:lnTo>
                      <a:pt x="1702592" y="253828"/>
                    </a:lnTo>
                    <a:lnTo>
                      <a:pt x="1680173" y="259834"/>
                    </a:lnTo>
                    <a:lnTo>
                      <a:pt x="1680173" y="289585"/>
                    </a:lnTo>
                    <a:lnTo>
                      <a:pt x="1643812" y="331459"/>
                    </a:lnTo>
                    <a:lnTo>
                      <a:pt x="1543536" y="350195"/>
                    </a:lnTo>
                    <a:lnTo>
                      <a:pt x="1524803" y="368922"/>
                    </a:lnTo>
                    <a:lnTo>
                      <a:pt x="1393670" y="392066"/>
                    </a:lnTo>
                    <a:lnTo>
                      <a:pt x="1359514" y="421820"/>
                    </a:lnTo>
                    <a:lnTo>
                      <a:pt x="1359514" y="448264"/>
                    </a:lnTo>
                    <a:lnTo>
                      <a:pt x="1330862" y="482421"/>
                    </a:lnTo>
                    <a:lnTo>
                      <a:pt x="1248219" y="500054"/>
                    </a:lnTo>
                    <a:lnTo>
                      <a:pt x="1136918" y="546337"/>
                    </a:lnTo>
                    <a:lnTo>
                      <a:pt x="1136918" y="572781"/>
                    </a:lnTo>
                    <a:lnTo>
                      <a:pt x="1086233" y="590415"/>
                    </a:lnTo>
                    <a:lnTo>
                      <a:pt x="1087335" y="615758"/>
                    </a:lnTo>
                    <a:lnTo>
                      <a:pt x="1031137" y="638902"/>
                    </a:lnTo>
                    <a:lnTo>
                      <a:pt x="985957" y="783251"/>
                    </a:lnTo>
                    <a:lnTo>
                      <a:pt x="926452" y="808599"/>
                    </a:lnTo>
                    <a:lnTo>
                      <a:pt x="860337" y="808599"/>
                    </a:lnTo>
                    <a:lnTo>
                      <a:pt x="860337" y="830635"/>
                    </a:lnTo>
                    <a:lnTo>
                      <a:pt x="792019" y="860389"/>
                    </a:lnTo>
                    <a:lnTo>
                      <a:pt x="792019" y="880227"/>
                    </a:lnTo>
                    <a:lnTo>
                      <a:pt x="721496" y="880227"/>
                    </a:lnTo>
                    <a:lnTo>
                      <a:pt x="721496" y="918792"/>
                    </a:lnTo>
                    <a:lnTo>
                      <a:pt x="699454" y="918792"/>
                    </a:lnTo>
                    <a:lnTo>
                      <a:pt x="699454" y="947444"/>
                    </a:lnTo>
                    <a:lnTo>
                      <a:pt x="642153" y="976378"/>
                    </a:lnTo>
                    <a:lnTo>
                      <a:pt x="641990" y="976574"/>
                    </a:lnTo>
                    <a:lnTo>
                      <a:pt x="573027" y="976761"/>
                    </a:lnTo>
                    <a:lnTo>
                      <a:pt x="566117" y="1002537"/>
                    </a:lnTo>
                    <a:lnTo>
                      <a:pt x="389810" y="1060943"/>
                    </a:lnTo>
                    <a:lnTo>
                      <a:pt x="389810" y="1105018"/>
                    </a:lnTo>
                    <a:lnTo>
                      <a:pt x="345732" y="1139177"/>
                    </a:lnTo>
                    <a:lnTo>
                      <a:pt x="345732" y="1178850"/>
                    </a:lnTo>
                    <a:lnTo>
                      <a:pt x="319287" y="1178850"/>
                    </a:lnTo>
                    <a:lnTo>
                      <a:pt x="282921" y="1239451"/>
                    </a:lnTo>
                    <a:lnTo>
                      <a:pt x="264191" y="1239451"/>
                    </a:lnTo>
                    <a:lnTo>
                      <a:pt x="264191" y="1265334"/>
                    </a:lnTo>
                    <a:lnTo>
                      <a:pt x="231526" y="1265334"/>
                    </a:lnTo>
                    <a:lnTo>
                      <a:pt x="217486" y="1317733"/>
                    </a:lnTo>
                    <a:lnTo>
                      <a:pt x="156199" y="1334158"/>
                    </a:lnTo>
                    <a:lnTo>
                      <a:pt x="156199" y="1379403"/>
                    </a:lnTo>
                    <a:lnTo>
                      <a:pt x="141346" y="1379403"/>
                    </a:lnTo>
                    <a:lnTo>
                      <a:pt x="141346" y="1398074"/>
                    </a:lnTo>
                    <a:lnTo>
                      <a:pt x="67098" y="1417968"/>
                    </a:lnTo>
                    <a:lnTo>
                      <a:pt x="67098" y="1510685"/>
                    </a:lnTo>
                    <a:lnTo>
                      <a:pt x="12136" y="1565647"/>
                    </a:lnTo>
                    <a:lnTo>
                      <a:pt x="-276" y="1565647"/>
                    </a:lnTo>
                    <a:lnTo>
                      <a:pt x="-276" y="1757363"/>
                    </a:lnTo>
                    <a:lnTo>
                      <a:pt x="67770" y="1732843"/>
                    </a:lnTo>
                    <a:lnTo>
                      <a:pt x="67770" y="1683261"/>
                    </a:lnTo>
                    <a:lnTo>
                      <a:pt x="141159" y="1665229"/>
                    </a:lnTo>
                    <a:lnTo>
                      <a:pt x="151244" y="1627612"/>
                    </a:lnTo>
                    <a:lnTo>
                      <a:pt x="207164" y="1603918"/>
                    </a:lnTo>
                    <a:lnTo>
                      <a:pt x="237194" y="1571966"/>
                    </a:lnTo>
                    <a:lnTo>
                      <a:pt x="258680" y="1571966"/>
                    </a:lnTo>
                    <a:lnTo>
                      <a:pt x="342425" y="1499509"/>
                    </a:lnTo>
                    <a:lnTo>
                      <a:pt x="342425" y="1478575"/>
                    </a:lnTo>
                    <a:lnTo>
                      <a:pt x="384299" y="1445518"/>
                    </a:lnTo>
                    <a:lnTo>
                      <a:pt x="384299" y="1430088"/>
                    </a:lnTo>
                    <a:lnTo>
                      <a:pt x="419564" y="1401439"/>
                    </a:lnTo>
                    <a:lnTo>
                      <a:pt x="562817" y="1366870"/>
                    </a:lnTo>
                    <a:lnTo>
                      <a:pt x="582646" y="1343037"/>
                    </a:lnTo>
                    <a:lnTo>
                      <a:pt x="642153" y="1343037"/>
                    </a:lnTo>
                    <a:lnTo>
                      <a:pt x="692844" y="1322103"/>
                    </a:lnTo>
                    <a:lnTo>
                      <a:pt x="719289" y="1263697"/>
                    </a:lnTo>
                    <a:lnTo>
                      <a:pt x="794217" y="1263697"/>
                    </a:lnTo>
                    <a:lnTo>
                      <a:pt x="882374" y="1197580"/>
                    </a:lnTo>
                    <a:lnTo>
                      <a:pt x="930860" y="1197580"/>
                    </a:lnTo>
                    <a:lnTo>
                      <a:pt x="984855" y="1177748"/>
                    </a:lnTo>
                    <a:lnTo>
                      <a:pt x="1023419" y="1034495"/>
                    </a:lnTo>
                    <a:lnTo>
                      <a:pt x="1086233" y="1017966"/>
                    </a:lnTo>
                    <a:lnTo>
                      <a:pt x="1086233" y="994828"/>
                    </a:lnTo>
                    <a:lnTo>
                      <a:pt x="1130312" y="969480"/>
                    </a:lnTo>
                    <a:lnTo>
                      <a:pt x="1130312" y="936425"/>
                    </a:lnTo>
                    <a:lnTo>
                      <a:pt x="1228381" y="896750"/>
                    </a:lnTo>
                    <a:lnTo>
                      <a:pt x="1339676" y="867002"/>
                    </a:lnTo>
                    <a:lnTo>
                      <a:pt x="1359514" y="789866"/>
                    </a:lnTo>
                    <a:lnTo>
                      <a:pt x="1395874" y="761215"/>
                    </a:lnTo>
                    <a:lnTo>
                      <a:pt x="1515989" y="745788"/>
                    </a:lnTo>
                    <a:lnTo>
                      <a:pt x="1540229" y="717136"/>
                    </a:lnTo>
                    <a:lnTo>
                      <a:pt x="1652718" y="695368"/>
                    </a:lnTo>
                    <a:lnTo>
                      <a:pt x="1652718" y="678572"/>
                    </a:lnTo>
                    <a:lnTo>
                      <a:pt x="1679071" y="638902"/>
                    </a:lnTo>
                    <a:lnTo>
                      <a:pt x="1679071" y="614655"/>
                    </a:lnTo>
                    <a:lnTo>
                      <a:pt x="1704419" y="595926"/>
                    </a:lnTo>
                    <a:lnTo>
                      <a:pt x="1704419" y="558457"/>
                    </a:lnTo>
                    <a:lnTo>
                      <a:pt x="1728425" y="539724"/>
                    </a:lnTo>
                    <a:lnTo>
                      <a:pt x="1774945" y="492343"/>
                    </a:lnTo>
                    <a:lnTo>
                      <a:pt x="1774945" y="453772"/>
                    </a:lnTo>
                    <a:lnTo>
                      <a:pt x="1847672" y="453772"/>
                    </a:lnTo>
                    <a:lnTo>
                      <a:pt x="2129766" y="428429"/>
                    </a:lnTo>
                    <a:lnTo>
                      <a:pt x="2231130" y="393171"/>
                    </a:lnTo>
                    <a:lnTo>
                      <a:pt x="2255400" y="371129"/>
                    </a:lnTo>
                    <a:lnTo>
                      <a:pt x="2274115" y="329255"/>
                    </a:lnTo>
                    <a:lnTo>
                      <a:pt x="2695054" y="329255"/>
                    </a:lnTo>
                    <a:lnTo>
                      <a:pt x="2718195" y="300603"/>
                    </a:lnTo>
                    <a:lnTo>
                      <a:pt x="2747961" y="300603"/>
                    </a:lnTo>
                    <a:lnTo>
                      <a:pt x="2925367" y="257630"/>
                    </a:lnTo>
                    <a:lnTo>
                      <a:pt x="3002515" y="216858"/>
                    </a:lnTo>
                    <a:lnTo>
                      <a:pt x="4117661" y="216858"/>
                    </a:lnTo>
                    <a:lnTo>
                      <a:pt x="4117661" y="878"/>
                    </a:lnTo>
                    <a:close/>
                  </a:path>
                </a:pathLst>
              </a:custGeom>
              <a:solidFill>
                <a:srgbClr val="347475">
                  <a:alpha val="20000"/>
                </a:srgbClr>
              </a:solidFill>
              <a:ln w="2969" cap="flat">
                <a:noFill/>
                <a:prstDash val="solid"/>
                <a:miter/>
              </a:ln>
            </p:spPr>
            <p:txBody>
              <a:bodyPr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000000"/>
                  </a:solidFill>
                  <a:effectLst/>
                  <a:uLnTx/>
                  <a:uFillTx/>
                  <a:ea typeface="+mn-ea"/>
                  <a:cs typeface="Arial"/>
                </a:endParaRPr>
              </a:p>
            </p:txBody>
          </p:sp>
          <p:sp>
            <p:nvSpPr>
              <p:cNvPr id="65" name="Figura a mano libera: forma 21">
                <a:extLst>
                  <a:ext uri="{FF2B5EF4-FFF2-40B4-BE49-F238E27FC236}">
                    <a16:creationId xmlns:a16="http://schemas.microsoft.com/office/drawing/2014/main" id="{DC872372-931E-181E-EF3E-8EFD280AEF28}"/>
                  </a:ext>
                </a:extLst>
              </p:cNvPr>
              <p:cNvSpPr/>
              <p:nvPr/>
            </p:nvSpPr>
            <p:spPr>
              <a:xfrm>
                <a:off x="1414379" y="2500578"/>
                <a:ext cx="4117937" cy="1635271"/>
              </a:xfrm>
              <a:custGeom>
                <a:avLst/>
                <a:gdLst>
                  <a:gd name="connsiteX0" fmla="*/ 0 w 4117937"/>
                  <a:gd name="connsiteY0" fmla="*/ 1635271 h 1635271"/>
                  <a:gd name="connsiteX1" fmla="*/ 15427 w 4117937"/>
                  <a:gd name="connsiteY1" fmla="*/ 1635271 h 1635271"/>
                  <a:gd name="connsiteX2" fmla="*/ 15427 w 4117937"/>
                  <a:gd name="connsiteY2" fmla="*/ 1605517 h 1635271"/>
                  <a:gd name="connsiteX3" fmla="*/ 61709 w 4117937"/>
                  <a:gd name="connsiteY3" fmla="*/ 1605517 h 1635271"/>
                  <a:gd name="connsiteX4" fmla="*/ 61709 w 4117937"/>
                  <a:gd name="connsiteY4" fmla="*/ 1539403 h 1635271"/>
                  <a:gd name="connsiteX5" fmla="*/ 76654 w 4117937"/>
                  <a:gd name="connsiteY5" fmla="*/ 1535398 h 1635271"/>
                  <a:gd name="connsiteX6" fmla="*/ 76654 w 4117937"/>
                  <a:gd name="connsiteY6" fmla="*/ 1505244 h 1635271"/>
                  <a:gd name="connsiteX7" fmla="*/ 134436 w 4117937"/>
                  <a:gd name="connsiteY7" fmla="*/ 1505244 h 1635271"/>
                  <a:gd name="connsiteX8" fmla="*/ 134436 w 4117937"/>
                  <a:gd name="connsiteY8" fmla="*/ 1455655 h 1635271"/>
                  <a:gd name="connsiteX9" fmla="*/ 263356 w 4117937"/>
                  <a:gd name="connsiteY9" fmla="*/ 1381223 h 1635271"/>
                  <a:gd name="connsiteX10" fmla="*/ 284409 w 4117937"/>
                  <a:gd name="connsiteY10" fmla="*/ 1344764 h 1635271"/>
                  <a:gd name="connsiteX11" fmla="*/ 305236 w 4117937"/>
                  <a:gd name="connsiteY11" fmla="*/ 1313504 h 1635271"/>
                  <a:gd name="connsiteX12" fmla="*/ 338296 w 4117937"/>
                  <a:gd name="connsiteY12" fmla="*/ 1284855 h 1635271"/>
                  <a:gd name="connsiteX13" fmla="*/ 364741 w 4117937"/>
                  <a:gd name="connsiteY13" fmla="*/ 1242981 h 1635271"/>
                  <a:gd name="connsiteX14" fmla="*/ 394494 w 4117937"/>
                  <a:gd name="connsiteY14" fmla="*/ 1220942 h 1635271"/>
                  <a:gd name="connsiteX15" fmla="*/ 405512 w 4117937"/>
                  <a:gd name="connsiteY15" fmla="*/ 1182374 h 1635271"/>
                  <a:gd name="connsiteX16" fmla="*/ 514606 w 4117937"/>
                  <a:gd name="connsiteY16" fmla="*/ 1146011 h 1635271"/>
                  <a:gd name="connsiteX17" fmla="*/ 567498 w 4117937"/>
                  <a:gd name="connsiteY17" fmla="*/ 1130584 h 1635271"/>
                  <a:gd name="connsiteX18" fmla="*/ 593943 w 4117937"/>
                  <a:gd name="connsiteY18" fmla="*/ 1103035 h 1635271"/>
                  <a:gd name="connsiteX19" fmla="*/ 651243 w 4117937"/>
                  <a:gd name="connsiteY19" fmla="*/ 1103035 h 1635271"/>
                  <a:gd name="connsiteX20" fmla="*/ 701934 w 4117937"/>
                  <a:gd name="connsiteY20" fmla="*/ 1080999 h 1635271"/>
                  <a:gd name="connsiteX21" fmla="*/ 712952 w 4117937"/>
                  <a:gd name="connsiteY21" fmla="*/ 1042431 h 1635271"/>
                  <a:gd name="connsiteX22" fmla="*/ 721415 w 4117937"/>
                  <a:gd name="connsiteY22" fmla="*/ 1016205 h 1635271"/>
                  <a:gd name="connsiteX23" fmla="*/ 789314 w 4117937"/>
                  <a:gd name="connsiteY23" fmla="*/ 1014074 h 1635271"/>
                  <a:gd name="connsiteX24" fmla="*/ 807718 w 4117937"/>
                  <a:gd name="connsiteY24" fmla="*/ 982926 h 1635271"/>
                  <a:gd name="connsiteX25" fmla="*/ 852899 w 4117937"/>
                  <a:gd name="connsiteY25" fmla="*/ 960887 h 1635271"/>
                  <a:gd name="connsiteX26" fmla="*/ 900283 w 4117937"/>
                  <a:gd name="connsiteY26" fmla="*/ 942154 h 1635271"/>
                  <a:gd name="connsiteX27" fmla="*/ 956482 w 4117937"/>
                  <a:gd name="connsiteY27" fmla="*/ 932235 h 1635271"/>
                  <a:gd name="connsiteX28" fmla="*/ 981824 w 4117937"/>
                  <a:gd name="connsiteY28" fmla="*/ 932235 h 1635271"/>
                  <a:gd name="connsiteX29" fmla="*/ 981824 w 4117937"/>
                  <a:gd name="connsiteY29" fmla="*/ 867223 h 1635271"/>
                  <a:gd name="connsiteX30" fmla="*/ 1015984 w 4117937"/>
                  <a:gd name="connsiteY30" fmla="*/ 798901 h 1635271"/>
                  <a:gd name="connsiteX31" fmla="*/ 1050146 w 4117937"/>
                  <a:gd name="connsiteY31" fmla="*/ 760334 h 1635271"/>
                  <a:gd name="connsiteX32" fmla="*/ 1084305 w 4117937"/>
                  <a:gd name="connsiteY32" fmla="*/ 740499 h 1635271"/>
                  <a:gd name="connsiteX33" fmla="*/ 1116260 w 4117937"/>
                  <a:gd name="connsiteY33" fmla="*/ 714054 h 1635271"/>
                  <a:gd name="connsiteX34" fmla="*/ 1129486 w 4117937"/>
                  <a:gd name="connsiteY34" fmla="*/ 683198 h 1635271"/>
                  <a:gd name="connsiteX35" fmla="*/ 1181276 w 4117937"/>
                  <a:gd name="connsiteY35" fmla="*/ 655651 h 1635271"/>
                  <a:gd name="connsiteX36" fmla="*/ 1228657 w 4117937"/>
                  <a:gd name="connsiteY36" fmla="*/ 635816 h 1635271"/>
                  <a:gd name="connsiteX37" fmla="*/ 1281552 w 4117937"/>
                  <a:gd name="connsiteY37" fmla="*/ 617084 h 1635271"/>
                  <a:gd name="connsiteX38" fmla="*/ 1333342 w 4117937"/>
                  <a:gd name="connsiteY38" fmla="*/ 604960 h 1635271"/>
                  <a:gd name="connsiteX39" fmla="*/ 1355381 w 4117937"/>
                  <a:gd name="connsiteY39" fmla="*/ 569699 h 1635271"/>
                  <a:gd name="connsiteX40" fmla="*/ 1358688 w 4117937"/>
                  <a:gd name="connsiteY40" fmla="*/ 527825 h 1635271"/>
                  <a:gd name="connsiteX41" fmla="*/ 1395051 w 4117937"/>
                  <a:gd name="connsiteY41" fmla="*/ 500278 h 1635271"/>
                  <a:gd name="connsiteX42" fmla="*/ 1504142 w 4117937"/>
                  <a:gd name="connsiteY42" fmla="*/ 483750 h 1635271"/>
                  <a:gd name="connsiteX43" fmla="*/ 1546016 w 4117937"/>
                  <a:gd name="connsiteY43" fmla="*/ 459506 h 1635271"/>
                  <a:gd name="connsiteX44" fmla="*/ 1598908 w 4117937"/>
                  <a:gd name="connsiteY44" fmla="*/ 444080 h 1635271"/>
                  <a:gd name="connsiteX45" fmla="*/ 1648497 w 4117937"/>
                  <a:gd name="connsiteY45" fmla="*/ 427548 h 1635271"/>
                  <a:gd name="connsiteX46" fmla="*/ 1665025 w 4117937"/>
                  <a:gd name="connsiteY46" fmla="*/ 388981 h 1635271"/>
                  <a:gd name="connsiteX47" fmla="*/ 1679350 w 4117937"/>
                  <a:gd name="connsiteY47" fmla="*/ 353719 h 1635271"/>
                  <a:gd name="connsiteX48" fmla="*/ 1757587 w 4117937"/>
                  <a:gd name="connsiteY48" fmla="*/ 255647 h 1635271"/>
                  <a:gd name="connsiteX49" fmla="*/ 1777422 w 4117937"/>
                  <a:gd name="connsiteY49" fmla="*/ 225896 h 1635271"/>
                  <a:gd name="connsiteX50" fmla="*/ 1818194 w 4117937"/>
                  <a:gd name="connsiteY50" fmla="*/ 209367 h 1635271"/>
                  <a:gd name="connsiteX51" fmla="*/ 1994504 w 4117937"/>
                  <a:gd name="connsiteY51" fmla="*/ 203857 h 1635271"/>
                  <a:gd name="connsiteX52" fmla="*/ 2166409 w 4117937"/>
                  <a:gd name="connsiteY52" fmla="*/ 175208 h 1635271"/>
                  <a:gd name="connsiteX53" fmla="*/ 2227010 w 4117937"/>
                  <a:gd name="connsiteY53" fmla="*/ 163085 h 1635271"/>
                  <a:gd name="connsiteX54" fmla="*/ 2289809 w 4117937"/>
                  <a:gd name="connsiteY54" fmla="*/ 100274 h 1635271"/>
                  <a:gd name="connsiteX55" fmla="*/ 2720669 w 4117937"/>
                  <a:gd name="connsiteY55" fmla="*/ 100274 h 1635271"/>
                  <a:gd name="connsiteX56" fmla="*/ 2728423 w 4117937"/>
                  <a:gd name="connsiteY56" fmla="*/ 71414 h 1635271"/>
                  <a:gd name="connsiteX57" fmla="*/ 2788994 w 4117937"/>
                  <a:gd name="connsiteY57" fmla="*/ 71625 h 1635271"/>
                  <a:gd name="connsiteX58" fmla="*/ 2846298 w 4117937"/>
                  <a:gd name="connsiteY58" fmla="*/ 61709 h 1635271"/>
                  <a:gd name="connsiteX59" fmla="*/ 2958706 w 4117937"/>
                  <a:gd name="connsiteY59" fmla="*/ 20937 h 1635271"/>
                  <a:gd name="connsiteX60" fmla="*/ 3000563 w 4117937"/>
                  <a:gd name="connsiteY60" fmla="*/ 0 h 1635271"/>
                  <a:gd name="connsiteX61" fmla="*/ 4117937 w 4117937"/>
                  <a:gd name="connsiteY61" fmla="*/ 0 h 1635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117937" h="1635271">
                    <a:moveTo>
                      <a:pt x="0" y="1635271"/>
                    </a:moveTo>
                    <a:lnTo>
                      <a:pt x="15427" y="1635271"/>
                    </a:lnTo>
                    <a:lnTo>
                      <a:pt x="15427" y="1605517"/>
                    </a:lnTo>
                    <a:lnTo>
                      <a:pt x="61709" y="1605517"/>
                    </a:lnTo>
                    <a:lnTo>
                      <a:pt x="61709" y="1539403"/>
                    </a:lnTo>
                    <a:lnTo>
                      <a:pt x="76654" y="1535398"/>
                    </a:lnTo>
                    <a:lnTo>
                      <a:pt x="76654" y="1505244"/>
                    </a:lnTo>
                    <a:lnTo>
                      <a:pt x="134436" y="1505244"/>
                    </a:lnTo>
                    <a:lnTo>
                      <a:pt x="134436" y="1455655"/>
                    </a:lnTo>
                    <a:lnTo>
                      <a:pt x="263356" y="1381223"/>
                    </a:lnTo>
                    <a:lnTo>
                      <a:pt x="284409" y="1344764"/>
                    </a:lnTo>
                    <a:lnTo>
                      <a:pt x="305236" y="1313504"/>
                    </a:lnTo>
                    <a:lnTo>
                      <a:pt x="338296" y="1284855"/>
                    </a:lnTo>
                    <a:lnTo>
                      <a:pt x="364741" y="1242981"/>
                    </a:lnTo>
                    <a:lnTo>
                      <a:pt x="394494" y="1220942"/>
                    </a:lnTo>
                    <a:lnTo>
                      <a:pt x="405512" y="1182374"/>
                    </a:lnTo>
                    <a:lnTo>
                      <a:pt x="514606" y="1146011"/>
                    </a:lnTo>
                    <a:lnTo>
                      <a:pt x="567498" y="1130584"/>
                    </a:lnTo>
                    <a:lnTo>
                      <a:pt x="593943" y="1103035"/>
                    </a:lnTo>
                    <a:lnTo>
                      <a:pt x="651243" y="1103035"/>
                    </a:lnTo>
                    <a:lnTo>
                      <a:pt x="701934" y="1080999"/>
                    </a:lnTo>
                    <a:lnTo>
                      <a:pt x="712952" y="1042431"/>
                    </a:lnTo>
                    <a:lnTo>
                      <a:pt x="721415" y="1016205"/>
                    </a:lnTo>
                    <a:lnTo>
                      <a:pt x="789314" y="1014074"/>
                    </a:lnTo>
                    <a:lnTo>
                      <a:pt x="807718" y="982926"/>
                    </a:lnTo>
                    <a:lnTo>
                      <a:pt x="852899" y="960887"/>
                    </a:lnTo>
                    <a:lnTo>
                      <a:pt x="900283" y="942154"/>
                    </a:lnTo>
                    <a:lnTo>
                      <a:pt x="956482" y="932235"/>
                    </a:lnTo>
                    <a:lnTo>
                      <a:pt x="981824" y="932235"/>
                    </a:lnTo>
                    <a:lnTo>
                      <a:pt x="981824" y="867223"/>
                    </a:lnTo>
                    <a:lnTo>
                      <a:pt x="1015984" y="798901"/>
                    </a:lnTo>
                    <a:lnTo>
                      <a:pt x="1050146" y="760334"/>
                    </a:lnTo>
                    <a:lnTo>
                      <a:pt x="1084305" y="740499"/>
                    </a:lnTo>
                    <a:lnTo>
                      <a:pt x="1116260" y="714054"/>
                    </a:lnTo>
                    <a:lnTo>
                      <a:pt x="1129486" y="683198"/>
                    </a:lnTo>
                    <a:lnTo>
                      <a:pt x="1181276" y="655651"/>
                    </a:lnTo>
                    <a:lnTo>
                      <a:pt x="1228657" y="635816"/>
                    </a:lnTo>
                    <a:lnTo>
                      <a:pt x="1281552" y="617084"/>
                    </a:lnTo>
                    <a:lnTo>
                      <a:pt x="1333342" y="604960"/>
                    </a:lnTo>
                    <a:lnTo>
                      <a:pt x="1355381" y="569699"/>
                    </a:lnTo>
                    <a:lnTo>
                      <a:pt x="1358688" y="527825"/>
                    </a:lnTo>
                    <a:lnTo>
                      <a:pt x="1395051" y="500278"/>
                    </a:lnTo>
                    <a:lnTo>
                      <a:pt x="1504142" y="483750"/>
                    </a:lnTo>
                    <a:lnTo>
                      <a:pt x="1546016" y="459506"/>
                    </a:lnTo>
                    <a:lnTo>
                      <a:pt x="1598908" y="444080"/>
                    </a:lnTo>
                    <a:lnTo>
                      <a:pt x="1648497" y="427548"/>
                    </a:lnTo>
                    <a:lnTo>
                      <a:pt x="1665025" y="388981"/>
                    </a:lnTo>
                    <a:lnTo>
                      <a:pt x="1679350" y="353719"/>
                    </a:lnTo>
                    <a:lnTo>
                      <a:pt x="1757587" y="255647"/>
                    </a:lnTo>
                    <a:lnTo>
                      <a:pt x="1777422" y="225896"/>
                    </a:lnTo>
                    <a:lnTo>
                      <a:pt x="1818194" y="209367"/>
                    </a:lnTo>
                    <a:lnTo>
                      <a:pt x="1994504" y="203857"/>
                    </a:lnTo>
                    <a:lnTo>
                      <a:pt x="2166409" y="175208"/>
                    </a:lnTo>
                    <a:lnTo>
                      <a:pt x="2227010" y="163085"/>
                    </a:lnTo>
                    <a:lnTo>
                      <a:pt x="2289809" y="100274"/>
                    </a:lnTo>
                    <a:lnTo>
                      <a:pt x="2720669" y="100274"/>
                    </a:lnTo>
                    <a:lnTo>
                      <a:pt x="2728423" y="71414"/>
                    </a:lnTo>
                    <a:lnTo>
                      <a:pt x="2788994" y="71625"/>
                    </a:lnTo>
                    <a:lnTo>
                      <a:pt x="2846298" y="61709"/>
                    </a:lnTo>
                    <a:lnTo>
                      <a:pt x="2958706" y="20937"/>
                    </a:lnTo>
                    <a:lnTo>
                      <a:pt x="3000563" y="0"/>
                    </a:lnTo>
                    <a:lnTo>
                      <a:pt x="4117937" y="0"/>
                    </a:lnTo>
                  </a:path>
                </a:pathLst>
              </a:custGeom>
              <a:noFill/>
              <a:ln w="25400" cap="rnd">
                <a:solidFill>
                  <a:srgbClr val="347475"/>
                </a:solidFill>
                <a:prstDash val="solid"/>
                <a:round/>
              </a:ln>
            </p:spPr>
            <p:txBody>
              <a:bodyPr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000000"/>
                  </a:solidFill>
                  <a:effectLst/>
                  <a:uLnTx/>
                  <a:uFillTx/>
                  <a:ea typeface="+mn-ea"/>
                  <a:cs typeface="Arial"/>
                </a:endParaRPr>
              </a:p>
            </p:txBody>
          </p:sp>
        </p:grpSp>
        <p:grpSp>
          <p:nvGrpSpPr>
            <p:cNvPr id="58" name="Elemento grafico 17">
              <a:extLst>
                <a:ext uri="{FF2B5EF4-FFF2-40B4-BE49-F238E27FC236}">
                  <a16:creationId xmlns:a16="http://schemas.microsoft.com/office/drawing/2014/main" id="{1B3D08B0-B971-7513-DE6E-6957B023173C}"/>
                </a:ext>
              </a:extLst>
            </p:cNvPr>
            <p:cNvGrpSpPr/>
            <p:nvPr/>
          </p:nvGrpSpPr>
          <p:grpSpPr>
            <a:xfrm>
              <a:off x="1409698" y="2544327"/>
              <a:ext cx="4308024" cy="1676592"/>
              <a:chOff x="1409698" y="2544327"/>
              <a:chExt cx="4308024" cy="1676592"/>
            </a:xfrm>
          </p:grpSpPr>
          <p:sp>
            <p:nvSpPr>
              <p:cNvPr id="62" name="Figura a mano libera: forma 23">
                <a:extLst>
                  <a:ext uri="{FF2B5EF4-FFF2-40B4-BE49-F238E27FC236}">
                    <a16:creationId xmlns:a16="http://schemas.microsoft.com/office/drawing/2014/main" id="{C00F2830-439E-9F8B-D5F5-8DD95E3EE853}"/>
                  </a:ext>
                </a:extLst>
              </p:cNvPr>
              <p:cNvSpPr/>
              <p:nvPr/>
            </p:nvSpPr>
            <p:spPr>
              <a:xfrm>
                <a:off x="1409698" y="2544327"/>
                <a:ext cx="4308024" cy="1659514"/>
              </a:xfrm>
              <a:custGeom>
                <a:avLst/>
                <a:gdLst>
                  <a:gd name="connsiteX0" fmla="*/ 4307748 w 4308024"/>
                  <a:gd name="connsiteY0" fmla="*/ 878 h 1659514"/>
                  <a:gd name="connsiteX1" fmla="*/ 4307748 w 4308024"/>
                  <a:gd name="connsiteY1" fmla="*/ 219062 h 1659514"/>
                  <a:gd name="connsiteX2" fmla="*/ 4080198 w 4308024"/>
                  <a:gd name="connsiteY2" fmla="*/ 219062 h 1659514"/>
                  <a:gd name="connsiteX3" fmla="*/ 4010774 w 4308024"/>
                  <a:gd name="connsiteY3" fmla="*/ 248813 h 1659514"/>
                  <a:gd name="connsiteX4" fmla="*/ 3909387 w 4308024"/>
                  <a:gd name="connsiteY4" fmla="*/ 248813 h 1659514"/>
                  <a:gd name="connsiteX5" fmla="*/ 3881849 w 4308024"/>
                  <a:gd name="connsiteY5" fmla="*/ 267546 h 1659514"/>
                  <a:gd name="connsiteX6" fmla="*/ 3799206 w 4308024"/>
                  <a:gd name="connsiteY6" fmla="*/ 267546 h 1659514"/>
                  <a:gd name="connsiteX7" fmla="*/ 3691193 w 4308024"/>
                  <a:gd name="connsiteY7" fmla="*/ 287930 h 1659514"/>
                  <a:gd name="connsiteX8" fmla="*/ 3691193 w 4308024"/>
                  <a:gd name="connsiteY8" fmla="*/ 307765 h 1659514"/>
                  <a:gd name="connsiteX9" fmla="*/ 3542989 w 4308024"/>
                  <a:gd name="connsiteY9" fmla="*/ 307765 h 1659514"/>
                  <a:gd name="connsiteX10" fmla="*/ 3498370 w 4308024"/>
                  <a:gd name="connsiteY10" fmla="*/ 339171 h 1659514"/>
                  <a:gd name="connsiteX11" fmla="*/ 3455949 w 4308024"/>
                  <a:gd name="connsiteY11" fmla="*/ 339171 h 1659514"/>
                  <a:gd name="connsiteX12" fmla="*/ 3432243 w 4308024"/>
                  <a:gd name="connsiteY12" fmla="*/ 356252 h 1659514"/>
                  <a:gd name="connsiteX13" fmla="*/ 3263660 w 4308024"/>
                  <a:gd name="connsiteY13" fmla="*/ 356252 h 1659514"/>
                  <a:gd name="connsiteX14" fmla="*/ 3221239 w 4308024"/>
                  <a:gd name="connsiteY14" fmla="*/ 369474 h 1659514"/>
                  <a:gd name="connsiteX15" fmla="*/ 3187077 w 4308024"/>
                  <a:gd name="connsiteY15" fmla="*/ 369474 h 1659514"/>
                  <a:gd name="connsiteX16" fmla="*/ 3163371 w 4308024"/>
                  <a:gd name="connsiteY16" fmla="*/ 385453 h 1659514"/>
                  <a:gd name="connsiteX17" fmla="*/ 3125377 w 4308024"/>
                  <a:gd name="connsiteY17" fmla="*/ 385453 h 1659514"/>
                  <a:gd name="connsiteX18" fmla="*/ 3106632 w 4308024"/>
                  <a:gd name="connsiteY18" fmla="*/ 404186 h 1659514"/>
                  <a:gd name="connsiteX19" fmla="*/ 2977142 w 4308024"/>
                  <a:gd name="connsiteY19" fmla="*/ 458733 h 1659514"/>
                  <a:gd name="connsiteX20" fmla="*/ 2898361 w 4308024"/>
                  <a:gd name="connsiteY20" fmla="*/ 458733 h 1659514"/>
                  <a:gd name="connsiteX21" fmla="*/ 2857040 w 4308024"/>
                  <a:gd name="connsiteY21" fmla="*/ 463691 h 1659514"/>
                  <a:gd name="connsiteX22" fmla="*/ 2847118 w 4308024"/>
                  <a:gd name="connsiteY22" fmla="*/ 484628 h 1659514"/>
                  <a:gd name="connsiteX23" fmla="*/ 2745195 w 4308024"/>
                  <a:gd name="connsiteY23" fmla="*/ 484628 h 1659514"/>
                  <a:gd name="connsiteX24" fmla="*/ 2717093 w 4308024"/>
                  <a:gd name="connsiteY24" fmla="*/ 496748 h 1659514"/>
                  <a:gd name="connsiteX25" fmla="*/ 2695051 w 4308024"/>
                  <a:gd name="connsiteY25" fmla="*/ 527051 h 1659514"/>
                  <a:gd name="connsiteX26" fmla="*/ 2621765 w 4308024"/>
                  <a:gd name="connsiteY26" fmla="*/ 527051 h 1659514"/>
                  <a:gd name="connsiteX27" fmla="*/ 2570552 w 4308024"/>
                  <a:gd name="connsiteY27" fmla="*/ 545784 h 1659514"/>
                  <a:gd name="connsiteX28" fmla="*/ 2534161 w 4308024"/>
                  <a:gd name="connsiteY28" fmla="*/ 545784 h 1659514"/>
                  <a:gd name="connsiteX29" fmla="*/ 2495603 w 4308024"/>
                  <a:gd name="connsiteY29" fmla="*/ 572781 h 1659514"/>
                  <a:gd name="connsiteX30" fmla="*/ 2495603 w 4308024"/>
                  <a:gd name="connsiteY30" fmla="*/ 595373 h 1659514"/>
                  <a:gd name="connsiteX31" fmla="*/ 2466402 w 4308024"/>
                  <a:gd name="connsiteY31" fmla="*/ 595373 h 1659514"/>
                  <a:gd name="connsiteX32" fmla="*/ 2382095 w 4308024"/>
                  <a:gd name="connsiteY32" fmla="*/ 646611 h 1659514"/>
                  <a:gd name="connsiteX33" fmla="*/ 2349062 w 4308024"/>
                  <a:gd name="connsiteY33" fmla="*/ 646611 h 1659514"/>
                  <a:gd name="connsiteX34" fmla="*/ 2261458 w 4308024"/>
                  <a:gd name="connsiteY34" fmla="*/ 678016 h 1659514"/>
                  <a:gd name="connsiteX35" fmla="*/ 2222869 w 4308024"/>
                  <a:gd name="connsiteY35" fmla="*/ 678016 h 1659514"/>
                  <a:gd name="connsiteX36" fmla="*/ 2185974 w 4308024"/>
                  <a:gd name="connsiteY36" fmla="*/ 703362 h 1659514"/>
                  <a:gd name="connsiteX37" fmla="*/ 2158406 w 4308024"/>
                  <a:gd name="connsiteY37" fmla="*/ 703362 h 1659514"/>
                  <a:gd name="connsiteX38" fmla="*/ 2150151 w 4308024"/>
                  <a:gd name="connsiteY38" fmla="*/ 709422 h 1659514"/>
                  <a:gd name="connsiteX39" fmla="*/ 2088994 w 4308024"/>
                  <a:gd name="connsiteY39" fmla="*/ 709422 h 1659514"/>
                  <a:gd name="connsiteX40" fmla="*/ 2055934 w 4308024"/>
                  <a:gd name="connsiteY40" fmla="*/ 714932 h 1659514"/>
                  <a:gd name="connsiteX41" fmla="*/ 2024529 w 4308024"/>
                  <a:gd name="connsiteY41" fmla="*/ 740827 h 1659514"/>
                  <a:gd name="connsiteX42" fmla="*/ 1994778 w 4308024"/>
                  <a:gd name="connsiteY42" fmla="*/ 740827 h 1659514"/>
                  <a:gd name="connsiteX43" fmla="*/ 1968883 w 4308024"/>
                  <a:gd name="connsiteY43" fmla="*/ 760109 h 1659514"/>
                  <a:gd name="connsiteX44" fmla="*/ 1968883 w 4308024"/>
                  <a:gd name="connsiteY44" fmla="*/ 776089 h 1659514"/>
                  <a:gd name="connsiteX45" fmla="*/ 1945189 w 4308024"/>
                  <a:gd name="connsiteY45" fmla="*/ 776089 h 1659514"/>
                  <a:gd name="connsiteX46" fmla="*/ 1886237 w 4308024"/>
                  <a:gd name="connsiteY46" fmla="*/ 820167 h 1659514"/>
                  <a:gd name="connsiteX47" fmla="*/ 1870258 w 4308024"/>
                  <a:gd name="connsiteY47" fmla="*/ 820167 h 1659514"/>
                  <a:gd name="connsiteX48" fmla="*/ 1792573 w 4308024"/>
                  <a:gd name="connsiteY48" fmla="*/ 859837 h 1659514"/>
                  <a:gd name="connsiteX49" fmla="*/ 1777146 w 4308024"/>
                  <a:gd name="connsiteY49" fmla="*/ 859837 h 1659514"/>
                  <a:gd name="connsiteX50" fmla="*/ 1712131 w 4308024"/>
                  <a:gd name="connsiteY50" fmla="*/ 902813 h 1659514"/>
                  <a:gd name="connsiteX51" fmla="*/ 1663095 w 4308024"/>
                  <a:gd name="connsiteY51" fmla="*/ 902813 h 1659514"/>
                  <a:gd name="connsiteX52" fmla="*/ 1630038 w 4308024"/>
                  <a:gd name="connsiteY52" fmla="*/ 916035 h 1659514"/>
                  <a:gd name="connsiteX53" fmla="*/ 1595878 w 4308024"/>
                  <a:gd name="connsiteY53" fmla="*/ 957909 h 1659514"/>
                  <a:gd name="connsiteX54" fmla="*/ 1564473 w 4308024"/>
                  <a:gd name="connsiteY54" fmla="*/ 957909 h 1659514"/>
                  <a:gd name="connsiteX55" fmla="*/ 1482379 w 4308024"/>
                  <a:gd name="connsiteY55" fmla="*/ 1010252 h 1659514"/>
                  <a:gd name="connsiteX56" fmla="*/ 1453178 w 4308024"/>
                  <a:gd name="connsiteY56" fmla="*/ 1010252 h 1659514"/>
                  <a:gd name="connsiteX57" fmla="*/ 1403040 w 4308024"/>
                  <a:gd name="connsiteY57" fmla="*/ 1021270 h 1659514"/>
                  <a:gd name="connsiteX58" fmla="*/ 1403040 w 4308024"/>
                  <a:gd name="connsiteY58" fmla="*/ 1043858 h 1659514"/>
                  <a:gd name="connsiteX59" fmla="*/ 1344637 w 4308024"/>
                  <a:gd name="connsiteY59" fmla="*/ 1070856 h 1659514"/>
                  <a:gd name="connsiteX60" fmla="*/ 1268051 w 4308024"/>
                  <a:gd name="connsiteY60" fmla="*/ 1070856 h 1659514"/>
                  <a:gd name="connsiteX61" fmla="*/ 1268051 w 4308024"/>
                  <a:gd name="connsiteY61" fmla="*/ 1086835 h 1659514"/>
                  <a:gd name="connsiteX62" fmla="*/ 1214606 w 4308024"/>
                  <a:gd name="connsiteY62" fmla="*/ 1109976 h 1659514"/>
                  <a:gd name="connsiteX63" fmla="*/ 1166672 w 4308024"/>
                  <a:gd name="connsiteY63" fmla="*/ 1117688 h 1659514"/>
                  <a:gd name="connsiteX64" fmla="*/ 1155654 w 4308024"/>
                  <a:gd name="connsiteY64" fmla="*/ 1134219 h 1659514"/>
                  <a:gd name="connsiteX65" fmla="*/ 1087335 w 4308024"/>
                  <a:gd name="connsiteY65" fmla="*/ 1134219 h 1659514"/>
                  <a:gd name="connsiteX66" fmla="*/ 1046011 w 4308024"/>
                  <a:gd name="connsiteY66" fmla="*/ 1165072 h 1659514"/>
                  <a:gd name="connsiteX67" fmla="*/ 1046011 w 4308024"/>
                  <a:gd name="connsiteY67" fmla="*/ 1177745 h 1659514"/>
                  <a:gd name="connsiteX68" fmla="*/ 1009098 w 4308024"/>
                  <a:gd name="connsiteY68" fmla="*/ 1195925 h 1659514"/>
                  <a:gd name="connsiteX69" fmla="*/ 984302 w 4308024"/>
                  <a:gd name="connsiteY69" fmla="*/ 1195925 h 1659514"/>
                  <a:gd name="connsiteX70" fmla="*/ 956755 w 4308024"/>
                  <a:gd name="connsiteY70" fmla="*/ 1209150 h 1659514"/>
                  <a:gd name="connsiteX71" fmla="*/ 956755 w 4308024"/>
                  <a:gd name="connsiteY71" fmla="*/ 1224025 h 1659514"/>
                  <a:gd name="connsiteX72" fmla="*/ 915431 w 4308024"/>
                  <a:gd name="connsiteY72" fmla="*/ 1246063 h 1659514"/>
                  <a:gd name="connsiteX73" fmla="*/ 912128 w 4308024"/>
                  <a:gd name="connsiteY73" fmla="*/ 1259289 h 1659514"/>
                  <a:gd name="connsiteX74" fmla="*/ 897251 w 4308024"/>
                  <a:gd name="connsiteY74" fmla="*/ 1273061 h 1659514"/>
                  <a:gd name="connsiteX75" fmla="*/ 847112 w 4308024"/>
                  <a:gd name="connsiteY75" fmla="*/ 1295652 h 1659514"/>
                  <a:gd name="connsiteX76" fmla="*/ 810749 w 4308024"/>
                  <a:gd name="connsiteY76" fmla="*/ 1295652 h 1659514"/>
                  <a:gd name="connsiteX77" fmla="*/ 809094 w 4308024"/>
                  <a:gd name="connsiteY77" fmla="*/ 1313283 h 1659514"/>
                  <a:gd name="connsiteX78" fmla="*/ 797886 w 4308024"/>
                  <a:gd name="connsiteY78" fmla="*/ 1310280 h 1659514"/>
                  <a:gd name="connsiteX79" fmla="*/ 798626 w 4308024"/>
                  <a:gd name="connsiteY79" fmla="*/ 1326505 h 1659514"/>
                  <a:gd name="connsiteX80" fmla="*/ 787931 w 4308024"/>
                  <a:gd name="connsiteY80" fmla="*/ 1323639 h 1659514"/>
                  <a:gd name="connsiteX81" fmla="*/ 787931 w 4308024"/>
                  <a:gd name="connsiteY81" fmla="*/ 1350196 h 1659514"/>
                  <a:gd name="connsiteX82" fmla="*/ 714328 w 4308024"/>
                  <a:gd name="connsiteY82" fmla="*/ 1379950 h 1659514"/>
                  <a:gd name="connsiteX83" fmla="*/ 653172 w 4308024"/>
                  <a:gd name="connsiteY83" fmla="*/ 1445515 h 1659514"/>
                  <a:gd name="connsiteX84" fmla="*/ 612400 w 4308024"/>
                  <a:gd name="connsiteY84" fmla="*/ 1460392 h 1659514"/>
                  <a:gd name="connsiteX85" fmla="*/ 530856 w 4308024"/>
                  <a:gd name="connsiteY85" fmla="*/ 1460392 h 1659514"/>
                  <a:gd name="connsiteX86" fmla="*/ 481270 w 4308024"/>
                  <a:gd name="connsiteY86" fmla="*/ 1507773 h 1659514"/>
                  <a:gd name="connsiteX87" fmla="*/ 467495 w 4308024"/>
                  <a:gd name="connsiteY87" fmla="*/ 1507773 h 1659514"/>
                  <a:gd name="connsiteX88" fmla="*/ 467495 w 4308024"/>
                  <a:gd name="connsiteY88" fmla="*/ 1529263 h 1659514"/>
                  <a:gd name="connsiteX89" fmla="*/ 443804 w 4308024"/>
                  <a:gd name="connsiteY89" fmla="*/ 1529263 h 1659514"/>
                  <a:gd name="connsiteX90" fmla="*/ 439176 w 4308024"/>
                  <a:gd name="connsiteY90" fmla="*/ 1546537 h 1659514"/>
                  <a:gd name="connsiteX91" fmla="*/ 420663 w 4308024"/>
                  <a:gd name="connsiteY91" fmla="*/ 1546537 h 1659514"/>
                  <a:gd name="connsiteX92" fmla="*/ 416222 w 4308024"/>
                  <a:gd name="connsiteY92" fmla="*/ 1563116 h 1659514"/>
                  <a:gd name="connsiteX93" fmla="*/ 367533 w 4308024"/>
                  <a:gd name="connsiteY93" fmla="*/ 1576163 h 1659514"/>
                  <a:gd name="connsiteX94" fmla="*/ 367533 w 4308024"/>
                  <a:gd name="connsiteY94" fmla="*/ 1583807 h 1659514"/>
                  <a:gd name="connsiteX95" fmla="*/ 300551 w 4308024"/>
                  <a:gd name="connsiteY95" fmla="*/ 1597032 h 1659514"/>
                  <a:gd name="connsiteX96" fmla="*/ 170524 w 4308024"/>
                  <a:gd name="connsiteY96" fmla="*/ 1630089 h 1659514"/>
                  <a:gd name="connsiteX97" fmla="*/ 111572 w 4308024"/>
                  <a:gd name="connsiteY97" fmla="*/ 1646618 h 1659514"/>
                  <a:gd name="connsiteX98" fmla="*/ 111572 w 4308024"/>
                  <a:gd name="connsiteY98" fmla="*/ 1659290 h 1659514"/>
                  <a:gd name="connsiteX99" fmla="*/ -276 w 4308024"/>
                  <a:gd name="connsiteY99" fmla="*/ 1659290 h 1659514"/>
                  <a:gd name="connsiteX100" fmla="*/ -276 w 4308024"/>
                  <a:gd name="connsiteY100" fmla="*/ 1625131 h 1659514"/>
                  <a:gd name="connsiteX101" fmla="*/ 72451 w 4308024"/>
                  <a:gd name="connsiteY101" fmla="*/ 1625131 h 1659514"/>
                  <a:gd name="connsiteX102" fmla="*/ 72451 w 4308024"/>
                  <a:gd name="connsiteY102" fmla="*/ 1586011 h 1659514"/>
                  <a:gd name="connsiteX103" fmla="*/ 138197 w 4308024"/>
                  <a:gd name="connsiteY103" fmla="*/ 1568395 h 1659514"/>
                  <a:gd name="connsiteX104" fmla="*/ 138197 w 4308024"/>
                  <a:gd name="connsiteY104" fmla="*/ 1551852 h 1659514"/>
                  <a:gd name="connsiteX105" fmla="*/ 185401 w 4308024"/>
                  <a:gd name="connsiteY105" fmla="*/ 1551852 h 1659514"/>
                  <a:gd name="connsiteX106" fmla="*/ 221212 w 4308024"/>
                  <a:gd name="connsiteY106" fmla="*/ 1521548 h 1659514"/>
                  <a:gd name="connsiteX107" fmla="*/ 247659 w 4308024"/>
                  <a:gd name="connsiteY107" fmla="*/ 1521548 h 1659514"/>
                  <a:gd name="connsiteX108" fmla="*/ 325347 w 4308024"/>
                  <a:gd name="connsiteY108" fmla="*/ 1469758 h 1659514"/>
                  <a:gd name="connsiteX109" fmla="*/ 360056 w 4308024"/>
                  <a:gd name="connsiteY109" fmla="*/ 1469758 h 1659514"/>
                  <a:gd name="connsiteX110" fmla="*/ 360056 w 4308024"/>
                  <a:gd name="connsiteY110" fmla="*/ 1458188 h 1659514"/>
                  <a:gd name="connsiteX111" fmla="*/ 425071 w 4308024"/>
                  <a:gd name="connsiteY111" fmla="*/ 1433944 h 1659514"/>
                  <a:gd name="connsiteX112" fmla="*/ 437192 w 4308024"/>
                  <a:gd name="connsiteY112" fmla="*/ 1417965 h 1659514"/>
                  <a:gd name="connsiteX113" fmla="*/ 437192 w 4308024"/>
                  <a:gd name="connsiteY113" fmla="*/ 1399232 h 1659514"/>
                  <a:gd name="connsiteX114" fmla="*/ 455375 w 4308024"/>
                  <a:gd name="connsiteY114" fmla="*/ 1399232 h 1659514"/>
                  <a:gd name="connsiteX115" fmla="*/ 498351 w 4308024"/>
                  <a:gd name="connsiteY115" fmla="*/ 1356259 h 1659514"/>
                  <a:gd name="connsiteX116" fmla="*/ 498351 w 4308024"/>
                  <a:gd name="connsiteY116" fmla="*/ 1340280 h 1659514"/>
                  <a:gd name="connsiteX117" fmla="*/ 533060 w 4308024"/>
                  <a:gd name="connsiteY117" fmla="*/ 1312730 h 1659514"/>
                  <a:gd name="connsiteX118" fmla="*/ 628379 w 4308024"/>
                  <a:gd name="connsiteY118" fmla="*/ 1312730 h 1659514"/>
                  <a:gd name="connsiteX119" fmla="*/ 656478 w 4308024"/>
                  <a:gd name="connsiteY119" fmla="*/ 1291794 h 1659514"/>
                  <a:gd name="connsiteX120" fmla="*/ 656478 w 4308024"/>
                  <a:gd name="connsiteY120" fmla="*/ 1270307 h 1659514"/>
                  <a:gd name="connsiteX121" fmla="*/ 670253 w 4308024"/>
                  <a:gd name="connsiteY121" fmla="*/ 1270307 h 1659514"/>
                  <a:gd name="connsiteX122" fmla="*/ 670253 w 4308024"/>
                  <a:gd name="connsiteY122" fmla="*/ 1253778 h 1659514"/>
                  <a:gd name="connsiteX123" fmla="*/ 680721 w 4308024"/>
                  <a:gd name="connsiteY123" fmla="*/ 1253778 h 1659514"/>
                  <a:gd name="connsiteX124" fmla="*/ 680721 w 4308024"/>
                  <a:gd name="connsiteY124" fmla="*/ 1240556 h 1659514"/>
                  <a:gd name="connsiteX125" fmla="*/ 695663 w 4308024"/>
                  <a:gd name="connsiteY125" fmla="*/ 1236552 h 1659514"/>
                  <a:gd name="connsiteX126" fmla="*/ 714880 w 4308024"/>
                  <a:gd name="connsiteY126" fmla="*/ 1227331 h 1659514"/>
                  <a:gd name="connsiteX127" fmla="*/ 714880 w 4308024"/>
                  <a:gd name="connsiteY127" fmla="*/ 1205292 h 1659514"/>
                  <a:gd name="connsiteX128" fmla="*/ 742980 w 4308024"/>
                  <a:gd name="connsiteY128" fmla="*/ 1205292 h 1659514"/>
                  <a:gd name="connsiteX129" fmla="*/ 789812 w 4308024"/>
                  <a:gd name="connsiteY129" fmla="*/ 1173886 h 1659514"/>
                  <a:gd name="connsiteX130" fmla="*/ 789812 w 4308024"/>
                  <a:gd name="connsiteY130" fmla="*/ 1128709 h 1659514"/>
                  <a:gd name="connsiteX131" fmla="*/ 855377 w 4308024"/>
                  <a:gd name="connsiteY131" fmla="*/ 1107772 h 1659514"/>
                  <a:gd name="connsiteX132" fmla="*/ 855377 w 4308024"/>
                  <a:gd name="connsiteY132" fmla="*/ 1098955 h 1659514"/>
                  <a:gd name="connsiteX133" fmla="*/ 898902 w 4308024"/>
                  <a:gd name="connsiteY133" fmla="*/ 1078570 h 1659514"/>
                  <a:gd name="connsiteX134" fmla="*/ 918188 w 4308024"/>
                  <a:gd name="connsiteY134" fmla="*/ 1052123 h 1659514"/>
                  <a:gd name="connsiteX135" fmla="*/ 964467 w 4308024"/>
                  <a:gd name="connsiteY135" fmla="*/ 1024023 h 1659514"/>
                  <a:gd name="connsiteX136" fmla="*/ 969648 w 4308024"/>
                  <a:gd name="connsiteY136" fmla="*/ 1004691 h 1659514"/>
                  <a:gd name="connsiteX137" fmla="*/ 1003035 w 4308024"/>
                  <a:gd name="connsiteY137" fmla="*/ 1004691 h 1659514"/>
                  <a:gd name="connsiteX138" fmla="*/ 1003035 w 4308024"/>
                  <a:gd name="connsiteY138" fmla="*/ 982150 h 1659514"/>
                  <a:gd name="connsiteX139" fmla="*/ 1050419 w 4308024"/>
                  <a:gd name="connsiteY139" fmla="*/ 982150 h 1659514"/>
                  <a:gd name="connsiteX140" fmla="*/ 1050419 w 4308024"/>
                  <a:gd name="connsiteY140" fmla="*/ 960113 h 1659514"/>
                  <a:gd name="connsiteX141" fmla="*/ 1087335 w 4308024"/>
                  <a:gd name="connsiteY141" fmla="*/ 925402 h 1659514"/>
                  <a:gd name="connsiteX142" fmla="*/ 1154552 w 4308024"/>
                  <a:gd name="connsiteY142" fmla="*/ 925402 h 1659514"/>
                  <a:gd name="connsiteX143" fmla="*/ 1168876 w 4308024"/>
                  <a:gd name="connsiteY143" fmla="*/ 907218 h 1659514"/>
                  <a:gd name="connsiteX144" fmla="*/ 1200282 w 4308024"/>
                  <a:gd name="connsiteY144" fmla="*/ 896200 h 1659514"/>
                  <a:gd name="connsiteX145" fmla="*/ 1218465 w 4308024"/>
                  <a:gd name="connsiteY145" fmla="*/ 897302 h 1659514"/>
                  <a:gd name="connsiteX146" fmla="*/ 1268051 w 4308024"/>
                  <a:gd name="connsiteY146" fmla="*/ 873611 h 1659514"/>
                  <a:gd name="connsiteX147" fmla="*/ 1271907 w 4308024"/>
                  <a:gd name="connsiteY147" fmla="*/ 861488 h 1659514"/>
                  <a:gd name="connsiteX148" fmla="*/ 1337475 w 4308024"/>
                  <a:gd name="connsiteY148" fmla="*/ 859837 h 1659514"/>
                  <a:gd name="connsiteX149" fmla="*/ 1356207 w 4308024"/>
                  <a:gd name="connsiteY149" fmla="*/ 843308 h 1659514"/>
                  <a:gd name="connsiteX150" fmla="*/ 1399181 w 4308024"/>
                  <a:gd name="connsiteY150" fmla="*/ 828981 h 1659514"/>
                  <a:gd name="connsiteX151" fmla="*/ 1399181 w 4308024"/>
                  <a:gd name="connsiteY151" fmla="*/ 813005 h 1659514"/>
                  <a:gd name="connsiteX152" fmla="*/ 1412956 w 4308024"/>
                  <a:gd name="connsiteY152" fmla="*/ 801984 h 1659514"/>
                  <a:gd name="connsiteX153" fmla="*/ 1464745 w 4308024"/>
                  <a:gd name="connsiteY153" fmla="*/ 801984 h 1659514"/>
                  <a:gd name="connsiteX154" fmla="*/ 1546289 w 4308024"/>
                  <a:gd name="connsiteY154" fmla="*/ 754049 h 1659514"/>
                  <a:gd name="connsiteX155" fmla="*/ 1587061 w 4308024"/>
                  <a:gd name="connsiteY155" fmla="*/ 754049 h 1659514"/>
                  <a:gd name="connsiteX156" fmla="*/ 1616815 w 4308024"/>
                  <a:gd name="connsiteY156" fmla="*/ 728707 h 1659514"/>
                  <a:gd name="connsiteX157" fmla="*/ 1616815 w 4308024"/>
                  <a:gd name="connsiteY157" fmla="*/ 709422 h 1659514"/>
                  <a:gd name="connsiteX158" fmla="*/ 1650422 w 4308024"/>
                  <a:gd name="connsiteY158" fmla="*/ 682425 h 1659514"/>
                  <a:gd name="connsiteX159" fmla="*/ 1717641 w 4308024"/>
                  <a:gd name="connsiteY159" fmla="*/ 682425 h 1659514"/>
                  <a:gd name="connsiteX160" fmla="*/ 1771086 w 4308024"/>
                  <a:gd name="connsiteY160" fmla="*/ 637244 h 1659514"/>
                  <a:gd name="connsiteX161" fmla="*/ 1800287 w 4308024"/>
                  <a:gd name="connsiteY161" fmla="*/ 637244 h 1659514"/>
                  <a:gd name="connsiteX162" fmla="*/ 1837753 w 4308024"/>
                  <a:gd name="connsiteY162" fmla="*/ 608595 h 1659514"/>
                  <a:gd name="connsiteX163" fmla="*/ 1907723 w 4308024"/>
                  <a:gd name="connsiteY163" fmla="*/ 588760 h 1659514"/>
                  <a:gd name="connsiteX164" fmla="*/ 1937477 w 4308024"/>
                  <a:gd name="connsiteY164" fmla="*/ 567271 h 1659514"/>
                  <a:gd name="connsiteX165" fmla="*/ 1937477 w 4308024"/>
                  <a:gd name="connsiteY165" fmla="*/ 555703 h 1659514"/>
                  <a:gd name="connsiteX166" fmla="*/ 1973841 w 4308024"/>
                  <a:gd name="connsiteY166" fmla="*/ 555703 h 1659514"/>
                  <a:gd name="connsiteX167" fmla="*/ 1973841 w 4308024"/>
                  <a:gd name="connsiteY167" fmla="*/ 514931 h 1659514"/>
                  <a:gd name="connsiteX168" fmla="*/ 2030592 w 4308024"/>
                  <a:gd name="connsiteY168" fmla="*/ 514931 h 1659514"/>
                  <a:gd name="connsiteX169" fmla="*/ 2030592 w 4308024"/>
                  <a:gd name="connsiteY169" fmla="*/ 497850 h 1659514"/>
                  <a:gd name="connsiteX170" fmla="*/ 2086238 w 4308024"/>
                  <a:gd name="connsiteY170" fmla="*/ 487382 h 1659514"/>
                  <a:gd name="connsiteX171" fmla="*/ 2135274 w 4308024"/>
                  <a:gd name="connsiteY171" fmla="*/ 487382 h 1659514"/>
                  <a:gd name="connsiteX172" fmla="*/ 2155109 w 4308024"/>
                  <a:gd name="connsiteY172" fmla="*/ 477466 h 1659514"/>
                  <a:gd name="connsiteX173" fmla="*/ 2192568 w 4308024"/>
                  <a:gd name="connsiteY173" fmla="*/ 477466 h 1659514"/>
                  <a:gd name="connsiteX174" fmla="*/ 2225632 w 4308024"/>
                  <a:gd name="connsiteY174" fmla="*/ 453772 h 1659514"/>
                  <a:gd name="connsiteX175" fmla="*/ 2271914 w 4308024"/>
                  <a:gd name="connsiteY175" fmla="*/ 453772 h 1659514"/>
                  <a:gd name="connsiteX176" fmla="*/ 2353458 w 4308024"/>
                  <a:gd name="connsiteY176" fmla="*/ 424021 h 1659514"/>
                  <a:gd name="connsiteX177" fmla="*/ 2385422 w 4308024"/>
                  <a:gd name="connsiteY177" fmla="*/ 424021 h 1659514"/>
                  <a:gd name="connsiteX178" fmla="*/ 2445458 w 4308024"/>
                  <a:gd name="connsiteY178" fmla="*/ 383799 h 1659514"/>
                  <a:gd name="connsiteX179" fmla="*/ 2463104 w 4308024"/>
                  <a:gd name="connsiteY179" fmla="*/ 383799 h 1659514"/>
                  <a:gd name="connsiteX180" fmla="*/ 2498900 w 4308024"/>
                  <a:gd name="connsiteY180" fmla="*/ 360660 h 1659514"/>
                  <a:gd name="connsiteX181" fmla="*/ 2498900 w 4308024"/>
                  <a:gd name="connsiteY181" fmla="*/ 346886 h 1659514"/>
                  <a:gd name="connsiteX182" fmla="*/ 2515981 w 4308024"/>
                  <a:gd name="connsiteY182" fmla="*/ 346886 h 1659514"/>
                  <a:gd name="connsiteX183" fmla="*/ 2515981 w 4308024"/>
                  <a:gd name="connsiteY183" fmla="*/ 327051 h 1659514"/>
                  <a:gd name="connsiteX184" fmla="*/ 2574948 w 4308024"/>
                  <a:gd name="connsiteY184" fmla="*/ 327051 h 1659514"/>
                  <a:gd name="connsiteX185" fmla="*/ 2626726 w 4308024"/>
                  <a:gd name="connsiteY185" fmla="*/ 306114 h 1659514"/>
                  <a:gd name="connsiteX186" fmla="*/ 2703874 w 4308024"/>
                  <a:gd name="connsiteY186" fmla="*/ 306114 h 1659514"/>
                  <a:gd name="connsiteX187" fmla="*/ 2703874 w 4308024"/>
                  <a:gd name="connsiteY187" fmla="*/ 291237 h 1659514"/>
                  <a:gd name="connsiteX188" fmla="*/ 2747958 w 4308024"/>
                  <a:gd name="connsiteY188" fmla="*/ 265894 h 1659514"/>
                  <a:gd name="connsiteX189" fmla="*/ 2850980 w 4308024"/>
                  <a:gd name="connsiteY189" fmla="*/ 265894 h 1659514"/>
                  <a:gd name="connsiteX190" fmla="*/ 2850980 w 4308024"/>
                  <a:gd name="connsiteY190" fmla="*/ 249915 h 1659514"/>
                  <a:gd name="connsiteX191" fmla="*/ 2884043 w 4308024"/>
                  <a:gd name="connsiteY191" fmla="*/ 241651 h 1659514"/>
                  <a:gd name="connsiteX192" fmla="*/ 2986530 w 4308024"/>
                  <a:gd name="connsiteY192" fmla="*/ 241651 h 1659514"/>
                  <a:gd name="connsiteX193" fmla="*/ 3016266 w 4308024"/>
                  <a:gd name="connsiteY193" fmla="*/ 228429 h 1659514"/>
                  <a:gd name="connsiteX194" fmla="*/ 3071371 w 4308024"/>
                  <a:gd name="connsiteY194" fmla="*/ 197573 h 1659514"/>
                  <a:gd name="connsiteX195" fmla="*/ 3115455 w 4308024"/>
                  <a:gd name="connsiteY195" fmla="*/ 185452 h 1659514"/>
                  <a:gd name="connsiteX196" fmla="*/ 3115455 w 4308024"/>
                  <a:gd name="connsiteY196" fmla="*/ 169473 h 1659514"/>
                  <a:gd name="connsiteX197" fmla="*/ 3167798 w 4308024"/>
                  <a:gd name="connsiteY197" fmla="*/ 169473 h 1659514"/>
                  <a:gd name="connsiteX198" fmla="*/ 3190880 w 4308024"/>
                  <a:gd name="connsiteY198" fmla="*/ 156147 h 1659514"/>
                  <a:gd name="connsiteX199" fmla="*/ 3230032 w 4308024"/>
                  <a:gd name="connsiteY199" fmla="*/ 156147 h 1659514"/>
                  <a:gd name="connsiteX200" fmla="*/ 3253768 w 4308024"/>
                  <a:gd name="connsiteY200" fmla="*/ 142444 h 1659514"/>
                  <a:gd name="connsiteX201" fmla="*/ 3430045 w 4308024"/>
                  <a:gd name="connsiteY201" fmla="*/ 142444 h 1659514"/>
                  <a:gd name="connsiteX202" fmla="*/ 3452652 w 4308024"/>
                  <a:gd name="connsiteY202" fmla="*/ 128152 h 1659514"/>
                  <a:gd name="connsiteX203" fmla="*/ 3502766 w 4308024"/>
                  <a:gd name="connsiteY203" fmla="*/ 128152 h 1659514"/>
                  <a:gd name="connsiteX204" fmla="*/ 3502766 w 4308024"/>
                  <a:gd name="connsiteY204" fmla="*/ 105560 h 1659514"/>
                  <a:gd name="connsiteX205" fmla="*/ 3545751 w 4308024"/>
                  <a:gd name="connsiteY205" fmla="*/ 89032 h 1659514"/>
                  <a:gd name="connsiteX206" fmla="*/ 3693956 w 4308024"/>
                  <a:gd name="connsiteY206" fmla="*/ 89032 h 1659514"/>
                  <a:gd name="connsiteX207" fmla="*/ 3693956 w 4308024"/>
                  <a:gd name="connsiteY207" fmla="*/ 73605 h 1659514"/>
                  <a:gd name="connsiteX208" fmla="*/ 3794779 w 4308024"/>
                  <a:gd name="connsiteY208" fmla="*/ 54872 h 1659514"/>
                  <a:gd name="connsiteX209" fmla="*/ 3883483 w 4308024"/>
                  <a:gd name="connsiteY209" fmla="*/ 54872 h 1659514"/>
                  <a:gd name="connsiteX210" fmla="*/ 3914912 w 4308024"/>
                  <a:gd name="connsiteY210" fmla="*/ 30629 h 1659514"/>
                  <a:gd name="connsiteX211" fmla="*/ 4019597 w 4308024"/>
                  <a:gd name="connsiteY211" fmla="*/ 30629 h 1659514"/>
                  <a:gd name="connsiteX212" fmla="*/ 4078534 w 4308024"/>
                  <a:gd name="connsiteY212" fmla="*/ -224 h 1659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Lst>
                <a:rect l="l" t="t" r="r" b="b"/>
                <a:pathLst>
                  <a:path w="4308024" h="1659514">
                    <a:moveTo>
                      <a:pt x="4307748" y="878"/>
                    </a:moveTo>
                    <a:lnTo>
                      <a:pt x="4307748" y="219062"/>
                    </a:lnTo>
                    <a:lnTo>
                      <a:pt x="4080198" y="219062"/>
                    </a:lnTo>
                    <a:lnTo>
                      <a:pt x="4010774" y="248813"/>
                    </a:lnTo>
                    <a:lnTo>
                      <a:pt x="3909387" y="248813"/>
                    </a:lnTo>
                    <a:lnTo>
                      <a:pt x="3881849" y="267546"/>
                    </a:lnTo>
                    <a:lnTo>
                      <a:pt x="3799206" y="267546"/>
                    </a:lnTo>
                    <a:lnTo>
                      <a:pt x="3691193" y="287930"/>
                    </a:lnTo>
                    <a:lnTo>
                      <a:pt x="3691193" y="307765"/>
                    </a:lnTo>
                    <a:lnTo>
                      <a:pt x="3542989" y="307765"/>
                    </a:lnTo>
                    <a:lnTo>
                      <a:pt x="3498370" y="339171"/>
                    </a:lnTo>
                    <a:lnTo>
                      <a:pt x="3455949" y="339171"/>
                    </a:lnTo>
                    <a:lnTo>
                      <a:pt x="3432243" y="356252"/>
                    </a:lnTo>
                    <a:lnTo>
                      <a:pt x="3263660" y="356252"/>
                    </a:lnTo>
                    <a:lnTo>
                      <a:pt x="3221239" y="369474"/>
                    </a:lnTo>
                    <a:lnTo>
                      <a:pt x="3187077" y="369474"/>
                    </a:lnTo>
                    <a:lnTo>
                      <a:pt x="3163371" y="385453"/>
                    </a:lnTo>
                    <a:lnTo>
                      <a:pt x="3125377" y="385453"/>
                    </a:lnTo>
                    <a:lnTo>
                      <a:pt x="3106632" y="404186"/>
                    </a:lnTo>
                    <a:lnTo>
                      <a:pt x="2977142" y="458733"/>
                    </a:lnTo>
                    <a:lnTo>
                      <a:pt x="2898361" y="458733"/>
                    </a:lnTo>
                    <a:lnTo>
                      <a:pt x="2857040" y="463691"/>
                    </a:lnTo>
                    <a:lnTo>
                      <a:pt x="2847118" y="484628"/>
                    </a:lnTo>
                    <a:lnTo>
                      <a:pt x="2745195" y="484628"/>
                    </a:lnTo>
                    <a:lnTo>
                      <a:pt x="2717093" y="496748"/>
                    </a:lnTo>
                    <a:lnTo>
                      <a:pt x="2695051" y="527051"/>
                    </a:lnTo>
                    <a:lnTo>
                      <a:pt x="2621765" y="527051"/>
                    </a:lnTo>
                    <a:lnTo>
                      <a:pt x="2570552" y="545784"/>
                    </a:lnTo>
                    <a:lnTo>
                      <a:pt x="2534161" y="545784"/>
                    </a:lnTo>
                    <a:lnTo>
                      <a:pt x="2495603" y="572781"/>
                    </a:lnTo>
                    <a:lnTo>
                      <a:pt x="2495603" y="595373"/>
                    </a:lnTo>
                    <a:lnTo>
                      <a:pt x="2466402" y="595373"/>
                    </a:lnTo>
                    <a:lnTo>
                      <a:pt x="2382095" y="646611"/>
                    </a:lnTo>
                    <a:lnTo>
                      <a:pt x="2349062" y="646611"/>
                    </a:lnTo>
                    <a:lnTo>
                      <a:pt x="2261458" y="678016"/>
                    </a:lnTo>
                    <a:lnTo>
                      <a:pt x="2222869" y="678016"/>
                    </a:lnTo>
                    <a:lnTo>
                      <a:pt x="2185974" y="703362"/>
                    </a:lnTo>
                    <a:lnTo>
                      <a:pt x="2158406" y="703362"/>
                    </a:lnTo>
                    <a:lnTo>
                      <a:pt x="2150151" y="709422"/>
                    </a:lnTo>
                    <a:lnTo>
                      <a:pt x="2088994" y="709422"/>
                    </a:lnTo>
                    <a:lnTo>
                      <a:pt x="2055934" y="714932"/>
                    </a:lnTo>
                    <a:lnTo>
                      <a:pt x="2024529" y="740827"/>
                    </a:lnTo>
                    <a:lnTo>
                      <a:pt x="1994778" y="740827"/>
                    </a:lnTo>
                    <a:lnTo>
                      <a:pt x="1968883" y="760109"/>
                    </a:lnTo>
                    <a:lnTo>
                      <a:pt x="1968883" y="776089"/>
                    </a:lnTo>
                    <a:lnTo>
                      <a:pt x="1945189" y="776089"/>
                    </a:lnTo>
                    <a:lnTo>
                      <a:pt x="1886237" y="820167"/>
                    </a:lnTo>
                    <a:lnTo>
                      <a:pt x="1870258" y="820167"/>
                    </a:lnTo>
                    <a:lnTo>
                      <a:pt x="1792573" y="859837"/>
                    </a:lnTo>
                    <a:lnTo>
                      <a:pt x="1777146" y="859837"/>
                    </a:lnTo>
                    <a:lnTo>
                      <a:pt x="1712131" y="902813"/>
                    </a:lnTo>
                    <a:lnTo>
                      <a:pt x="1663095" y="902813"/>
                    </a:lnTo>
                    <a:lnTo>
                      <a:pt x="1630038" y="916035"/>
                    </a:lnTo>
                    <a:lnTo>
                      <a:pt x="1595878" y="957909"/>
                    </a:lnTo>
                    <a:lnTo>
                      <a:pt x="1564473" y="957909"/>
                    </a:lnTo>
                    <a:lnTo>
                      <a:pt x="1482379" y="1010252"/>
                    </a:lnTo>
                    <a:lnTo>
                      <a:pt x="1453178" y="1010252"/>
                    </a:lnTo>
                    <a:lnTo>
                      <a:pt x="1403040" y="1021270"/>
                    </a:lnTo>
                    <a:lnTo>
                      <a:pt x="1403040" y="1043858"/>
                    </a:lnTo>
                    <a:lnTo>
                      <a:pt x="1344637" y="1070856"/>
                    </a:lnTo>
                    <a:lnTo>
                      <a:pt x="1268051" y="1070856"/>
                    </a:lnTo>
                    <a:lnTo>
                      <a:pt x="1268051" y="1086835"/>
                    </a:lnTo>
                    <a:lnTo>
                      <a:pt x="1214606" y="1109976"/>
                    </a:lnTo>
                    <a:lnTo>
                      <a:pt x="1166672" y="1117688"/>
                    </a:lnTo>
                    <a:lnTo>
                      <a:pt x="1155654" y="1134219"/>
                    </a:lnTo>
                    <a:lnTo>
                      <a:pt x="1087335" y="1134219"/>
                    </a:lnTo>
                    <a:lnTo>
                      <a:pt x="1046011" y="1165072"/>
                    </a:lnTo>
                    <a:lnTo>
                      <a:pt x="1046011" y="1177745"/>
                    </a:lnTo>
                    <a:lnTo>
                      <a:pt x="1009098" y="1195925"/>
                    </a:lnTo>
                    <a:lnTo>
                      <a:pt x="984302" y="1195925"/>
                    </a:lnTo>
                    <a:lnTo>
                      <a:pt x="956755" y="1209150"/>
                    </a:lnTo>
                    <a:lnTo>
                      <a:pt x="956755" y="1224025"/>
                    </a:lnTo>
                    <a:lnTo>
                      <a:pt x="915431" y="1246063"/>
                    </a:lnTo>
                    <a:lnTo>
                      <a:pt x="912128" y="1259289"/>
                    </a:lnTo>
                    <a:lnTo>
                      <a:pt x="897251" y="1273061"/>
                    </a:lnTo>
                    <a:lnTo>
                      <a:pt x="847112" y="1295652"/>
                    </a:lnTo>
                    <a:lnTo>
                      <a:pt x="810749" y="1295652"/>
                    </a:lnTo>
                    <a:lnTo>
                      <a:pt x="809094" y="1313283"/>
                    </a:lnTo>
                    <a:lnTo>
                      <a:pt x="797886" y="1310280"/>
                    </a:lnTo>
                    <a:lnTo>
                      <a:pt x="798626" y="1326505"/>
                    </a:lnTo>
                    <a:lnTo>
                      <a:pt x="787931" y="1323639"/>
                    </a:lnTo>
                    <a:lnTo>
                      <a:pt x="787931" y="1350196"/>
                    </a:lnTo>
                    <a:lnTo>
                      <a:pt x="714328" y="1379950"/>
                    </a:lnTo>
                    <a:lnTo>
                      <a:pt x="653172" y="1445515"/>
                    </a:lnTo>
                    <a:lnTo>
                      <a:pt x="612400" y="1460392"/>
                    </a:lnTo>
                    <a:lnTo>
                      <a:pt x="530856" y="1460392"/>
                    </a:lnTo>
                    <a:lnTo>
                      <a:pt x="481270" y="1507773"/>
                    </a:lnTo>
                    <a:lnTo>
                      <a:pt x="467495" y="1507773"/>
                    </a:lnTo>
                    <a:lnTo>
                      <a:pt x="467495" y="1529263"/>
                    </a:lnTo>
                    <a:lnTo>
                      <a:pt x="443804" y="1529263"/>
                    </a:lnTo>
                    <a:lnTo>
                      <a:pt x="439176" y="1546537"/>
                    </a:lnTo>
                    <a:lnTo>
                      <a:pt x="420663" y="1546537"/>
                    </a:lnTo>
                    <a:lnTo>
                      <a:pt x="416222" y="1563116"/>
                    </a:lnTo>
                    <a:lnTo>
                      <a:pt x="367533" y="1576163"/>
                    </a:lnTo>
                    <a:lnTo>
                      <a:pt x="367533" y="1583807"/>
                    </a:lnTo>
                    <a:lnTo>
                      <a:pt x="300551" y="1597032"/>
                    </a:lnTo>
                    <a:lnTo>
                      <a:pt x="170524" y="1630089"/>
                    </a:lnTo>
                    <a:lnTo>
                      <a:pt x="111572" y="1646618"/>
                    </a:lnTo>
                    <a:lnTo>
                      <a:pt x="111572" y="1659290"/>
                    </a:lnTo>
                    <a:lnTo>
                      <a:pt x="-276" y="1659290"/>
                    </a:lnTo>
                    <a:lnTo>
                      <a:pt x="-276" y="1625131"/>
                    </a:lnTo>
                    <a:lnTo>
                      <a:pt x="72451" y="1625131"/>
                    </a:lnTo>
                    <a:lnTo>
                      <a:pt x="72451" y="1586011"/>
                    </a:lnTo>
                    <a:lnTo>
                      <a:pt x="138197" y="1568395"/>
                    </a:lnTo>
                    <a:lnTo>
                      <a:pt x="138197" y="1551852"/>
                    </a:lnTo>
                    <a:lnTo>
                      <a:pt x="185401" y="1551852"/>
                    </a:lnTo>
                    <a:lnTo>
                      <a:pt x="221212" y="1521548"/>
                    </a:lnTo>
                    <a:lnTo>
                      <a:pt x="247659" y="1521548"/>
                    </a:lnTo>
                    <a:lnTo>
                      <a:pt x="325347" y="1469758"/>
                    </a:lnTo>
                    <a:lnTo>
                      <a:pt x="360056" y="1469758"/>
                    </a:lnTo>
                    <a:lnTo>
                      <a:pt x="360056" y="1458188"/>
                    </a:lnTo>
                    <a:lnTo>
                      <a:pt x="425071" y="1433944"/>
                    </a:lnTo>
                    <a:lnTo>
                      <a:pt x="437192" y="1417965"/>
                    </a:lnTo>
                    <a:lnTo>
                      <a:pt x="437192" y="1399232"/>
                    </a:lnTo>
                    <a:lnTo>
                      <a:pt x="455375" y="1399232"/>
                    </a:lnTo>
                    <a:lnTo>
                      <a:pt x="498351" y="1356259"/>
                    </a:lnTo>
                    <a:lnTo>
                      <a:pt x="498351" y="1340280"/>
                    </a:lnTo>
                    <a:lnTo>
                      <a:pt x="533060" y="1312730"/>
                    </a:lnTo>
                    <a:lnTo>
                      <a:pt x="628379" y="1312730"/>
                    </a:lnTo>
                    <a:lnTo>
                      <a:pt x="656478" y="1291794"/>
                    </a:lnTo>
                    <a:lnTo>
                      <a:pt x="656478" y="1270307"/>
                    </a:lnTo>
                    <a:lnTo>
                      <a:pt x="670253" y="1270307"/>
                    </a:lnTo>
                    <a:lnTo>
                      <a:pt x="670253" y="1253778"/>
                    </a:lnTo>
                    <a:lnTo>
                      <a:pt x="680721" y="1253778"/>
                    </a:lnTo>
                    <a:lnTo>
                      <a:pt x="680721" y="1240556"/>
                    </a:lnTo>
                    <a:lnTo>
                      <a:pt x="695663" y="1236552"/>
                    </a:lnTo>
                    <a:lnTo>
                      <a:pt x="714880" y="1227331"/>
                    </a:lnTo>
                    <a:lnTo>
                      <a:pt x="714880" y="1205292"/>
                    </a:lnTo>
                    <a:lnTo>
                      <a:pt x="742980" y="1205292"/>
                    </a:lnTo>
                    <a:lnTo>
                      <a:pt x="789812" y="1173886"/>
                    </a:lnTo>
                    <a:lnTo>
                      <a:pt x="789812" y="1128709"/>
                    </a:lnTo>
                    <a:lnTo>
                      <a:pt x="855377" y="1107772"/>
                    </a:lnTo>
                    <a:lnTo>
                      <a:pt x="855377" y="1098955"/>
                    </a:lnTo>
                    <a:lnTo>
                      <a:pt x="898902" y="1078570"/>
                    </a:lnTo>
                    <a:lnTo>
                      <a:pt x="918188" y="1052123"/>
                    </a:lnTo>
                    <a:lnTo>
                      <a:pt x="964467" y="1024023"/>
                    </a:lnTo>
                    <a:lnTo>
                      <a:pt x="969648" y="1004691"/>
                    </a:lnTo>
                    <a:lnTo>
                      <a:pt x="1003035" y="1004691"/>
                    </a:lnTo>
                    <a:lnTo>
                      <a:pt x="1003035" y="982150"/>
                    </a:lnTo>
                    <a:lnTo>
                      <a:pt x="1050419" y="982150"/>
                    </a:lnTo>
                    <a:lnTo>
                      <a:pt x="1050419" y="960113"/>
                    </a:lnTo>
                    <a:lnTo>
                      <a:pt x="1087335" y="925402"/>
                    </a:lnTo>
                    <a:lnTo>
                      <a:pt x="1154552" y="925402"/>
                    </a:lnTo>
                    <a:lnTo>
                      <a:pt x="1168876" y="907218"/>
                    </a:lnTo>
                    <a:lnTo>
                      <a:pt x="1200282" y="896200"/>
                    </a:lnTo>
                    <a:lnTo>
                      <a:pt x="1218465" y="897302"/>
                    </a:lnTo>
                    <a:lnTo>
                      <a:pt x="1268051" y="873611"/>
                    </a:lnTo>
                    <a:lnTo>
                      <a:pt x="1271907" y="861488"/>
                    </a:lnTo>
                    <a:lnTo>
                      <a:pt x="1337475" y="859837"/>
                    </a:lnTo>
                    <a:lnTo>
                      <a:pt x="1356207" y="843308"/>
                    </a:lnTo>
                    <a:lnTo>
                      <a:pt x="1399181" y="828981"/>
                    </a:lnTo>
                    <a:lnTo>
                      <a:pt x="1399181" y="813005"/>
                    </a:lnTo>
                    <a:lnTo>
                      <a:pt x="1412956" y="801984"/>
                    </a:lnTo>
                    <a:lnTo>
                      <a:pt x="1464745" y="801984"/>
                    </a:lnTo>
                    <a:lnTo>
                      <a:pt x="1546289" y="754049"/>
                    </a:lnTo>
                    <a:lnTo>
                      <a:pt x="1587061" y="754049"/>
                    </a:lnTo>
                    <a:lnTo>
                      <a:pt x="1616815" y="728707"/>
                    </a:lnTo>
                    <a:lnTo>
                      <a:pt x="1616815" y="709422"/>
                    </a:lnTo>
                    <a:lnTo>
                      <a:pt x="1650422" y="682425"/>
                    </a:lnTo>
                    <a:lnTo>
                      <a:pt x="1717641" y="682425"/>
                    </a:lnTo>
                    <a:lnTo>
                      <a:pt x="1771086" y="637244"/>
                    </a:lnTo>
                    <a:lnTo>
                      <a:pt x="1800287" y="637244"/>
                    </a:lnTo>
                    <a:lnTo>
                      <a:pt x="1837753" y="608595"/>
                    </a:lnTo>
                    <a:lnTo>
                      <a:pt x="1907723" y="588760"/>
                    </a:lnTo>
                    <a:lnTo>
                      <a:pt x="1937477" y="567271"/>
                    </a:lnTo>
                    <a:lnTo>
                      <a:pt x="1937477" y="555703"/>
                    </a:lnTo>
                    <a:lnTo>
                      <a:pt x="1973841" y="555703"/>
                    </a:lnTo>
                    <a:lnTo>
                      <a:pt x="1973841" y="514931"/>
                    </a:lnTo>
                    <a:lnTo>
                      <a:pt x="2030592" y="514931"/>
                    </a:lnTo>
                    <a:lnTo>
                      <a:pt x="2030592" y="497850"/>
                    </a:lnTo>
                    <a:lnTo>
                      <a:pt x="2086238" y="487382"/>
                    </a:lnTo>
                    <a:lnTo>
                      <a:pt x="2135274" y="487382"/>
                    </a:lnTo>
                    <a:lnTo>
                      <a:pt x="2155109" y="477466"/>
                    </a:lnTo>
                    <a:lnTo>
                      <a:pt x="2192568" y="477466"/>
                    </a:lnTo>
                    <a:lnTo>
                      <a:pt x="2225632" y="453772"/>
                    </a:lnTo>
                    <a:lnTo>
                      <a:pt x="2271914" y="453772"/>
                    </a:lnTo>
                    <a:lnTo>
                      <a:pt x="2353458" y="424021"/>
                    </a:lnTo>
                    <a:lnTo>
                      <a:pt x="2385422" y="424021"/>
                    </a:lnTo>
                    <a:lnTo>
                      <a:pt x="2445458" y="383799"/>
                    </a:lnTo>
                    <a:lnTo>
                      <a:pt x="2463104" y="383799"/>
                    </a:lnTo>
                    <a:lnTo>
                      <a:pt x="2498900" y="360660"/>
                    </a:lnTo>
                    <a:lnTo>
                      <a:pt x="2498900" y="346886"/>
                    </a:lnTo>
                    <a:lnTo>
                      <a:pt x="2515981" y="346886"/>
                    </a:lnTo>
                    <a:lnTo>
                      <a:pt x="2515981" y="327051"/>
                    </a:lnTo>
                    <a:lnTo>
                      <a:pt x="2574948" y="327051"/>
                    </a:lnTo>
                    <a:lnTo>
                      <a:pt x="2626726" y="306114"/>
                    </a:lnTo>
                    <a:lnTo>
                      <a:pt x="2703874" y="306114"/>
                    </a:lnTo>
                    <a:lnTo>
                      <a:pt x="2703874" y="291237"/>
                    </a:lnTo>
                    <a:lnTo>
                      <a:pt x="2747958" y="265894"/>
                    </a:lnTo>
                    <a:lnTo>
                      <a:pt x="2850980" y="265894"/>
                    </a:lnTo>
                    <a:lnTo>
                      <a:pt x="2850980" y="249915"/>
                    </a:lnTo>
                    <a:lnTo>
                      <a:pt x="2884043" y="241651"/>
                    </a:lnTo>
                    <a:lnTo>
                      <a:pt x="2986530" y="241651"/>
                    </a:lnTo>
                    <a:lnTo>
                      <a:pt x="3016266" y="228429"/>
                    </a:lnTo>
                    <a:lnTo>
                      <a:pt x="3071371" y="197573"/>
                    </a:lnTo>
                    <a:lnTo>
                      <a:pt x="3115455" y="185452"/>
                    </a:lnTo>
                    <a:lnTo>
                      <a:pt x="3115455" y="169473"/>
                    </a:lnTo>
                    <a:lnTo>
                      <a:pt x="3167798" y="169473"/>
                    </a:lnTo>
                    <a:lnTo>
                      <a:pt x="3190880" y="156147"/>
                    </a:lnTo>
                    <a:lnTo>
                      <a:pt x="3230032" y="156147"/>
                    </a:lnTo>
                    <a:lnTo>
                      <a:pt x="3253768" y="142444"/>
                    </a:lnTo>
                    <a:lnTo>
                      <a:pt x="3430045" y="142444"/>
                    </a:lnTo>
                    <a:lnTo>
                      <a:pt x="3452652" y="128152"/>
                    </a:lnTo>
                    <a:lnTo>
                      <a:pt x="3502766" y="128152"/>
                    </a:lnTo>
                    <a:lnTo>
                      <a:pt x="3502766" y="105560"/>
                    </a:lnTo>
                    <a:lnTo>
                      <a:pt x="3545751" y="89032"/>
                    </a:lnTo>
                    <a:lnTo>
                      <a:pt x="3693956" y="89032"/>
                    </a:lnTo>
                    <a:lnTo>
                      <a:pt x="3693956" y="73605"/>
                    </a:lnTo>
                    <a:lnTo>
                      <a:pt x="3794779" y="54872"/>
                    </a:lnTo>
                    <a:lnTo>
                      <a:pt x="3883483" y="54872"/>
                    </a:lnTo>
                    <a:lnTo>
                      <a:pt x="3914912" y="30629"/>
                    </a:lnTo>
                    <a:lnTo>
                      <a:pt x="4019597" y="30629"/>
                    </a:lnTo>
                    <a:lnTo>
                      <a:pt x="4078534" y="-224"/>
                    </a:lnTo>
                    <a:close/>
                  </a:path>
                </a:pathLst>
              </a:custGeom>
              <a:solidFill>
                <a:srgbClr val="CC9C50">
                  <a:alpha val="20000"/>
                </a:srgbClr>
              </a:solidFill>
              <a:ln w="2969" cap="flat">
                <a:noFill/>
                <a:prstDash val="solid"/>
                <a:miter/>
              </a:ln>
            </p:spPr>
            <p:txBody>
              <a:bodyPr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000000"/>
                  </a:solidFill>
                  <a:effectLst/>
                  <a:uLnTx/>
                  <a:uFillTx/>
                  <a:ea typeface="+mn-ea"/>
                  <a:cs typeface="Arial"/>
                </a:endParaRPr>
              </a:p>
            </p:txBody>
          </p:sp>
          <p:sp>
            <p:nvSpPr>
              <p:cNvPr id="63" name="Figura a mano libera: forma 24">
                <a:extLst>
                  <a:ext uri="{FF2B5EF4-FFF2-40B4-BE49-F238E27FC236}">
                    <a16:creationId xmlns:a16="http://schemas.microsoft.com/office/drawing/2014/main" id="{E5486055-854F-4326-BD98-8A6F6BADF57C}"/>
                  </a:ext>
                </a:extLst>
              </p:cNvPr>
              <p:cNvSpPr/>
              <p:nvPr/>
            </p:nvSpPr>
            <p:spPr>
              <a:xfrm>
                <a:off x="1415209" y="2641298"/>
                <a:ext cx="4299186" cy="1579622"/>
              </a:xfrm>
              <a:custGeom>
                <a:avLst/>
                <a:gdLst>
                  <a:gd name="connsiteX0" fmla="*/ -276 w 4299186"/>
                  <a:gd name="connsiteY0" fmla="*/ 1579398 h 1579622"/>
                  <a:gd name="connsiteX1" fmla="*/ 58676 w 4299186"/>
                  <a:gd name="connsiteY1" fmla="*/ 1579398 h 1579622"/>
                  <a:gd name="connsiteX2" fmla="*/ 84022 w 4299186"/>
                  <a:gd name="connsiteY2" fmla="*/ 1549647 h 1579622"/>
                  <a:gd name="connsiteX3" fmla="*/ 80294 w 4299186"/>
                  <a:gd name="connsiteY3" fmla="*/ 1535730 h 1579622"/>
                  <a:gd name="connsiteX4" fmla="*/ 140220 w 4299186"/>
                  <a:gd name="connsiteY4" fmla="*/ 1508875 h 1579622"/>
                  <a:gd name="connsiteX5" fmla="*/ 185401 w 4299186"/>
                  <a:gd name="connsiteY5" fmla="*/ 1508875 h 1579622"/>
                  <a:gd name="connsiteX6" fmla="*/ 220110 w 4299186"/>
                  <a:gd name="connsiteY6" fmla="*/ 1482981 h 1579622"/>
                  <a:gd name="connsiteX7" fmla="*/ 246005 w 4299186"/>
                  <a:gd name="connsiteY7" fmla="*/ 1482981 h 1579622"/>
                  <a:gd name="connsiteX8" fmla="*/ 270800 w 4299186"/>
                  <a:gd name="connsiteY8" fmla="*/ 1461494 h 1579622"/>
                  <a:gd name="connsiteX9" fmla="*/ 292837 w 4299186"/>
                  <a:gd name="connsiteY9" fmla="*/ 1461494 h 1579622"/>
                  <a:gd name="connsiteX10" fmla="*/ 292837 w 4299186"/>
                  <a:gd name="connsiteY10" fmla="*/ 1438902 h 1579622"/>
                  <a:gd name="connsiteX11" fmla="*/ 364465 w 4299186"/>
                  <a:gd name="connsiteY11" fmla="*/ 1438902 h 1579622"/>
                  <a:gd name="connsiteX12" fmla="*/ 422867 w 4299186"/>
                  <a:gd name="connsiteY12" fmla="*/ 1408049 h 1579622"/>
                  <a:gd name="connsiteX13" fmla="*/ 438294 w 4299186"/>
                  <a:gd name="connsiteY13" fmla="*/ 1378848 h 1579622"/>
                  <a:gd name="connsiteX14" fmla="*/ 460333 w 4299186"/>
                  <a:gd name="connsiteY14" fmla="*/ 1378848 h 1579622"/>
                  <a:gd name="connsiteX15" fmla="*/ 460333 w 4299186"/>
                  <a:gd name="connsiteY15" fmla="*/ 1354055 h 1579622"/>
                  <a:gd name="connsiteX16" fmla="*/ 480717 w 4299186"/>
                  <a:gd name="connsiteY16" fmla="*/ 1354055 h 1579622"/>
                  <a:gd name="connsiteX17" fmla="*/ 480717 w 4299186"/>
                  <a:gd name="connsiteY17" fmla="*/ 1323752 h 1579622"/>
                  <a:gd name="connsiteX18" fmla="*/ 531958 w 4299186"/>
                  <a:gd name="connsiteY18" fmla="*/ 1297304 h 1579622"/>
                  <a:gd name="connsiteX19" fmla="*/ 630580 w 4299186"/>
                  <a:gd name="connsiteY19" fmla="*/ 1297304 h 1579622"/>
                  <a:gd name="connsiteX20" fmla="*/ 669700 w 4299186"/>
                  <a:gd name="connsiteY20" fmla="*/ 1244412 h 1579622"/>
                  <a:gd name="connsiteX21" fmla="*/ 731409 w 4299186"/>
                  <a:gd name="connsiteY21" fmla="*/ 1195376 h 1579622"/>
                  <a:gd name="connsiteX22" fmla="*/ 774382 w 4299186"/>
                  <a:gd name="connsiteY22" fmla="*/ 1195376 h 1579622"/>
                  <a:gd name="connsiteX23" fmla="*/ 774382 w 4299186"/>
                  <a:gd name="connsiteY23" fmla="*/ 1142483 h 1579622"/>
                  <a:gd name="connsiteX24" fmla="*/ 795872 w 4299186"/>
                  <a:gd name="connsiteY24" fmla="*/ 1142483 h 1579622"/>
                  <a:gd name="connsiteX25" fmla="*/ 818460 w 4299186"/>
                  <a:gd name="connsiteY25" fmla="*/ 1119892 h 1579622"/>
                  <a:gd name="connsiteX26" fmla="*/ 845458 w 4299186"/>
                  <a:gd name="connsiteY26" fmla="*/ 1119892 h 1579622"/>
                  <a:gd name="connsiteX27" fmla="*/ 884833 w 4299186"/>
                  <a:gd name="connsiteY27" fmla="*/ 1097158 h 1579622"/>
                  <a:gd name="connsiteX28" fmla="*/ 939181 w 4299186"/>
                  <a:gd name="connsiteY28" fmla="*/ 1042813 h 1579622"/>
                  <a:gd name="connsiteX29" fmla="*/ 967224 w 4299186"/>
                  <a:gd name="connsiteY29" fmla="*/ 1011351 h 1579622"/>
                  <a:gd name="connsiteX30" fmla="*/ 1001383 w 4299186"/>
                  <a:gd name="connsiteY30" fmla="*/ 1011351 h 1579622"/>
                  <a:gd name="connsiteX31" fmla="*/ 1001383 w 4299186"/>
                  <a:gd name="connsiteY31" fmla="*/ 991516 h 1579622"/>
                  <a:gd name="connsiteX32" fmla="*/ 1025074 w 4299186"/>
                  <a:gd name="connsiteY32" fmla="*/ 991516 h 1579622"/>
                  <a:gd name="connsiteX33" fmla="*/ 1025074 w 4299186"/>
                  <a:gd name="connsiteY33" fmla="*/ 970582 h 1579622"/>
                  <a:gd name="connsiteX34" fmla="*/ 1057582 w 4299186"/>
                  <a:gd name="connsiteY34" fmla="*/ 970582 h 1579622"/>
                  <a:gd name="connsiteX35" fmla="*/ 1057582 w 4299186"/>
                  <a:gd name="connsiteY35" fmla="*/ 941930 h 1579622"/>
                  <a:gd name="connsiteX36" fmla="*/ 1146288 w 4299186"/>
                  <a:gd name="connsiteY36" fmla="*/ 941930 h 1579622"/>
                  <a:gd name="connsiteX37" fmla="*/ 1228381 w 4299186"/>
                  <a:gd name="connsiteY37" fmla="*/ 902813 h 1579622"/>
                  <a:gd name="connsiteX38" fmla="*/ 1267498 w 4299186"/>
                  <a:gd name="connsiteY38" fmla="*/ 875813 h 1579622"/>
                  <a:gd name="connsiteX39" fmla="*/ 1290640 w 4299186"/>
                  <a:gd name="connsiteY39" fmla="*/ 868101 h 1579622"/>
                  <a:gd name="connsiteX40" fmla="*/ 1337472 w 4299186"/>
                  <a:gd name="connsiteY40" fmla="*/ 868101 h 1579622"/>
                  <a:gd name="connsiteX41" fmla="*/ 1403589 w 4299186"/>
                  <a:gd name="connsiteY41" fmla="*/ 821269 h 1579622"/>
                  <a:gd name="connsiteX42" fmla="*/ 1466950 w 4299186"/>
                  <a:gd name="connsiteY42" fmla="*/ 809698 h 1579622"/>
                  <a:gd name="connsiteX43" fmla="*/ 1552349 w 4299186"/>
                  <a:gd name="connsiteY43" fmla="*/ 763968 h 1579622"/>
                  <a:gd name="connsiteX44" fmla="*/ 1596977 w 4299186"/>
                  <a:gd name="connsiteY44" fmla="*/ 747440 h 1579622"/>
                  <a:gd name="connsiteX45" fmla="*/ 1620671 w 4299186"/>
                  <a:gd name="connsiteY45" fmla="*/ 715482 h 1579622"/>
                  <a:gd name="connsiteX46" fmla="*/ 1654278 w 4299186"/>
                  <a:gd name="connsiteY46" fmla="*/ 696199 h 1579622"/>
                  <a:gd name="connsiteX47" fmla="*/ 1704969 w 4299186"/>
                  <a:gd name="connsiteY47" fmla="*/ 696199 h 1579622"/>
                  <a:gd name="connsiteX48" fmla="*/ 1751248 w 4299186"/>
                  <a:gd name="connsiteY48" fmla="*/ 658734 h 1579622"/>
                  <a:gd name="connsiteX49" fmla="*/ 1801387 w 4299186"/>
                  <a:gd name="connsiteY49" fmla="*/ 648815 h 1579622"/>
                  <a:gd name="connsiteX50" fmla="*/ 1849873 w 4299186"/>
                  <a:gd name="connsiteY50" fmla="*/ 619613 h 1579622"/>
                  <a:gd name="connsiteX51" fmla="*/ 1906072 w 4299186"/>
                  <a:gd name="connsiteY51" fmla="*/ 603085 h 1579622"/>
                  <a:gd name="connsiteX52" fmla="*/ 1929762 w 4299186"/>
                  <a:gd name="connsiteY52" fmla="*/ 574436 h 1579622"/>
                  <a:gd name="connsiteX53" fmla="*/ 1969432 w 4299186"/>
                  <a:gd name="connsiteY53" fmla="*/ 557905 h 1579622"/>
                  <a:gd name="connsiteX54" fmla="*/ 1983757 w 4299186"/>
                  <a:gd name="connsiteY54" fmla="*/ 534214 h 1579622"/>
                  <a:gd name="connsiteX55" fmla="*/ 2020673 w 4299186"/>
                  <a:gd name="connsiteY55" fmla="*/ 534214 h 1579622"/>
                  <a:gd name="connsiteX56" fmla="*/ 2044916 w 4299186"/>
                  <a:gd name="connsiteY56" fmla="*/ 508319 h 1579622"/>
                  <a:gd name="connsiteX57" fmla="*/ 2114337 w 4299186"/>
                  <a:gd name="connsiteY57" fmla="*/ 508319 h 1579622"/>
                  <a:gd name="connsiteX58" fmla="*/ 2114337 w 4299186"/>
                  <a:gd name="connsiteY58" fmla="*/ 492340 h 1579622"/>
                  <a:gd name="connsiteX59" fmla="*/ 2178235 w 4299186"/>
                  <a:gd name="connsiteY59" fmla="*/ 492340 h 1579622"/>
                  <a:gd name="connsiteX60" fmla="*/ 2225646 w 4299186"/>
                  <a:gd name="connsiteY60" fmla="*/ 468649 h 1579622"/>
                  <a:gd name="connsiteX61" fmla="*/ 2268602 w 4299186"/>
                  <a:gd name="connsiteY61" fmla="*/ 468649 h 1579622"/>
                  <a:gd name="connsiteX62" fmla="*/ 2301100 w 4299186"/>
                  <a:gd name="connsiteY62" fmla="*/ 453222 h 1579622"/>
                  <a:gd name="connsiteX63" fmla="*/ 2352344 w 4299186"/>
                  <a:gd name="connsiteY63" fmla="*/ 436694 h 1579622"/>
                  <a:gd name="connsiteX64" fmla="*/ 2381545 w 4299186"/>
                  <a:gd name="connsiteY64" fmla="*/ 436694 h 1579622"/>
                  <a:gd name="connsiteX65" fmla="*/ 2381545 w 4299186"/>
                  <a:gd name="connsiteY65" fmla="*/ 426775 h 1579622"/>
                  <a:gd name="connsiteX66" fmla="*/ 2486795 w 4299186"/>
                  <a:gd name="connsiteY66" fmla="*/ 371129 h 1579622"/>
                  <a:gd name="connsiteX67" fmla="*/ 2518759 w 4299186"/>
                  <a:gd name="connsiteY67" fmla="*/ 337519 h 1579622"/>
                  <a:gd name="connsiteX68" fmla="*/ 2566140 w 4299186"/>
                  <a:gd name="connsiteY68" fmla="*/ 337519 h 1579622"/>
                  <a:gd name="connsiteX69" fmla="*/ 2616255 w 4299186"/>
                  <a:gd name="connsiteY69" fmla="*/ 314378 h 1579622"/>
                  <a:gd name="connsiteX70" fmla="*/ 2701661 w 4299186"/>
                  <a:gd name="connsiteY70" fmla="*/ 314378 h 1579622"/>
                  <a:gd name="connsiteX71" fmla="*/ 2701661 w 4299186"/>
                  <a:gd name="connsiteY71" fmla="*/ 287930 h 1579622"/>
                  <a:gd name="connsiteX72" fmla="*/ 2747408 w 4299186"/>
                  <a:gd name="connsiteY72" fmla="*/ 273606 h 1579622"/>
                  <a:gd name="connsiteX73" fmla="*/ 2857589 w 4299186"/>
                  <a:gd name="connsiteY73" fmla="*/ 273606 h 1579622"/>
                  <a:gd name="connsiteX74" fmla="*/ 2857589 w 4299186"/>
                  <a:gd name="connsiteY74" fmla="*/ 249915 h 1579622"/>
                  <a:gd name="connsiteX75" fmla="*/ 2966136 w 4299186"/>
                  <a:gd name="connsiteY75" fmla="*/ 249915 h 1579622"/>
                  <a:gd name="connsiteX76" fmla="*/ 3071356 w 4299186"/>
                  <a:gd name="connsiteY76" fmla="*/ 201981 h 1579622"/>
                  <a:gd name="connsiteX77" fmla="*/ 3104419 w 4299186"/>
                  <a:gd name="connsiteY77" fmla="*/ 182146 h 1579622"/>
                  <a:gd name="connsiteX78" fmla="*/ 3117104 w 4299186"/>
                  <a:gd name="connsiteY78" fmla="*/ 170026 h 1579622"/>
                  <a:gd name="connsiteX79" fmla="*/ 3165020 w 4299186"/>
                  <a:gd name="connsiteY79" fmla="*/ 170026 h 1579622"/>
                  <a:gd name="connsiteX80" fmla="*/ 3179368 w 4299186"/>
                  <a:gd name="connsiteY80" fmla="*/ 159557 h 1579622"/>
                  <a:gd name="connsiteX81" fmla="*/ 3227285 w 4299186"/>
                  <a:gd name="connsiteY81" fmla="*/ 159557 h 1579622"/>
                  <a:gd name="connsiteX82" fmla="*/ 3268071 w 4299186"/>
                  <a:gd name="connsiteY82" fmla="*/ 143578 h 1579622"/>
                  <a:gd name="connsiteX83" fmla="*/ 3422336 w 4299186"/>
                  <a:gd name="connsiteY83" fmla="*/ 143578 h 1579622"/>
                  <a:gd name="connsiteX84" fmla="*/ 3440279 w 4299186"/>
                  <a:gd name="connsiteY84" fmla="*/ 133226 h 1579622"/>
                  <a:gd name="connsiteX85" fmla="*/ 3488997 w 4299186"/>
                  <a:gd name="connsiteY85" fmla="*/ 133226 h 1579622"/>
                  <a:gd name="connsiteX86" fmla="*/ 3541340 w 4299186"/>
                  <a:gd name="connsiteY86" fmla="*/ 92890 h 1579622"/>
                  <a:gd name="connsiteX87" fmla="*/ 3650421 w 4299186"/>
                  <a:gd name="connsiteY87" fmla="*/ 92890 h 1579622"/>
                  <a:gd name="connsiteX88" fmla="*/ 3729232 w 4299186"/>
                  <a:gd name="connsiteY88" fmla="*/ 63689 h 1579622"/>
                  <a:gd name="connsiteX89" fmla="*/ 3784872 w 4299186"/>
                  <a:gd name="connsiteY89" fmla="*/ 52118 h 1579622"/>
                  <a:gd name="connsiteX90" fmla="*/ 3851533 w 4299186"/>
                  <a:gd name="connsiteY90" fmla="*/ 52118 h 1579622"/>
                  <a:gd name="connsiteX91" fmla="*/ 3945198 w 4299186"/>
                  <a:gd name="connsiteY91" fmla="*/ 30629 h 1579622"/>
                  <a:gd name="connsiteX92" fmla="*/ 4004699 w 4299186"/>
                  <a:gd name="connsiteY92" fmla="*/ 30629 h 1579622"/>
                  <a:gd name="connsiteX93" fmla="*/ 4062567 w 4299186"/>
                  <a:gd name="connsiteY93" fmla="*/ -224 h 1579622"/>
                  <a:gd name="connsiteX94" fmla="*/ 4298911 w 4299186"/>
                  <a:gd name="connsiteY94" fmla="*/ -224 h 1579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299186" h="1579622">
                    <a:moveTo>
                      <a:pt x="-276" y="1579398"/>
                    </a:moveTo>
                    <a:lnTo>
                      <a:pt x="58676" y="1579398"/>
                    </a:lnTo>
                    <a:lnTo>
                      <a:pt x="84022" y="1549647"/>
                    </a:lnTo>
                    <a:lnTo>
                      <a:pt x="80294" y="1535730"/>
                    </a:lnTo>
                    <a:lnTo>
                      <a:pt x="140220" y="1508875"/>
                    </a:lnTo>
                    <a:lnTo>
                      <a:pt x="185401" y="1508875"/>
                    </a:lnTo>
                    <a:lnTo>
                      <a:pt x="220110" y="1482981"/>
                    </a:lnTo>
                    <a:lnTo>
                      <a:pt x="246005" y="1482981"/>
                    </a:lnTo>
                    <a:lnTo>
                      <a:pt x="270800" y="1461494"/>
                    </a:lnTo>
                    <a:lnTo>
                      <a:pt x="292837" y="1461494"/>
                    </a:lnTo>
                    <a:lnTo>
                      <a:pt x="292837" y="1438902"/>
                    </a:lnTo>
                    <a:lnTo>
                      <a:pt x="364465" y="1438902"/>
                    </a:lnTo>
                    <a:lnTo>
                      <a:pt x="422867" y="1408049"/>
                    </a:lnTo>
                    <a:lnTo>
                      <a:pt x="438294" y="1378848"/>
                    </a:lnTo>
                    <a:lnTo>
                      <a:pt x="460333" y="1378848"/>
                    </a:lnTo>
                    <a:lnTo>
                      <a:pt x="460333" y="1354055"/>
                    </a:lnTo>
                    <a:lnTo>
                      <a:pt x="480717" y="1354055"/>
                    </a:lnTo>
                    <a:lnTo>
                      <a:pt x="480717" y="1323752"/>
                    </a:lnTo>
                    <a:lnTo>
                      <a:pt x="531958" y="1297304"/>
                    </a:lnTo>
                    <a:lnTo>
                      <a:pt x="630580" y="1297304"/>
                    </a:lnTo>
                    <a:lnTo>
                      <a:pt x="669700" y="1244412"/>
                    </a:lnTo>
                    <a:lnTo>
                      <a:pt x="731409" y="1195376"/>
                    </a:lnTo>
                    <a:lnTo>
                      <a:pt x="774382" y="1195376"/>
                    </a:lnTo>
                    <a:lnTo>
                      <a:pt x="774382" y="1142483"/>
                    </a:lnTo>
                    <a:lnTo>
                      <a:pt x="795872" y="1142483"/>
                    </a:lnTo>
                    <a:lnTo>
                      <a:pt x="818460" y="1119892"/>
                    </a:lnTo>
                    <a:lnTo>
                      <a:pt x="845458" y="1119892"/>
                    </a:lnTo>
                    <a:lnTo>
                      <a:pt x="884833" y="1097158"/>
                    </a:lnTo>
                    <a:lnTo>
                      <a:pt x="939181" y="1042813"/>
                    </a:lnTo>
                    <a:lnTo>
                      <a:pt x="967224" y="1011351"/>
                    </a:lnTo>
                    <a:lnTo>
                      <a:pt x="1001383" y="1011351"/>
                    </a:lnTo>
                    <a:lnTo>
                      <a:pt x="1001383" y="991516"/>
                    </a:lnTo>
                    <a:lnTo>
                      <a:pt x="1025074" y="991516"/>
                    </a:lnTo>
                    <a:lnTo>
                      <a:pt x="1025074" y="970582"/>
                    </a:lnTo>
                    <a:lnTo>
                      <a:pt x="1057582" y="970582"/>
                    </a:lnTo>
                    <a:lnTo>
                      <a:pt x="1057582" y="941930"/>
                    </a:lnTo>
                    <a:lnTo>
                      <a:pt x="1146288" y="941930"/>
                    </a:lnTo>
                    <a:lnTo>
                      <a:pt x="1228381" y="902813"/>
                    </a:lnTo>
                    <a:lnTo>
                      <a:pt x="1267498" y="875813"/>
                    </a:lnTo>
                    <a:lnTo>
                      <a:pt x="1290640" y="868101"/>
                    </a:lnTo>
                    <a:lnTo>
                      <a:pt x="1337472" y="868101"/>
                    </a:lnTo>
                    <a:lnTo>
                      <a:pt x="1403589" y="821269"/>
                    </a:lnTo>
                    <a:lnTo>
                      <a:pt x="1466950" y="809698"/>
                    </a:lnTo>
                    <a:lnTo>
                      <a:pt x="1552349" y="763968"/>
                    </a:lnTo>
                    <a:lnTo>
                      <a:pt x="1596977" y="747440"/>
                    </a:lnTo>
                    <a:lnTo>
                      <a:pt x="1620671" y="715482"/>
                    </a:lnTo>
                    <a:lnTo>
                      <a:pt x="1654278" y="696199"/>
                    </a:lnTo>
                    <a:lnTo>
                      <a:pt x="1704969" y="696199"/>
                    </a:lnTo>
                    <a:lnTo>
                      <a:pt x="1751248" y="658734"/>
                    </a:lnTo>
                    <a:lnTo>
                      <a:pt x="1801387" y="648815"/>
                    </a:lnTo>
                    <a:lnTo>
                      <a:pt x="1849873" y="619613"/>
                    </a:lnTo>
                    <a:lnTo>
                      <a:pt x="1906072" y="603085"/>
                    </a:lnTo>
                    <a:lnTo>
                      <a:pt x="1929762" y="574436"/>
                    </a:lnTo>
                    <a:lnTo>
                      <a:pt x="1969432" y="557905"/>
                    </a:lnTo>
                    <a:lnTo>
                      <a:pt x="1983757" y="534214"/>
                    </a:lnTo>
                    <a:lnTo>
                      <a:pt x="2020673" y="534214"/>
                    </a:lnTo>
                    <a:lnTo>
                      <a:pt x="2044916" y="508319"/>
                    </a:lnTo>
                    <a:lnTo>
                      <a:pt x="2114337" y="508319"/>
                    </a:lnTo>
                    <a:lnTo>
                      <a:pt x="2114337" y="492340"/>
                    </a:lnTo>
                    <a:lnTo>
                      <a:pt x="2178235" y="492340"/>
                    </a:lnTo>
                    <a:lnTo>
                      <a:pt x="2225646" y="468649"/>
                    </a:lnTo>
                    <a:lnTo>
                      <a:pt x="2268602" y="468649"/>
                    </a:lnTo>
                    <a:lnTo>
                      <a:pt x="2301100" y="453222"/>
                    </a:lnTo>
                    <a:lnTo>
                      <a:pt x="2352344" y="436694"/>
                    </a:lnTo>
                    <a:lnTo>
                      <a:pt x="2381545" y="436694"/>
                    </a:lnTo>
                    <a:lnTo>
                      <a:pt x="2381545" y="426775"/>
                    </a:lnTo>
                    <a:lnTo>
                      <a:pt x="2486795" y="371129"/>
                    </a:lnTo>
                    <a:lnTo>
                      <a:pt x="2518759" y="337519"/>
                    </a:lnTo>
                    <a:lnTo>
                      <a:pt x="2566140" y="337519"/>
                    </a:lnTo>
                    <a:lnTo>
                      <a:pt x="2616255" y="314378"/>
                    </a:lnTo>
                    <a:lnTo>
                      <a:pt x="2701661" y="314378"/>
                    </a:lnTo>
                    <a:lnTo>
                      <a:pt x="2701661" y="287930"/>
                    </a:lnTo>
                    <a:lnTo>
                      <a:pt x="2747408" y="273606"/>
                    </a:lnTo>
                    <a:lnTo>
                      <a:pt x="2857589" y="273606"/>
                    </a:lnTo>
                    <a:lnTo>
                      <a:pt x="2857589" y="249915"/>
                    </a:lnTo>
                    <a:lnTo>
                      <a:pt x="2966136" y="249915"/>
                    </a:lnTo>
                    <a:lnTo>
                      <a:pt x="3071356" y="201981"/>
                    </a:lnTo>
                    <a:lnTo>
                      <a:pt x="3104419" y="182146"/>
                    </a:lnTo>
                    <a:lnTo>
                      <a:pt x="3117104" y="170026"/>
                    </a:lnTo>
                    <a:lnTo>
                      <a:pt x="3165020" y="170026"/>
                    </a:lnTo>
                    <a:lnTo>
                      <a:pt x="3179368" y="159557"/>
                    </a:lnTo>
                    <a:lnTo>
                      <a:pt x="3227285" y="159557"/>
                    </a:lnTo>
                    <a:lnTo>
                      <a:pt x="3268071" y="143578"/>
                    </a:lnTo>
                    <a:lnTo>
                      <a:pt x="3422336" y="143578"/>
                    </a:lnTo>
                    <a:lnTo>
                      <a:pt x="3440279" y="133226"/>
                    </a:lnTo>
                    <a:lnTo>
                      <a:pt x="3488997" y="133226"/>
                    </a:lnTo>
                    <a:lnTo>
                      <a:pt x="3541340" y="92890"/>
                    </a:lnTo>
                    <a:lnTo>
                      <a:pt x="3650421" y="92890"/>
                    </a:lnTo>
                    <a:lnTo>
                      <a:pt x="3729232" y="63689"/>
                    </a:lnTo>
                    <a:lnTo>
                      <a:pt x="3784872" y="52118"/>
                    </a:lnTo>
                    <a:lnTo>
                      <a:pt x="3851533" y="52118"/>
                    </a:lnTo>
                    <a:lnTo>
                      <a:pt x="3945198" y="30629"/>
                    </a:lnTo>
                    <a:lnTo>
                      <a:pt x="4004699" y="30629"/>
                    </a:lnTo>
                    <a:lnTo>
                      <a:pt x="4062567" y="-224"/>
                    </a:lnTo>
                    <a:lnTo>
                      <a:pt x="4298911" y="-224"/>
                    </a:lnTo>
                  </a:path>
                </a:pathLst>
              </a:custGeom>
              <a:noFill/>
              <a:ln w="25400" cap="rnd">
                <a:solidFill>
                  <a:srgbClr val="CC9C50"/>
                </a:solidFill>
                <a:prstDash val="solid"/>
                <a:round/>
              </a:ln>
            </p:spPr>
            <p:txBody>
              <a:bodyPr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000000"/>
                  </a:solidFill>
                  <a:effectLst/>
                  <a:uLnTx/>
                  <a:uFillTx/>
                  <a:ea typeface="+mn-ea"/>
                  <a:cs typeface="Arial"/>
                </a:endParaRPr>
              </a:p>
            </p:txBody>
          </p:sp>
        </p:grpSp>
        <p:grpSp>
          <p:nvGrpSpPr>
            <p:cNvPr id="59" name="Elemento grafico 17">
              <a:extLst>
                <a:ext uri="{FF2B5EF4-FFF2-40B4-BE49-F238E27FC236}">
                  <a16:creationId xmlns:a16="http://schemas.microsoft.com/office/drawing/2014/main" id="{19B93345-4D67-2519-CF1F-591499957C43}"/>
                </a:ext>
              </a:extLst>
            </p:cNvPr>
            <p:cNvGrpSpPr/>
            <p:nvPr/>
          </p:nvGrpSpPr>
          <p:grpSpPr>
            <a:xfrm>
              <a:off x="1412449" y="3244125"/>
              <a:ext cx="4302659" cy="982554"/>
              <a:chOff x="1412449" y="3244125"/>
              <a:chExt cx="4302659" cy="982554"/>
            </a:xfrm>
          </p:grpSpPr>
          <p:sp>
            <p:nvSpPr>
              <p:cNvPr id="60" name="Figura a mano libera: forma 26">
                <a:extLst>
                  <a:ext uri="{FF2B5EF4-FFF2-40B4-BE49-F238E27FC236}">
                    <a16:creationId xmlns:a16="http://schemas.microsoft.com/office/drawing/2014/main" id="{33AC36A3-CEF9-05AB-1CAC-5CB84E69E63A}"/>
                  </a:ext>
                </a:extLst>
              </p:cNvPr>
              <p:cNvSpPr/>
              <p:nvPr/>
            </p:nvSpPr>
            <p:spPr>
              <a:xfrm>
                <a:off x="1412449" y="3244125"/>
                <a:ext cx="4301886" cy="982554"/>
              </a:xfrm>
              <a:custGeom>
                <a:avLst/>
                <a:gdLst>
                  <a:gd name="connsiteX0" fmla="*/ 4301611 w 4301886"/>
                  <a:gd name="connsiteY0" fmla="*/ -224 h 982554"/>
                  <a:gd name="connsiteX1" fmla="*/ 4301611 w 4301886"/>
                  <a:gd name="connsiteY1" fmla="*/ 207429 h 982554"/>
                  <a:gd name="connsiteX2" fmla="*/ 4159021 w 4301886"/>
                  <a:gd name="connsiteY2" fmla="*/ 207429 h 982554"/>
                  <a:gd name="connsiteX3" fmla="*/ 4147346 w 4301886"/>
                  <a:gd name="connsiteY3" fmla="*/ 220675 h 982554"/>
                  <a:gd name="connsiteX4" fmla="*/ 4105252 w 4301886"/>
                  <a:gd name="connsiteY4" fmla="*/ 220675 h 982554"/>
                  <a:gd name="connsiteX5" fmla="*/ 4105252 w 4301886"/>
                  <a:gd name="connsiteY5" fmla="*/ 232754 h 982554"/>
                  <a:gd name="connsiteX6" fmla="*/ 4067852 w 4301886"/>
                  <a:gd name="connsiteY6" fmla="*/ 232754 h 982554"/>
                  <a:gd name="connsiteX7" fmla="*/ 4067852 w 4301886"/>
                  <a:gd name="connsiteY7" fmla="*/ 246000 h 982554"/>
                  <a:gd name="connsiteX8" fmla="*/ 4009420 w 4301886"/>
                  <a:gd name="connsiteY8" fmla="*/ 246000 h 982554"/>
                  <a:gd name="connsiteX9" fmla="*/ 4009420 w 4301886"/>
                  <a:gd name="connsiteY9" fmla="*/ 258857 h 982554"/>
                  <a:gd name="connsiteX10" fmla="*/ 3997329 w 4301886"/>
                  <a:gd name="connsiteY10" fmla="*/ 265867 h 982554"/>
                  <a:gd name="connsiteX11" fmla="*/ 3790841 w 4301886"/>
                  <a:gd name="connsiteY11" fmla="*/ 265867 h 982554"/>
                  <a:gd name="connsiteX12" fmla="*/ 3777205 w 4301886"/>
                  <a:gd name="connsiteY12" fmla="*/ 273659 h 982554"/>
                  <a:gd name="connsiteX13" fmla="*/ 3701246 w 4301886"/>
                  <a:gd name="connsiteY13" fmla="*/ 273659 h 982554"/>
                  <a:gd name="connsiteX14" fmla="*/ 3660727 w 4301886"/>
                  <a:gd name="connsiteY14" fmla="*/ 302879 h 982554"/>
                  <a:gd name="connsiteX15" fmla="*/ 3517364 w 4301886"/>
                  <a:gd name="connsiteY15" fmla="*/ 302879 h 982554"/>
                  <a:gd name="connsiteX16" fmla="*/ 3517364 w 4301886"/>
                  <a:gd name="connsiteY16" fmla="*/ 310670 h 982554"/>
                  <a:gd name="connsiteX17" fmla="*/ 3376704 w 4301886"/>
                  <a:gd name="connsiteY17" fmla="*/ 310670 h 982554"/>
                  <a:gd name="connsiteX18" fmla="*/ 3376704 w 4301886"/>
                  <a:gd name="connsiteY18" fmla="*/ 321971 h 982554"/>
                  <a:gd name="connsiteX19" fmla="*/ 3334640 w 4301886"/>
                  <a:gd name="connsiteY19" fmla="*/ 321971 h 982554"/>
                  <a:gd name="connsiteX20" fmla="*/ 3258295 w 4301886"/>
                  <a:gd name="connsiteY20" fmla="*/ 331709 h 982554"/>
                  <a:gd name="connsiteX21" fmla="*/ 3202180 w 4301886"/>
                  <a:gd name="connsiteY21" fmla="*/ 337944 h 982554"/>
                  <a:gd name="connsiteX22" fmla="*/ 3178801 w 4301886"/>
                  <a:gd name="connsiteY22" fmla="*/ 350020 h 982554"/>
                  <a:gd name="connsiteX23" fmla="*/ 3113358 w 4301886"/>
                  <a:gd name="connsiteY23" fmla="*/ 362098 h 982554"/>
                  <a:gd name="connsiteX24" fmla="*/ 3064253 w 4301886"/>
                  <a:gd name="connsiteY24" fmla="*/ 362098 h 982554"/>
                  <a:gd name="connsiteX25" fmla="*/ 3062263 w 4301886"/>
                  <a:gd name="connsiteY25" fmla="*/ 369590 h 982554"/>
                  <a:gd name="connsiteX26" fmla="*/ 2971154 w 4301886"/>
                  <a:gd name="connsiteY26" fmla="*/ 369590 h 982554"/>
                  <a:gd name="connsiteX27" fmla="*/ 2971154 w 4301886"/>
                  <a:gd name="connsiteY27" fmla="*/ 377293 h 982554"/>
                  <a:gd name="connsiteX28" fmla="*/ 2895967 w 4301886"/>
                  <a:gd name="connsiteY28" fmla="*/ 377293 h 982554"/>
                  <a:gd name="connsiteX29" fmla="*/ 2864241 w 4301886"/>
                  <a:gd name="connsiteY29" fmla="*/ 385789 h 982554"/>
                  <a:gd name="connsiteX30" fmla="*/ 2797401 w 4301886"/>
                  <a:gd name="connsiteY30" fmla="*/ 385789 h 982554"/>
                  <a:gd name="connsiteX31" fmla="*/ 2727651 w 4301886"/>
                  <a:gd name="connsiteY31" fmla="*/ 402614 h 982554"/>
                  <a:gd name="connsiteX32" fmla="*/ 2640790 w 4301886"/>
                  <a:gd name="connsiteY32" fmla="*/ 430666 h 982554"/>
                  <a:gd name="connsiteX33" fmla="*/ 2596765 w 4301886"/>
                  <a:gd name="connsiteY33" fmla="*/ 440407 h 982554"/>
                  <a:gd name="connsiteX34" fmla="*/ 2543769 w 4301886"/>
                  <a:gd name="connsiteY34" fmla="*/ 440407 h 982554"/>
                  <a:gd name="connsiteX35" fmla="*/ 2541630 w 4301886"/>
                  <a:gd name="connsiteY35" fmla="*/ 448428 h 982554"/>
                  <a:gd name="connsiteX36" fmla="*/ 2446361 w 4301886"/>
                  <a:gd name="connsiteY36" fmla="*/ 448428 h 982554"/>
                  <a:gd name="connsiteX37" fmla="*/ 2379374 w 4301886"/>
                  <a:gd name="connsiteY37" fmla="*/ 468067 h 982554"/>
                  <a:gd name="connsiteX38" fmla="*/ 2365709 w 4301886"/>
                  <a:gd name="connsiteY38" fmla="*/ 477418 h 982554"/>
                  <a:gd name="connsiteX39" fmla="*/ 2332230 w 4301886"/>
                  <a:gd name="connsiteY39" fmla="*/ 477418 h 982554"/>
                  <a:gd name="connsiteX40" fmla="*/ 2282739 w 4301886"/>
                  <a:gd name="connsiteY40" fmla="*/ 498845 h 982554"/>
                  <a:gd name="connsiteX41" fmla="*/ 2253122 w 4301886"/>
                  <a:gd name="connsiteY41" fmla="*/ 498845 h 982554"/>
                  <a:gd name="connsiteX42" fmla="*/ 2198581 w 4301886"/>
                  <a:gd name="connsiteY42" fmla="*/ 520662 h 982554"/>
                  <a:gd name="connsiteX43" fmla="*/ 2154556 w 4301886"/>
                  <a:gd name="connsiteY43" fmla="*/ 520662 h 982554"/>
                  <a:gd name="connsiteX44" fmla="*/ 2070802 w 4301886"/>
                  <a:gd name="connsiteY44" fmla="*/ 542870 h 982554"/>
                  <a:gd name="connsiteX45" fmla="*/ 2033791 w 4301886"/>
                  <a:gd name="connsiteY45" fmla="*/ 542870 h 982554"/>
                  <a:gd name="connsiteX46" fmla="*/ 1997558 w 4301886"/>
                  <a:gd name="connsiteY46" fmla="*/ 559621 h 982554"/>
                  <a:gd name="connsiteX47" fmla="*/ 1939120 w 4301886"/>
                  <a:gd name="connsiteY47" fmla="*/ 559621 h 982554"/>
                  <a:gd name="connsiteX48" fmla="*/ 1906003 w 4301886"/>
                  <a:gd name="connsiteY48" fmla="*/ 574816 h 982554"/>
                  <a:gd name="connsiteX49" fmla="*/ 1879511 w 4301886"/>
                  <a:gd name="connsiteY49" fmla="*/ 574816 h 982554"/>
                  <a:gd name="connsiteX50" fmla="*/ 1879511 w 4301886"/>
                  <a:gd name="connsiteY50" fmla="*/ 586113 h 982554"/>
                  <a:gd name="connsiteX51" fmla="*/ 1866265 w 4301886"/>
                  <a:gd name="connsiteY51" fmla="*/ 592346 h 982554"/>
                  <a:gd name="connsiteX52" fmla="*/ 1802762 w 4301886"/>
                  <a:gd name="connsiteY52" fmla="*/ 592346 h 982554"/>
                  <a:gd name="connsiteX53" fmla="*/ 1801586 w 4301886"/>
                  <a:gd name="connsiteY53" fmla="*/ 596737 h 982554"/>
                  <a:gd name="connsiteX54" fmla="*/ 1757570 w 4301886"/>
                  <a:gd name="connsiteY54" fmla="*/ 596737 h 982554"/>
                  <a:gd name="connsiteX55" fmla="*/ 1757570 w 4301886"/>
                  <a:gd name="connsiteY55" fmla="*/ 605203 h 982554"/>
                  <a:gd name="connsiteX56" fmla="*/ 1696401 w 4301886"/>
                  <a:gd name="connsiteY56" fmla="*/ 631695 h 982554"/>
                  <a:gd name="connsiteX57" fmla="*/ 1653547 w 4301886"/>
                  <a:gd name="connsiteY57" fmla="*/ 631695 h 982554"/>
                  <a:gd name="connsiteX58" fmla="*/ 1641789 w 4301886"/>
                  <a:gd name="connsiteY58" fmla="*/ 638483 h 982554"/>
                  <a:gd name="connsiteX59" fmla="*/ 1614587 w 4301886"/>
                  <a:gd name="connsiteY59" fmla="*/ 638483 h 982554"/>
                  <a:gd name="connsiteX60" fmla="*/ 1613188 w 4301886"/>
                  <a:gd name="connsiteY60" fmla="*/ 643711 h 982554"/>
                  <a:gd name="connsiteX61" fmla="*/ 1588974 w 4301886"/>
                  <a:gd name="connsiteY61" fmla="*/ 650199 h 982554"/>
                  <a:gd name="connsiteX62" fmla="*/ 1513294 w 4301886"/>
                  <a:gd name="connsiteY62" fmla="*/ 658187 h 982554"/>
                  <a:gd name="connsiteX63" fmla="*/ 1453686 w 4301886"/>
                  <a:gd name="connsiteY63" fmla="*/ 675720 h 982554"/>
                  <a:gd name="connsiteX64" fmla="*/ 1421350 w 4301886"/>
                  <a:gd name="connsiteY64" fmla="*/ 675720 h 982554"/>
                  <a:gd name="connsiteX65" fmla="*/ 1421350 w 4301886"/>
                  <a:gd name="connsiteY65" fmla="*/ 682733 h 982554"/>
                  <a:gd name="connsiteX66" fmla="*/ 1371093 w 4301886"/>
                  <a:gd name="connsiteY66" fmla="*/ 682733 h 982554"/>
                  <a:gd name="connsiteX67" fmla="*/ 1368969 w 4301886"/>
                  <a:gd name="connsiteY67" fmla="*/ 690659 h 982554"/>
                  <a:gd name="connsiteX68" fmla="*/ 1341874 w 4301886"/>
                  <a:gd name="connsiteY68" fmla="*/ 690659 h 982554"/>
                  <a:gd name="connsiteX69" fmla="*/ 1339827 w 4301886"/>
                  <a:gd name="connsiteY69" fmla="*/ 698291 h 982554"/>
                  <a:gd name="connsiteX70" fmla="*/ 1300576 w 4301886"/>
                  <a:gd name="connsiteY70" fmla="*/ 698291 h 982554"/>
                  <a:gd name="connsiteX71" fmla="*/ 1196165 w 4301886"/>
                  <a:gd name="connsiteY71" fmla="*/ 736885 h 982554"/>
                  <a:gd name="connsiteX72" fmla="*/ 1173959 w 4301886"/>
                  <a:gd name="connsiteY72" fmla="*/ 736885 h 982554"/>
                  <a:gd name="connsiteX73" fmla="*/ 1081626 w 4301886"/>
                  <a:gd name="connsiteY73" fmla="*/ 752858 h 982554"/>
                  <a:gd name="connsiteX74" fmla="*/ 1050458 w 4301886"/>
                  <a:gd name="connsiteY74" fmla="*/ 752858 h 982554"/>
                  <a:gd name="connsiteX75" fmla="*/ 999812 w 4301886"/>
                  <a:gd name="connsiteY75" fmla="*/ 769223 h 982554"/>
                  <a:gd name="connsiteX76" fmla="*/ 999812 w 4301886"/>
                  <a:gd name="connsiteY76" fmla="*/ 780910 h 982554"/>
                  <a:gd name="connsiteX77" fmla="*/ 981112 w 4301886"/>
                  <a:gd name="connsiteY77" fmla="*/ 789480 h 982554"/>
                  <a:gd name="connsiteX78" fmla="*/ 882543 w 4301886"/>
                  <a:gd name="connsiteY78" fmla="*/ 813637 h 982554"/>
                  <a:gd name="connsiteX79" fmla="*/ 832675 w 4301886"/>
                  <a:gd name="connsiteY79" fmla="*/ 828051 h 982554"/>
                  <a:gd name="connsiteX80" fmla="*/ 798002 w 4301886"/>
                  <a:gd name="connsiteY80" fmla="*/ 828051 h 982554"/>
                  <a:gd name="connsiteX81" fmla="*/ 775793 w 4301886"/>
                  <a:gd name="connsiteY81" fmla="*/ 839348 h 982554"/>
                  <a:gd name="connsiteX82" fmla="*/ 775793 w 4301886"/>
                  <a:gd name="connsiteY82" fmla="*/ 846751 h 982554"/>
                  <a:gd name="connsiteX83" fmla="*/ 767758 w 4301886"/>
                  <a:gd name="connsiteY83" fmla="*/ 851391 h 982554"/>
                  <a:gd name="connsiteX84" fmla="*/ 733717 w 4301886"/>
                  <a:gd name="connsiteY84" fmla="*/ 851391 h 982554"/>
                  <a:gd name="connsiteX85" fmla="*/ 609138 w 4301886"/>
                  <a:gd name="connsiteY85" fmla="*/ 884772 h 982554"/>
                  <a:gd name="connsiteX86" fmla="*/ 574765 w 4301886"/>
                  <a:gd name="connsiteY86" fmla="*/ 884772 h 982554"/>
                  <a:gd name="connsiteX87" fmla="*/ 575929 w 4301886"/>
                  <a:gd name="connsiteY87" fmla="*/ 889115 h 982554"/>
                  <a:gd name="connsiteX88" fmla="*/ 519053 w 4301886"/>
                  <a:gd name="connsiteY88" fmla="*/ 904022 h 982554"/>
                  <a:gd name="connsiteX89" fmla="*/ 470353 w 4301886"/>
                  <a:gd name="connsiteY89" fmla="*/ 914152 h 982554"/>
                  <a:gd name="connsiteX90" fmla="*/ 440744 w 4301886"/>
                  <a:gd name="connsiteY90" fmla="*/ 911425 h 982554"/>
                  <a:gd name="connsiteX91" fmla="*/ 440744 w 4301886"/>
                  <a:gd name="connsiteY91" fmla="*/ 925838 h 982554"/>
                  <a:gd name="connsiteX92" fmla="*/ 344906 w 4301886"/>
                  <a:gd name="connsiteY92" fmla="*/ 933241 h 982554"/>
                  <a:gd name="connsiteX93" fmla="*/ 303997 w 4301886"/>
                  <a:gd name="connsiteY93" fmla="*/ 942200 h 982554"/>
                  <a:gd name="connsiteX94" fmla="*/ 249846 w 4301886"/>
                  <a:gd name="connsiteY94" fmla="*/ 943760 h 982554"/>
                  <a:gd name="connsiteX95" fmla="*/ 206599 w 4301886"/>
                  <a:gd name="connsiteY95" fmla="*/ 954279 h 982554"/>
                  <a:gd name="connsiteX96" fmla="*/ 166083 w 4301886"/>
                  <a:gd name="connsiteY96" fmla="*/ 965187 h 982554"/>
                  <a:gd name="connsiteX97" fmla="*/ 128290 w 4301886"/>
                  <a:gd name="connsiteY97" fmla="*/ 973368 h 982554"/>
                  <a:gd name="connsiteX98" fmla="*/ 128290 w 4301886"/>
                  <a:gd name="connsiteY98" fmla="*/ 982331 h 982554"/>
                  <a:gd name="connsiteX99" fmla="*/ -276 w 4301886"/>
                  <a:gd name="connsiteY99" fmla="*/ 982331 h 982554"/>
                  <a:gd name="connsiteX100" fmla="*/ -276 w 4301886"/>
                  <a:gd name="connsiteY100" fmla="*/ 969085 h 982554"/>
                  <a:gd name="connsiteX101" fmla="*/ 19595 w 4301886"/>
                  <a:gd name="connsiteY101" fmla="*/ 969085 h 982554"/>
                  <a:gd name="connsiteX102" fmla="*/ 107641 w 4301886"/>
                  <a:gd name="connsiteY102" fmla="*/ 948825 h 982554"/>
                  <a:gd name="connsiteX103" fmla="*/ 201534 w 4301886"/>
                  <a:gd name="connsiteY103" fmla="*/ 922333 h 982554"/>
                  <a:gd name="connsiteX104" fmla="*/ 362825 w 4301886"/>
                  <a:gd name="connsiteY104" fmla="*/ 882984 h 982554"/>
                  <a:gd name="connsiteX105" fmla="*/ 402566 w 4301886"/>
                  <a:gd name="connsiteY105" fmla="*/ 882984 h 982554"/>
                  <a:gd name="connsiteX106" fmla="*/ 404494 w 4301886"/>
                  <a:gd name="connsiteY106" fmla="*/ 875786 h 982554"/>
                  <a:gd name="connsiteX107" fmla="*/ 429058 w 4301886"/>
                  <a:gd name="connsiteY107" fmla="*/ 875786 h 982554"/>
                  <a:gd name="connsiteX108" fmla="*/ 437628 w 4301886"/>
                  <a:gd name="connsiteY108" fmla="*/ 865062 h 982554"/>
                  <a:gd name="connsiteX109" fmla="*/ 499572 w 4301886"/>
                  <a:gd name="connsiteY109" fmla="*/ 865062 h 982554"/>
                  <a:gd name="connsiteX110" fmla="*/ 571648 w 4301886"/>
                  <a:gd name="connsiteY110" fmla="*/ 834283 h 982554"/>
                  <a:gd name="connsiteX111" fmla="*/ 613335 w 4301886"/>
                  <a:gd name="connsiteY111" fmla="*/ 834283 h 982554"/>
                  <a:gd name="connsiteX112" fmla="*/ 677617 w 4301886"/>
                  <a:gd name="connsiteY112" fmla="*/ 807791 h 982554"/>
                  <a:gd name="connsiteX113" fmla="*/ 708396 w 4301886"/>
                  <a:gd name="connsiteY113" fmla="*/ 804286 h 982554"/>
                  <a:gd name="connsiteX114" fmla="*/ 754366 w 4301886"/>
                  <a:gd name="connsiteY114" fmla="*/ 791040 h 982554"/>
                  <a:gd name="connsiteX115" fmla="*/ 796831 w 4301886"/>
                  <a:gd name="connsiteY115" fmla="*/ 770391 h 982554"/>
                  <a:gd name="connsiteX116" fmla="*/ 823326 w 4301886"/>
                  <a:gd name="connsiteY116" fmla="*/ 768442 h 982554"/>
                  <a:gd name="connsiteX117" fmla="*/ 998641 w 4301886"/>
                  <a:gd name="connsiteY117" fmla="*/ 707277 h 982554"/>
                  <a:gd name="connsiteX118" fmla="*/ 998641 w 4301886"/>
                  <a:gd name="connsiteY118" fmla="*/ 696369 h 982554"/>
                  <a:gd name="connsiteX119" fmla="*/ 1025915 w 4301886"/>
                  <a:gd name="connsiteY119" fmla="*/ 685850 h 982554"/>
                  <a:gd name="connsiteX120" fmla="*/ 1141232 w 4301886"/>
                  <a:gd name="connsiteY120" fmla="*/ 660525 h 982554"/>
                  <a:gd name="connsiteX121" fmla="*/ 1196946 w 4301886"/>
                  <a:gd name="connsiteY121" fmla="*/ 660525 h 982554"/>
                  <a:gd name="connsiteX122" fmla="*/ 1219540 w 4301886"/>
                  <a:gd name="connsiteY122" fmla="*/ 643774 h 982554"/>
                  <a:gd name="connsiteX123" fmla="*/ 1310317 w 4301886"/>
                  <a:gd name="connsiteY123" fmla="*/ 612217 h 982554"/>
                  <a:gd name="connsiteX124" fmla="*/ 1330185 w 4301886"/>
                  <a:gd name="connsiteY124" fmla="*/ 612217 h 982554"/>
                  <a:gd name="connsiteX125" fmla="*/ 1352393 w 4301886"/>
                  <a:gd name="connsiteY125" fmla="*/ 601698 h 982554"/>
                  <a:gd name="connsiteX126" fmla="*/ 1387845 w 4301886"/>
                  <a:gd name="connsiteY126" fmla="*/ 601698 h 982554"/>
                  <a:gd name="connsiteX127" fmla="*/ 1424856 w 4301886"/>
                  <a:gd name="connsiteY127" fmla="*/ 588062 h 982554"/>
                  <a:gd name="connsiteX128" fmla="*/ 1551473 w 4301886"/>
                  <a:gd name="connsiteY128" fmla="*/ 564297 h 982554"/>
                  <a:gd name="connsiteX129" fmla="*/ 1589655 w 4301886"/>
                  <a:gd name="connsiteY129" fmla="*/ 564297 h 982554"/>
                  <a:gd name="connsiteX130" fmla="*/ 1652380 w 4301886"/>
                  <a:gd name="connsiteY130" fmla="*/ 536245 h 982554"/>
                  <a:gd name="connsiteX131" fmla="*/ 1695234 w 4301886"/>
                  <a:gd name="connsiteY131" fmla="*/ 536245 h 982554"/>
                  <a:gd name="connsiteX132" fmla="*/ 1754843 w 4301886"/>
                  <a:gd name="connsiteY132" fmla="*/ 507026 h 982554"/>
                  <a:gd name="connsiteX133" fmla="*/ 1754843 w 4301886"/>
                  <a:gd name="connsiteY133" fmla="*/ 498845 h 982554"/>
                  <a:gd name="connsiteX134" fmla="*/ 1772762 w 4301886"/>
                  <a:gd name="connsiteY134" fmla="*/ 498845 h 982554"/>
                  <a:gd name="connsiteX135" fmla="*/ 1774232 w 4301886"/>
                  <a:gd name="connsiteY135" fmla="*/ 493367 h 982554"/>
                  <a:gd name="connsiteX136" fmla="*/ 1807046 w 4301886"/>
                  <a:gd name="connsiteY136" fmla="*/ 493367 h 982554"/>
                  <a:gd name="connsiteX137" fmla="*/ 1813670 w 4301886"/>
                  <a:gd name="connsiteY137" fmla="*/ 487156 h 982554"/>
                  <a:gd name="connsiteX138" fmla="*/ 1856135 w 4301886"/>
                  <a:gd name="connsiteY138" fmla="*/ 489494 h 982554"/>
                  <a:gd name="connsiteX139" fmla="*/ 1891979 w 4301886"/>
                  <a:gd name="connsiteY139" fmla="*/ 472742 h 982554"/>
                  <a:gd name="connsiteX140" fmla="*/ 1912628 w 4301886"/>
                  <a:gd name="connsiteY140" fmla="*/ 472742 h 982554"/>
                  <a:gd name="connsiteX141" fmla="*/ 1933666 w 4301886"/>
                  <a:gd name="connsiteY141" fmla="*/ 458718 h 982554"/>
                  <a:gd name="connsiteX142" fmla="*/ 1960936 w 4301886"/>
                  <a:gd name="connsiteY142" fmla="*/ 458718 h 982554"/>
                  <a:gd name="connsiteX143" fmla="*/ 1971066 w 4301886"/>
                  <a:gd name="connsiteY143" fmla="*/ 449756 h 982554"/>
                  <a:gd name="connsiteX144" fmla="*/ 2005350 w 4301886"/>
                  <a:gd name="connsiteY144" fmla="*/ 449756 h 982554"/>
                  <a:gd name="connsiteX145" fmla="*/ 2025610 w 4301886"/>
                  <a:gd name="connsiteY145" fmla="*/ 434953 h 982554"/>
                  <a:gd name="connsiteX146" fmla="*/ 2082489 w 4301886"/>
                  <a:gd name="connsiteY146" fmla="*/ 434953 h 982554"/>
                  <a:gd name="connsiteX147" fmla="*/ 2121449 w 4301886"/>
                  <a:gd name="connsiteY147" fmla="*/ 417031 h 982554"/>
                  <a:gd name="connsiteX148" fmla="*/ 2181441 w 4301886"/>
                  <a:gd name="connsiteY148" fmla="*/ 417031 h 982554"/>
                  <a:gd name="connsiteX149" fmla="*/ 2197809 w 4301886"/>
                  <a:gd name="connsiteY149" fmla="*/ 404953 h 982554"/>
                  <a:gd name="connsiteX150" fmla="*/ 2214177 w 4301886"/>
                  <a:gd name="connsiteY150" fmla="*/ 404953 h 982554"/>
                  <a:gd name="connsiteX151" fmla="*/ 2214177 w 4301886"/>
                  <a:gd name="connsiteY151" fmla="*/ 395212 h 982554"/>
                  <a:gd name="connsiteX152" fmla="*/ 2267143 w 4301886"/>
                  <a:gd name="connsiteY152" fmla="*/ 381187 h 982554"/>
                  <a:gd name="connsiteX153" fmla="*/ 2288591 w 4301886"/>
                  <a:gd name="connsiteY153" fmla="*/ 381187 h 982554"/>
                  <a:gd name="connsiteX154" fmla="*/ 2318981 w 4301886"/>
                  <a:gd name="connsiteY154" fmla="*/ 363655 h 982554"/>
                  <a:gd name="connsiteX155" fmla="*/ 2355609 w 4301886"/>
                  <a:gd name="connsiteY155" fmla="*/ 363655 h 982554"/>
                  <a:gd name="connsiteX156" fmla="*/ 2389890 w 4301886"/>
                  <a:gd name="connsiteY156" fmla="*/ 338722 h 982554"/>
                  <a:gd name="connsiteX157" fmla="*/ 2416774 w 4301886"/>
                  <a:gd name="connsiteY157" fmla="*/ 338722 h 982554"/>
                  <a:gd name="connsiteX158" fmla="*/ 2437420 w 4301886"/>
                  <a:gd name="connsiteY158" fmla="*/ 330930 h 982554"/>
                  <a:gd name="connsiteX159" fmla="*/ 2503635 w 4301886"/>
                  <a:gd name="connsiteY159" fmla="*/ 330930 h 982554"/>
                  <a:gd name="connsiteX160" fmla="*/ 2544927 w 4301886"/>
                  <a:gd name="connsiteY160" fmla="*/ 316125 h 982554"/>
                  <a:gd name="connsiteX161" fmla="*/ 2594032 w 4301886"/>
                  <a:gd name="connsiteY161" fmla="*/ 316125 h 982554"/>
                  <a:gd name="connsiteX162" fmla="*/ 2594032 w 4301886"/>
                  <a:gd name="connsiteY162" fmla="*/ 307554 h 982554"/>
                  <a:gd name="connsiteX163" fmla="*/ 2629471 w 4301886"/>
                  <a:gd name="connsiteY163" fmla="*/ 307554 h 982554"/>
                  <a:gd name="connsiteX164" fmla="*/ 2697648 w 4301886"/>
                  <a:gd name="connsiteY164" fmla="*/ 275997 h 982554"/>
                  <a:gd name="connsiteX165" fmla="*/ 2717135 w 4301886"/>
                  <a:gd name="connsiteY165" fmla="*/ 275997 h 982554"/>
                  <a:gd name="connsiteX166" fmla="*/ 2719660 w 4301886"/>
                  <a:gd name="connsiteY166" fmla="*/ 266592 h 982554"/>
                  <a:gd name="connsiteX167" fmla="*/ 2760001 w 4301886"/>
                  <a:gd name="connsiteY167" fmla="*/ 266592 h 982554"/>
                  <a:gd name="connsiteX168" fmla="*/ 2789202 w 4301886"/>
                  <a:gd name="connsiteY168" fmla="*/ 254959 h 982554"/>
                  <a:gd name="connsiteX169" fmla="*/ 2865577 w 4301886"/>
                  <a:gd name="connsiteY169" fmla="*/ 254959 h 982554"/>
                  <a:gd name="connsiteX170" fmla="*/ 2921663 w 4301886"/>
                  <a:gd name="connsiteY170" fmla="*/ 241324 h 982554"/>
                  <a:gd name="connsiteX171" fmla="*/ 2973085 w 4301886"/>
                  <a:gd name="connsiteY171" fmla="*/ 241324 h 982554"/>
                  <a:gd name="connsiteX172" fmla="*/ 2973085 w 4301886"/>
                  <a:gd name="connsiteY172" fmla="*/ 235092 h 982554"/>
                  <a:gd name="connsiteX173" fmla="*/ 3061134 w 4301886"/>
                  <a:gd name="connsiteY173" fmla="*/ 235092 h 982554"/>
                  <a:gd name="connsiteX174" fmla="*/ 3061134 w 4301886"/>
                  <a:gd name="connsiteY174" fmla="*/ 224181 h 982554"/>
                  <a:gd name="connsiteX175" fmla="*/ 3114903 w 4301886"/>
                  <a:gd name="connsiteY175" fmla="*/ 224181 h 982554"/>
                  <a:gd name="connsiteX176" fmla="*/ 3155808 w 4301886"/>
                  <a:gd name="connsiteY176" fmla="*/ 208989 h 982554"/>
                  <a:gd name="connsiteX177" fmla="*/ 3187000 w 4301886"/>
                  <a:gd name="connsiteY177" fmla="*/ 208989 h 982554"/>
                  <a:gd name="connsiteX178" fmla="*/ 3187000 w 4301886"/>
                  <a:gd name="connsiteY178" fmla="*/ 196910 h 982554"/>
                  <a:gd name="connsiteX179" fmla="*/ 3239966 w 4301886"/>
                  <a:gd name="connsiteY179" fmla="*/ 190289 h 982554"/>
                  <a:gd name="connsiteX180" fmla="*/ 3267237 w 4301886"/>
                  <a:gd name="connsiteY180" fmla="*/ 190289 h 982554"/>
                  <a:gd name="connsiteX181" fmla="*/ 3265900 w 4301886"/>
                  <a:gd name="connsiteY181" fmla="*/ 185271 h 982554"/>
                  <a:gd name="connsiteX182" fmla="*/ 3322966 w 4301886"/>
                  <a:gd name="connsiteY182" fmla="*/ 185271 h 982554"/>
                  <a:gd name="connsiteX183" fmla="*/ 3322966 w 4301886"/>
                  <a:gd name="connsiteY183" fmla="*/ 176650 h 982554"/>
                  <a:gd name="connsiteX184" fmla="*/ 3376704 w 4301886"/>
                  <a:gd name="connsiteY184" fmla="*/ 176650 h 982554"/>
                  <a:gd name="connsiteX185" fmla="*/ 3376704 w 4301886"/>
                  <a:gd name="connsiteY185" fmla="*/ 159510 h 982554"/>
                  <a:gd name="connsiteX186" fmla="*/ 3504887 w 4301886"/>
                  <a:gd name="connsiteY186" fmla="*/ 159510 h 982554"/>
                  <a:gd name="connsiteX187" fmla="*/ 3504887 w 4301886"/>
                  <a:gd name="connsiteY187" fmla="*/ 148991 h 982554"/>
                  <a:gd name="connsiteX188" fmla="*/ 3649824 w 4301886"/>
                  <a:gd name="connsiteY188" fmla="*/ 148991 h 982554"/>
                  <a:gd name="connsiteX189" fmla="*/ 3697741 w 4301886"/>
                  <a:gd name="connsiteY189" fmla="*/ 124837 h 982554"/>
                  <a:gd name="connsiteX190" fmla="*/ 3697741 w 4301886"/>
                  <a:gd name="connsiteY190" fmla="*/ 115485 h 982554"/>
                  <a:gd name="connsiteX191" fmla="*/ 3781513 w 4301886"/>
                  <a:gd name="connsiteY191" fmla="*/ 115485 h 982554"/>
                  <a:gd name="connsiteX192" fmla="*/ 3781513 w 4301886"/>
                  <a:gd name="connsiteY192" fmla="*/ 101461 h 982554"/>
                  <a:gd name="connsiteX193" fmla="*/ 3994210 w 4301886"/>
                  <a:gd name="connsiteY193" fmla="*/ 101461 h 982554"/>
                  <a:gd name="connsiteX194" fmla="*/ 4020708 w 4301886"/>
                  <a:gd name="connsiteY194" fmla="*/ 65617 h 982554"/>
                  <a:gd name="connsiteX195" fmla="*/ 4072130 w 4301886"/>
                  <a:gd name="connsiteY195" fmla="*/ 65617 h 982554"/>
                  <a:gd name="connsiteX196" fmla="*/ 4072130 w 4301886"/>
                  <a:gd name="connsiteY196" fmla="*/ 47695 h 982554"/>
                  <a:gd name="connsiteX197" fmla="*/ 4099014 w 4301886"/>
                  <a:gd name="connsiteY197" fmla="*/ 47695 h 982554"/>
                  <a:gd name="connsiteX198" fmla="*/ 4099014 w 4301886"/>
                  <a:gd name="connsiteY198" fmla="*/ 25879 h 982554"/>
                  <a:gd name="connsiteX199" fmla="*/ 4150435 w 4301886"/>
                  <a:gd name="connsiteY199" fmla="*/ 25879 h 982554"/>
                  <a:gd name="connsiteX200" fmla="*/ 4150435 w 4301886"/>
                  <a:gd name="connsiteY200" fmla="*/ 554 h 982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4301886" h="982554">
                    <a:moveTo>
                      <a:pt x="4301611" y="-224"/>
                    </a:moveTo>
                    <a:lnTo>
                      <a:pt x="4301611" y="207429"/>
                    </a:lnTo>
                    <a:lnTo>
                      <a:pt x="4159021" y="207429"/>
                    </a:lnTo>
                    <a:lnTo>
                      <a:pt x="4147346" y="220675"/>
                    </a:lnTo>
                    <a:lnTo>
                      <a:pt x="4105252" y="220675"/>
                    </a:lnTo>
                    <a:lnTo>
                      <a:pt x="4105252" y="232754"/>
                    </a:lnTo>
                    <a:lnTo>
                      <a:pt x="4067852" y="232754"/>
                    </a:lnTo>
                    <a:lnTo>
                      <a:pt x="4067852" y="246000"/>
                    </a:lnTo>
                    <a:lnTo>
                      <a:pt x="4009420" y="246000"/>
                    </a:lnTo>
                    <a:lnTo>
                      <a:pt x="4009420" y="258857"/>
                    </a:lnTo>
                    <a:lnTo>
                      <a:pt x="3997329" y="265867"/>
                    </a:lnTo>
                    <a:lnTo>
                      <a:pt x="3790841" y="265867"/>
                    </a:lnTo>
                    <a:lnTo>
                      <a:pt x="3777205" y="273659"/>
                    </a:lnTo>
                    <a:lnTo>
                      <a:pt x="3701246" y="273659"/>
                    </a:lnTo>
                    <a:lnTo>
                      <a:pt x="3660727" y="302879"/>
                    </a:lnTo>
                    <a:lnTo>
                      <a:pt x="3517364" y="302879"/>
                    </a:lnTo>
                    <a:lnTo>
                      <a:pt x="3517364" y="310670"/>
                    </a:lnTo>
                    <a:lnTo>
                      <a:pt x="3376704" y="310670"/>
                    </a:lnTo>
                    <a:lnTo>
                      <a:pt x="3376704" y="321971"/>
                    </a:lnTo>
                    <a:lnTo>
                      <a:pt x="3334640" y="321971"/>
                    </a:lnTo>
                    <a:lnTo>
                      <a:pt x="3258295" y="331709"/>
                    </a:lnTo>
                    <a:lnTo>
                      <a:pt x="3202180" y="337944"/>
                    </a:lnTo>
                    <a:lnTo>
                      <a:pt x="3178801" y="350020"/>
                    </a:lnTo>
                    <a:lnTo>
                      <a:pt x="3113358" y="362098"/>
                    </a:lnTo>
                    <a:lnTo>
                      <a:pt x="3064253" y="362098"/>
                    </a:lnTo>
                    <a:lnTo>
                      <a:pt x="3062263" y="369590"/>
                    </a:lnTo>
                    <a:lnTo>
                      <a:pt x="2971154" y="369590"/>
                    </a:lnTo>
                    <a:lnTo>
                      <a:pt x="2971154" y="377293"/>
                    </a:lnTo>
                    <a:lnTo>
                      <a:pt x="2895967" y="377293"/>
                    </a:lnTo>
                    <a:lnTo>
                      <a:pt x="2864241" y="385789"/>
                    </a:lnTo>
                    <a:lnTo>
                      <a:pt x="2797401" y="385789"/>
                    </a:lnTo>
                    <a:lnTo>
                      <a:pt x="2727651" y="402614"/>
                    </a:lnTo>
                    <a:lnTo>
                      <a:pt x="2640790" y="430666"/>
                    </a:lnTo>
                    <a:lnTo>
                      <a:pt x="2596765" y="440407"/>
                    </a:lnTo>
                    <a:lnTo>
                      <a:pt x="2543769" y="440407"/>
                    </a:lnTo>
                    <a:lnTo>
                      <a:pt x="2541630" y="448428"/>
                    </a:lnTo>
                    <a:lnTo>
                      <a:pt x="2446361" y="448428"/>
                    </a:lnTo>
                    <a:lnTo>
                      <a:pt x="2379374" y="468067"/>
                    </a:lnTo>
                    <a:lnTo>
                      <a:pt x="2365709" y="477418"/>
                    </a:lnTo>
                    <a:lnTo>
                      <a:pt x="2332230" y="477418"/>
                    </a:lnTo>
                    <a:lnTo>
                      <a:pt x="2282739" y="498845"/>
                    </a:lnTo>
                    <a:lnTo>
                      <a:pt x="2253122" y="498845"/>
                    </a:lnTo>
                    <a:lnTo>
                      <a:pt x="2198581" y="520662"/>
                    </a:lnTo>
                    <a:lnTo>
                      <a:pt x="2154556" y="520662"/>
                    </a:lnTo>
                    <a:lnTo>
                      <a:pt x="2070802" y="542870"/>
                    </a:lnTo>
                    <a:lnTo>
                      <a:pt x="2033791" y="542870"/>
                    </a:lnTo>
                    <a:lnTo>
                      <a:pt x="1997558" y="559621"/>
                    </a:lnTo>
                    <a:lnTo>
                      <a:pt x="1939120" y="559621"/>
                    </a:lnTo>
                    <a:lnTo>
                      <a:pt x="1906003" y="574816"/>
                    </a:lnTo>
                    <a:lnTo>
                      <a:pt x="1879511" y="574816"/>
                    </a:lnTo>
                    <a:lnTo>
                      <a:pt x="1879511" y="586113"/>
                    </a:lnTo>
                    <a:lnTo>
                      <a:pt x="1866265" y="592346"/>
                    </a:lnTo>
                    <a:lnTo>
                      <a:pt x="1802762" y="592346"/>
                    </a:lnTo>
                    <a:lnTo>
                      <a:pt x="1801586" y="596737"/>
                    </a:lnTo>
                    <a:lnTo>
                      <a:pt x="1757570" y="596737"/>
                    </a:lnTo>
                    <a:lnTo>
                      <a:pt x="1757570" y="605203"/>
                    </a:lnTo>
                    <a:lnTo>
                      <a:pt x="1696401" y="631695"/>
                    </a:lnTo>
                    <a:lnTo>
                      <a:pt x="1653547" y="631695"/>
                    </a:lnTo>
                    <a:lnTo>
                      <a:pt x="1641789" y="638483"/>
                    </a:lnTo>
                    <a:lnTo>
                      <a:pt x="1614587" y="638483"/>
                    </a:lnTo>
                    <a:lnTo>
                      <a:pt x="1613188" y="643711"/>
                    </a:lnTo>
                    <a:lnTo>
                      <a:pt x="1588974" y="650199"/>
                    </a:lnTo>
                    <a:lnTo>
                      <a:pt x="1513294" y="658187"/>
                    </a:lnTo>
                    <a:lnTo>
                      <a:pt x="1453686" y="675720"/>
                    </a:lnTo>
                    <a:lnTo>
                      <a:pt x="1421350" y="675720"/>
                    </a:lnTo>
                    <a:lnTo>
                      <a:pt x="1421350" y="682733"/>
                    </a:lnTo>
                    <a:lnTo>
                      <a:pt x="1371093" y="682733"/>
                    </a:lnTo>
                    <a:lnTo>
                      <a:pt x="1368969" y="690659"/>
                    </a:lnTo>
                    <a:lnTo>
                      <a:pt x="1341874" y="690659"/>
                    </a:lnTo>
                    <a:lnTo>
                      <a:pt x="1339827" y="698291"/>
                    </a:lnTo>
                    <a:lnTo>
                      <a:pt x="1300576" y="698291"/>
                    </a:lnTo>
                    <a:lnTo>
                      <a:pt x="1196165" y="736885"/>
                    </a:lnTo>
                    <a:lnTo>
                      <a:pt x="1173959" y="736885"/>
                    </a:lnTo>
                    <a:lnTo>
                      <a:pt x="1081626" y="752858"/>
                    </a:lnTo>
                    <a:lnTo>
                      <a:pt x="1050458" y="752858"/>
                    </a:lnTo>
                    <a:lnTo>
                      <a:pt x="999812" y="769223"/>
                    </a:lnTo>
                    <a:lnTo>
                      <a:pt x="999812" y="780910"/>
                    </a:lnTo>
                    <a:lnTo>
                      <a:pt x="981112" y="789480"/>
                    </a:lnTo>
                    <a:lnTo>
                      <a:pt x="882543" y="813637"/>
                    </a:lnTo>
                    <a:lnTo>
                      <a:pt x="832675" y="828051"/>
                    </a:lnTo>
                    <a:lnTo>
                      <a:pt x="798002" y="828051"/>
                    </a:lnTo>
                    <a:lnTo>
                      <a:pt x="775793" y="839348"/>
                    </a:lnTo>
                    <a:lnTo>
                      <a:pt x="775793" y="846751"/>
                    </a:lnTo>
                    <a:lnTo>
                      <a:pt x="767758" y="851391"/>
                    </a:lnTo>
                    <a:lnTo>
                      <a:pt x="733717" y="851391"/>
                    </a:lnTo>
                    <a:lnTo>
                      <a:pt x="609138" y="884772"/>
                    </a:lnTo>
                    <a:lnTo>
                      <a:pt x="574765" y="884772"/>
                    </a:lnTo>
                    <a:lnTo>
                      <a:pt x="575929" y="889115"/>
                    </a:lnTo>
                    <a:lnTo>
                      <a:pt x="519053" y="904022"/>
                    </a:lnTo>
                    <a:lnTo>
                      <a:pt x="470353" y="914152"/>
                    </a:lnTo>
                    <a:lnTo>
                      <a:pt x="440744" y="911425"/>
                    </a:lnTo>
                    <a:lnTo>
                      <a:pt x="440744" y="925838"/>
                    </a:lnTo>
                    <a:lnTo>
                      <a:pt x="344906" y="933241"/>
                    </a:lnTo>
                    <a:lnTo>
                      <a:pt x="303997" y="942200"/>
                    </a:lnTo>
                    <a:lnTo>
                      <a:pt x="249846" y="943760"/>
                    </a:lnTo>
                    <a:lnTo>
                      <a:pt x="206599" y="954279"/>
                    </a:lnTo>
                    <a:lnTo>
                      <a:pt x="166083" y="965187"/>
                    </a:lnTo>
                    <a:lnTo>
                      <a:pt x="128290" y="973368"/>
                    </a:lnTo>
                    <a:lnTo>
                      <a:pt x="128290" y="982331"/>
                    </a:lnTo>
                    <a:lnTo>
                      <a:pt x="-276" y="982331"/>
                    </a:lnTo>
                    <a:lnTo>
                      <a:pt x="-276" y="969085"/>
                    </a:lnTo>
                    <a:lnTo>
                      <a:pt x="19595" y="969085"/>
                    </a:lnTo>
                    <a:lnTo>
                      <a:pt x="107641" y="948825"/>
                    </a:lnTo>
                    <a:lnTo>
                      <a:pt x="201534" y="922333"/>
                    </a:lnTo>
                    <a:lnTo>
                      <a:pt x="362825" y="882984"/>
                    </a:lnTo>
                    <a:lnTo>
                      <a:pt x="402566" y="882984"/>
                    </a:lnTo>
                    <a:lnTo>
                      <a:pt x="404494" y="875786"/>
                    </a:lnTo>
                    <a:lnTo>
                      <a:pt x="429058" y="875786"/>
                    </a:lnTo>
                    <a:lnTo>
                      <a:pt x="437628" y="865062"/>
                    </a:lnTo>
                    <a:lnTo>
                      <a:pt x="499572" y="865062"/>
                    </a:lnTo>
                    <a:lnTo>
                      <a:pt x="571648" y="834283"/>
                    </a:lnTo>
                    <a:lnTo>
                      <a:pt x="613335" y="834283"/>
                    </a:lnTo>
                    <a:lnTo>
                      <a:pt x="677617" y="807791"/>
                    </a:lnTo>
                    <a:lnTo>
                      <a:pt x="708396" y="804286"/>
                    </a:lnTo>
                    <a:lnTo>
                      <a:pt x="754366" y="791040"/>
                    </a:lnTo>
                    <a:lnTo>
                      <a:pt x="796831" y="770391"/>
                    </a:lnTo>
                    <a:lnTo>
                      <a:pt x="823326" y="768442"/>
                    </a:lnTo>
                    <a:lnTo>
                      <a:pt x="998641" y="707277"/>
                    </a:lnTo>
                    <a:lnTo>
                      <a:pt x="998641" y="696369"/>
                    </a:lnTo>
                    <a:lnTo>
                      <a:pt x="1025915" y="685850"/>
                    </a:lnTo>
                    <a:lnTo>
                      <a:pt x="1141232" y="660525"/>
                    </a:lnTo>
                    <a:lnTo>
                      <a:pt x="1196946" y="660525"/>
                    </a:lnTo>
                    <a:lnTo>
                      <a:pt x="1219540" y="643774"/>
                    </a:lnTo>
                    <a:lnTo>
                      <a:pt x="1310317" y="612217"/>
                    </a:lnTo>
                    <a:lnTo>
                      <a:pt x="1330185" y="612217"/>
                    </a:lnTo>
                    <a:lnTo>
                      <a:pt x="1352393" y="601698"/>
                    </a:lnTo>
                    <a:lnTo>
                      <a:pt x="1387845" y="601698"/>
                    </a:lnTo>
                    <a:lnTo>
                      <a:pt x="1424856" y="588062"/>
                    </a:lnTo>
                    <a:lnTo>
                      <a:pt x="1551473" y="564297"/>
                    </a:lnTo>
                    <a:lnTo>
                      <a:pt x="1589655" y="564297"/>
                    </a:lnTo>
                    <a:lnTo>
                      <a:pt x="1652380" y="536245"/>
                    </a:lnTo>
                    <a:lnTo>
                      <a:pt x="1695234" y="536245"/>
                    </a:lnTo>
                    <a:lnTo>
                      <a:pt x="1754843" y="507026"/>
                    </a:lnTo>
                    <a:lnTo>
                      <a:pt x="1754843" y="498845"/>
                    </a:lnTo>
                    <a:lnTo>
                      <a:pt x="1772762" y="498845"/>
                    </a:lnTo>
                    <a:lnTo>
                      <a:pt x="1774232" y="493367"/>
                    </a:lnTo>
                    <a:lnTo>
                      <a:pt x="1807046" y="493367"/>
                    </a:lnTo>
                    <a:lnTo>
                      <a:pt x="1813670" y="487156"/>
                    </a:lnTo>
                    <a:lnTo>
                      <a:pt x="1856135" y="489494"/>
                    </a:lnTo>
                    <a:lnTo>
                      <a:pt x="1891979" y="472742"/>
                    </a:lnTo>
                    <a:lnTo>
                      <a:pt x="1912628" y="472742"/>
                    </a:lnTo>
                    <a:lnTo>
                      <a:pt x="1933666" y="458718"/>
                    </a:lnTo>
                    <a:lnTo>
                      <a:pt x="1960936" y="458718"/>
                    </a:lnTo>
                    <a:lnTo>
                      <a:pt x="1971066" y="449756"/>
                    </a:lnTo>
                    <a:lnTo>
                      <a:pt x="2005350" y="449756"/>
                    </a:lnTo>
                    <a:lnTo>
                      <a:pt x="2025610" y="434953"/>
                    </a:lnTo>
                    <a:lnTo>
                      <a:pt x="2082489" y="434953"/>
                    </a:lnTo>
                    <a:lnTo>
                      <a:pt x="2121449" y="417031"/>
                    </a:lnTo>
                    <a:lnTo>
                      <a:pt x="2181441" y="417031"/>
                    </a:lnTo>
                    <a:lnTo>
                      <a:pt x="2197809" y="404953"/>
                    </a:lnTo>
                    <a:lnTo>
                      <a:pt x="2214177" y="404953"/>
                    </a:lnTo>
                    <a:lnTo>
                      <a:pt x="2214177" y="395212"/>
                    </a:lnTo>
                    <a:lnTo>
                      <a:pt x="2267143" y="381187"/>
                    </a:lnTo>
                    <a:lnTo>
                      <a:pt x="2288591" y="381187"/>
                    </a:lnTo>
                    <a:lnTo>
                      <a:pt x="2318981" y="363655"/>
                    </a:lnTo>
                    <a:lnTo>
                      <a:pt x="2355609" y="363655"/>
                    </a:lnTo>
                    <a:lnTo>
                      <a:pt x="2389890" y="338722"/>
                    </a:lnTo>
                    <a:lnTo>
                      <a:pt x="2416774" y="338722"/>
                    </a:lnTo>
                    <a:lnTo>
                      <a:pt x="2437420" y="330930"/>
                    </a:lnTo>
                    <a:lnTo>
                      <a:pt x="2503635" y="330930"/>
                    </a:lnTo>
                    <a:lnTo>
                      <a:pt x="2544927" y="316125"/>
                    </a:lnTo>
                    <a:lnTo>
                      <a:pt x="2594032" y="316125"/>
                    </a:lnTo>
                    <a:lnTo>
                      <a:pt x="2594032" y="307554"/>
                    </a:lnTo>
                    <a:lnTo>
                      <a:pt x="2629471" y="307554"/>
                    </a:lnTo>
                    <a:lnTo>
                      <a:pt x="2697648" y="275997"/>
                    </a:lnTo>
                    <a:lnTo>
                      <a:pt x="2717135" y="275997"/>
                    </a:lnTo>
                    <a:lnTo>
                      <a:pt x="2719660" y="266592"/>
                    </a:lnTo>
                    <a:lnTo>
                      <a:pt x="2760001" y="266592"/>
                    </a:lnTo>
                    <a:lnTo>
                      <a:pt x="2789202" y="254959"/>
                    </a:lnTo>
                    <a:lnTo>
                      <a:pt x="2865577" y="254959"/>
                    </a:lnTo>
                    <a:lnTo>
                      <a:pt x="2921663" y="241324"/>
                    </a:lnTo>
                    <a:lnTo>
                      <a:pt x="2973085" y="241324"/>
                    </a:lnTo>
                    <a:lnTo>
                      <a:pt x="2973085" y="235092"/>
                    </a:lnTo>
                    <a:lnTo>
                      <a:pt x="3061134" y="235092"/>
                    </a:lnTo>
                    <a:lnTo>
                      <a:pt x="3061134" y="224181"/>
                    </a:lnTo>
                    <a:lnTo>
                      <a:pt x="3114903" y="224181"/>
                    </a:lnTo>
                    <a:lnTo>
                      <a:pt x="3155808" y="208989"/>
                    </a:lnTo>
                    <a:lnTo>
                      <a:pt x="3187000" y="208989"/>
                    </a:lnTo>
                    <a:lnTo>
                      <a:pt x="3187000" y="196910"/>
                    </a:lnTo>
                    <a:lnTo>
                      <a:pt x="3239966" y="190289"/>
                    </a:lnTo>
                    <a:lnTo>
                      <a:pt x="3267237" y="190289"/>
                    </a:lnTo>
                    <a:lnTo>
                      <a:pt x="3265900" y="185271"/>
                    </a:lnTo>
                    <a:lnTo>
                      <a:pt x="3322966" y="185271"/>
                    </a:lnTo>
                    <a:lnTo>
                      <a:pt x="3322966" y="176650"/>
                    </a:lnTo>
                    <a:lnTo>
                      <a:pt x="3376704" y="176650"/>
                    </a:lnTo>
                    <a:lnTo>
                      <a:pt x="3376704" y="159510"/>
                    </a:lnTo>
                    <a:lnTo>
                      <a:pt x="3504887" y="159510"/>
                    </a:lnTo>
                    <a:lnTo>
                      <a:pt x="3504887" y="148991"/>
                    </a:lnTo>
                    <a:lnTo>
                      <a:pt x="3649824" y="148991"/>
                    </a:lnTo>
                    <a:lnTo>
                      <a:pt x="3697741" y="124837"/>
                    </a:lnTo>
                    <a:lnTo>
                      <a:pt x="3697741" y="115485"/>
                    </a:lnTo>
                    <a:lnTo>
                      <a:pt x="3781513" y="115485"/>
                    </a:lnTo>
                    <a:lnTo>
                      <a:pt x="3781513" y="101461"/>
                    </a:lnTo>
                    <a:lnTo>
                      <a:pt x="3994210" y="101461"/>
                    </a:lnTo>
                    <a:lnTo>
                      <a:pt x="4020708" y="65617"/>
                    </a:lnTo>
                    <a:lnTo>
                      <a:pt x="4072130" y="65617"/>
                    </a:lnTo>
                    <a:lnTo>
                      <a:pt x="4072130" y="47695"/>
                    </a:lnTo>
                    <a:lnTo>
                      <a:pt x="4099014" y="47695"/>
                    </a:lnTo>
                    <a:lnTo>
                      <a:pt x="4099014" y="25879"/>
                    </a:lnTo>
                    <a:lnTo>
                      <a:pt x="4150435" y="25879"/>
                    </a:lnTo>
                    <a:lnTo>
                      <a:pt x="4150435" y="554"/>
                    </a:lnTo>
                    <a:close/>
                  </a:path>
                </a:pathLst>
              </a:custGeom>
              <a:solidFill>
                <a:srgbClr val="575D72">
                  <a:alpha val="20000"/>
                </a:srgbClr>
              </a:solidFill>
              <a:ln w="2969" cap="flat">
                <a:noFill/>
                <a:prstDash val="solid"/>
                <a:miter/>
              </a:ln>
            </p:spPr>
            <p:txBody>
              <a:bodyPr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000000"/>
                  </a:solidFill>
                  <a:effectLst/>
                  <a:uLnTx/>
                  <a:uFillTx/>
                  <a:ea typeface="+mn-ea"/>
                  <a:cs typeface="Arial"/>
                </a:endParaRPr>
              </a:p>
            </p:txBody>
          </p:sp>
          <p:sp>
            <p:nvSpPr>
              <p:cNvPr id="61" name="Figura a mano libera: forma 27">
                <a:extLst>
                  <a:ext uri="{FF2B5EF4-FFF2-40B4-BE49-F238E27FC236}">
                    <a16:creationId xmlns:a16="http://schemas.microsoft.com/office/drawing/2014/main" id="{6821FC90-A3CA-2048-6989-382067C2E027}"/>
                  </a:ext>
                </a:extLst>
              </p:cNvPr>
              <p:cNvSpPr/>
              <p:nvPr/>
            </p:nvSpPr>
            <p:spPr>
              <a:xfrm>
                <a:off x="1413620" y="3350094"/>
                <a:ext cx="4301488" cy="871132"/>
              </a:xfrm>
              <a:custGeom>
                <a:avLst/>
                <a:gdLst>
                  <a:gd name="connsiteX0" fmla="*/ -276 w 4301488"/>
                  <a:gd name="connsiteY0" fmla="*/ 870908 h 871132"/>
                  <a:gd name="connsiteX1" fmla="*/ 70241 w 4301488"/>
                  <a:gd name="connsiteY1" fmla="*/ 870908 h 871132"/>
                  <a:gd name="connsiteX2" fmla="*/ 70241 w 4301488"/>
                  <a:gd name="connsiteY2" fmla="*/ 856103 h 871132"/>
                  <a:gd name="connsiteX3" fmla="*/ 143485 w 4301488"/>
                  <a:gd name="connsiteY3" fmla="*/ 856103 h 871132"/>
                  <a:gd name="connsiteX4" fmla="*/ 180496 w 4301488"/>
                  <a:gd name="connsiteY4" fmla="*/ 839351 h 871132"/>
                  <a:gd name="connsiteX5" fmla="*/ 254129 w 4301488"/>
                  <a:gd name="connsiteY5" fmla="*/ 824156 h 871132"/>
                  <a:gd name="connsiteX6" fmla="*/ 312178 w 4301488"/>
                  <a:gd name="connsiteY6" fmla="*/ 824156 h 871132"/>
                  <a:gd name="connsiteX7" fmla="*/ 329708 w 4301488"/>
                  <a:gd name="connsiteY7" fmla="*/ 810910 h 871132"/>
                  <a:gd name="connsiteX8" fmla="*/ 353473 w 4301488"/>
                  <a:gd name="connsiteY8" fmla="*/ 810910 h 871132"/>
                  <a:gd name="connsiteX9" fmla="*/ 353473 w 4301488"/>
                  <a:gd name="connsiteY9" fmla="*/ 805456 h 871132"/>
                  <a:gd name="connsiteX10" fmla="*/ 420874 w 4301488"/>
                  <a:gd name="connsiteY10" fmla="*/ 805456 h 871132"/>
                  <a:gd name="connsiteX11" fmla="*/ 420874 w 4301488"/>
                  <a:gd name="connsiteY11" fmla="*/ 782859 h 871132"/>
                  <a:gd name="connsiteX12" fmla="*/ 499572 w 4301488"/>
                  <a:gd name="connsiteY12" fmla="*/ 782859 h 871132"/>
                  <a:gd name="connsiteX13" fmla="*/ 566580 w 4301488"/>
                  <a:gd name="connsiteY13" fmla="*/ 759094 h 871132"/>
                  <a:gd name="connsiteX14" fmla="*/ 610994 w 4301488"/>
                  <a:gd name="connsiteY14" fmla="*/ 759094 h 871132"/>
                  <a:gd name="connsiteX15" fmla="*/ 676057 w 4301488"/>
                  <a:gd name="connsiteY15" fmla="*/ 730264 h 871132"/>
                  <a:gd name="connsiteX16" fmla="*/ 723587 w 4301488"/>
                  <a:gd name="connsiteY16" fmla="*/ 730264 h 871132"/>
                  <a:gd name="connsiteX17" fmla="*/ 801118 w 4301488"/>
                  <a:gd name="connsiteY17" fmla="*/ 695590 h 871132"/>
                  <a:gd name="connsiteX18" fmla="*/ 851375 w 4301488"/>
                  <a:gd name="connsiteY18" fmla="*/ 683512 h 871132"/>
                  <a:gd name="connsiteX19" fmla="*/ 890332 w 4301488"/>
                  <a:gd name="connsiteY19" fmla="*/ 672214 h 871132"/>
                  <a:gd name="connsiteX20" fmla="*/ 922281 w 4301488"/>
                  <a:gd name="connsiteY20" fmla="*/ 672214 h 871132"/>
                  <a:gd name="connsiteX21" fmla="*/ 942538 w 4301488"/>
                  <a:gd name="connsiteY21" fmla="*/ 654682 h 871132"/>
                  <a:gd name="connsiteX22" fmla="*/ 1000979 w 4301488"/>
                  <a:gd name="connsiteY22" fmla="*/ 639879 h 871132"/>
                  <a:gd name="connsiteX23" fmla="*/ 1038769 w 4301488"/>
                  <a:gd name="connsiteY23" fmla="*/ 618452 h 871132"/>
                  <a:gd name="connsiteX24" fmla="*/ 1070715 w 4301488"/>
                  <a:gd name="connsiteY24" fmla="*/ 614555 h 871132"/>
                  <a:gd name="connsiteX25" fmla="*/ 1079285 w 4301488"/>
                  <a:gd name="connsiteY25" fmla="*/ 608711 h 871132"/>
                  <a:gd name="connsiteX26" fmla="*/ 1182526 w 4301488"/>
                  <a:gd name="connsiteY26" fmla="*/ 596244 h 871132"/>
                  <a:gd name="connsiteX27" fmla="*/ 1245643 w 4301488"/>
                  <a:gd name="connsiteY27" fmla="*/ 575595 h 871132"/>
                  <a:gd name="connsiteX28" fmla="*/ 1291614 w 4301488"/>
                  <a:gd name="connsiteY28" fmla="*/ 555338 h 871132"/>
                  <a:gd name="connsiteX29" fmla="*/ 1401869 w 4301488"/>
                  <a:gd name="connsiteY29" fmla="*/ 535078 h 871132"/>
                  <a:gd name="connsiteX30" fmla="*/ 1505500 w 4301488"/>
                  <a:gd name="connsiteY30" fmla="*/ 514429 h 871132"/>
                  <a:gd name="connsiteX31" fmla="*/ 1553419 w 4301488"/>
                  <a:gd name="connsiteY31" fmla="*/ 505081 h 871132"/>
                  <a:gd name="connsiteX32" fmla="*/ 1586925 w 4301488"/>
                  <a:gd name="connsiteY32" fmla="*/ 505081 h 871132"/>
                  <a:gd name="connsiteX33" fmla="*/ 1644196 w 4301488"/>
                  <a:gd name="connsiteY33" fmla="*/ 477807 h 871132"/>
                  <a:gd name="connsiteX34" fmla="*/ 1698739 w 4301488"/>
                  <a:gd name="connsiteY34" fmla="*/ 477807 h 871132"/>
                  <a:gd name="connsiteX35" fmla="*/ 1764580 w 4301488"/>
                  <a:gd name="connsiteY35" fmla="*/ 443523 h 871132"/>
                  <a:gd name="connsiteX36" fmla="*/ 1842889 w 4301488"/>
                  <a:gd name="connsiteY36" fmla="*/ 443523 h 871132"/>
                  <a:gd name="connsiteX37" fmla="*/ 1936779 w 4301488"/>
                  <a:gd name="connsiteY37" fmla="*/ 406901 h 871132"/>
                  <a:gd name="connsiteX38" fmla="*/ 1960544 w 4301488"/>
                  <a:gd name="connsiteY38" fmla="*/ 406901 h 871132"/>
                  <a:gd name="connsiteX39" fmla="*/ 1976906 w 4301488"/>
                  <a:gd name="connsiteY39" fmla="*/ 401447 h 871132"/>
                  <a:gd name="connsiteX40" fmla="*/ 2011193 w 4301488"/>
                  <a:gd name="connsiteY40" fmla="*/ 401447 h 871132"/>
                  <a:gd name="connsiteX41" fmla="*/ 2042358 w 4301488"/>
                  <a:gd name="connsiteY41" fmla="*/ 386252 h 871132"/>
                  <a:gd name="connsiteX42" fmla="*/ 2077035 w 4301488"/>
                  <a:gd name="connsiteY42" fmla="*/ 386252 h 871132"/>
                  <a:gd name="connsiteX43" fmla="*/ 2091837 w 4301488"/>
                  <a:gd name="connsiteY43" fmla="*/ 378071 h 871132"/>
                  <a:gd name="connsiteX44" fmla="*/ 2112875 w 4301488"/>
                  <a:gd name="connsiteY44" fmla="*/ 378071 h 871132"/>
                  <a:gd name="connsiteX45" fmla="*/ 2143265 w 4301488"/>
                  <a:gd name="connsiteY45" fmla="*/ 365607 h 871132"/>
                  <a:gd name="connsiteX46" fmla="*/ 2191172 w 4301488"/>
                  <a:gd name="connsiteY46" fmla="*/ 365607 h 871132"/>
                  <a:gd name="connsiteX47" fmla="*/ 2250021 w 4301488"/>
                  <a:gd name="connsiteY47" fmla="*/ 341838 h 871132"/>
                  <a:gd name="connsiteX48" fmla="*/ 2273399 w 4301488"/>
                  <a:gd name="connsiteY48" fmla="*/ 341838 h 871132"/>
                  <a:gd name="connsiteX49" fmla="*/ 2329099 w 4301488"/>
                  <a:gd name="connsiteY49" fmla="*/ 317295 h 871132"/>
                  <a:gd name="connsiteX50" fmla="*/ 2362221 w 4301488"/>
                  <a:gd name="connsiteY50" fmla="*/ 317295 h 871132"/>
                  <a:gd name="connsiteX51" fmla="*/ 2404286 w 4301488"/>
                  <a:gd name="connsiteY51" fmla="*/ 290025 h 871132"/>
                  <a:gd name="connsiteX52" fmla="*/ 2506743 w 4301488"/>
                  <a:gd name="connsiteY52" fmla="*/ 290025 h 871132"/>
                  <a:gd name="connsiteX53" fmla="*/ 2527002 w 4301488"/>
                  <a:gd name="connsiteY53" fmla="*/ 274441 h 871132"/>
                  <a:gd name="connsiteX54" fmla="*/ 2612319 w 4301488"/>
                  <a:gd name="connsiteY54" fmla="*/ 274441 h 871132"/>
                  <a:gd name="connsiteX55" fmla="*/ 2714806 w 4301488"/>
                  <a:gd name="connsiteY55" fmla="*/ 228078 h 871132"/>
                  <a:gd name="connsiteX56" fmla="*/ 2776357 w 4301488"/>
                  <a:gd name="connsiteY56" fmla="*/ 228078 h 871132"/>
                  <a:gd name="connsiteX57" fmla="*/ 2795132 w 4301488"/>
                  <a:gd name="connsiteY57" fmla="*/ 217235 h 871132"/>
                  <a:gd name="connsiteX58" fmla="*/ 2862446 w 4301488"/>
                  <a:gd name="connsiteY58" fmla="*/ 217235 h 871132"/>
                  <a:gd name="connsiteX59" fmla="*/ 2914254 w 4301488"/>
                  <a:gd name="connsiteY59" fmla="*/ 203924 h 871132"/>
                  <a:gd name="connsiteX60" fmla="*/ 2963359 w 4301488"/>
                  <a:gd name="connsiteY60" fmla="*/ 203924 h 871132"/>
                  <a:gd name="connsiteX61" fmla="*/ 3024910 w 4301488"/>
                  <a:gd name="connsiteY61" fmla="*/ 200808 h 871132"/>
                  <a:gd name="connsiteX62" fmla="*/ 3068163 w 4301488"/>
                  <a:gd name="connsiteY62" fmla="*/ 191067 h 871132"/>
                  <a:gd name="connsiteX63" fmla="*/ 3113732 w 4301488"/>
                  <a:gd name="connsiteY63" fmla="*/ 191067 h 871132"/>
                  <a:gd name="connsiteX64" fmla="*/ 3128169 w 4301488"/>
                  <a:gd name="connsiteY64" fmla="*/ 180937 h 871132"/>
                  <a:gd name="connsiteX65" fmla="*/ 3177630 w 4301488"/>
                  <a:gd name="connsiteY65" fmla="*/ 180937 h 871132"/>
                  <a:gd name="connsiteX66" fmla="*/ 3200237 w 4301488"/>
                  <a:gd name="connsiteY66" fmla="*/ 164575 h 871132"/>
                  <a:gd name="connsiteX67" fmla="*/ 3250886 w 4301488"/>
                  <a:gd name="connsiteY67" fmla="*/ 164575 h 871132"/>
                  <a:gd name="connsiteX68" fmla="*/ 3270344 w 4301488"/>
                  <a:gd name="connsiteY68" fmla="*/ 152888 h 871132"/>
                  <a:gd name="connsiteX69" fmla="*/ 3325300 w 4301488"/>
                  <a:gd name="connsiteY69" fmla="*/ 152888 h 871132"/>
                  <a:gd name="connsiteX70" fmla="*/ 3325300 w 4301488"/>
                  <a:gd name="connsiteY70" fmla="*/ 142369 h 871132"/>
                  <a:gd name="connsiteX71" fmla="*/ 3370098 w 4301488"/>
                  <a:gd name="connsiteY71" fmla="*/ 142369 h 871132"/>
                  <a:gd name="connsiteX72" fmla="*/ 3370098 w 4301488"/>
                  <a:gd name="connsiteY72" fmla="*/ 131461 h 871132"/>
                  <a:gd name="connsiteX73" fmla="*/ 3506836 w 4301488"/>
                  <a:gd name="connsiteY73" fmla="*/ 131461 h 871132"/>
                  <a:gd name="connsiteX74" fmla="*/ 3506836 w 4301488"/>
                  <a:gd name="connsiteY74" fmla="*/ 122888 h 871132"/>
                  <a:gd name="connsiteX75" fmla="*/ 3679044 w 4301488"/>
                  <a:gd name="connsiteY75" fmla="*/ 122888 h 871132"/>
                  <a:gd name="connsiteX76" fmla="*/ 3679044 w 4301488"/>
                  <a:gd name="connsiteY76" fmla="*/ 92501 h 871132"/>
                  <a:gd name="connsiteX77" fmla="*/ 3775648 w 4301488"/>
                  <a:gd name="connsiteY77" fmla="*/ 92501 h 871132"/>
                  <a:gd name="connsiteX78" fmla="*/ 3775648 w 4301488"/>
                  <a:gd name="connsiteY78" fmla="*/ 76528 h 871132"/>
                  <a:gd name="connsiteX79" fmla="*/ 4001238 w 4301488"/>
                  <a:gd name="connsiteY79" fmla="*/ 76528 h 871132"/>
                  <a:gd name="connsiteX80" fmla="*/ 4001238 w 4301488"/>
                  <a:gd name="connsiteY80" fmla="*/ 56269 h 871132"/>
                  <a:gd name="connsiteX81" fmla="*/ 4087714 w 4301488"/>
                  <a:gd name="connsiteY81" fmla="*/ 56269 h 871132"/>
                  <a:gd name="connsiteX82" fmla="*/ 4087714 w 4301488"/>
                  <a:gd name="connsiteY82" fmla="*/ 20425 h 871132"/>
                  <a:gd name="connsiteX83" fmla="*/ 4156692 w 4301488"/>
                  <a:gd name="connsiteY83" fmla="*/ 20425 h 871132"/>
                  <a:gd name="connsiteX84" fmla="*/ 4156692 w 4301488"/>
                  <a:gd name="connsiteY84" fmla="*/ -224 h 871132"/>
                  <a:gd name="connsiteX85" fmla="*/ 4301213 w 4301488"/>
                  <a:gd name="connsiteY85" fmla="*/ -224 h 87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301488" h="871132">
                    <a:moveTo>
                      <a:pt x="-276" y="870908"/>
                    </a:moveTo>
                    <a:lnTo>
                      <a:pt x="70241" y="870908"/>
                    </a:lnTo>
                    <a:lnTo>
                      <a:pt x="70241" y="856103"/>
                    </a:lnTo>
                    <a:lnTo>
                      <a:pt x="143485" y="856103"/>
                    </a:lnTo>
                    <a:lnTo>
                      <a:pt x="180496" y="839351"/>
                    </a:lnTo>
                    <a:lnTo>
                      <a:pt x="254129" y="824156"/>
                    </a:lnTo>
                    <a:lnTo>
                      <a:pt x="312178" y="824156"/>
                    </a:lnTo>
                    <a:lnTo>
                      <a:pt x="329708" y="810910"/>
                    </a:lnTo>
                    <a:lnTo>
                      <a:pt x="353473" y="810910"/>
                    </a:lnTo>
                    <a:lnTo>
                      <a:pt x="353473" y="805456"/>
                    </a:lnTo>
                    <a:lnTo>
                      <a:pt x="420874" y="805456"/>
                    </a:lnTo>
                    <a:lnTo>
                      <a:pt x="420874" y="782859"/>
                    </a:lnTo>
                    <a:lnTo>
                      <a:pt x="499572" y="782859"/>
                    </a:lnTo>
                    <a:lnTo>
                      <a:pt x="566580" y="759094"/>
                    </a:lnTo>
                    <a:lnTo>
                      <a:pt x="610994" y="759094"/>
                    </a:lnTo>
                    <a:lnTo>
                      <a:pt x="676057" y="730264"/>
                    </a:lnTo>
                    <a:lnTo>
                      <a:pt x="723587" y="730264"/>
                    </a:lnTo>
                    <a:lnTo>
                      <a:pt x="801118" y="695590"/>
                    </a:lnTo>
                    <a:lnTo>
                      <a:pt x="851375" y="683512"/>
                    </a:lnTo>
                    <a:lnTo>
                      <a:pt x="890332" y="672214"/>
                    </a:lnTo>
                    <a:lnTo>
                      <a:pt x="922281" y="672214"/>
                    </a:lnTo>
                    <a:lnTo>
                      <a:pt x="942538" y="654682"/>
                    </a:lnTo>
                    <a:lnTo>
                      <a:pt x="1000979" y="639879"/>
                    </a:lnTo>
                    <a:lnTo>
                      <a:pt x="1038769" y="618452"/>
                    </a:lnTo>
                    <a:lnTo>
                      <a:pt x="1070715" y="614555"/>
                    </a:lnTo>
                    <a:lnTo>
                      <a:pt x="1079285" y="608711"/>
                    </a:lnTo>
                    <a:lnTo>
                      <a:pt x="1182526" y="596244"/>
                    </a:lnTo>
                    <a:lnTo>
                      <a:pt x="1245643" y="575595"/>
                    </a:lnTo>
                    <a:lnTo>
                      <a:pt x="1291614" y="555338"/>
                    </a:lnTo>
                    <a:lnTo>
                      <a:pt x="1401869" y="535078"/>
                    </a:lnTo>
                    <a:lnTo>
                      <a:pt x="1505500" y="514429"/>
                    </a:lnTo>
                    <a:lnTo>
                      <a:pt x="1553419" y="505081"/>
                    </a:lnTo>
                    <a:lnTo>
                      <a:pt x="1586925" y="505081"/>
                    </a:lnTo>
                    <a:lnTo>
                      <a:pt x="1644196" y="477807"/>
                    </a:lnTo>
                    <a:lnTo>
                      <a:pt x="1698739" y="477807"/>
                    </a:lnTo>
                    <a:lnTo>
                      <a:pt x="1764580" y="443523"/>
                    </a:lnTo>
                    <a:lnTo>
                      <a:pt x="1842889" y="443523"/>
                    </a:lnTo>
                    <a:lnTo>
                      <a:pt x="1936779" y="406901"/>
                    </a:lnTo>
                    <a:lnTo>
                      <a:pt x="1960544" y="406901"/>
                    </a:lnTo>
                    <a:lnTo>
                      <a:pt x="1976906" y="401447"/>
                    </a:lnTo>
                    <a:lnTo>
                      <a:pt x="2011193" y="401447"/>
                    </a:lnTo>
                    <a:lnTo>
                      <a:pt x="2042358" y="386252"/>
                    </a:lnTo>
                    <a:lnTo>
                      <a:pt x="2077035" y="386252"/>
                    </a:lnTo>
                    <a:lnTo>
                      <a:pt x="2091837" y="378071"/>
                    </a:lnTo>
                    <a:lnTo>
                      <a:pt x="2112875" y="378071"/>
                    </a:lnTo>
                    <a:lnTo>
                      <a:pt x="2143265" y="365607"/>
                    </a:lnTo>
                    <a:lnTo>
                      <a:pt x="2191172" y="365607"/>
                    </a:lnTo>
                    <a:lnTo>
                      <a:pt x="2250021" y="341838"/>
                    </a:lnTo>
                    <a:lnTo>
                      <a:pt x="2273399" y="341838"/>
                    </a:lnTo>
                    <a:lnTo>
                      <a:pt x="2329099" y="317295"/>
                    </a:lnTo>
                    <a:lnTo>
                      <a:pt x="2362221" y="317295"/>
                    </a:lnTo>
                    <a:lnTo>
                      <a:pt x="2404286" y="290025"/>
                    </a:lnTo>
                    <a:lnTo>
                      <a:pt x="2506743" y="290025"/>
                    </a:lnTo>
                    <a:lnTo>
                      <a:pt x="2527002" y="274441"/>
                    </a:lnTo>
                    <a:lnTo>
                      <a:pt x="2612319" y="274441"/>
                    </a:lnTo>
                    <a:lnTo>
                      <a:pt x="2714806" y="228078"/>
                    </a:lnTo>
                    <a:lnTo>
                      <a:pt x="2776357" y="228078"/>
                    </a:lnTo>
                    <a:lnTo>
                      <a:pt x="2795132" y="217235"/>
                    </a:lnTo>
                    <a:lnTo>
                      <a:pt x="2862446" y="217235"/>
                    </a:lnTo>
                    <a:lnTo>
                      <a:pt x="2914254" y="203924"/>
                    </a:lnTo>
                    <a:lnTo>
                      <a:pt x="2963359" y="203924"/>
                    </a:lnTo>
                    <a:lnTo>
                      <a:pt x="3024910" y="200808"/>
                    </a:lnTo>
                    <a:lnTo>
                      <a:pt x="3068163" y="191067"/>
                    </a:lnTo>
                    <a:lnTo>
                      <a:pt x="3113732" y="191067"/>
                    </a:lnTo>
                    <a:lnTo>
                      <a:pt x="3128169" y="180937"/>
                    </a:lnTo>
                    <a:lnTo>
                      <a:pt x="3177630" y="180937"/>
                    </a:lnTo>
                    <a:lnTo>
                      <a:pt x="3200237" y="164575"/>
                    </a:lnTo>
                    <a:lnTo>
                      <a:pt x="3250886" y="164575"/>
                    </a:lnTo>
                    <a:lnTo>
                      <a:pt x="3270344" y="152888"/>
                    </a:lnTo>
                    <a:lnTo>
                      <a:pt x="3325300" y="152888"/>
                    </a:lnTo>
                    <a:lnTo>
                      <a:pt x="3325300" y="142369"/>
                    </a:lnTo>
                    <a:lnTo>
                      <a:pt x="3370098" y="142369"/>
                    </a:lnTo>
                    <a:lnTo>
                      <a:pt x="3370098" y="131461"/>
                    </a:lnTo>
                    <a:lnTo>
                      <a:pt x="3506836" y="131461"/>
                    </a:lnTo>
                    <a:lnTo>
                      <a:pt x="3506836" y="122888"/>
                    </a:lnTo>
                    <a:lnTo>
                      <a:pt x="3679044" y="122888"/>
                    </a:lnTo>
                    <a:lnTo>
                      <a:pt x="3679044" y="92501"/>
                    </a:lnTo>
                    <a:lnTo>
                      <a:pt x="3775648" y="92501"/>
                    </a:lnTo>
                    <a:lnTo>
                      <a:pt x="3775648" y="76528"/>
                    </a:lnTo>
                    <a:lnTo>
                      <a:pt x="4001238" y="76528"/>
                    </a:lnTo>
                    <a:lnTo>
                      <a:pt x="4001238" y="56269"/>
                    </a:lnTo>
                    <a:lnTo>
                      <a:pt x="4087714" y="56269"/>
                    </a:lnTo>
                    <a:lnTo>
                      <a:pt x="4087714" y="20425"/>
                    </a:lnTo>
                    <a:lnTo>
                      <a:pt x="4156692" y="20425"/>
                    </a:lnTo>
                    <a:lnTo>
                      <a:pt x="4156692" y="-224"/>
                    </a:lnTo>
                    <a:lnTo>
                      <a:pt x="4301213" y="-224"/>
                    </a:lnTo>
                  </a:path>
                </a:pathLst>
              </a:custGeom>
              <a:noFill/>
              <a:ln w="25400" cap="rnd">
                <a:solidFill>
                  <a:srgbClr val="575D72"/>
                </a:solidFill>
                <a:prstDash val="solid"/>
                <a:round/>
              </a:ln>
            </p:spPr>
            <p:txBody>
              <a:bodyPr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000000"/>
                  </a:solidFill>
                  <a:effectLst/>
                  <a:uLnTx/>
                  <a:uFillTx/>
                  <a:ea typeface="+mn-ea"/>
                  <a:cs typeface="Arial"/>
                </a:endParaRPr>
              </a:p>
            </p:txBody>
          </p:sp>
        </p:grpSp>
      </p:grpSp>
      <p:grpSp>
        <p:nvGrpSpPr>
          <p:cNvPr id="66" name="LEGENDA">
            <a:extLst>
              <a:ext uri="{FF2B5EF4-FFF2-40B4-BE49-F238E27FC236}">
                <a16:creationId xmlns:a16="http://schemas.microsoft.com/office/drawing/2014/main" id="{8736D402-12CC-9A58-A676-86B3560943EA}"/>
              </a:ext>
            </a:extLst>
          </p:cNvPr>
          <p:cNvGrpSpPr/>
          <p:nvPr/>
        </p:nvGrpSpPr>
        <p:grpSpPr>
          <a:xfrm>
            <a:off x="1181372" y="1876594"/>
            <a:ext cx="76200" cy="341843"/>
            <a:chOff x="5798356" y="2185842"/>
            <a:chExt cx="101600" cy="455791"/>
          </a:xfrm>
        </p:grpSpPr>
        <p:sp>
          <p:nvSpPr>
            <p:cNvPr id="67" name="Oval 6">
              <a:extLst>
                <a:ext uri="{FF2B5EF4-FFF2-40B4-BE49-F238E27FC236}">
                  <a16:creationId xmlns:a16="http://schemas.microsoft.com/office/drawing/2014/main" id="{3E2191C3-4878-28B7-3D79-93CCD6E73BAA}"/>
                </a:ext>
              </a:extLst>
            </p:cNvPr>
            <p:cNvSpPr/>
            <p:nvPr/>
          </p:nvSpPr>
          <p:spPr>
            <a:xfrm>
              <a:off x="5798356" y="2185842"/>
              <a:ext cx="101600" cy="101600"/>
            </a:xfrm>
            <a:prstGeom prst="ellipse">
              <a:avLst/>
            </a:prstGeom>
            <a:solidFill>
              <a:srgbClr val="347475"/>
            </a:solidFill>
            <a:ln w="25400" cap="flat" cmpd="sng" algn="ctr">
              <a:noFill/>
              <a:prstDash val="solid"/>
            </a:ln>
            <a:effectLst/>
          </p:spPr>
          <p:txBody>
            <a:bodyPr wrap="none" lIns="216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700" b="0" i="0" u="none" strike="noStrike" kern="0" cap="none" spc="0" normalizeH="0" baseline="0" noProof="0" dirty="0">
                  <a:ln>
                    <a:noFill/>
                  </a:ln>
                  <a:solidFill>
                    <a:srgbClr val="000000"/>
                  </a:solidFill>
                  <a:effectLst/>
                  <a:uLnTx/>
                  <a:uFillTx/>
                  <a:ea typeface="Arial"/>
                  <a:cs typeface="Arial"/>
                </a:rPr>
                <a:t>3 IAk</a:t>
              </a:r>
              <a:endParaRPr kumimoji="0" lang="en-US" sz="7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68" name="Oval 7">
              <a:extLst>
                <a:ext uri="{FF2B5EF4-FFF2-40B4-BE49-F238E27FC236}">
                  <a16:creationId xmlns:a16="http://schemas.microsoft.com/office/drawing/2014/main" id="{B23A634A-631A-4B44-C667-11B1064B67A1}"/>
                </a:ext>
              </a:extLst>
            </p:cNvPr>
            <p:cNvSpPr/>
            <p:nvPr/>
          </p:nvSpPr>
          <p:spPr>
            <a:xfrm>
              <a:off x="5798356" y="2362937"/>
              <a:ext cx="101600" cy="101600"/>
            </a:xfrm>
            <a:prstGeom prst="ellipse">
              <a:avLst/>
            </a:prstGeom>
            <a:solidFill>
              <a:srgbClr val="CC9C50"/>
            </a:solidFill>
            <a:ln w="25400" cap="flat" cmpd="sng" algn="ctr">
              <a:noFill/>
              <a:prstDash val="solid"/>
            </a:ln>
            <a:effectLst/>
          </p:spPr>
          <p:txBody>
            <a:bodyPr wrap="none" lIns="216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700" b="0" i="0" u="none" strike="noStrike" kern="0" cap="none" spc="0" normalizeH="0" baseline="0" noProof="0" dirty="0">
                  <a:ln>
                    <a:noFill/>
                  </a:ln>
                  <a:solidFill>
                    <a:srgbClr val="000000"/>
                  </a:solidFill>
                  <a:effectLst/>
                  <a:uLnTx/>
                  <a:uFillTx/>
                  <a:ea typeface="Arial"/>
                  <a:cs typeface="Arial"/>
                </a:rPr>
                <a:t>2 IAk</a:t>
              </a:r>
              <a:endParaRPr kumimoji="0" lang="en-US" sz="7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69" name="Oval 7">
              <a:extLst>
                <a:ext uri="{FF2B5EF4-FFF2-40B4-BE49-F238E27FC236}">
                  <a16:creationId xmlns:a16="http://schemas.microsoft.com/office/drawing/2014/main" id="{654DBA96-5238-1470-CE67-22A0BE9B559E}"/>
                </a:ext>
              </a:extLst>
            </p:cNvPr>
            <p:cNvSpPr/>
            <p:nvPr/>
          </p:nvSpPr>
          <p:spPr>
            <a:xfrm>
              <a:off x="5798356" y="2540033"/>
              <a:ext cx="101600" cy="101600"/>
            </a:xfrm>
            <a:prstGeom prst="ellipse">
              <a:avLst/>
            </a:prstGeom>
            <a:solidFill>
              <a:srgbClr val="575D72"/>
            </a:solidFill>
            <a:ln w="25400" cap="flat" cmpd="sng" algn="ctr">
              <a:noFill/>
              <a:prstDash val="solid"/>
            </a:ln>
            <a:effectLst/>
          </p:spPr>
          <p:txBody>
            <a:bodyPr wrap="none" lIns="216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700" b="0" i="0" u="none" strike="noStrike" kern="0" cap="none" spc="0" normalizeH="0" baseline="0" noProof="0" dirty="0">
                  <a:ln>
                    <a:noFill/>
                  </a:ln>
                  <a:solidFill>
                    <a:srgbClr val="000000"/>
                  </a:solidFill>
                  <a:effectLst/>
                  <a:uLnTx/>
                  <a:uFillTx/>
                  <a:ea typeface="Arial"/>
                  <a:cs typeface="Arial"/>
                </a:rPr>
                <a:t>1 IAk</a:t>
              </a:r>
              <a:endParaRPr kumimoji="0" lang="en-US" sz="700" b="0" i="0" u="none" strike="noStrike" kern="0" cap="none" spc="0" normalizeH="0" baseline="0" noProof="0" dirty="0">
                <a:ln>
                  <a:noFill/>
                </a:ln>
                <a:solidFill>
                  <a:srgbClr val="000000"/>
                </a:solidFill>
                <a:effectLst/>
                <a:uLnTx/>
                <a:uFillTx/>
                <a:cs typeface="Arial" panose="020B0604020202020204" pitchFamily="34" charset="0"/>
              </a:endParaRPr>
            </a:p>
          </p:txBody>
        </p:sp>
      </p:grpSp>
      <p:sp>
        <p:nvSpPr>
          <p:cNvPr id="71" name="Text Placeholder 5">
            <a:extLst>
              <a:ext uri="{FF2B5EF4-FFF2-40B4-BE49-F238E27FC236}">
                <a16:creationId xmlns:a16="http://schemas.microsoft.com/office/drawing/2014/main" id="{95F60B30-7547-6769-C628-DD080B979A73}"/>
              </a:ext>
            </a:extLst>
          </p:cNvPr>
          <p:cNvSpPr txBox="1">
            <a:spLocks/>
          </p:cNvSpPr>
          <p:nvPr/>
        </p:nvSpPr>
        <p:spPr>
          <a:xfrm>
            <a:off x="396412" y="4784789"/>
            <a:ext cx="8334336"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modifiziert nach Anand V 2021</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 Analyse kombinierter und harmonisierter Daten aus fünf prospektiven Kohorten von aT1D in Finnland, Deutschland, Schweden und den USA mit 24.662 Kindern mit erhöhtem genetischen Risiko für die Entwicklung von IAk und T1D. Nach der Harmonisierung wurden die Ergebnisse bei 16.709 Säuglingen und Kleinkindern analysiert, die bis zum Alter von 2,5 Jahren aufgenommen wurden. IAk: Inselautoantikörper; T1D: Typ-1-Diabetes. </a:t>
            </a:r>
            <a:endParaRPr kumimoji="0" lang="en-NZ" sz="600" b="0" i="0" u="none" strike="noStrike" kern="1200" cap="none" spc="0" normalizeH="0" baseline="0" noProof="0" dirty="0">
              <a:ln>
                <a:noFill/>
              </a:ln>
              <a:solidFill>
                <a:srgbClr val="404040"/>
              </a:solidFill>
              <a:effectLst/>
              <a:uLnTx/>
              <a:uFillTx/>
              <a:latin typeface="+mn-lt"/>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a-DK" sz="600" b="0" i="0" u="none" strike="noStrike" kern="1200" cap="none" spc="0" normalizeH="0" baseline="0" noProof="0" dirty="0">
                <a:ln>
                  <a:noFill/>
                </a:ln>
                <a:solidFill>
                  <a:srgbClr val="404040"/>
                </a:solidFill>
                <a:effectLst/>
                <a:uLnTx/>
                <a:uFillTx/>
                <a:latin typeface="+mn-lt"/>
                <a:ea typeface="Arial"/>
                <a:cs typeface="Arial"/>
              </a:rPr>
              <a:t>Anand V </a:t>
            </a:r>
            <a:r>
              <a:rPr kumimoji="0" lang="da-DK"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mn-lt"/>
                <a:ea typeface="Arial"/>
                <a:cs typeface="Arial"/>
              </a:rPr>
              <a:t>2021; 44: 2269</a:t>
            </a:r>
            <a:r>
              <a:rPr lang="da-DK" sz="600" dirty="0">
                <a:solidFill>
                  <a:srgbClr val="404040"/>
                </a:solidFill>
                <a:latin typeface="Verdana"/>
                <a:ea typeface="Arial"/>
                <a:cs typeface="Arial"/>
              </a:rPr>
              <a:t>–</a:t>
            </a:r>
            <a:r>
              <a:rPr kumimoji="0" lang="da-DK" sz="600" b="0" i="0" u="none" strike="noStrike" kern="1200" cap="none" spc="0" normalizeH="0" baseline="0" noProof="0" dirty="0">
                <a:ln>
                  <a:noFill/>
                </a:ln>
                <a:solidFill>
                  <a:srgbClr val="404040"/>
                </a:solidFill>
                <a:effectLst/>
                <a:uLnTx/>
                <a:uFillTx/>
                <a:latin typeface="+mn-lt"/>
                <a:ea typeface="Arial"/>
                <a:cs typeface="Arial"/>
              </a:rPr>
              <a:t>76. </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endParaRPr>
          </a:p>
        </p:txBody>
      </p:sp>
    </p:spTree>
    <p:extLst>
      <p:ext uri="{BB962C8B-B14F-4D97-AF65-F5344CB8AC3E}">
        <p14:creationId xmlns:p14="http://schemas.microsoft.com/office/powerpoint/2010/main" val="1260962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72601-7D99-2FEE-577A-93EB63195316}"/>
            </a:ext>
          </a:extLst>
        </p:cNvPr>
        <p:cNvGrpSpPr/>
        <p:nvPr/>
      </p:nvGrpSpPr>
      <p:grpSpPr>
        <a:xfrm>
          <a:off x="0" y="0"/>
          <a:ext cx="0" cy="0"/>
          <a:chOff x="0" y="0"/>
          <a:chExt cx="0" cy="0"/>
        </a:xfrm>
      </p:grpSpPr>
      <p:sp>
        <p:nvSpPr>
          <p:cNvPr id="33" name="Textplatzhalter 9">
            <a:extLst>
              <a:ext uri="{FF2B5EF4-FFF2-40B4-BE49-F238E27FC236}">
                <a16:creationId xmlns:a16="http://schemas.microsoft.com/office/drawing/2014/main" id="{515D0B8F-752F-E57D-254A-A166B4029E5A}"/>
              </a:ext>
            </a:extLst>
          </p:cNvPr>
          <p:cNvSpPr txBox="1">
            <a:spLocks/>
          </p:cNvSpPr>
          <p:nvPr/>
        </p:nvSpPr>
        <p:spPr>
          <a:xfrm>
            <a:off x="330466" y="114843"/>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err="1">
                <a:solidFill>
                  <a:srgbClr val="7030A0"/>
                </a:solidFill>
              </a:rPr>
              <a:t>IAk</a:t>
            </a:r>
            <a:r>
              <a:rPr lang="de-DE" sz="2000" b="1" dirty="0">
                <a:solidFill>
                  <a:srgbClr val="7030A0"/>
                </a:solidFill>
              </a:rPr>
              <a:t>-Affinität kann das Progressionsrisiko zu T1D Stadium 3 vorhersagen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1-3</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 name="Rectangle: Top Corners Rounded 9">
            <a:extLst>
              <a:ext uri="{FF2B5EF4-FFF2-40B4-BE49-F238E27FC236}">
                <a16:creationId xmlns:a16="http://schemas.microsoft.com/office/drawing/2014/main" id="{594464A5-C805-5560-044D-AF61F8AA4E32}"/>
              </a:ext>
            </a:extLst>
          </p:cNvPr>
          <p:cNvSpPr/>
          <p:nvPr/>
        </p:nvSpPr>
        <p:spPr>
          <a:xfrm rot="5400000">
            <a:off x="726499" y="131261"/>
            <a:ext cx="250246" cy="1703244"/>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BABYDIAB-Studie*</a:t>
            </a:r>
          </a:p>
        </p:txBody>
      </p:sp>
      <p:sp>
        <p:nvSpPr>
          <p:cNvPr id="18" name="TextBox 3037">
            <a:extLst>
              <a:ext uri="{FF2B5EF4-FFF2-40B4-BE49-F238E27FC236}">
                <a16:creationId xmlns:a16="http://schemas.microsoft.com/office/drawing/2014/main" id="{01915219-3BE5-C544-30AB-72FEA03985EA}"/>
              </a:ext>
            </a:extLst>
          </p:cNvPr>
          <p:cNvSpPr txBox="1"/>
          <p:nvPr/>
        </p:nvSpPr>
        <p:spPr>
          <a:xfrm>
            <a:off x="330466" y="4749786"/>
            <a:ext cx="8483069" cy="369332"/>
          </a:xfrm>
          <a:prstGeom prst="rect">
            <a:avLst/>
          </a:prstGeom>
          <a:noFill/>
        </p:spPr>
        <p:txBody>
          <a:bodyPr wrap="square" rtlCol="0" anchor="b">
            <a:spAutoFit/>
          </a:bodyPr>
          <a:lstStyle/>
          <a:p>
            <a:pPr lvl="0" defTabSz="685766">
              <a:buClr>
                <a:srgbClr val="2F4B95"/>
              </a:buClr>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de-DE" sz="600" dirty="0">
                <a:solidFill>
                  <a:srgbClr val="404040"/>
                </a:solidFill>
                <a:ea typeface="Arial"/>
                <a:cs typeface="Arial"/>
              </a:rPr>
              <a:t>Die BABYDIAB-Studie in Deutschland untersuchte den natürlichen Verlauf von Inselautoimmunität und T1D bei Kindern mit erhöhtem genetischem Risiko für T1D (N = 1.610). Die Daten stammen aus einer Kohorte, die IAA-Autoantikörper entwickelte (N = 56).</a:t>
            </a:r>
            <a:r>
              <a:rPr lang="de-DE" sz="600" baseline="30000" dirty="0">
                <a:solidFill>
                  <a:srgbClr val="404040"/>
                </a:solidFill>
                <a:ea typeface="Arial"/>
                <a:cs typeface="Arial"/>
              </a:rPr>
              <a:t>1</a:t>
            </a:r>
            <a:r>
              <a:rPr lang="de-DE" sz="600" dirty="0">
                <a:solidFill>
                  <a:srgbClr val="404040"/>
                </a:solidFill>
                <a:ea typeface="Arial"/>
                <a:cs typeface="Arial"/>
              </a:rPr>
              <a:t> </a:t>
            </a:r>
            <a:r>
              <a:rPr kumimoji="0" lang="da-DK" sz="600" b="0" i="0" u="none" strike="noStrike" kern="1200" cap="none" spc="0" normalizeH="0" baseline="0" noProof="0" dirty="0">
                <a:ln>
                  <a:noFill/>
                </a:ln>
                <a:solidFill>
                  <a:srgbClr val="404040"/>
                </a:solidFill>
                <a:effectLst/>
                <a:uLnTx/>
                <a:uFillTx/>
                <a:latin typeface="Verdana"/>
                <a:ea typeface="Arial"/>
                <a:cs typeface="Arial"/>
              </a:rPr>
              <a:t>ECL: Elektrochemilumineszenz; IAA: Insulin-Autoantikörper; IAk: Inselautoantikörper; RBA: Radio-binding assay, Radioimmunoassay; T1D: Typ-1-Diabetes.</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Achenbach P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J Clin Invest </a:t>
            </a:r>
            <a:r>
              <a:rPr kumimoji="0" lang="da-DK" sz="600" b="0" i="0" u="none" strike="noStrike" kern="1200" cap="none" spc="0" normalizeH="0" baseline="0" noProof="0" dirty="0">
                <a:ln>
                  <a:noFill/>
                </a:ln>
                <a:solidFill>
                  <a:srgbClr val="404040"/>
                </a:solidFill>
                <a:effectLst/>
                <a:uLnTx/>
                <a:uFillTx/>
                <a:latin typeface="Verdana"/>
                <a:ea typeface="Arial"/>
                <a:cs typeface="Arial"/>
              </a:rPr>
              <a:t>2004; 114: 589–97.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Jia X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J Clin Endocrinok Metab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2021; 106</a:t>
            </a:r>
            <a:r>
              <a:rPr lang="da-DK" sz="600" dirty="0">
                <a:solidFill>
                  <a:srgbClr val="404040"/>
                </a:solidFill>
                <a:ea typeface="Arial"/>
                <a:cs typeface="Arial"/>
              </a:rPr>
              <a:t>: 3455–63</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kumimoji="0" lang="da-DK" sz="600" b="1" i="0" u="none" strike="noStrike" kern="1200" cap="none" spc="0" normalizeH="0" baseline="0" noProof="0" dirty="0">
                <a:ln>
                  <a:noFill/>
                </a:ln>
                <a:solidFill>
                  <a:srgbClr val="404040"/>
                </a:solidFill>
                <a:effectLst/>
                <a:uLnTx/>
                <a:uFillTx/>
                <a:latin typeface="Verdana"/>
                <a:ea typeface="Arial"/>
                <a:cs typeface="Arial"/>
              </a:rPr>
              <a:t>3.</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de-DE" sz="600" dirty="0">
                <a:solidFill>
                  <a:srgbClr val="404040"/>
                </a:solidFill>
              </a:rPr>
              <a:t>Jia X &amp; </a:t>
            </a:r>
            <a:r>
              <a:rPr lang="de-DE" sz="600" dirty="0" err="1">
                <a:solidFill>
                  <a:srgbClr val="404040"/>
                </a:solidFill>
              </a:rPr>
              <a:t>Yu</a:t>
            </a:r>
            <a:r>
              <a:rPr lang="de-DE" sz="600" dirty="0">
                <a:solidFill>
                  <a:srgbClr val="404040"/>
                </a:solidFill>
              </a:rPr>
              <a:t> L</a:t>
            </a:r>
            <a:r>
              <a:rPr lang="de-DE" sz="600" i="1" dirty="0">
                <a:solidFill>
                  <a:srgbClr val="404040"/>
                </a:solidFill>
              </a:rPr>
              <a:t>. J </a:t>
            </a:r>
            <a:r>
              <a:rPr lang="de-DE" sz="600" i="1" dirty="0" err="1">
                <a:solidFill>
                  <a:srgbClr val="404040"/>
                </a:solidFill>
              </a:rPr>
              <a:t>Endocrinol</a:t>
            </a:r>
            <a:r>
              <a:rPr lang="de-DE" sz="600" i="1" dirty="0">
                <a:solidFill>
                  <a:srgbClr val="404040"/>
                </a:solidFill>
              </a:rPr>
              <a:t> </a:t>
            </a:r>
            <a:r>
              <a:rPr lang="de-DE" sz="600" i="1" dirty="0" err="1">
                <a:solidFill>
                  <a:srgbClr val="404040"/>
                </a:solidFill>
              </a:rPr>
              <a:t>Soc</a:t>
            </a:r>
            <a:r>
              <a:rPr lang="de-DE" sz="600" i="1" dirty="0">
                <a:solidFill>
                  <a:srgbClr val="404040"/>
                </a:solidFill>
              </a:rPr>
              <a:t> </a:t>
            </a:r>
            <a:r>
              <a:rPr lang="de-DE" sz="600" dirty="0">
                <a:solidFill>
                  <a:srgbClr val="404040"/>
                </a:solidFill>
              </a:rPr>
              <a:t>2024; 8: bvad160. </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
        <p:nvSpPr>
          <p:cNvPr id="6" name="Rectangle: Top Corners Rounded 15">
            <a:extLst>
              <a:ext uri="{FF2B5EF4-FFF2-40B4-BE49-F238E27FC236}">
                <a16:creationId xmlns:a16="http://schemas.microsoft.com/office/drawing/2014/main" id="{C5A12DA2-39D8-59C3-616A-00104929E36D}"/>
              </a:ext>
            </a:extLst>
          </p:cNvPr>
          <p:cNvSpPr/>
          <p:nvPr/>
        </p:nvSpPr>
        <p:spPr>
          <a:xfrm rot="5400000" flipH="1">
            <a:off x="6561380" y="-437858"/>
            <a:ext cx="864000" cy="4303800"/>
          </a:xfrm>
          <a:prstGeom prst="round2SameRect">
            <a:avLst>
              <a:gd name="adj1" fmla="val 0"/>
              <a:gd name="adj2" fmla="val 50000"/>
            </a:avLst>
          </a:prstGeom>
          <a:ln>
            <a:noFill/>
          </a:ln>
        </p:spPr>
        <p:style>
          <a:lnRef idx="3">
            <a:schemeClr val="lt1"/>
          </a:lnRef>
          <a:fillRef idx="1">
            <a:schemeClr val="accent6"/>
          </a:fillRef>
          <a:effectRef idx="1">
            <a:schemeClr val="accent6"/>
          </a:effectRef>
          <a:fontRef idx="minor">
            <a:schemeClr val="lt1"/>
          </a:fontRef>
        </p:style>
        <p:txBody>
          <a:bodyPr vert="vert270" lIns="54000" tIns="189000" rIns="54000" bIns="162000" rtlCol="0" anchor="ctr"/>
          <a:lstStyle/>
          <a:p>
            <a:pPr defTabSz="685800">
              <a:lnSpc>
                <a:spcPct val="90000"/>
              </a:lnSpc>
              <a:spcBef>
                <a:spcPts val="1800"/>
              </a:spcBef>
              <a:defRPr/>
            </a:pPr>
            <a:r>
              <a:rPr lang="de-DE" sz="1100" dirty="0">
                <a:solidFill>
                  <a:srgbClr val="000000"/>
                </a:solidFill>
                <a:cs typeface="Arial" panose="020B0604020202020204" pitchFamily="34" charset="0"/>
              </a:rPr>
              <a:t>Personen mit </a:t>
            </a:r>
            <a:r>
              <a:rPr lang="de-DE" sz="1100" b="1" dirty="0">
                <a:solidFill>
                  <a:schemeClr val="bg1"/>
                </a:solidFill>
                <a:cs typeface="Arial" panose="020B0604020202020204" pitchFamily="34" charset="0"/>
              </a:rPr>
              <a:t>hochaffinen </a:t>
            </a:r>
            <a:r>
              <a:rPr lang="de-DE" sz="1100" b="1" dirty="0" err="1">
                <a:solidFill>
                  <a:schemeClr val="bg1"/>
                </a:solidFill>
                <a:cs typeface="Arial" panose="020B0604020202020204" pitchFamily="34" charset="0"/>
              </a:rPr>
              <a:t>IAk</a:t>
            </a:r>
            <a:r>
              <a:rPr lang="de-DE" sz="1100" b="1" dirty="0">
                <a:solidFill>
                  <a:schemeClr val="bg1"/>
                </a:solidFill>
                <a:cs typeface="Arial" panose="020B0604020202020204" pitchFamily="34" charset="0"/>
              </a:rPr>
              <a:t> entwickeln mit höherer Wahrscheinlichkeit klinischen T1D </a:t>
            </a:r>
            <a:r>
              <a:rPr lang="de-DE" sz="1100" dirty="0">
                <a:solidFill>
                  <a:srgbClr val="000000"/>
                </a:solidFill>
                <a:cs typeface="Arial" panose="020B0604020202020204" pitchFamily="34" charset="0"/>
              </a:rPr>
              <a:t>(Stadium 3) als Personen mit geringerer Affinität</a:t>
            </a:r>
            <a:r>
              <a:rPr lang="en-US" sz="1100" baseline="30000" dirty="0">
                <a:solidFill>
                  <a:srgbClr val="000000"/>
                </a:solidFill>
                <a:cs typeface="Arial" panose="020B0604020202020204" pitchFamily="34" charset="0"/>
              </a:rPr>
              <a:t>1,2</a:t>
            </a:r>
          </a:p>
        </p:txBody>
      </p:sp>
      <p:sp>
        <p:nvSpPr>
          <p:cNvPr id="7" name="Rectangle: Top Corners Rounded 15">
            <a:extLst>
              <a:ext uri="{FF2B5EF4-FFF2-40B4-BE49-F238E27FC236}">
                <a16:creationId xmlns:a16="http://schemas.microsoft.com/office/drawing/2014/main" id="{FDB11895-9DEB-34BF-4BDA-2A467C68494E}"/>
              </a:ext>
            </a:extLst>
          </p:cNvPr>
          <p:cNvSpPr/>
          <p:nvPr/>
        </p:nvSpPr>
        <p:spPr>
          <a:xfrm rot="16200000">
            <a:off x="6534380" y="1674189"/>
            <a:ext cx="918000" cy="4303800"/>
          </a:xfrm>
          <a:prstGeom prst="round2SameRect">
            <a:avLst>
              <a:gd name="adj1" fmla="val 50000"/>
              <a:gd name="adj2" fmla="val 0"/>
            </a:avLst>
          </a:prstGeom>
          <a:ln>
            <a:noFill/>
          </a:ln>
        </p:spPr>
        <p:style>
          <a:lnRef idx="3">
            <a:schemeClr val="lt1"/>
          </a:lnRef>
          <a:fillRef idx="1">
            <a:schemeClr val="accent6"/>
          </a:fillRef>
          <a:effectRef idx="1">
            <a:schemeClr val="accent6"/>
          </a:effectRef>
          <a:fontRef idx="minor">
            <a:schemeClr val="lt1"/>
          </a:fontRef>
        </p:style>
        <p:txBody>
          <a:bodyPr vert="vert" lIns="54000" tIns="189000" rIns="54000" bIns="162000" rtlCol="0" anchor="ctr"/>
          <a:lstStyle/>
          <a:p>
            <a:pPr defTabSz="685800">
              <a:lnSpc>
                <a:spcPct val="90000"/>
              </a:lnSpc>
              <a:defRPr/>
            </a:pPr>
            <a:r>
              <a:rPr lang="de-DE" sz="1100" dirty="0">
                <a:solidFill>
                  <a:srgbClr val="000000"/>
                </a:solidFill>
                <a:cs typeface="Arial" panose="020B0604020202020204" pitchFamily="34" charset="0"/>
              </a:rPr>
              <a:t>Neue Techniken wie ECL können </a:t>
            </a:r>
            <a:r>
              <a:rPr lang="de-DE" sz="1100" b="1" dirty="0">
                <a:solidFill>
                  <a:schemeClr val="bg1"/>
                </a:solidFill>
                <a:cs typeface="Arial" panose="020B0604020202020204" pitchFamily="34" charset="0"/>
              </a:rPr>
              <a:t>selektiv </a:t>
            </a:r>
            <a:r>
              <a:rPr lang="de-DE" sz="1100" b="1" dirty="0" err="1">
                <a:solidFill>
                  <a:schemeClr val="bg1"/>
                </a:solidFill>
                <a:cs typeface="Arial" panose="020B0604020202020204" pitchFamily="34" charset="0"/>
              </a:rPr>
              <a:t>IAk</a:t>
            </a:r>
            <a:r>
              <a:rPr lang="de-DE" sz="1100" b="1" dirty="0">
                <a:solidFill>
                  <a:schemeClr val="bg1"/>
                </a:solidFill>
                <a:cs typeface="Arial" panose="020B0604020202020204" pitchFamily="34" charset="0"/>
              </a:rPr>
              <a:t> mit hoher Affinität </a:t>
            </a:r>
            <a:r>
              <a:rPr lang="de-DE" sz="1100" dirty="0">
                <a:solidFill>
                  <a:srgbClr val="000000"/>
                </a:solidFill>
                <a:cs typeface="Arial" panose="020B0604020202020204" pitchFamily="34" charset="0"/>
              </a:rPr>
              <a:t>nachweisen und verbessern damit den prädiktiven Wert für das T1D-Risiko im Vergleich zu älteren Techniken (z. B. RBA)</a:t>
            </a:r>
            <a:r>
              <a:rPr lang="en-US" sz="1100" baseline="30000" dirty="0">
                <a:solidFill>
                  <a:srgbClr val="000000"/>
                </a:solidFill>
                <a:cs typeface="Arial" panose="020B0604020202020204" pitchFamily="34" charset="0"/>
              </a:rPr>
              <a:t>2,3</a:t>
            </a:r>
            <a:r>
              <a:rPr lang="en-US" sz="1100" dirty="0">
                <a:solidFill>
                  <a:srgbClr val="000000"/>
                </a:solidFill>
                <a:cs typeface="Arial" panose="020B0604020202020204" pitchFamily="34" charset="0"/>
              </a:rPr>
              <a:t> </a:t>
            </a:r>
          </a:p>
        </p:txBody>
      </p:sp>
      <p:sp>
        <p:nvSpPr>
          <p:cNvPr id="9" name="Rectangle: Top Corners Rounded 9">
            <a:extLst>
              <a:ext uri="{FF2B5EF4-FFF2-40B4-BE49-F238E27FC236}">
                <a16:creationId xmlns:a16="http://schemas.microsoft.com/office/drawing/2014/main" id="{4719D049-7EAB-B1ED-DB0C-B4C9F9F36055}"/>
              </a:ext>
            </a:extLst>
          </p:cNvPr>
          <p:cNvSpPr/>
          <p:nvPr/>
        </p:nvSpPr>
        <p:spPr>
          <a:xfrm rot="5400000">
            <a:off x="2148143" y="-472300"/>
            <a:ext cx="429497" cy="375458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54000" tIns="54000" rIns="54000" bIns="54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sz="1100" dirty="0" err="1">
                <a:solidFill>
                  <a:prstClr val="white"/>
                </a:solidFill>
                <a:cs typeface="Arial" panose="020B0604020202020204" pitchFamily="34" charset="0"/>
              </a:rPr>
              <a:t>Progressionsrisiko</a:t>
            </a:r>
            <a:r>
              <a:rPr lang="en-US" sz="1100" dirty="0">
                <a:solidFill>
                  <a:prstClr val="white"/>
                </a:solidFill>
                <a:cs typeface="Arial" panose="020B0604020202020204" pitchFamily="34" charset="0"/>
              </a:rPr>
              <a:t> von der </a:t>
            </a:r>
            <a:r>
              <a:rPr lang="en-US" sz="1100" dirty="0" err="1">
                <a:solidFill>
                  <a:prstClr val="white"/>
                </a:solidFill>
                <a:cs typeface="Arial" panose="020B0604020202020204" pitchFamily="34" charset="0"/>
              </a:rPr>
              <a:t>Serokonversion</a:t>
            </a:r>
            <a:r>
              <a:rPr lang="en-US" sz="1100" dirty="0">
                <a:solidFill>
                  <a:prstClr val="white"/>
                </a:solidFill>
                <a:cs typeface="Arial" panose="020B0604020202020204" pitchFamily="34" charset="0"/>
              </a:rPr>
              <a:t> </a:t>
            </a:r>
            <a:r>
              <a:rPr lang="en-US" sz="1100" dirty="0" err="1">
                <a:solidFill>
                  <a:prstClr val="white"/>
                </a:solidFill>
                <a:cs typeface="Arial" panose="020B0604020202020204" pitchFamily="34" charset="0"/>
              </a:rPr>
              <a:t>mit</a:t>
            </a:r>
            <a:r>
              <a:rPr lang="en-US" sz="1100" dirty="0">
                <a:solidFill>
                  <a:prstClr val="white"/>
                </a:solidFill>
                <a:cs typeface="Arial" panose="020B0604020202020204" pitchFamily="34" charset="0"/>
              </a:rPr>
              <a:t> IAA zu T1D Stadium 3 (N = 56)</a:t>
            </a:r>
            <a:r>
              <a:rPr lang="en-US" sz="1100" baseline="30000" dirty="0">
                <a:solidFill>
                  <a:prstClr val="white"/>
                </a:solidFill>
                <a:cs typeface="Arial" panose="020B0604020202020204" pitchFamily="34" charset="0"/>
              </a:rPr>
              <a:t>1</a:t>
            </a:r>
          </a:p>
        </p:txBody>
      </p:sp>
      <p:sp>
        <p:nvSpPr>
          <p:cNvPr id="11" name="Rectangle: Top Corners Rounded 15">
            <a:extLst>
              <a:ext uri="{FF2B5EF4-FFF2-40B4-BE49-F238E27FC236}">
                <a16:creationId xmlns:a16="http://schemas.microsoft.com/office/drawing/2014/main" id="{3E8DEC67-64E8-4208-E3E6-E11E84FA9D23}"/>
              </a:ext>
            </a:extLst>
          </p:cNvPr>
          <p:cNvSpPr/>
          <p:nvPr/>
        </p:nvSpPr>
        <p:spPr>
          <a:xfrm rot="16200000">
            <a:off x="6561380" y="604666"/>
            <a:ext cx="864000" cy="4303800"/>
          </a:xfrm>
          <a:prstGeom prst="round2SameRect">
            <a:avLst>
              <a:gd name="adj1" fmla="val 50000"/>
              <a:gd name="adj2" fmla="val 0"/>
            </a:avLst>
          </a:prstGeom>
          <a:ln>
            <a:noFill/>
          </a:ln>
        </p:spPr>
        <p:style>
          <a:lnRef idx="3">
            <a:schemeClr val="lt1"/>
          </a:lnRef>
          <a:fillRef idx="1">
            <a:schemeClr val="accent6"/>
          </a:fillRef>
          <a:effectRef idx="1">
            <a:schemeClr val="accent6"/>
          </a:effectRef>
          <a:fontRef idx="minor">
            <a:schemeClr val="lt1"/>
          </a:fontRef>
        </p:style>
        <p:txBody>
          <a:bodyPr vert="vert" lIns="54000" tIns="189000" rIns="54000" bIns="162000" rtlCol="0" anchor="ctr"/>
          <a:lstStyle/>
          <a:p>
            <a:pPr defTabSz="685800">
              <a:lnSpc>
                <a:spcPct val="90000"/>
              </a:lnSpc>
              <a:defRPr/>
            </a:pPr>
            <a:r>
              <a:rPr lang="de-DE" sz="1100" dirty="0">
                <a:solidFill>
                  <a:srgbClr val="000000"/>
                </a:solidFill>
                <a:cs typeface="Arial" panose="020B0604020202020204" pitchFamily="34" charset="0"/>
              </a:rPr>
              <a:t>Die </a:t>
            </a:r>
            <a:r>
              <a:rPr lang="de-DE" sz="1100" b="1" dirty="0">
                <a:solidFill>
                  <a:schemeClr val="bg1"/>
                </a:solidFill>
                <a:cs typeface="Arial" panose="020B0604020202020204" pitchFamily="34" charset="0"/>
              </a:rPr>
              <a:t>Fähigkeit</a:t>
            </a:r>
            <a:r>
              <a:rPr lang="de-DE" sz="1100" dirty="0">
                <a:solidFill>
                  <a:srgbClr val="000000"/>
                </a:solidFill>
                <a:cs typeface="Arial" panose="020B0604020202020204" pitchFamily="34" charset="0"/>
              </a:rPr>
              <a:t>, zwischen Autoantikörpern mit hohem Risiko und hoher Affinität und solchen mit geringer Affinität und geringem Risiko zu unterscheiden, </a:t>
            </a:r>
            <a:r>
              <a:rPr lang="de-DE" sz="1100" b="1" dirty="0">
                <a:solidFill>
                  <a:schemeClr val="bg1"/>
                </a:solidFill>
                <a:cs typeface="Arial" panose="020B0604020202020204" pitchFamily="34" charset="0"/>
              </a:rPr>
              <a:t>variiert je nach Testverfahren</a:t>
            </a:r>
            <a:r>
              <a:rPr lang="en-US" sz="1100" b="1" baseline="30000" dirty="0">
                <a:solidFill>
                  <a:schemeClr val="bg1"/>
                </a:solidFill>
                <a:cs typeface="Arial" panose="020B0604020202020204" pitchFamily="34" charset="0"/>
              </a:rPr>
              <a:t>2</a:t>
            </a:r>
          </a:p>
        </p:txBody>
      </p:sp>
      <p:sp>
        <p:nvSpPr>
          <p:cNvPr id="15" name="Textfeld 14">
            <a:extLst>
              <a:ext uri="{FF2B5EF4-FFF2-40B4-BE49-F238E27FC236}">
                <a16:creationId xmlns:a16="http://schemas.microsoft.com/office/drawing/2014/main" id="{B1C26874-9759-8149-E671-6A62C0D08C95}"/>
              </a:ext>
            </a:extLst>
          </p:cNvPr>
          <p:cNvSpPr txBox="1"/>
          <p:nvPr/>
        </p:nvSpPr>
        <p:spPr>
          <a:xfrm>
            <a:off x="330465" y="4602237"/>
            <a:ext cx="4548235" cy="184666"/>
          </a:xfrm>
          <a:prstGeom prst="rect">
            <a:avLst/>
          </a:prstGeom>
          <a:noFill/>
        </p:spPr>
        <p:txBody>
          <a:bodyPr wrap="square">
            <a:spAutoFit/>
          </a:bodyPr>
          <a:lstStyle/>
          <a:p>
            <a:r>
              <a:rPr lang="de-DE" sz="600" dirty="0">
                <a:solidFill>
                  <a:srgbClr val="404040"/>
                </a:solidFill>
                <a:latin typeface="+mn-lt"/>
                <a:ea typeface="Arial"/>
                <a:cs typeface="Arial"/>
              </a:rPr>
              <a:t>Abbildung modifiziert nach Achenbach P 2004</a:t>
            </a:r>
            <a:r>
              <a:rPr lang="de-DE" sz="600" baseline="30000" dirty="0">
                <a:solidFill>
                  <a:srgbClr val="404040"/>
                </a:solidFill>
                <a:latin typeface="+mn-lt"/>
                <a:ea typeface="Arial"/>
                <a:cs typeface="Arial"/>
              </a:rPr>
              <a:t>1</a:t>
            </a:r>
            <a:r>
              <a:rPr lang="de-DE" sz="600" dirty="0">
                <a:solidFill>
                  <a:srgbClr val="404040"/>
                </a:solidFill>
                <a:ea typeface="Arial"/>
                <a:cs typeface="Arial"/>
              </a:rPr>
              <a:t>. </a:t>
            </a:r>
            <a:endParaRPr lang="de-DE" sz="1400" dirty="0">
              <a:solidFill>
                <a:srgbClr val="404040"/>
              </a:solidFill>
            </a:endParaRPr>
          </a:p>
        </p:txBody>
      </p:sp>
      <p:grpSp>
        <p:nvGrpSpPr>
          <p:cNvPr id="3" name="Gruppieren 2">
            <a:extLst>
              <a:ext uri="{FF2B5EF4-FFF2-40B4-BE49-F238E27FC236}">
                <a16:creationId xmlns:a16="http://schemas.microsoft.com/office/drawing/2014/main" id="{4DD15B0B-B698-5B07-813C-CD43BC6EFFC9}"/>
              </a:ext>
            </a:extLst>
          </p:cNvPr>
          <p:cNvGrpSpPr/>
          <p:nvPr/>
        </p:nvGrpSpPr>
        <p:grpSpPr>
          <a:xfrm>
            <a:off x="628549" y="1717177"/>
            <a:ext cx="3168748" cy="2584070"/>
            <a:chOff x="628549" y="1717177"/>
            <a:chExt cx="3168748" cy="2584070"/>
          </a:xfrm>
        </p:grpSpPr>
        <p:cxnSp>
          <p:nvCxnSpPr>
            <p:cNvPr id="19" name="Gerader Verbinder 18">
              <a:extLst>
                <a:ext uri="{FF2B5EF4-FFF2-40B4-BE49-F238E27FC236}">
                  <a16:creationId xmlns:a16="http://schemas.microsoft.com/office/drawing/2014/main" id="{EA6380C9-DF40-3A5A-125F-99E0CBE1B3AF}"/>
                </a:ext>
              </a:extLst>
            </p:cNvPr>
            <p:cNvCxnSpPr>
              <a:cxnSpLocks/>
            </p:cNvCxnSpPr>
            <p:nvPr/>
          </p:nvCxnSpPr>
          <p:spPr>
            <a:xfrm flipH="1">
              <a:off x="1446663" y="3602308"/>
              <a:ext cx="22655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Gerader Verbinder 239">
              <a:extLst>
                <a:ext uri="{FF2B5EF4-FFF2-40B4-BE49-F238E27FC236}">
                  <a16:creationId xmlns:a16="http://schemas.microsoft.com/office/drawing/2014/main" id="{909169F4-B14E-8D32-FBAA-AAB94BB7646F}"/>
                </a:ext>
              </a:extLst>
            </p:cNvPr>
            <p:cNvCxnSpPr>
              <a:cxnSpLocks/>
            </p:cNvCxnSpPr>
            <p:nvPr/>
          </p:nvCxnSpPr>
          <p:spPr>
            <a:xfrm flipV="1">
              <a:off x="1488237" y="3598124"/>
              <a:ext cx="2050537" cy="4833"/>
            </a:xfrm>
            <a:prstGeom prst="line">
              <a:avLst/>
            </a:prstGeom>
            <a:ln w="19050">
              <a:solidFill>
                <a:schemeClr val="accent1">
                  <a:lumMod val="90000"/>
                  <a:lumOff val="1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07706E93-DF82-2725-9973-383CD0E88F26}"/>
                </a:ext>
              </a:extLst>
            </p:cNvPr>
            <p:cNvCxnSpPr>
              <a:cxnSpLocks/>
            </p:cNvCxnSpPr>
            <p:nvPr/>
          </p:nvCxnSpPr>
          <p:spPr>
            <a:xfrm>
              <a:off x="1485900" y="1785257"/>
              <a:ext cx="0" cy="186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7DF91F77-27D5-08A8-35BA-CE046C16450B}"/>
                </a:ext>
              </a:extLst>
            </p:cNvPr>
            <p:cNvCxnSpPr>
              <a:cxnSpLocks/>
            </p:cNvCxnSpPr>
            <p:nvPr/>
          </p:nvCxnSpPr>
          <p:spPr>
            <a:xfrm>
              <a:off x="2208098" y="3602676"/>
              <a:ext cx="0" cy="4809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810B221C-B786-72A5-639B-53753F0AC71B}"/>
                </a:ext>
              </a:extLst>
            </p:cNvPr>
            <p:cNvCxnSpPr>
              <a:cxnSpLocks/>
            </p:cNvCxnSpPr>
            <p:nvPr/>
          </p:nvCxnSpPr>
          <p:spPr>
            <a:xfrm>
              <a:off x="2903003" y="3598124"/>
              <a:ext cx="0" cy="480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3E427EAE-016C-4E8A-5CD2-3365DB79D252}"/>
                </a:ext>
              </a:extLst>
            </p:cNvPr>
            <p:cNvCxnSpPr>
              <a:cxnSpLocks/>
            </p:cNvCxnSpPr>
            <p:nvPr/>
          </p:nvCxnSpPr>
          <p:spPr>
            <a:xfrm>
              <a:off x="3605852" y="3601536"/>
              <a:ext cx="0" cy="480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752EEC5A-FF96-A99F-E28E-B15B1CA9F961}"/>
                </a:ext>
              </a:extLst>
            </p:cNvPr>
            <p:cNvCxnSpPr>
              <a:cxnSpLocks/>
            </p:cNvCxnSpPr>
            <p:nvPr/>
          </p:nvCxnSpPr>
          <p:spPr>
            <a:xfrm flipH="1">
              <a:off x="1439833" y="3234180"/>
              <a:ext cx="483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49686AC6-9DE7-ECF8-23AB-09969A00F957}"/>
                </a:ext>
              </a:extLst>
            </p:cNvPr>
            <p:cNvCxnSpPr>
              <a:cxnSpLocks/>
            </p:cNvCxnSpPr>
            <p:nvPr/>
          </p:nvCxnSpPr>
          <p:spPr>
            <a:xfrm flipH="1">
              <a:off x="1438693" y="2867961"/>
              <a:ext cx="483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2DEEA84D-8F65-2B13-0784-CB920E569EBC}"/>
                </a:ext>
              </a:extLst>
            </p:cNvPr>
            <p:cNvCxnSpPr>
              <a:cxnSpLocks/>
            </p:cNvCxnSpPr>
            <p:nvPr/>
          </p:nvCxnSpPr>
          <p:spPr>
            <a:xfrm flipH="1">
              <a:off x="1437553" y="2508565"/>
              <a:ext cx="483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452234D3-7AE5-089B-B1F9-E87A8B88867A}"/>
                </a:ext>
              </a:extLst>
            </p:cNvPr>
            <p:cNvCxnSpPr>
              <a:cxnSpLocks/>
            </p:cNvCxnSpPr>
            <p:nvPr/>
          </p:nvCxnSpPr>
          <p:spPr>
            <a:xfrm flipH="1">
              <a:off x="1439825" y="2145753"/>
              <a:ext cx="483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494A1447-3715-80A6-F67C-A543647FF1AC}"/>
                </a:ext>
              </a:extLst>
            </p:cNvPr>
            <p:cNvCxnSpPr>
              <a:cxnSpLocks/>
            </p:cNvCxnSpPr>
            <p:nvPr/>
          </p:nvCxnSpPr>
          <p:spPr>
            <a:xfrm flipH="1">
              <a:off x="1437553" y="1785225"/>
              <a:ext cx="483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2" name="Textfeld 241">
              <a:extLst>
                <a:ext uri="{FF2B5EF4-FFF2-40B4-BE49-F238E27FC236}">
                  <a16:creationId xmlns:a16="http://schemas.microsoft.com/office/drawing/2014/main" id="{4793BB9D-0B4B-E3D7-B82D-996D82E8FE7A}"/>
                </a:ext>
              </a:extLst>
            </p:cNvPr>
            <p:cNvSpPr txBox="1"/>
            <p:nvPr/>
          </p:nvSpPr>
          <p:spPr>
            <a:xfrm>
              <a:off x="1214709" y="1717177"/>
              <a:ext cx="221214" cy="138499"/>
            </a:xfrm>
            <a:prstGeom prst="rect">
              <a:avLst/>
            </a:prstGeom>
            <a:noFill/>
          </p:spPr>
          <p:txBody>
            <a:bodyPr wrap="none" lIns="0" tIns="0" rIns="0" bIns="0" rtlCol="0" anchor="ctr">
              <a:spAutoFit/>
            </a:bodyPr>
            <a:lstStyle/>
            <a:p>
              <a:pPr algn="r"/>
              <a:r>
                <a:rPr lang="de-DE" sz="900" dirty="0"/>
                <a:t>100</a:t>
              </a:r>
            </a:p>
          </p:txBody>
        </p:sp>
        <p:sp>
          <p:nvSpPr>
            <p:cNvPr id="243" name="Textfeld 242">
              <a:extLst>
                <a:ext uri="{FF2B5EF4-FFF2-40B4-BE49-F238E27FC236}">
                  <a16:creationId xmlns:a16="http://schemas.microsoft.com/office/drawing/2014/main" id="{BF7D50F4-2BA8-2EF5-D15A-D19A0337C5DD}"/>
                </a:ext>
              </a:extLst>
            </p:cNvPr>
            <p:cNvSpPr txBox="1"/>
            <p:nvPr/>
          </p:nvSpPr>
          <p:spPr>
            <a:xfrm>
              <a:off x="1285047" y="2076505"/>
              <a:ext cx="147476" cy="138499"/>
            </a:xfrm>
            <a:prstGeom prst="rect">
              <a:avLst/>
            </a:prstGeom>
            <a:noFill/>
          </p:spPr>
          <p:txBody>
            <a:bodyPr wrap="none" lIns="0" tIns="0" rIns="0" bIns="0" rtlCol="0" anchor="ctr">
              <a:spAutoFit/>
            </a:bodyPr>
            <a:lstStyle/>
            <a:p>
              <a:pPr algn="r"/>
              <a:r>
                <a:rPr lang="de-DE" sz="900" dirty="0"/>
                <a:t>80</a:t>
              </a:r>
            </a:p>
          </p:txBody>
        </p:sp>
        <p:sp>
          <p:nvSpPr>
            <p:cNvPr id="244" name="Textfeld 243">
              <a:extLst>
                <a:ext uri="{FF2B5EF4-FFF2-40B4-BE49-F238E27FC236}">
                  <a16:creationId xmlns:a16="http://schemas.microsoft.com/office/drawing/2014/main" id="{8DD5934B-E69A-9F98-769B-BF8CB30EE318}"/>
                </a:ext>
              </a:extLst>
            </p:cNvPr>
            <p:cNvSpPr txBox="1"/>
            <p:nvPr/>
          </p:nvSpPr>
          <p:spPr>
            <a:xfrm>
              <a:off x="1290072" y="2435905"/>
              <a:ext cx="147476" cy="138499"/>
            </a:xfrm>
            <a:prstGeom prst="rect">
              <a:avLst/>
            </a:prstGeom>
            <a:noFill/>
          </p:spPr>
          <p:txBody>
            <a:bodyPr wrap="none" lIns="0" tIns="0" rIns="0" bIns="0" rtlCol="0" anchor="ctr">
              <a:spAutoFit/>
            </a:bodyPr>
            <a:lstStyle/>
            <a:p>
              <a:pPr algn="r"/>
              <a:r>
                <a:rPr lang="de-DE" sz="900" dirty="0"/>
                <a:t>60</a:t>
              </a:r>
            </a:p>
          </p:txBody>
        </p:sp>
        <p:sp>
          <p:nvSpPr>
            <p:cNvPr id="245" name="Textfeld 244">
              <a:extLst>
                <a:ext uri="{FF2B5EF4-FFF2-40B4-BE49-F238E27FC236}">
                  <a16:creationId xmlns:a16="http://schemas.microsoft.com/office/drawing/2014/main" id="{056DDC69-602E-6265-8E71-3677E85FA14F}"/>
                </a:ext>
              </a:extLst>
            </p:cNvPr>
            <p:cNvSpPr txBox="1"/>
            <p:nvPr/>
          </p:nvSpPr>
          <p:spPr>
            <a:xfrm>
              <a:off x="1290376" y="2795305"/>
              <a:ext cx="147476" cy="138499"/>
            </a:xfrm>
            <a:prstGeom prst="rect">
              <a:avLst/>
            </a:prstGeom>
            <a:noFill/>
          </p:spPr>
          <p:txBody>
            <a:bodyPr wrap="none" lIns="0" tIns="0" rIns="0" bIns="0" rtlCol="0" anchor="ctr">
              <a:spAutoFit/>
            </a:bodyPr>
            <a:lstStyle/>
            <a:p>
              <a:pPr algn="r"/>
              <a:r>
                <a:rPr lang="de-DE" sz="900" dirty="0"/>
                <a:t>40</a:t>
              </a:r>
            </a:p>
          </p:txBody>
        </p:sp>
        <p:sp>
          <p:nvSpPr>
            <p:cNvPr id="246" name="Textfeld 245">
              <a:extLst>
                <a:ext uri="{FF2B5EF4-FFF2-40B4-BE49-F238E27FC236}">
                  <a16:creationId xmlns:a16="http://schemas.microsoft.com/office/drawing/2014/main" id="{701B4108-C1D9-0D68-B372-FAEC4484C4AC}"/>
                </a:ext>
              </a:extLst>
            </p:cNvPr>
            <p:cNvSpPr txBox="1"/>
            <p:nvPr/>
          </p:nvSpPr>
          <p:spPr>
            <a:xfrm>
              <a:off x="1292192" y="3154633"/>
              <a:ext cx="147476" cy="138499"/>
            </a:xfrm>
            <a:prstGeom prst="rect">
              <a:avLst/>
            </a:prstGeom>
            <a:noFill/>
          </p:spPr>
          <p:txBody>
            <a:bodyPr wrap="none" lIns="0" tIns="0" rIns="0" bIns="0" rtlCol="0" anchor="ctr">
              <a:spAutoFit/>
            </a:bodyPr>
            <a:lstStyle/>
            <a:p>
              <a:pPr algn="r"/>
              <a:r>
                <a:rPr lang="de-DE" sz="900" dirty="0"/>
                <a:t>20</a:t>
              </a:r>
            </a:p>
          </p:txBody>
        </p:sp>
        <p:sp>
          <p:nvSpPr>
            <p:cNvPr id="247" name="Textfeld 246">
              <a:extLst>
                <a:ext uri="{FF2B5EF4-FFF2-40B4-BE49-F238E27FC236}">
                  <a16:creationId xmlns:a16="http://schemas.microsoft.com/office/drawing/2014/main" id="{BB3F9284-0EDC-DD7B-EA11-7E09C57A7007}"/>
                </a:ext>
              </a:extLst>
            </p:cNvPr>
            <p:cNvSpPr txBox="1"/>
            <p:nvPr/>
          </p:nvSpPr>
          <p:spPr>
            <a:xfrm>
              <a:off x="1363577" y="3507717"/>
              <a:ext cx="73738" cy="138499"/>
            </a:xfrm>
            <a:prstGeom prst="rect">
              <a:avLst/>
            </a:prstGeom>
            <a:noFill/>
          </p:spPr>
          <p:txBody>
            <a:bodyPr wrap="none" lIns="0" tIns="0" rIns="0" bIns="0" rtlCol="0" anchor="ctr">
              <a:spAutoFit/>
            </a:bodyPr>
            <a:lstStyle/>
            <a:p>
              <a:pPr algn="r"/>
              <a:r>
                <a:rPr lang="de-DE" sz="900" dirty="0"/>
                <a:t>0</a:t>
              </a:r>
            </a:p>
          </p:txBody>
        </p:sp>
        <p:sp>
          <p:nvSpPr>
            <p:cNvPr id="248" name="Textfeld 247">
              <a:extLst>
                <a:ext uri="{FF2B5EF4-FFF2-40B4-BE49-F238E27FC236}">
                  <a16:creationId xmlns:a16="http://schemas.microsoft.com/office/drawing/2014/main" id="{56F71C01-C8EB-2500-7206-3F952340587E}"/>
                </a:ext>
              </a:extLst>
            </p:cNvPr>
            <p:cNvSpPr txBox="1"/>
            <p:nvPr/>
          </p:nvSpPr>
          <p:spPr>
            <a:xfrm>
              <a:off x="1453615" y="3639149"/>
              <a:ext cx="73738" cy="138499"/>
            </a:xfrm>
            <a:prstGeom prst="rect">
              <a:avLst/>
            </a:prstGeom>
            <a:noFill/>
          </p:spPr>
          <p:txBody>
            <a:bodyPr wrap="none" lIns="0" tIns="0" rIns="0" bIns="0" rtlCol="0" anchor="ctr">
              <a:spAutoFit/>
            </a:bodyPr>
            <a:lstStyle/>
            <a:p>
              <a:pPr algn="ctr"/>
              <a:r>
                <a:rPr lang="de-DE" sz="900" dirty="0"/>
                <a:t>0</a:t>
              </a:r>
            </a:p>
          </p:txBody>
        </p:sp>
        <p:sp>
          <p:nvSpPr>
            <p:cNvPr id="249" name="Textfeld 248">
              <a:extLst>
                <a:ext uri="{FF2B5EF4-FFF2-40B4-BE49-F238E27FC236}">
                  <a16:creationId xmlns:a16="http://schemas.microsoft.com/office/drawing/2014/main" id="{2E713C37-1059-B8D2-0D25-E67EB9BD7053}"/>
                </a:ext>
              </a:extLst>
            </p:cNvPr>
            <p:cNvSpPr txBox="1"/>
            <p:nvPr/>
          </p:nvSpPr>
          <p:spPr>
            <a:xfrm>
              <a:off x="2172539" y="3638252"/>
              <a:ext cx="73738" cy="138499"/>
            </a:xfrm>
            <a:prstGeom prst="rect">
              <a:avLst/>
            </a:prstGeom>
            <a:noFill/>
          </p:spPr>
          <p:txBody>
            <a:bodyPr wrap="none" lIns="0" tIns="0" rIns="0" bIns="0" rtlCol="0" anchor="ctr">
              <a:spAutoFit/>
            </a:bodyPr>
            <a:lstStyle/>
            <a:p>
              <a:pPr algn="ctr"/>
              <a:r>
                <a:rPr lang="de-DE" sz="900" dirty="0"/>
                <a:t>2</a:t>
              </a:r>
            </a:p>
          </p:txBody>
        </p:sp>
        <p:sp>
          <p:nvSpPr>
            <p:cNvPr id="250" name="Textfeld 249">
              <a:extLst>
                <a:ext uri="{FF2B5EF4-FFF2-40B4-BE49-F238E27FC236}">
                  <a16:creationId xmlns:a16="http://schemas.microsoft.com/office/drawing/2014/main" id="{DA34F62B-940B-81B1-842E-0716AAAD910E}"/>
                </a:ext>
              </a:extLst>
            </p:cNvPr>
            <p:cNvSpPr txBox="1"/>
            <p:nvPr/>
          </p:nvSpPr>
          <p:spPr>
            <a:xfrm>
              <a:off x="2870761" y="3643386"/>
              <a:ext cx="73738" cy="138499"/>
            </a:xfrm>
            <a:prstGeom prst="rect">
              <a:avLst/>
            </a:prstGeom>
            <a:noFill/>
          </p:spPr>
          <p:txBody>
            <a:bodyPr wrap="none" lIns="0" tIns="0" rIns="0" bIns="0" rtlCol="0" anchor="ctr">
              <a:spAutoFit/>
            </a:bodyPr>
            <a:lstStyle/>
            <a:p>
              <a:pPr algn="ctr"/>
              <a:r>
                <a:rPr lang="de-DE" sz="900" dirty="0"/>
                <a:t>4</a:t>
              </a:r>
            </a:p>
          </p:txBody>
        </p:sp>
        <p:sp>
          <p:nvSpPr>
            <p:cNvPr id="251" name="Textfeld 250">
              <a:extLst>
                <a:ext uri="{FF2B5EF4-FFF2-40B4-BE49-F238E27FC236}">
                  <a16:creationId xmlns:a16="http://schemas.microsoft.com/office/drawing/2014/main" id="{D7B21CCA-9264-E523-E864-F695B216126D}"/>
                </a:ext>
              </a:extLst>
            </p:cNvPr>
            <p:cNvSpPr txBox="1"/>
            <p:nvPr/>
          </p:nvSpPr>
          <p:spPr>
            <a:xfrm>
              <a:off x="3568983" y="3638251"/>
              <a:ext cx="73738" cy="138499"/>
            </a:xfrm>
            <a:prstGeom prst="rect">
              <a:avLst/>
            </a:prstGeom>
            <a:noFill/>
          </p:spPr>
          <p:txBody>
            <a:bodyPr wrap="none" lIns="0" tIns="0" rIns="0" bIns="0" rtlCol="0" anchor="ctr">
              <a:spAutoFit/>
            </a:bodyPr>
            <a:lstStyle/>
            <a:p>
              <a:pPr algn="ctr"/>
              <a:r>
                <a:rPr lang="de-DE" sz="900" dirty="0"/>
                <a:t>6</a:t>
              </a:r>
            </a:p>
          </p:txBody>
        </p:sp>
        <p:sp>
          <p:nvSpPr>
            <p:cNvPr id="252" name="Textfeld 251">
              <a:extLst>
                <a:ext uri="{FF2B5EF4-FFF2-40B4-BE49-F238E27FC236}">
                  <a16:creationId xmlns:a16="http://schemas.microsoft.com/office/drawing/2014/main" id="{4F4F1AEC-BC0B-38D2-01A5-39FB609541E0}"/>
                </a:ext>
              </a:extLst>
            </p:cNvPr>
            <p:cNvSpPr txBox="1"/>
            <p:nvPr/>
          </p:nvSpPr>
          <p:spPr>
            <a:xfrm>
              <a:off x="1695262" y="3820451"/>
              <a:ext cx="1715213" cy="138499"/>
            </a:xfrm>
            <a:prstGeom prst="rect">
              <a:avLst/>
            </a:prstGeom>
            <a:noFill/>
          </p:spPr>
          <p:txBody>
            <a:bodyPr wrap="none" lIns="0" tIns="0" rIns="0" bIns="0" rtlCol="0" anchor="ctr">
              <a:spAutoFit/>
            </a:bodyPr>
            <a:lstStyle/>
            <a:p>
              <a:pPr algn="ctr"/>
              <a:r>
                <a:rPr lang="de-DE" sz="900" dirty="0"/>
                <a:t>IAA-positiv Follow-Up [Jahre]</a:t>
              </a:r>
            </a:p>
          </p:txBody>
        </p:sp>
        <p:sp>
          <p:nvSpPr>
            <p:cNvPr id="253" name="Textfeld 252">
              <a:extLst>
                <a:ext uri="{FF2B5EF4-FFF2-40B4-BE49-F238E27FC236}">
                  <a16:creationId xmlns:a16="http://schemas.microsoft.com/office/drawing/2014/main" id="{5E11D565-2DC4-80E5-8883-62170F69670E}"/>
                </a:ext>
              </a:extLst>
            </p:cNvPr>
            <p:cNvSpPr txBox="1"/>
            <p:nvPr/>
          </p:nvSpPr>
          <p:spPr>
            <a:xfrm rot="16200000">
              <a:off x="361166" y="2594905"/>
              <a:ext cx="1387623" cy="276999"/>
            </a:xfrm>
            <a:prstGeom prst="rect">
              <a:avLst/>
            </a:prstGeom>
            <a:noFill/>
          </p:spPr>
          <p:txBody>
            <a:bodyPr wrap="square" lIns="0" tIns="0" rIns="0" bIns="0" rtlCol="0" anchor="ctr">
              <a:spAutoFit/>
            </a:bodyPr>
            <a:lstStyle/>
            <a:p>
              <a:pPr algn="ctr"/>
              <a:r>
                <a:rPr lang="de-DE" sz="900" dirty="0"/>
                <a:t>Progression zu T1D Stadium 3 [%]</a:t>
              </a:r>
            </a:p>
          </p:txBody>
        </p:sp>
        <p:cxnSp>
          <p:nvCxnSpPr>
            <p:cNvPr id="254" name="Gerader Verbinder 253">
              <a:extLst>
                <a:ext uri="{FF2B5EF4-FFF2-40B4-BE49-F238E27FC236}">
                  <a16:creationId xmlns:a16="http://schemas.microsoft.com/office/drawing/2014/main" id="{25EBC70F-D1C3-4C2A-6340-D18843D157D6}"/>
                </a:ext>
              </a:extLst>
            </p:cNvPr>
            <p:cNvCxnSpPr>
              <a:cxnSpLocks/>
            </p:cNvCxnSpPr>
            <p:nvPr/>
          </p:nvCxnSpPr>
          <p:spPr>
            <a:xfrm>
              <a:off x="2607004" y="1952656"/>
              <a:ext cx="179928"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7" name="Textfeld 256">
              <a:extLst>
                <a:ext uri="{FF2B5EF4-FFF2-40B4-BE49-F238E27FC236}">
                  <a16:creationId xmlns:a16="http://schemas.microsoft.com/office/drawing/2014/main" id="{8EF8780F-24FF-AC4A-9908-2DF9912DB546}"/>
                </a:ext>
              </a:extLst>
            </p:cNvPr>
            <p:cNvSpPr txBox="1"/>
            <p:nvPr/>
          </p:nvSpPr>
          <p:spPr>
            <a:xfrm>
              <a:off x="2870761" y="1894493"/>
              <a:ext cx="926536" cy="107722"/>
            </a:xfrm>
            <a:prstGeom prst="rect">
              <a:avLst/>
            </a:prstGeom>
            <a:noFill/>
          </p:spPr>
          <p:txBody>
            <a:bodyPr wrap="none" lIns="0" tIns="0" rIns="0" bIns="0" rtlCol="0" anchor="ctr">
              <a:spAutoFit/>
            </a:bodyPr>
            <a:lstStyle/>
            <a:p>
              <a:r>
                <a:rPr lang="de-DE" sz="700" dirty="0"/>
                <a:t>Affinität ≥ 10</a:t>
              </a:r>
              <a:r>
                <a:rPr lang="de-DE" sz="700" baseline="30000" dirty="0"/>
                <a:t>9</a:t>
              </a:r>
              <a:r>
                <a:rPr lang="de-DE" sz="700" dirty="0"/>
                <a:t> l/</a:t>
              </a:r>
              <a:r>
                <a:rPr lang="de-DE" sz="700" dirty="0" err="1"/>
                <a:t>mol</a:t>
              </a:r>
              <a:endParaRPr lang="de-DE" sz="700" dirty="0"/>
            </a:p>
          </p:txBody>
        </p:sp>
        <p:sp>
          <p:nvSpPr>
            <p:cNvPr id="258" name="Textfeld 257">
              <a:extLst>
                <a:ext uri="{FF2B5EF4-FFF2-40B4-BE49-F238E27FC236}">
                  <a16:creationId xmlns:a16="http://schemas.microsoft.com/office/drawing/2014/main" id="{976E1A80-DA39-99CE-3FCC-F45ADF1DA573}"/>
                </a:ext>
              </a:extLst>
            </p:cNvPr>
            <p:cNvSpPr txBox="1"/>
            <p:nvPr/>
          </p:nvSpPr>
          <p:spPr>
            <a:xfrm>
              <a:off x="2870761" y="2013375"/>
              <a:ext cx="926536" cy="107722"/>
            </a:xfrm>
            <a:prstGeom prst="rect">
              <a:avLst/>
            </a:prstGeom>
            <a:noFill/>
          </p:spPr>
          <p:txBody>
            <a:bodyPr wrap="none" lIns="0" tIns="0" rIns="0" bIns="0" rtlCol="0" anchor="ctr">
              <a:spAutoFit/>
            </a:bodyPr>
            <a:lstStyle/>
            <a:p>
              <a:r>
                <a:rPr lang="de-DE" sz="700" dirty="0"/>
                <a:t>Affinität &lt; 10</a:t>
              </a:r>
              <a:r>
                <a:rPr lang="de-DE" sz="700" baseline="30000" dirty="0"/>
                <a:t>9</a:t>
              </a:r>
              <a:r>
                <a:rPr lang="de-DE" sz="700" dirty="0"/>
                <a:t> l/</a:t>
              </a:r>
              <a:r>
                <a:rPr lang="de-DE" sz="700" dirty="0" err="1"/>
                <a:t>mol</a:t>
              </a:r>
              <a:endParaRPr lang="de-DE" sz="700" dirty="0"/>
            </a:p>
          </p:txBody>
        </p:sp>
        <p:cxnSp>
          <p:nvCxnSpPr>
            <p:cNvPr id="259" name="Gerader Verbinder 258">
              <a:extLst>
                <a:ext uri="{FF2B5EF4-FFF2-40B4-BE49-F238E27FC236}">
                  <a16:creationId xmlns:a16="http://schemas.microsoft.com/office/drawing/2014/main" id="{F86E3CD0-ADFB-7FA0-EDA9-18DC7AA123EA}"/>
                </a:ext>
              </a:extLst>
            </p:cNvPr>
            <p:cNvCxnSpPr>
              <a:cxnSpLocks/>
            </p:cNvCxnSpPr>
            <p:nvPr/>
          </p:nvCxnSpPr>
          <p:spPr>
            <a:xfrm>
              <a:off x="2607004" y="2064724"/>
              <a:ext cx="179928" cy="0"/>
            </a:xfrm>
            <a:prstGeom prst="line">
              <a:avLst/>
            </a:prstGeom>
            <a:ln w="19050">
              <a:solidFill>
                <a:schemeClr val="accent1">
                  <a:lumMod val="90000"/>
                  <a:lumOff val="1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0" name="Textfeld 259">
              <a:extLst>
                <a:ext uri="{FF2B5EF4-FFF2-40B4-BE49-F238E27FC236}">
                  <a16:creationId xmlns:a16="http://schemas.microsoft.com/office/drawing/2014/main" id="{4783FF0F-4AF5-6E7C-A693-6DB7801A5627}"/>
                </a:ext>
              </a:extLst>
            </p:cNvPr>
            <p:cNvSpPr txBox="1"/>
            <p:nvPr/>
          </p:nvSpPr>
          <p:spPr>
            <a:xfrm>
              <a:off x="628549" y="3976251"/>
              <a:ext cx="737381" cy="107722"/>
            </a:xfrm>
            <a:prstGeom prst="rect">
              <a:avLst/>
            </a:prstGeom>
            <a:noFill/>
          </p:spPr>
          <p:txBody>
            <a:bodyPr wrap="none" lIns="0" tIns="0" rIns="0" bIns="0" rtlCol="0" anchor="ctr">
              <a:spAutoFit/>
            </a:bodyPr>
            <a:lstStyle/>
            <a:p>
              <a:r>
                <a:rPr lang="de-DE" sz="700" dirty="0"/>
                <a:t>Anzahl im Risiko</a:t>
              </a:r>
            </a:p>
          </p:txBody>
        </p:sp>
        <p:cxnSp>
          <p:nvCxnSpPr>
            <p:cNvPr id="261" name="Gerader Verbinder 260">
              <a:extLst>
                <a:ext uri="{FF2B5EF4-FFF2-40B4-BE49-F238E27FC236}">
                  <a16:creationId xmlns:a16="http://schemas.microsoft.com/office/drawing/2014/main" id="{EEC64C4F-6658-80D7-F120-CF5BAA0324DF}"/>
                </a:ext>
              </a:extLst>
            </p:cNvPr>
            <p:cNvCxnSpPr>
              <a:cxnSpLocks/>
            </p:cNvCxnSpPr>
            <p:nvPr/>
          </p:nvCxnSpPr>
          <p:spPr>
            <a:xfrm>
              <a:off x="1115760" y="4132642"/>
              <a:ext cx="179928"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2" name="Gerader Verbinder 261">
              <a:extLst>
                <a:ext uri="{FF2B5EF4-FFF2-40B4-BE49-F238E27FC236}">
                  <a16:creationId xmlns:a16="http://schemas.microsoft.com/office/drawing/2014/main" id="{EEC9DA53-37E4-7A83-BCBE-EC4C64961636}"/>
                </a:ext>
              </a:extLst>
            </p:cNvPr>
            <p:cNvCxnSpPr>
              <a:cxnSpLocks/>
            </p:cNvCxnSpPr>
            <p:nvPr/>
          </p:nvCxnSpPr>
          <p:spPr>
            <a:xfrm>
              <a:off x="1115760" y="4244710"/>
              <a:ext cx="179928" cy="0"/>
            </a:xfrm>
            <a:prstGeom prst="line">
              <a:avLst/>
            </a:prstGeom>
            <a:ln w="19050">
              <a:solidFill>
                <a:schemeClr val="accent1">
                  <a:lumMod val="90000"/>
                  <a:lumOff val="1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3" name="Textfeld 262">
              <a:extLst>
                <a:ext uri="{FF2B5EF4-FFF2-40B4-BE49-F238E27FC236}">
                  <a16:creationId xmlns:a16="http://schemas.microsoft.com/office/drawing/2014/main" id="{170FA878-0CF6-1D26-23FF-DB89244756BE}"/>
                </a:ext>
              </a:extLst>
            </p:cNvPr>
            <p:cNvSpPr txBox="1"/>
            <p:nvPr/>
          </p:nvSpPr>
          <p:spPr>
            <a:xfrm>
              <a:off x="1426285" y="4073185"/>
              <a:ext cx="115416" cy="107722"/>
            </a:xfrm>
            <a:prstGeom prst="rect">
              <a:avLst/>
            </a:prstGeom>
            <a:noFill/>
          </p:spPr>
          <p:txBody>
            <a:bodyPr wrap="none" lIns="0" tIns="0" rIns="0" bIns="0" rtlCol="0" anchor="ctr">
              <a:spAutoFit/>
            </a:bodyPr>
            <a:lstStyle/>
            <a:p>
              <a:pPr algn="ctr"/>
              <a:r>
                <a:rPr lang="de-DE" sz="700" dirty="0"/>
                <a:t>38</a:t>
              </a:r>
            </a:p>
          </p:txBody>
        </p:sp>
        <p:sp>
          <p:nvSpPr>
            <p:cNvPr id="264" name="Textfeld 263">
              <a:extLst>
                <a:ext uri="{FF2B5EF4-FFF2-40B4-BE49-F238E27FC236}">
                  <a16:creationId xmlns:a16="http://schemas.microsoft.com/office/drawing/2014/main" id="{D87D1035-7AE0-8E71-56C7-600795D49612}"/>
                </a:ext>
              </a:extLst>
            </p:cNvPr>
            <p:cNvSpPr txBox="1"/>
            <p:nvPr/>
          </p:nvSpPr>
          <p:spPr>
            <a:xfrm>
              <a:off x="1424591" y="4193525"/>
              <a:ext cx="115416" cy="107722"/>
            </a:xfrm>
            <a:prstGeom prst="rect">
              <a:avLst/>
            </a:prstGeom>
            <a:noFill/>
          </p:spPr>
          <p:txBody>
            <a:bodyPr wrap="none" lIns="0" tIns="0" rIns="0" bIns="0" rtlCol="0" anchor="ctr">
              <a:spAutoFit/>
            </a:bodyPr>
            <a:lstStyle/>
            <a:p>
              <a:pPr algn="ctr"/>
              <a:r>
                <a:rPr lang="de-DE" sz="700" dirty="0"/>
                <a:t>18</a:t>
              </a:r>
            </a:p>
          </p:txBody>
        </p:sp>
        <p:sp>
          <p:nvSpPr>
            <p:cNvPr id="265" name="Textfeld 264">
              <a:extLst>
                <a:ext uri="{FF2B5EF4-FFF2-40B4-BE49-F238E27FC236}">
                  <a16:creationId xmlns:a16="http://schemas.microsoft.com/office/drawing/2014/main" id="{E85F8509-AF67-0D93-DB5D-A65A0B93E2DF}"/>
                </a:ext>
              </a:extLst>
            </p:cNvPr>
            <p:cNvSpPr txBox="1"/>
            <p:nvPr/>
          </p:nvSpPr>
          <p:spPr>
            <a:xfrm>
              <a:off x="2152084" y="4067016"/>
              <a:ext cx="115416" cy="107722"/>
            </a:xfrm>
            <a:prstGeom prst="rect">
              <a:avLst/>
            </a:prstGeom>
            <a:noFill/>
          </p:spPr>
          <p:txBody>
            <a:bodyPr wrap="none" lIns="0" tIns="0" rIns="0" bIns="0" rtlCol="0" anchor="ctr">
              <a:spAutoFit/>
            </a:bodyPr>
            <a:lstStyle/>
            <a:p>
              <a:pPr algn="ctr"/>
              <a:r>
                <a:rPr lang="de-DE" sz="700" dirty="0"/>
                <a:t>25</a:t>
              </a:r>
            </a:p>
          </p:txBody>
        </p:sp>
        <p:sp>
          <p:nvSpPr>
            <p:cNvPr id="266" name="Textfeld 265">
              <a:extLst>
                <a:ext uri="{FF2B5EF4-FFF2-40B4-BE49-F238E27FC236}">
                  <a16:creationId xmlns:a16="http://schemas.microsoft.com/office/drawing/2014/main" id="{D83EAB55-69B7-D62A-D124-B13B96B802F1}"/>
                </a:ext>
              </a:extLst>
            </p:cNvPr>
            <p:cNvSpPr txBox="1"/>
            <p:nvPr/>
          </p:nvSpPr>
          <p:spPr>
            <a:xfrm>
              <a:off x="2150390" y="4187356"/>
              <a:ext cx="115416" cy="107722"/>
            </a:xfrm>
            <a:prstGeom prst="rect">
              <a:avLst/>
            </a:prstGeom>
            <a:noFill/>
          </p:spPr>
          <p:txBody>
            <a:bodyPr wrap="none" lIns="0" tIns="0" rIns="0" bIns="0" rtlCol="0" anchor="ctr">
              <a:spAutoFit/>
            </a:bodyPr>
            <a:lstStyle/>
            <a:p>
              <a:pPr algn="ctr"/>
              <a:r>
                <a:rPr lang="de-DE" sz="700" dirty="0"/>
                <a:t>13</a:t>
              </a:r>
            </a:p>
          </p:txBody>
        </p:sp>
        <p:sp>
          <p:nvSpPr>
            <p:cNvPr id="267" name="Textfeld 266">
              <a:extLst>
                <a:ext uri="{FF2B5EF4-FFF2-40B4-BE49-F238E27FC236}">
                  <a16:creationId xmlns:a16="http://schemas.microsoft.com/office/drawing/2014/main" id="{7F94595B-CE36-1CFF-77A6-9E7B7068A799}"/>
                </a:ext>
              </a:extLst>
            </p:cNvPr>
            <p:cNvSpPr txBox="1"/>
            <p:nvPr/>
          </p:nvSpPr>
          <p:spPr>
            <a:xfrm>
              <a:off x="2846989" y="4063689"/>
              <a:ext cx="115416" cy="107722"/>
            </a:xfrm>
            <a:prstGeom prst="rect">
              <a:avLst/>
            </a:prstGeom>
            <a:noFill/>
          </p:spPr>
          <p:txBody>
            <a:bodyPr wrap="none" lIns="0" tIns="0" rIns="0" bIns="0" rtlCol="0" anchor="ctr">
              <a:spAutoFit/>
            </a:bodyPr>
            <a:lstStyle/>
            <a:p>
              <a:pPr algn="ctr"/>
              <a:r>
                <a:rPr lang="de-DE" sz="700" dirty="0"/>
                <a:t>19</a:t>
              </a:r>
            </a:p>
          </p:txBody>
        </p:sp>
        <p:sp>
          <p:nvSpPr>
            <p:cNvPr id="268" name="Textfeld 267">
              <a:extLst>
                <a:ext uri="{FF2B5EF4-FFF2-40B4-BE49-F238E27FC236}">
                  <a16:creationId xmlns:a16="http://schemas.microsoft.com/office/drawing/2014/main" id="{192B71C4-BEF3-1D06-A7CA-98E4845AB1E8}"/>
                </a:ext>
              </a:extLst>
            </p:cNvPr>
            <p:cNvSpPr txBox="1"/>
            <p:nvPr/>
          </p:nvSpPr>
          <p:spPr>
            <a:xfrm>
              <a:off x="2874149" y="4184029"/>
              <a:ext cx="57708" cy="107722"/>
            </a:xfrm>
            <a:prstGeom prst="rect">
              <a:avLst/>
            </a:prstGeom>
            <a:noFill/>
          </p:spPr>
          <p:txBody>
            <a:bodyPr wrap="none" lIns="0" tIns="0" rIns="0" bIns="0" rtlCol="0" anchor="ctr">
              <a:spAutoFit/>
            </a:bodyPr>
            <a:lstStyle/>
            <a:p>
              <a:pPr algn="ctr"/>
              <a:r>
                <a:rPr lang="de-DE" sz="700" dirty="0"/>
                <a:t>3</a:t>
              </a:r>
            </a:p>
          </p:txBody>
        </p:sp>
        <p:sp>
          <p:nvSpPr>
            <p:cNvPr id="269" name="Textfeld 268">
              <a:extLst>
                <a:ext uri="{FF2B5EF4-FFF2-40B4-BE49-F238E27FC236}">
                  <a16:creationId xmlns:a16="http://schemas.microsoft.com/office/drawing/2014/main" id="{BBC261C0-5D03-2F66-50FD-2323D3557DB9}"/>
                </a:ext>
              </a:extLst>
            </p:cNvPr>
            <p:cNvSpPr txBox="1"/>
            <p:nvPr/>
          </p:nvSpPr>
          <p:spPr>
            <a:xfrm>
              <a:off x="3548641" y="4063689"/>
              <a:ext cx="115416" cy="107722"/>
            </a:xfrm>
            <a:prstGeom prst="rect">
              <a:avLst/>
            </a:prstGeom>
            <a:noFill/>
          </p:spPr>
          <p:txBody>
            <a:bodyPr wrap="none" lIns="0" tIns="0" rIns="0" bIns="0" rtlCol="0" anchor="ctr">
              <a:spAutoFit/>
            </a:bodyPr>
            <a:lstStyle/>
            <a:p>
              <a:pPr algn="ctr"/>
              <a:r>
                <a:rPr lang="de-DE" sz="700" dirty="0"/>
                <a:t>12</a:t>
              </a:r>
            </a:p>
          </p:txBody>
        </p:sp>
        <p:sp>
          <p:nvSpPr>
            <p:cNvPr id="270" name="Textfeld 269">
              <a:extLst>
                <a:ext uri="{FF2B5EF4-FFF2-40B4-BE49-F238E27FC236}">
                  <a16:creationId xmlns:a16="http://schemas.microsoft.com/office/drawing/2014/main" id="{01051960-759A-4A87-741F-23B1DECFABA4}"/>
                </a:ext>
              </a:extLst>
            </p:cNvPr>
            <p:cNvSpPr txBox="1"/>
            <p:nvPr/>
          </p:nvSpPr>
          <p:spPr>
            <a:xfrm>
              <a:off x="3546947" y="4184029"/>
              <a:ext cx="115416" cy="107722"/>
            </a:xfrm>
            <a:prstGeom prst="rect">
              <a:avLst/>
            </a:prstGeom>
            <a:noFill/>
          </p:spPr>
          <p:txBody>
            <a:bodyPr wrap="square" lIns="0" tIns="0" rIns="0" bIns="0" rtlCol="0" anchor="ctr">
              <a:spAutoFit/>
            </a:bodyPr>
            <a:lstStyle/>
            <a:p>
              <a:pPr algn="ctr"/>
              <a:r>
                <a:rPr lang="de-DE" sz="700" dirty="0"/>
                <a:t>0</a:t>
              </a:r>
            </a:p>
          </p:txBody>
        </p:sp>
        <p:grpSp>
          <p:nvGrpSpPr>
            <p:cNvPr id="2" name="Gruppieren 1">
              <a:extLst>
                <a:ext uri="{FF2B5EF4-FFF2-40B4-BE49-F238E27FC236}">
                  <a16:creationId xmlns:a16="http://schemas.microsoft.com/office/drawing/2014/main" id="{4A2BB7BA-6011-AA53-6270-84883B57E6C1}"/>
                </a:ext>
              </a:extLst>
            </p:cNvPr>
            <p:cNvGrpSpPr/>
            <p:nvPr/>
          </p:nvGrpSpPr>
          <p:grpSpPr>
            <a:xfrm>
              <a:off x="1490651" y="2697956"/>
              <a:ext cx="2221540" cy="905249"/>
              <a:chOff x="1490651" y="2697956"/>
              <a:chExt cx="2221540" cy="905249"/>
            </a:xfrm>
          </p:grpSpPr>
          <p:cxnSp>
            <p:nvCxnSpPr>
              <p:cNvPr id="37" name="Gerader Verbinder 36">
                <a:extLst>
                  <a:ext uri="{FF2B5EF4-FFF2-40B4-BE49-F238E27FC236}">
                    <a16:creationId xmlns:a16="http://schemas.microsoft.com/office/drawing/2014/main" id="{08562DA7-050D-B8A6-97E1-A51F2D39B1BB}"/>
                  </a:ext>
                </a:extLst>
              </p:cNvPr>
              <p:cNvCxnSpPr/>
              <p:nvPr/>
            </p:nvCxnSpPr>
            <p:spPr>
              <a:xfrm>
                <a:off x="1490651" y="3603205"/>
                <a:ext cx="10748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171F9F35-38E5-579A-D6AA-33A0860673EA}"/>
                  </a:ext>
                </a:extLst>
              </p:cNvPr>
              <p:cNvCxnSpPr>
                <a:cxnSpLocks/>
              </p:cNvCxnSpPr>
              <p:nvPr/>
            </p:nvCxnSpPr>
            <p:spPr>
              <a:xfrm flipV="1">
                <a:off x="1593376" y="3545006"/>
                <a:ext cx="4762"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C4DE6C09-D424-31CA-1B14-284BB866ECD8}"/>
                  </a:ext>
                </a:extLst>
              </p:cNvPr>
              <p:cNvCxnSpPr/>
              <p:nvPr/>
            </p:nvCxnSpPr>
            <p:spPr>
              <a:xfrm>
                <a:off x="1598138" y="3549219"/>
                <a:ext cx="10748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9C10CFC2-E201-A4BF-44C6-A95705B127FE}"/>
                  </a:ext>
                </a:extLst>
              </p:cNvPr>
              <p:cNvCxnSpPr>
                <a:cxnSpLocks/>
              </p:cNvCxnSpPr>
              <p:nvPr/>
            </p:nvCxnSpPr>
            <p:spPr>
              <a:xfrm flipV="1">
                <a:off x="1703244" y="3491888"/>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8EF06039-DB71-21CA-8CEA-DCD501F2ECBC}"/>
                  </a:ext>
                </a:extLst>
              </p:cNvPr>
              <p:cNvCxnSpPr>
                <a:cxnSpLocks/>
              </p:cNvCxnSpPr>
              <p:nvPr/>
            </p:nvCxnSpPr>
            <p:spPr>
              <a:xfrm>
                <a:off x="1700863" y="3498712"/>
                <a:ext cx="22005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88FED7F5-1A74-1E72-3906-78385558D8F2}"/>
                  </a:ext>
                </a:extLst>
              </p:cNvPr>
              <p:cNvCxnSpPr>
                <a:cxnSpLocks/>
              </p:cNvCxnSpPr>
              <p:nvPr/>
            </p:nvCxnSpPr>
            <p:spPr>
              <a:xfrm flipV="1">
                <a:off x="1918089" y="3449006"/>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172613BC-70D9-34C2-6554-124A94212528}"/>
                  </a:ext>
                </a:extLst>
              </p:cNvPr>
              <p:cNvCxnSpPr>
                <a:cxnSpLocks/>
              </p:cNvCxnSpPr>
              <p:nvPr/>
            </p:nvCxnSpPr>
            <p:spPr>
              <a:xfrm flipV="1">
                <a:off x="1952787" y="3395888"/>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6D71A44D-40E8-693F-1028-8C0CDDDAE325}"/>
                  </a:ext>
                </a:extLst>
              </p:cNvPr>
              <p:cNvCxnSpPr>
                <a:cxnSpLocks/>
              </p:cNvCxnSpPr>
              <p:nvPr/>
            </p:nvCxnSpPr>
            <p:spPr>
              <a:xfrm>
                <a:off x="1916376" y="3452543"/>
                <a:ext cx="3184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42CCF653-616C-3908-63A6-5052FB19222D}"/>
                  </a:ext>
                </a:extLst>
              </p:cNvPr>
              <p:cNvCxnSpPr>
                <a:cxnSpLocks/>
              </p:cNvCxnSpPr>
              <p:nvPr/>
            </p:nvCxnSpPr>
            <p:spPr>
              <a:xfrm>
                <a:off x="1956180" y="3403635"/>
                <a:ext cx="3184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2" name="Gerader Verbinder 211">
                <a:extLst>
                  <a:ext uri="{FF2B5EF4-FFF2-40B4-BE49-F238E27FC236}">
                    <a16:creationId xmlns:a16="http://schemas.microsoft.com/office/drawing/2014/main" id="{96777DCB-D546-1259-565E-19F36ABB2AF5}"/>
                  </a:ext>
                </a:extLst>
              </p:cNvPr>
              <p:cNvCxnSpPr>
                <a:cxnSpLocks/>
              </p:cNvCxnSpPr>
              <p:nvPr/>
            </p:nvCxnSpPr>
            <p:spPr>
              <a:xfrm flipV="1">
                <a:off x="2131869" y="3256144"/>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3" name="Gerader Verbinder 212">
                <a:extLst>
                  <a:ext uri="{FF2B5EF4-FFF2-40B4-BE49-F238E27FC236}">
                    <a16:creationId xmlns:a16="http://schemas.microsoft.com/office/drawing/2014/main" id="{BCBE792F-1A92-F545-A572-3340DEDACC57}"/>
                  </a:ext>
                </a:extLst>
              </p:cNvPr>
              <p:cNvCxnSpPr>
                <a:cxnSpLocks/>
              </p:cNvCxnSpPr>
              <p:nvPr/>
            </p:nvCxnSpPr>
            <p:spPr>
              <a:xfrm flipV="1">
                <a:off x="1986295" y="3309262"/>
                <a:ext cx="0" cy="9437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5" name="Gerader Verbinder 214">
                <a:extLst>
                  <a:ext uri="{FF2B5EF4-FFF2-40B4-BE49-F238E27FC236}">
                    <a16:creationId xmlns:a16="http://schemas.microsoft.com/office/drawing/2014/main" id="{8429F232-049E-A85B-D46D-A5575451F897}"/>
                  </a:ext>
                </a:extLst>
              </p:cNvPr>
              <p:cNvCxnSpPr>
                <a:cxnSpLocks/>
              </p:cNvCxnSpPr>
              <p:nvPr/>
            </p:nvCxnSpPr>
            <p:spPr>
              <a:xfrm flipV="1">
                <a:off x="2165207" y="3190947"/>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6" name="Gerader Verbinder 215">
                <a:extLst>
                  <a:ext uri="{FF2B5EF4-FFF2-40B4-BE49-F238E27FC236}">
                    <a16:creationId xmlns:a16="http://schemas.microsoft.com/office/drawing/2014/main" id="{7ACF10D7-D806-84C1-AE94-FA5B05E88BB9}"/>
                  </a:ext>
                </a:extLst>
              </p:cNvPr>
              <p:cNvCxnSpPr>
                <a:cxnSpLocks/>
              </p:cNvCxnSpPr>
              <p:nvPr/>
            </p:nvCxnSpPr>
            <p:spPr>
              <a:xfrm flipV="1">
                <a:off x="2552869" y="3140210"/>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7" name="Gerader Verbinder 216">
                <a:extLst>
                  <a:ext uri="{FF2B5EF4-FFF2-40B4-BE49-F238E27FC236}">
                    <a16:creationId xmlns:a16="http://schemas.microsoft.com/office/drawing/2014/main" id="{6624CC5B-3442-DD1E-F3CD-588E8F6F0A67}"/>
                  </a:ext>
                </a:extLst>
              </p:cNvPr>
              <p:cNvCxnSpPr>
                <a:cxnSpLocks/>
              </p:cNvCxnSpPr>
              <p:nvPr/>
            </p:nvCxnSpPr>
            <p:spPr>
              <a:xfrm flipV="1">
                <a:off x="2658126" y="3024188"/>
                <a:ext cx="0" cy="12078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9" name="Gerader Verbinder 218">
                <a:extLst>
                  <a:ext uri="{FF2B5EF4-FFF2-40B4-BE49-F238E27FC236}">
                    <a16:creationId xmlns:a16="http://schemas.microsoft.com/office/drawing/2014/main" id="{74931A19-2181-EEA1-283F-04E2B2B74339}"/>
                  </a:ext>
                </a:extLst>
              </p:cNvPr>
              <p:cNvCxnSpPr>
                <a:cxnSpLocks/>
              </p:cNvCxnSpPr>
              <p:nvPr/>
            </p:nvCxnSpPr>
            <p:spPr>
              <a:xfrm flipV="1">
                <a:off x="2727181" y="2971070"/>
                <a:ext cx="0" cy="5311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0" name="Gerader Verbinder 219">
                <a:extLst>
                  <a:ext uri="{FF2B5EF4-FFF2-40B4-BE49-F238E27FC236}">
                    <a16:creationId xmlns:a16="http://schemas.microsoft.com/office/drawing/2014/main" id="{C1583EF0-CAE0-5C7C-F322-3A85B88B06A3}"/>
                  </a:ext>
                </a:extLst>
              </p:cNvPr>
              <p:cNvCxnSpPr>
                <a:cxnSpLocks/>
              </p:cNvCxnSpPr>
              <p:nvPr/>
            </p:nvCxnSpPr>
            <p:spPr>
              <a:xfrm flipV="1">
                <a:off x="3191525" y="2828925"/>
                <a:ext cx="0" cy="14452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2" name="Gerader Verbinder 221">
                <a:extLst>
                  <a:ext uri="{FF2B5EF4-FFF2-40B4-BE49-F238E27FC236}">
                    <a16:creationId xmlns:a16="http://schemas.microsoft.com/office/drawing/2014/main" id="{497550D5-4D2A-9991-27D2-0DEC8A2EBC2E}"/>
                  </a:ext>
                </a:extLst>
              </p:cNvPr>
              <p:cNvCxnSpPr>
                <a:cxnSpLocks/>
              </p:cNvCxnSpPr>
              <p:nvPr/>
            </p:nvCxnSpPr>
            <p:spPr>
              <a:xfrm flipV="1">
                <a:off x="3332019" y="2763708"/>
                <a:ext cx="0" cy="7474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4" name="Gerader Verbinder 223">
                <a:extLst>
                  <a:ext uri="{FF2B5EF4-FFF2-40B4-BE49-F238E27FC236}">
                    <a16:creationId xmlns:a16="http://schemas.microsoft.com/office/drawing/2014/main" id="{207FBA6B-1DEA-5769-8267-105A512ABA24}"/>
                  </a:ext>
                </a:extLst>
              </p:cNvPr>
              <p:cNvCxnSpPr>
                <a:cxnSpLocks/>
              </p:cNvCxnSpPr>
              <p:nvPr/>
            </p:nvCxnSpPr>
            <p:spPr>
              <a:xfrm flipV="1">
                <a:off x="3370119" y="2697956"/>
                <a:ext cx="0" cy="7089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6" name="Gerader Verbinder 225">
                <a:extLst>
                  <a:ext uri="{FF2B5EF4-FFF2-40B4-BE49-F238E27FC236}">
                    <a16:creationId xmlns:a16="http://schemas.microsoft.com/office/drawing/2014/main" id="{2B2A9A93-0954-DAE4-ACE8-BBC847D84412}"/>
                  </a:ext>
                </a:extLst>
              </p:cNvPr>
              <p:cNvCxnSpPr>
                <a:cxnSpLocks/>
              </p:cNvCxnSpPr>
              <p:nvPr/>
            </p:nvCxnSpPr>
            <p:spPr>
              <a:xfrm>
                <a:off x="1980896" y="3304500"/>
                <a:ext cx="15097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8" name="Gerader Verbinder 227">
                <a:extLst>
                  <a:ext uri="{FF2B5EF4-FFF2-40B4-BE49-F238E27FC236}">
                    <a16:creationId xmlns:a16="http://schemas.microsoft.com/office/drawing/2014/main" id="{CECA1507-87E6-0341-0342-F8114D0B2594}"/>
                  </a:ext>
                </a:extLst>
              </p:cNvPr>
              <p:cNvCxnSpPr>
                <a:cxnSpLocks/>
              </p:cNvCxnSpPr>
              <p:nvPr/>
            </p:nvCxnSpPr>
            <p:spPr>
              <a:xfrm>
                <a:off x="2124330" y="3252514"/>
                <a:ext cx="4820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9" name="Gerader Verbinder 228">
                <a:extLst>
                  <a:ext uri="{FF2B5EF4-FFF2-40B4-BE49-F238E27FC236}">
                    <a16:creationId xmlns:a16="http://schemas.microsoft.com/office/drawing/2014/main" id="{BF5041FA-10DD-19CA-10B2-BB4CE14375B9}"/>
                  </a:ext>
                </a:extLst>
              </p:cNvPr>
              <p:cNvCxnSpPr/>
              <p:nvPr/>
            </p:nvCxnSpPr>
            <p:spPr>
              <a:xfrm>
                <a:off x="2552869" y="3141366"/>
                <a:ext cx="10748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0" name="Gerader Verbinder 229">
                <a:extLst>
                  <a:ext uri="{FF2B5EF4-FFF2-40B4-BE49-F238E27FC236}">
                    <a16:creationId xmlns:a16="http://schemas.microsoft.com/office/drawing/2014/main" id="{7AE23312-5B4D-6C77-A9B8-C100F0790DF7}"/>
                  </a:ext>
                </a:extLst>
              </p:cNvPr>
              <p:cNvCxnSpPr>
                <a:cxnSpLocks/>
              </p:cNvCxnSpPr>
              <p:nvPr/>
            </p:nvCxnSpPr>
            <p:spPr>
              <a:xfrm>
                <a:off x="2164877" y="3195709"/>
                <a:ext cx="38799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2" name="Gerader Verbinder 231">
                <a:extLst>
                  <a:ext uri="{FF2B5EF4-FFF2-40B4-BE49-F238E27FC236}">
                    <a16:creationId xmlns:a16="http://schemas.microsoft.com/office/drawing/2014/main" id="{4220E380-8A1D-8EB9-D77F-2F7ED970AB9A}"/>
                  </a:ext>
                </a:extLst>
              </p:cNvPr>
              <p:cNvCxnSpPr>
                <a:cxnSpLocks/>
              </p:cNvCxnSpPr>
              <p:nvPr/>
            </p:nvCxnSpPr>
            <p:spPr>
              <a:xfrm>
                <a:off x="2655745" y="3027725"/>
                <a:ext cx="71436"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4" name="Gerader Verbinder 233">
                <a:extLst>
                  <a:ext uri="{FF2B5EF4-FFF2-40B4-BE49-F238E27FC236}">
                    <a16:creationId xmlns:a16="http://schemas.microsoft.com/office/drawing/2014/main" id="{FEBF8C40-DC3E-07FE-CCD8-0E8A53E383DE}"/>
                  </a:ext>
                </a:extLst>
              </p:cNvPr>
              <p:cNvCxnSpPr>
                <a:cxnSpLocks/>
              </p:cNvCxnSpPr>
              <p:nvPr/>
            </p:nvCxnSpPr>
            <p:spPr>
              <a:xfrm>
                <a:off x="3324740" y="2769627"/>
                <a:ext cx="4935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6" name="Gerader Verbinder 235">
                <a:extLst>
                  <a:ext uri="{FF2B5EF4-FFF2-40B4-BE49-F238E27FC236}">
                    <a16:creationId xmlns:a16="http://schemas.microsoft.com/office/drawing/2014/main" id="{7C79A225-056B-DB31-4D1F-01A15D7F48AC}"/>
                  </a:ext>
                </a:extLst>
              </p:cNvPr>
              <p:cNvCxnSpPr>
                <a:cxnSpLocks/>
              </p:cNvCxnSpPr>
              <p:nvPr/>
            </p:nvCxnSpPr>
            <p:spPr>
              <a:xfrm>
                <a:off x="2724800" y="2963927"/>
                <a:ext cx="46672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8" name="Gerader Verbinder 237">
                <a:extLst>
                  <a:ext uri="{FF2B5EF4-FFF2-40B4-BE49-F238E27FC236}">
                    <a16:creationId xmlns:a16="http://schemas.microsoft.com/office/drawing/2014/main" id="{3D7F761B-3C2F-7B72-1507-F94D8B1D9BD4}"/>
                  </a:ext>
                </a:extLst>
              </p:cNvPr>
              <p:cNvCxnSpPr>
                <a:cxnSpLocks/>
              </p:cNvCxnSpPr>
              <p:nvPr/>
            </p:nvCxnSpPr>
            <p:spPr>
              <a:xfrm>
                <a:off x="3365357" y="2697956"/>
                <a:ext cx="34683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1" name="Gerader Verbinder 270">
                <a:extLst>
                  <a:ext uri="{FF2B5EF4-FFF2-40B4-BE49-F238E27FC236}">
                    <a16:creationId xmlns:a16="http://schemas.microsoft.com/office/drawing/2014/main" id="{6D5EEFB0-C614-AF48-0C14-4B4B00814071}"/>
                  </a:ext>
                </a:extLst>
              </p:cNvPr>
              <p:cNvCxnSpPr>
                <a:cxnSpLocks/>
              </p:cNvCxnSpPr>
              <p:nvPr/>
            </p:nvCxnSpPr>
            <p:spPr>
              <a:xfrm>
                <a:off x="3191525" y="2838449"/>
                <a:ext cx="14049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sp>
        <p:nvSpPr>
          <p:cNvPr id="5" name="Textfeld 4">
            <a:extLst>
              <a:ext uri="{FF2B5EF4-FFF2-40B4-BE49-F238E27FC236}">
                <a16:creationId xmlns:a16="http://schemas.microsoft.com/office/drawing/2014/main" id="{82DF2A4D-A93F-24CF-8E74-69D5BAE4BA20}"/>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83100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4F28F-D1FE-0A8D-DA1D-395D16EEC55F}"/>
            </a:ext>
          </a:extLst>
        </p:cNvPr>
        <p:cNvGrpSpPr/>
        <p:nvPr/>
      </p:nvGrpSpPr>
      <p:grpSpPr>
        <a:xfrm>
          <a:off x="0" y="0"/>
          <a:ext cx="0" cy="0"/>
          <a:chOff x="0" y="0"/>
          <a:chExt cx="0" cy="0"/>
        </a:xfrm>
      </p:grpSpPr>
      <p:sp>
        <p:nvSpPr>
          <p:cNvPr id="6" name="Textplatzhalter 9">
            <a:extLst>
              <a:ext uri="{FF2B5EF4-FFF2-40B4-BE49-F238E27FC236}">
                <a16:creationId xmlns:a16="http://schemas.microsoft.com/office/drawing/2014/main" id="{01A68960-EEBA-6872-FD7C-45BF465B5BB0}"/>
              </a:ext>
            </a:extLst>
          </p:cNvPr>
          <p:cNvSpPr txBox="1">
            <a:spLocks/>
          </p:cNvSpPr>
          <p:nvPr/>
        </p:nvSpPr>
        <p:spPr>
          <a:xfrm>
            <a:off x="314920"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Einfluss des Alters auf die Krankheitsprogression zum Stadium 3 bei Menschen mit ≥ 2 Autoantikörpern</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grpSp>
        <p:nvGrpSpPr>
          <p:cNvPr id="5" name="Group 4">
            <a:extLst>
              <a:ext uri="{FF2B5EF4-FFF2-40B4-BE49-F238E27FC236}">
                <a16:creationId xmlns:a16="http://schemas.microsoft.com/office/drawing/2014/main" id="{D18EA15D-159C-3EAC-6063-7A410601BCB2}"/>
              </a:ext>
            </a:extLst>
          </p:cNvPr>
          <p:cNvGrpSpPr/>
          <p:nvPr/>
        </p:nvGrpSpPr>
        <p:grpSpPr>
          <a:xfrm>
            <a:off x="3574473" y="1193212"/>
            <a:ext cx="5196631" cy="2936513"/>
            <a:chOff x="4176861" y="1182569"/>
            <a:chExt cx="5080265" cy="3209013"/>
          </a:xfrm>
        </p:grpSpPr>
        <p:graphicFrame>
          <p:nvGraphicFramePr>
            <p:cNvPr id="18" name="Chart 17">
              <a:extLst>
                <a:ext uri="{FF2B5EF4-FFF2-40B4-BE49-F238E27FC236}">
                  <a16:creationId xmlns:a16="http://schemas.microsoft.com/office/drawing/2014/main" id="{1F3C6795-6A31-929D-E873-5DDE7323B25C}"/>
                </a:ext>
              </a:extLst>
            </p:cNvPr>
            <p:cNvGraphicFramePr/>
            <p:nvPr/>
          </p:nvGraphicFramePr>
          <p:xfrm>
            <a:off x="4176861" y="1182569"/>
            <a:ext cx="4715740" cy="3209013"/>
          </p:xfrm>
          <a:graphic>
            <a:graphicData uri="http://schemas.openxmlformats.org/drawingml/2006/chart">
              <c:chart xmlns:c="http://schemas.openxmlformats.org/drawingml/2006/chart" xmlns:r="http://schemas.openxmlformats.org/officeDocument/2006/relationships" r:id="rId4"/>
            </a:graphicData>
          </a:graphic>
        </p:graphicFrame>
        <p:sp>
          <p:nvSpPr>
            <p:cNvPr id="20" name="Freeform 19">
              <a:extLst>
                <a:ext uri="{FF2B5EF4-FFF2-40B4-BE49-F238E27FC236}">
                  <a16:creationId xmlns:a16="http://schemas.microsoft.com/office/drawing/2014/main" id="{D28982CB-1EDA-49FB-FF04-60CD1581F57A}"/>
                </a:ext>
              </a:extLst>
            </p:cNvPr>
            <p:cNvSpPr/>
            <p:nvPr/>
          </p:nvSpPr>
          <p:spPr>
            <a:xfrm>
              <a:off x="4919544" y="1618526"/>
              <a:ext cx="3549889" cy="630291"/>
            </a:xfrm>
            <a:custGeom>
              <a:avLst/>
              <a:gdLst>
                <a:gd name="connsiteX0" fmla="*/ 2319987 w 2319987"/>
                <a:gd name="connsiteY0" fmla="*/ 553698 h 553697"/>
                <a:gd name="connsiteX1" fmla="*/ 1762088 w 2319987"/>
                <a:gd name="connsiteY1" fmla="*/ 553698 h 553697"/>
                <a:gd name="connsiteX2" fmla="*/ 1762088 w 2319987"/>
                <a:gd name="connsiteY2" fmla="*/ 451126 h 553697"/>
                <a:gd name="connsiteX3" fmla="*/ 1667045 w 2319987"/>
                <a:gd name="connsiteY3" fmla="*/ 451126 h 553697"/>
                <a:gd name="connsiteX4" fmla="*/ 1667045 w 2319987"/>
                <a:gd name="connsiteY4" fmla="*/ 374197 h 553697"/>
                <a:gd name="connsiteX5" fmla="*/ 1374314 w 2319987"/>
                <a:gd name="connsiteY5" fmla="*/ 374197 h 553697"/>
                <a:gd name="connsiteX6" fmla="*/ 1374314 w 2319987"/>
                <a:gd name="connsiteY6" fmla="*/ 340956 h 553697"/>
                <a:gd name="connsiteX7" fmla="*/ 994144 w 2319987"/>
                <a:gd name="connsiteY7" fmla="*/ 340956 h 553697"/>
                <a:gd name="connsiteX8" fmla="*/ 994144 w 2319987"/>
                <a:gd name="connsiteY8" fmla="*/ 320062 h 553697"/>
                <a:gd name="connsiteX9" fmla="*/ 923813 w 2319987"/>
                <a:gd name="connsiteY9" fmla="*/ 320062 h 553697"/>
                <a:gd name="connsiteX10" fmla="*/ 923813 w 2319987"/>
                <a:gd name="connsiteY10" fmla="*/ 300118 h 553697"/>
                <a:gd name="connsiteX11" fmla="*/ 880093 w 2319987"/>
                <a:gd name="connsiteY11" fmla="*/ 300118 h 553697"/>
                <a:gd name="connsiteX12" fmla="*/ 880093 w 2319987"/>
                <a:gd name="connsiteY12" fmla="*/ 267826 h 553697"/>
                <a:gd name="connsiteX13" fmla="*/ 868688 w 2319987"/>
                <a:gd name="connsiteY13" fmla="*/ 267826 h 553697"/>
                <a:gd name="connsiteX14" fmla="*/ 868688 w 2319987"/>
                <a:gd name="connsiteY14" fmla="*/ 252631 h 553697"/>
                <a:gd name="connsiteX15" fmla="*/ 777448 w 2319987"/>
                <a:gd name="connsiteY15" fmla="*/ 252631 h 553697"/>
                <a:gd name="connsiteX16" fmla="*/ 777448 w 2319987"/>
                <a:gd name="connsiteY16" fmla="*/ 238385 h 553697"/>
                <a:gd name="connsiteX17" fmla="*/ 759390 w 2319987"/>
                <a:gd name="connsiteY17" fmla="*/ 238385 h 553697"/>
                <a:gd name="connsiteX18" fmla="*/ 759390 w 2319987"/>
                <a:gd name="connsiteY18" fmla="*/ 224138 h 553697"/>
                <a:gd name="connsiteX19" fmla="*/ 736579 w 2319987"/>
                <a:gd name="connsiteY19" fmla="*/ 224138 h 553697"/>
                <a:gd name="connsiteX20" fmla="*/ 736579 w 2319987"/>
                <a:gd name="connsiteY20" fmla="*/ 211792 h 553697"/>
                <a:gd name="connsiteX21" fmla="*/ 718521 w 2319987"/>
                <a:gd name="connsiteY21" fmla="*/ 211792 h 553697"/>
                <a:gd name="connsiteX22" fmla="*/ 718521 w 2319987"/>
                <a:gd name="connsiteY22" fmla="*/ 200395 h 553697"/>
                <a:gd name="connsiteX23" fmla="*/ 635834 w 2319987"/>
                <a:gd name="connsiteY23" fmla="*/ 200395 h 553697"/>
                <a:gd name="connsiteX24" fmla="*/ 635834 w 2319987"/>
                <a:gd name="connsiteY24" fmla="*/ 191847 h 553697"/>
                <a:gd name="connsiteX25" fmla="*/ 627280 w 2319987"/>
                <a:gd name="connsiteY25" fmla="*/ 191847 h 553697"/>
                <a:gd name="connsiteX26" fmla="*/ 627280 w 2319987"/>
                <a:gd name="connsiteY26" fmla="*/ 179501 h 553697"/>
                <a:gd name="connsiteX27" fmla="*/ 616826 w 2319987"/>
                <a:gd name="connsiteY27" fmla="*/ 179501 h 553697"/>
                <a:gd name="connsiteX28" fmla="*/ 616826 w 2319987"/>
                <a:gd name="connsiteY28" fmla="*/ 167154 h 553697"/>
                <a:gd name="connsiteX29" fmla="*/ 589263 w 2319987"/>
                <a:gd name="connsiteY29" fmla="*/ 167154 h 553697"/>
                <a:gd name="connsiteX30" fmla="*/ 589263 w 2319987"/>
                <a:gd name="connsiteY30" fmla="*/ 154807 h 553697"/>
                <a:gd name="connsiteX31" fmla="*/ 567404 w 2319987"/>
                <a:gd name="connsiteY31" fmla="*/ 154807 h 553697"/>
                <a:gd name="connsiteX32" fmla="*/ 567404 w 2319987"/>
                <a:gd name="connsiteY32" fmla="*/ 146260 h 553697"/>
                <a:gd name="connsiteX33" fmla="*/ 363062 w 2319987"/>
                <a:gd name="connsiteY33" fmla="*/ 146260 h 553697"/>
                <a:gd name="connsiteX34" fmla="*/ 363062 w 2319987"/>
                <a:gd name="connsiteY34" fmla="*/ 137712 h 553697"/>
                <a:gd name="connsiteX35" fmla="*/ 312690 w 2319987"/>
                <a:gd name="connsiteY35" fmla="*/ 137712 h 553697"/>
                <a:gd name="connsiteX36" fmla="*/ 312690 w 2319987"/>
                <a:gd name="connsiteY36" fmla="*/ 123466 h 553697"/>
                <a:gd name="connsiteX37" fmla="*/ 268970 w 2319987"/>
                <a:gd name="connsiteY37" fmla="*/ 123466 h 553697"/>
                <a:gd name="connsiteX38" fmla="*/ 268970 w 2319987"/>
                <a:gd name="connsiteY38" fmla="*/ 114918 h 553697"/>
                <a:gd name="connsiteX39" fmla="*/ 242358 w 2319987"/>
                <a:gd name="connsiteY39" fmla="*/ 114918 h 553697"/>
                <a:gd name="connsiteX40" fmla="*/ 242358 w 2319987"/>
                <a:gd name="connsiteY40" fmla="*/ 98773 h 553697"/>
                <a:gd name="connsiteX41" fmla="*/ 227152 w 2319987"/>
                <a:gd name="connsiteY41" fmla="*/ 98773 h 553697"/>
                <a:gd name="connsiteX42" fmla="*/ 227152 w 2319987"/>
                <a:gd name="connsiteY42" fmla="*/ 79778 h 553697"/>
                <a:gd name="connsiteX43" fmla="*/ 193887 w 2319987"/>
                <a:gd name="connsiteY43" fmla="*/ 79778 h 553697"/>
                <a:gd name="connsiteX44" fmla="*/ 193887 w 2319987"/>
                <a:gd name="connsiteY44" fmla="*/ 60783 h 553697"/>
                <a:gd name="connsiteX45" fmla="*/ 170126 w 2319987"/>
                <a:gd name="connsiteY45" fmla="*/ 60783 h 553697"/>
                <a:gd name="connsiteX46" fmla="*/ 170126 w 2319987"/>
                <a:gd name="connsiteY46" fmla="*/ 40839 h 553697"/>
                <a:gd name="connsiteX47" fmla="*/ 130208 w 2319987"/>
                <a:gd name="connsiteY47" fmla="*/ 40839 h 553697"/>
                <a:gd name="connsiteX48" fmla="*/ 130208 w 2319987"/>
                <a:gd name="connsiteY48" fmla="*/ 29442 h 553697"/>
                <a:gd name="connsiteX49" fmla="*/ 118803 w 2319987"/>
                <a:gd name="connsiteY49" fmla="*/ 29442 h 553697"/>
                <a:gd name="connsiteX50" fmla="*/ 118803 w 2319987"/>
                <a:gd name="connsiteY50" fmla="*/ 13296 h 553697"/>
                <a:gd name="connsiteX51" fmla="*/ 84588 w 2319987"/>
                <a:gd name="connsiteY51" fmla="*/ 13296 h 553697"/>
                <a:gd name="connsiteX52" fmla="*/ 84588 w 2319987"/>
                <a:gd name="connsiteY52" fmla="*/ 0 h 553697"/>
                <a:gd name="connsiteX53" fmla="*/ 0 w 2319987"/>
                <a:gd name="connsiteY53" fmla="*/ 0 h 55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319987" h="553697">
                  <a:moveTo>
                    <a:pt x="2319987" y="553698"/>
                  </a:moveTo>
                  <a:lnTo>
                    <a:pt x="1762088" y="553698"/>
                  </a:lnTo>
                  <a:lnTo>
                    <a:pt x="1762088" y="451126"/>
                  </a:lnTo>
                  <a:lnTo>
                    <a:pt x="1667045" y="451126"/>
                  </a:lnTo>
                  <a:lnTo>
                    <a:pt x="1667045" y="374197"/>
                  </a:lnTo>
                  <a:lnTo>
                    <a:pt x="1374314" y="374197"/>
                  </a:lnTo>
                  <a:lnTo>
                    <a:pt x="1374314" y="340956"/>
                  </a:lnTo>
                  <a:lnTo>
                    <a:pt x="994144" y="340956"/>
                  </a:lnTo>
                  <a:lnTo>
                    <a:pt x="994144" y="320062"/>
                  </a:lnTo>
                  <a:lnTo>
                    <a:pt x="923813" y="320062"/>
                  </a:lnTo>
                  <a:lnTo>
                    <a:pt x="923813" y="300118"/>
                  </a:lnTo>
                  <a:lnTo>
                    <a:pt x="880093" y="300118"/>
                  </a:lnTo>
                  <a:lnTo>
                    <a:pt x="880093" y="267826"/>
                  </a:lnTo>
                  <a:lnTo>
                    <a:pt x="868688" y="267826"/>
                  </a:lnTo>
                  <a:lnTo>
                    <a:pt x="868688" y="252631"/>
                  </a:lnTo>
                  <a:lnTo>
                    <a:pt x="777448" y="252631"/>
                  </a:lnTo>
                  <a:lnTo>
                    <a:pt x="777448" y="238385"/>
                  </a:lnTo>
                  <a:lnTo>
                    <a:pt x="759390" y="238385"/>
                  </a:lnTo>
                  <a:lnTo>
                    <a:pt x="759390" y="224138"/>
                  </a:lnTo>
                  <a:lnTo>
                    <a:pt x="736579" y="224138"/>
                  </a:lnTo>
                  <a:lnTo>
                    <a:pt x="736579" y="211792"/>
                  </a:lnTo>
                  <a:lnTo>
                    <a:pt x="718521" y="211792"/>
                  </a:lnTo>
                  <a:lnTo>
                    <a:pt x="718521" y="200395"/>
                  </a:lnTo>
                  <a:lnTo>
                    <a:pt x="635834" y="200395"/>
                  </a:lnTo>
                  <a:lnTo>
                    <a:pt x="635834" y="191847"/>
                  </a:lnTo>
                  <a:lnTo>
                    <a:pt x="627280" y="191847"/>
                  </a:lnTo>
                  <a:lnTo>
                    <a:pt x="627280" y="179501"/>
                  </a:lnTo>
                  <a:lnTo>
                    <a:pt x="616826" y="179501"/>
                  </a:lnTo>
                  <a:lnTo>
                    <a:pt x="616826" y="167154"/>
                  </a:lnTo>
                  <a:lnTo>
                    <a:pt x="589263" y="167154"/>
                  </a:lnTo>
                  <a:lnTo>
                    <a:pt x="589263" y="154807"/>
                  </a:lnTo>
                  <a:lnTo>
                    <a:pt x="567404" y="154807"/>
                  </a:lnTo>
                  <a:lnTo>
                    <a:pt x="567404" y="146260"/>
                  </a:lnTo>
                  <a:lnTo>
                    <a:pt x="363062" y="146260"/>
                  </a:lnTo>
                  <a:lnTo>
                    <a:pt x="363062" y="137712"/>
                  </a:lnTo>
                  <a:lnTo>
                    <a:pt x="312690" y="137712"/>
                  </a:lnTo>
                  <a:lnTo>
                    <a:pt x="312690" y="123466"/>
                  </a:lnTo>
                  <a:lnTo>
                    <a:pt x="268970" y="123466"/>
                  </a:lnTo>
                  <a:lnTo>
                    <a:pt x="268970" y="114918"/>
                  </a:lnTo>
                  <a:lnTo>
                    <a:pt x="242358" y="114918"/>
                  </a:lnTo>
                  <a:lnTo>
                    <a:pt x="242358" y="98773"/>
                  </a:lnTo>
                  <a:lnTo>
                    <a:pt x="227152" y="98773"/>
                  </a:lnTo>
                  <a:lnTo>
                    <a:pt x="227152" y="79778"/>
                  </a:lnTo>
                  <a:lnTo>
                    <a:pt x="193887" y="79778"/>
                  </a:lnTo>
                  <a:lnTo>
                    <a:pt x="193887" y="60783"/>
                  </a:lnTo>
                  <a:lnTo>
                    <a:pt x="170126" y="60783"/>
                  </a:lnTo>
                  <a:lnTo>
                    <a:pt x="170126" y="40839"/>
                  </a:lnTo>
                  <a:lnTo>
                    <a:pt x="130208" y="40839"/>
                  </a:lnTo>
                  <a:lnTo>
                    <a:pt x="130208" y="29442"/>
                  </a:lnTo>
                  <a:lnTo>
                    <a:pt x="118803" y="29442"/>
                  </a:lnTo>
                  <a:lnTo>
                    <a:pt x="118803" y="13296"/>
                  </a:lnTo>
                  <a:lnTo>
                    <a:pt x="84588" y="13296"/>
                  </a:lnTo>
                  <a:lnTo>
                    <a:pt x="84588" y="0"/>
                  </a:lnTo>
                  <a:lnTo>
                    <a:pt x="0" y="0"/>
                  </a:lnTo>
                </a:path>
              </a:pathLst>
            </a:custGeom>
            <a:noFill/>
            <a:ln w="19050" cap="flat">
              <a:solidFill>
                <a:srgbClr val="DA3A16"/>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1" name="Freeform 20">
              <a:extLst>
                <a:ext uri="{FF2B5EF4-FFF2-40B4-BE49-F238E27FC236}">
                  <a16:creationId xmlns:a16="http://schemas.microsoft.com/office/drawing/2014/main" id="{187C6F28-A43C-C97E-90C8-11D3D83CDCD7}"/>
                </a:ext>
              </a:extLst>
            </p:cNvPr>
            <p:cNvSpPr/>
            <p:nvPr/>
          </p:nvSpPr>
          <p:spPr>
            <a:xfrm>
              <a:off x="4919543" y="1618525"/>
              <a:ext cx="3068523" cy="1548162"/>
            </a:xfrm>
            <a:custGeom>
              <a:avLst/>
              <a:gdLst>
                <a:gd name="connsiteX0" fmla="*/ 0 w 2005396"/>
                <a:gd name="connsiteY0" fmla="*/ 0 h 1360026"/>
                <a:gd name="connsiteX1" fmla="*/ 69381 w 2005396"/>
                <a:gd name="connsiteY1" fmla="*/ 0 h 1360026"/>
                <a:gd name="connsiteX2" fmla="*/ 69381 w 2005396"/>
                <a:gd name="connsiteY2" fmla="*/ 11397 h 1360026"/>
                <a:gd name="connsiteX3" fmla="*/ 76984 w 2005396"/>
                <a:gd name="connsiteY3" fmla="*/ 11397 h 1360026"/>
                <a:gd name="connsiteX4" fmla="*/ 76984 w 2005396"/>
                <a:gd name="connsiteY4" fmla="*/ 26593 h 1360026"/>
                <a:gd name="connsiteX5" fmla="*/ 95993 w 2005396"/>
                <a:gd name="connsiteY5" fmla="*/ 26593 h 1360026"/>
                <a:gd name="connsiteX6" fmla="*/ 95993 w 2005396"/>
                <a:gd name="connsiteY6" fmla="*/ 51286 h 1360026"/>
                <a:gd name="connsiteX7" fmla="*/ 111200 w 2005396"/>
                <a:gd name="connsiteY7" fmla="*/ 51286 h 1360026"/>
                <a:gd name="connsiteX8" fmla="*/ 111200 w 2005396"/>
                <a:gd name="connsiteY8" fmla="*/ 114918 h 1360026"/>
                <a:gd name="connsiteX9" fmla="*/ 122605 w 2005396"/>
                <a:gd name="connsiteY9" fmla="*/ 114918 h 1360026"/>
                <a:gd name="connsiteX10" fmla="*/ 122605 w 2005396"/>
                <a:gd name="connsiteY10" fmla="*/ 141511 h 1360026"/>
                <a:gd name="connsiteX11" fmla="*/ 144465 w 2005396"/>
                <a:gd name="connsiteY11" fmla="*/ 141511 h 1360026"/>
                <a:gd name="connsiteX12" fmla="*/ 144465 w 2005396"/>
                <a:gd name="connsiteY12" fmla="*/ 162405 h 1360026"/>
                <a:gd name="connsiteX13" fmla="*/ 154919 w 2005396"/>
                <a:gd name="connsiteY13" fmla="*/ 162405 h 1360026"/>
                <a:gd name="connsiteX14" fmla="*/ 154919 w 2005396"/>
                <a:gd name="connsiteY14" fmla="*/ 176651 h 1360026"/>
                <a:gd name="connsiteX15" fmla="*/ 164424 w 2005396"/>
                <a:gd name="connsiteY15" fmla="*/ 176651 h 1360026"/>
                <a:gd name="connsiteX16" fmla="*/ 164424 w 2005396"/>
                <a:gd name="connsiteY16" fmla="*/ 200395 h 1360026"/>
                <a:gd name="connsiteX17" fmla="*/ 172027 w 2005396"/>
                <a:gd name="connsiteY17" fmla="*/ 200395 h 1360026"/>
                <a:gd name="connsiteX18" fmla="*/ 172027 w 2005396"/>
                <a:gd name="connsiteY18" fmla="*/ 210842 h 1360026"/>
                <a:gd name="connsiteX19" fmla="*/ 178680 w 2005396"/>
                <a:gd name="connsiteY19" fmla="*/ 210842 h 1360026"/>
                <a:gd name="connsiteX20" fmla="*/ 178680 w 2005396"/>
                <a:gd name="connsiteY20" fmla="*/ 239334 h 1360026"/>
                <a:gd name="connsiteX21" fmla="*/ 190085 w 2005396"/>
                <a:gd name="connsiteY21" fmla="*/ 239334 h 1360026"/>
                <a:gd name="connsiteX22" fmla="*/ 190085 w 2005396"/>
                <a:gd name="connsiteY22" fmla="*/ 251681 h 1360026"/>
                <a:gd name="connsiteX23" fmla="*/ 196738 w 2005396"/>
                <a:gd name="connsiteY23" fmla="*/ 251681 h 1360026"/>
                <a:gd name="connsiteX24" fmla="*/ 196738 w 2005396"/>
                <a:gd name="connsiteY24" fmla="*/ 276374 h 1360026"/>
                <a:gd name="connsiteX25" fmla="*/ 209093 w 2005396"/>
                <a:gd name="connsiteY25" fmla="*/ 276374 h 1360026"/>
                <a:gd name="connsiteX26" fmla="*/ 209093 w 2005396"/>
                <a:gd name="connsiteY26" fmla="*/ 284922 h 1360026"/>
                <a:gd name="connsiteX27" fmla="*/ 218598 w 2005396"/>
                <a:gd name="connsiteY27" fmla="*/ 284922 h 1360026"/>
                <a:gd name="connsiteX28" fmla="*/ 218598 w 2005396"/>
                <a:gd name="connsiteY28" fmla="*/ 299168 h 1360026"/>
                <a:gd name="connsiteX29" fmla="*/ 240458 w 2005396"/>
                <a:gd name="connsiteY29" fmla="*/ 299168 h 1360026"/>
                <a:gd name="connsiteX30" fmla="*/ 240458 w 2005396"/>
                <a:gd name="connsiteY30" fmla="*/ 310565 h 1360026"/>
                <a:gd name="connsiteX31" fmla="*/ 250912 w 2005396"/>
                <a:gd name="connsiteY31" fmla="*/ 310565 h 1360026"/>
                <a:gd name="connsiteX32" fmla="*/ 250912 w 2005396"/>
                <a:gd name="connsiteY32" fmla="*/ 362800 h 1360026"/>
                <a:gd name="connsiteX33" fmla="*/ 260416 w 2005396"/>
                <a:gd name="connsiteY33" fmla="*/ 362800 h 1360026"/>
                <a:gd name="connsiteX34" fmla="*/ 260416 w 2005396"/>
                <a:gd name="connsiteY34" fmla="*/ 401740 h 1360026"/>
                <a:gd name="connsiteX35" fmla="*/ 288929 w 2005396"/>
                <a:gd name="connsiteY35" fmla="*/ 401740 h 1360026"/>
                <a:gd name="connsiteX36" fmla="*/ 288929 w 2005396"/>
                <a:gd name="connsiteY36" fmla="*/ 428332 h 1360026"/>
                <a:gd name="connsiteX37" fmla="*/ 297483 w 2005396"/>
                <a:gd name="connsiteY37" fmla="*/ 428332 h 1360026"/>
                <a:gd name="connsiteX38" fmla="*/ 297483 w 2005396"/>
                <a:gd name="connsiteY38" fmla="*/ 472970 h 1360026"/>
                <a:gd name="connsiteX39" fmla="*/ 309839 w 2005396"/>
                <a:gd name="connsiteY39" fmla="*/ 472970 h 1360026"/>
                <a:gd name="connsiteX40" fmla="*/ 309839 w 2005396"/>
                <a:gd name="connsiteY40" fmla="*/ 492915 h 1360026"/>
                <a:gd name="connsiteX41" fmla="*/ 320293 w 2005396"/>
                <a:gd name="connsiteY41" fmla="*/ 492915 h 1360026"/>
                <a:gd name="connsiteX42" fmla="*/ 320293 w 2005396"/>
                <a:gd name="connsiteY42" fmla="*/ 502412 h 1360026"/>
                <a:gd name="connsiteX43" fmla="*/ 351657 w 2005396"/>
                <a:gd name="connsiteY43" fmla="*/ 502412 h 1360026"/>
                <a:gd name="connsiteX44" fmla="*/ 351657 w 2005396"/>
                <a:gd name="connsiteY44" fmla="*/ 526156 h 1360026"/>
                <a:gd name="connsiteX45" fmla="*/ 364963 w 2005396"/>
                <a:gd name="connsiteY45" fmla="*/ 526156 h 1360026"/>
                <a:gd name="connsiteX46" fmla="*/ 364963 w 2005396"/>
                <a:gd name="connsiteY46" fmla="*/ 551798 h 1360026"/>
                <a:gd name="connsiteX47" fmla="*/ 376368 w 2005396"/>
                <a:gd name="connsiteY47" fmla="*/ 551798 h 1360026"/>
                <a:gd name="connsiteX48" fmla="*/ 376368 w 2005396"/>
                <a:gd name="connsiteY48" fmla="*/ 571743 h 1360026"/>
                <a:gd name="connsiteX49" fmla="*/ 392525 w 2005396"/>
                <a:gd name="connsiteY49" fmla="*/ 571743 h 1360026"/>
                <a:gd name="connsiteX50" fmla="*/ 392525 w 2005396"/>
                <a:gd name="connsiteY50" fmla="*/ 585989 h 1360026"/>
                <a:gd name="connsiteX51" fmla="*/ 418187 w 2005396"/>
                <a:gd name="connsiteY51" fmla="*/ 585989 h 1360026"/>
                <a:gd name="connsiteX52" fmla="*/ 418187 w 2005396"/>
                <a:gd name="connsiteY52" fmla="*/ 614481 h 1360026"/>
                <a:gd name="connsiteX53" fmla="*/ 438146 w 2005396"/>
                <a:gd name="connsiteY53" fmla="*/ 614481 h 1360026"/>
                <a:gd name="connsiteX54" fmla="*/ 438146 w 2005396"/>
                <a:gd name="connsiteY54" fmla="*/ 625878 h 1360026"/>
                <a:gd name="connsiteX55" fmla="*/ 453353 w 2005396"/>
                <a:gd name="connsiteY55" fmla="*/ 625878 h 1360026"/>
                <a:gd name="connsiteX56" fmla="*/ 453353 w 2005396"/>
                <a:gd name="connsiteY56" fmla="*/ 642024 h 1360026"/>
                <a:gd name="connsiteX57" fmla="*/ 468559 w 2005396"/>
                <a:gd name="connsiteY57" fmla="*/ 642024 h 1360026"/>
                <a:gd name="connsiteX58" fmla="*/ 468559 w 2005396"/>
                <a:gd name="connsiteY58" fmla="*/ 674315 h 1360026"/>
                <a:gd name="connsiteX59" fmla="*/ 497072 w 2005396"/>
                <a:gd name="connsiteY59" fmla="*/ 674315 h 1360026"/>
                <a:gd name="connsiteX60" fmla="*/ 497072 w 2005396"/>
                <a:gd name="connsiteY60" fmla="*/ 688561 h 1360026"/>
                <a:gd name="connsiteX61" fmla="*/ 512279 w 2005396"/>
                <a:gd name="connsiteY61" fmla="*/ 688561 h 1360026"/>
                <a:gd name="connsiteX62" fmla="*/ 512279 w 2005396"/>
                <a:gd name="connsiteY62" fmla="*/ 710405 h 1360026"/>
                <a:gd name="connsiteX63" fmla="*/ 533188 w 2005396"/>
                <a:gd name="connsiteY63" fmla="*/ 710405 h 1360026"/>
                <a:gd name="connsiteX64" fmla="*/ 533188 w 2005396"/>
                <a:gd name="connsiteY64" fmla="*/ 741746 h 1360026"/>
                <a:gd name="connsiteX65" fmla="*/ 552197 w 2005396"/>
                <a:gd name="connsiteY65" fmla="*/ 741746 h 1360026"/>
                <a:gd name="connsiteX66" fmla="*/ 552197 w 2005396"/>
                <a:gd name="connsiteY66" fmla="*/ 762641 h 1360026"/>
                <a:gd name="connsiteX67" fmla="*/ 587363 w 2005396"/>
                <a:gd name="connsiteY67" fmla="*/ 762641 h 1360026"/>
                <a:gd name="connsiteX68" fmla="*/ 587363 w 2005396"/>
                <a:gd name="connsiteY68" fmla="*/ 781635 h 1360026"/>
                <a:gd name="connsiteX69" fmla="*/ 707116 w 2005396"/>
                <a:gd name="connsiteY69" fmla="*/ 781635 h 1360026"/>
                <a:gd name="connsiteX70" fmla="*/ 707116 w 2005396"/>
                <a:gd name="connsiteY70" fmla="*/ 816776 h 1360026"/>
                <a:gd name="connsiteX71" fmla="*/ 830671 w 2005396"/>
                <a:gd name="connsiteY71" fmla="*/ 816776 h 1360026"/>
                <a:gd name="connsiteX72" fmla="*/ 830671 w 2005396"/>
                <a:gd name="connsiteY72" fmla="*/ 838620 h 1360026"/>
                <a:gd name="connsiteX73" fmla="*/ 843977 w 2005396"/>
                <a:gd name="connsiteY73" fmla="*/ 838620 h 1360026"/>
                <a:gd name="connsiteX74" fmla="*/ 843977 w 2005396"/>
                <a:gd name="connsiteY74" fmla="*/ 867112 h 1360026"/>
                <a:gd name="connsiteX75" fmla="*/ 923813 w 2005396"/>
                <a:gd name="connsiteY75" fmla="*/ 867112 h 1360026"/>
                <a:gd name="connsiteX76" fmla="*/ 923813 w 2005396"/>
                <a:gd name="connsiteY76" fmla="*/ 893705 h 1360026"/>
                <a:gd name="connsiteX77" fmla="*/ 1011252 w 2005396"/>
                <a:gd name="connsiteY77" fmla="*/ 893705 h 1360026"/>
                <a:gd name="connsiteX78" fmla="*/ 1011252 w 2005396"/>
                <a:gd name="connsiteY78" fmla="*/ 929795 h 1360026"/>
                <a:gd name="connsiteX79" fmla="*/ 1138609 w 2005396"/>
                <a:gd name="connsiteY79" fmla="*/ 929795 h 1360026"/>
                <a:gd name="connsiteX80" fmla="*/ 1138609 w 2005396"/>
                <a:gd name="connsiteY80" fmla="*/ 960186 h 1360026"/>
                <a:gd name="connsiteX81" fmla="*/ 1461753 w 2005396"/>
                <a:gd name="connsiteY81" fmla="*/ 960186 h 1360026"/>
                <a:gd name="connsiteX82" fmla="*/ 1461753 w 2005396"/>
                <a:gd name="connsiteY82" fmla="*/ 1035216 h 1360026"/>
                <a:gd name="connsiteX83" fmla="*/ 1542540 w 2005396"/>
                <a:gd name="connsiteY83" fmla="*/ 1035216 h 1360026"/>
                <a:gd name="connsiteX84" fmla="*/ 1542540 w 2005396"/>
                <a:gd name="connsiteY84" fmla="*/ 1174827 h 1360026"/>
                <a:gd name="connsiteX85" fmla="*/ 1829568 w 2005396"/>
                <a:gd name="connsiteY85" fmla="*/ 1174827 h 1360026"/>
                <a:gd name="connsiteX86" fmla="*/ 1829568 w 2005396"/>
                <a:gd name="connsiteY86" fmla="*/ 1360027 h 1360026"/>
                <a:gd name="connsiteX87" fmla="*/ 2005396 w 2005396"/>
                <a:gd name="connsiteY87" fmla="*/ 1360027 h 136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05396" h="1360026">
                  <a:moveTo>
                    <a:pt x="0" y="0"/>
                  </a:moveTo>
                  <a:lnTo>
                    <a:pt x="69381" y="0"/>
                  </a:lnTo>
                  <a:lnTo>
                    <a:pt x="69381" y="11397"/>
                  </a:lnTo>
                  <a:lnTo>
                    <a:pt x="76984" y="11397"/>
                  </a:lnTo>
                  <a:lnTo>
                    <a:pt x="76984" y="26593"/>
                  </a:lnTo>
                  <a:lnTo>
                    <a:pt x="95993" y="26593"/>
                  </a:lnTo>
                  <a:lnTo>
                    <a:pt x="95993" y="51286"/>
                  </a:lnTo>
                  <a:lnTo>
                    <a:pt x="111200" y="51286"/>
                  </a:lnTo>
                  <a:lnTo>
                    <a:pt x="111200" y="114918"/>
                  </a:lnTo>
                  <a:lnTo>
                    <a:pt x="122605" y="114918"/>
                  </a:lnTo>
                  <a:lnTo>
                    <a:pt x="122605" y="141511"/>
                  </a:lnTo>
                  <a:lnTo>
                    <a:pt x="144465" y="141511"/>
                  </a:lnTo>
                  <a:lnTo>
                    <a:pt x="144465" y="162405"/>
                  </a:lnTo>
                  <a:lnTo>
                    <a:pt x="154919" y="162405"/>
                  </a:lnTo>
                  <a:lnTo>
                    <a:pt x="154919" y="176651"/>
                  </a:lnTo>
                  <a:lnTo>
                    <a:pt x="164424" y="176651"/>
                  </a:lnTo>
                  <a:lnTo>
                    <a:pt x="164424" y="200395"/>
                  </a:lnTo>
                  <a:lnTo>
                    <a:pt x="172027" y="200395"/>
                  </a:lnTo>
                  <a:lnTo>
                    <a:pt x="172027" y="210842"/>
                  </a:lnTo>
                  <a:lnTo>
                    <a:pt x="178680" y="210842"/>
                  </a:lnTo>
                  <a:lnTo>
                    <a:pt x="178680" y="239334"/>
                  </a:lnTo>
                  <a:lnTo>
                    <a:pt x="190085" y="239334"/>
                  </a:lnTo>
                  <a:lnTo>
                    <a:pt x="190085" y="251681"/>
                  </a:lnTo>
                  <a:lnTo>
                    <a:pt x="196738" y="251681"/>
                  </a:lnTo>
                  <a:lnTo>
                    <a:pt x="196738" y="276374"/>
                  </a:lnTo>
                  <a:lnTo>
                    <a:pt x="209093" y="276374"/>
                  </a:lnTo>
                  <a:lnTo>
                    <a:pt x="209093" y="284922"/>
                  </a:lnTo>
                  <a:lnTo>
                    <a:pt x="218598" y="284922"/>
                  </a:lnTo>
                  <a:lnTo>
                    <a:pt x="218598" y="299168"/>
                  </a:lnTo>
                  <a:lnTo>
                    <a:pt x="240458" y="299168"/>
                  </a:lnTo>
                  <a:lnTo>
                    <a:pt x="240458" y="310565"/>
                  </a:lnTo>
                  <a:lnTo>
                    <a:pt x="250912" y="310565"/>
                  </a:lnTo>
                  <a:lnTo>
                    <a:pt x="250912" y="362800"/>
                  </a:lnTo>
                  <a:lnTo>
                    <a:pt x="260416" y="362800"/>
                  </a:lnTo>
                  <a:lnTo>
                    <a:pt x="260416" y="401740"/>
                  </a:lnTo>
                  <a:lnTo>
                    <a:pt x="288929" y="401740"/>
                  </a:lnTo>
                  <a:lnTo>
                    <a:pt x="288929" y="428332"/>
                  </a:lnTo>
                  <a:lnTo>
                    <a:pt x="297483" y="428332"/>
                  </a:lnTo>
                  <a:lnTo>
                    <a:pt x="297483" y="472970"/>
                  </a:lnTo>
                  <a:lnTo>
                    <a:pt x="309839" y="472970"/>
                  </a:lnTo>
                  <a:lnTo>
                    <a:pt x="309839" y="492915"/>
                  </a:lnTo>
                  <a:lnTo>
                    <a:pt x="320293" y="492915"/>
                  </a:lnTo>
                  <a:lnTo>
                    <a:pt x="320293" y="502412"/>
                  </a:lnTo>
                  <a:lnTo>
                    <a:pt x="351657" y="502412"/>
                  </a:lnTo>
                  <a:lnTo>
                    <a:pt x="351657" y="526156"/>
                  </a:lnTo>
                  <a:lnTo>
                    <a:pt x="364963" y="526156"/>
                  </a:lnTo>
                  <a:lnTo>
                    <a:pt x="364963" y="551798"/>
                  </a:lnTo>
                  <a:lnTo>
                    <a:pt x="376368" y="551798"/>
                  </a:lnTo>
                  <a:lnTo>
                    <a:pt x="376368" y="571743"/>
                  </a:lnTo>
                  <a:lnTo>
                    <a:pt x="392525" y="571743"/>
                  </a:lnTo>
                  <a:lnTo>
                    <a:pt x="392525" y="585989"/>
                  </a:lnTo>
                  <a:lnTo>
                    <a:pt x="418187" y="585989"/>
                  </a:lnTo>
                  <a:lnTo>
                    <a:pt x="418187" y="614481"/>
                  </a:lnTo>
                  <a:lnTo>
                    <a:pt x="438146" y="614481"/>
                  </a:lnTo>
                  <a:lnTo>
                    <a:pt x="438146" y="625878"/>
                  </a:lnTo>
                  <a:lnTo>
                    <a:pt x="453353" y="625878"/>
                  </a:lnTo>
                  <a:lnTo>
                    <a:pt x="453353" y="642024"/>
                  </a:lnTo>
                  <a:lnTo>
                    <a:pt x="468559" y="642024"/>
                  </a:lnTo>
                  <a:lnTo>
                    <a:pt x="468559" y="674315"/>
                  </a:lnTo>
                  <a:lnTo>
                    <a:pt x="497072" y="674315"/>
                  </a:lnTo>
                  <a:lnTo>
                    <a:pt x="497072" y="688561"/>
                  </a:lnTo>
                  <a:lnTo>
                    <a:pt x="512279" y="688561"/>
                  </a:lnTo>
                  <a:lnTo>
                    <a:pt x="512279" y="710405"/>
                  </a:lnTo>
                  <a:lnTo>
                    <a:pt x="533188" y="710405"/>
                  </a:lnTo>
                  <a:lnTo>
                    <a:pt x="533188" y="741746"/>
                  </a:lnTo>
                  <a:lnTo>
                    <a:pt x="552197" y="741746"/>
                  </a:lnTo>
                  <a:lnTo>
                    <a:pt x="552197" y="762641"/>
                  </a:lnTo>
                  <a:lnTo>
                    <a:pt x="587363" y="762641"/>
                  </a:lnTo>
                  <a:lnTo>
                    <a:pt x="587363" y="781635"/>
                  </a:lnTo>
                  <a:lnTo>
                    <a:pt x="707116" y="781635"/>
                  </a:lnTo>
                  <a:lnTo>
                    <a:pt x="707116" y="816776"/>
                  </a:lnTo>
                  <a:lnTo>
                    <a:pt x="830671" y="816776"/>
                  </a:lnTo>
                  <a:lnTo>
                    <a:pt x="830671" y="838620"/>
                  </a:lnTo>
                  <a:lnTo>
                    <a:pt x="843977" y="838620"/>
                  </a:lnTo>
                  <a:lnTo>
                    <a:pt x="843977" y="867112"/>
                  </a:lnTo>
                  <a:lnTo>
                    <a:pt x="923813" y="867112"/>
                  </a:lnTo>
                  <a:lnTo>
                    <a:pt x="923813" y="893705"/>
                  </a:lnTo>
                  <a:lnTo>
                    <a:pt x="1011252" y="893705"/>
                  </a:lnTo>
                  <a:lnTo>
                    <a:pt x="1011252" y="929795"/>
                  </a:lnTo>
                  <a:lnTo>
                    <a:pt x="1138609" y="929795"/>
                  </a:lnTo>
                  <a:lnTo>
                    <a:pt x="1138609" y="960186"/>
                  </a:lnTo>
                  <a:lnTo>
                    <a:pt x="1461753" y="960186"/>
                  </a:lnTo>
                  <a:lnTo>
                    <a:pt x="1461753" y="1035216"/>
                  </a:lnTo>
                  <a:lnTo>
                    <a:pt x="1542540" y="1035216"/>
                  </a:lnTo>
                  <a:lnTo>
                    <a:pt x="1542540" y="1174827"/>
                  </a:lnTo>
                  <a:lnTo>
                    <a:pt x="1829568" y="1174827"/>
                  </a:lnTo>
                  <a:lnTo>
                    <a:pt x="1829568" y="1360027"/>
                  </a:lnTo>
                  <a:lnTo>
                    <a:pt x="2005396" y="1360027"/>
                  </a:lnTo>
                </a:path>
              </a:pathLst>
            </a:custGeom>
            <a:noFill/>
            <a:ln w="19050" cap="flat">
              <a:solidFill>
                <a:srgbClr val="007FAD"/>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2" name="Freeform 21">
              <a:extLst>
                <a:ext uri="{FF2B5EF4-FFF2-40B4-BE49-F238E27FC236}">
                  <a16:creationId xmlns:a16="http://schemas.microsoft.com/office/drawing/2014/main" id="{A885AB3B-5C73-67EA-8CED-421EDF166002}"/>
                </a:ext>
              </a:extLst>
            </p:cNvPr>
            <p:cNvSpPr/>
            <p:nvPr/>
          </p:nvSpPr>
          <p:spPr>
            <a:xfrm>
              <a:off x="4919543" y="1618525"/>
              <a:ext cx="3378285" cy="1724384"/>
            </a:xfrm>
            <a:custGeom>
              <a:avLst/>
              <a:gdLst>
                <a:gd name="connsiteX0" fmla="*/ 0 w 2207837"/>
                <a:gd name="connsiteY0" fmla="*/ 0 h 1514833"/>
                <a:gd name="connsiteX1" fmla="*/ 79836 w 2207837"/>
                <a:gd name="connsiteY1" fmla="*/ 0 h 1514833"/>
                <a:gd name="connsiteX2" fmla="*/ 79836 w 2207837"/>
                <a:gd name="connsiteY2" fmla="*/ 25643 h 1514833"/>
                <a:gd name="connsiteX3" fmla="*/ 102646 w 2207837"/>
                <a:gd name="connsiteY3" fmla="*/ 25643 h 1514833"/>
                <a:gd name="connsiteX4" fmla="*/ 102646 w 2207837"/>
                <a:gd name="connsiteY4" fmla="*/ 82627 h 1514833"/>
                <a:gd name="connsiteX5" fmla="*/ 138762 w 2207837"/>
                <a:gd name="connsiteY5" fmla="*/ 82627 h 1514833"/>
                <a:gd name="connsiteX6" fmla="*/ 138762 w 2207837"/>
                <a:gd name="connsiteY6" fmla="*/ 115868 h 1514833"/>
                <a:gd name="connsiteX7" fmla="*/ 149217 w 2207837"/>
                <a:gd name="connsiteY7" fmla="*/ 115868 h 1514833"/>
                <a:gd name="connsiteX8" fmla="*/ 149217 w 2207837"/>
                <a:gd name="connsiteY8" fmla="*/ 143411 h 1514833"/>
                <a:gd name="connsiteX9" fmla="*/ 165374 w 2207837"/>
                <a:gd name="connsiteY9" fmla="*/ 143411 h 1514833"/>
                <a:gd name="connsiteX10" fmla="*/ 165374 w 2207837"/>
                <a:gd name="connsiteY10" fmla="*/ 177601 h 1514833"/>
                <a:gd name="connsiteX11" fmla="*/ 181531 w 2207837"/>
                <a:gd name="connsiteY11" fmla="*/ 177601 h 1514833"/>
                <a:gd name="connsiteX12" fmla="*/ 181531 w 2207837"/>
                <a:gd name="connsiteY12" fmla="*/ 207993 h 1514833"/>
                <a:gd name="connsiteX13" fmla="*/ 199589 w 2207837"/>
                <a:gd name="connsiteY13" fmla="*/ 207993 h 1514833"/>
                <a:gd name="connsiteX14" fmla="*/ 199589 w 2207837"/>
                <a:gd name="connsiteY14" fmla="*/ 243133 h 1514833"/>
                <a:gd name="connsiteX15" fmla="*/ 210994 w 2207837"/>
                <a:gd name="connsiteY15" fmla="*/ 243133 h 1514833"/>
                <a:gd name="connsiteX16" fmla="*/ 210994 w 2207837"/>
                <a:gd name="connsiteY16" fmla="*/ 311514 h 1514833"/>
                <a:gd name="connsiteX17" fmla="*/ 223350 w 2207837"/>
                <a:gd name="connsiteY17" fmla="*/ 311514 h 1514833"/>
                <a:gd name="connsiteX18" fmla="*/ 223350 w 2207837"/>
                <a:gd name="connsiteY18" fmla="*/ 348554 h 1514833"/>
                <a:gd name="connsiteX19" fmla="*/ 299384 w 2207837"/>
                <a:gd name="connsiteY19" fmla="*/ 348554 h 1514833"/>
                <a:gd name="connsiteX20" fmla="*/ 299384 w 2207837"/>
                <a:gd name="connsiteY20" fmla="*/ 384644 h 1514833"/>
                <a:gd name="connsiteX21" fmla="*/ 319343 w 2207837"/>
                <a:gd name="connsiteY21" fmla="*/ 384644 h 1514833"/>
                <a:gd name="connsiteX22" fmla="*/ 319343 w 2207837"/>
                <a:gd name="connsiteY22" fmla="*/ 427383 h 1514833"/>
                <a:gd name="connsiteX23" fmla="*/ 331698 w 2207837"/>
                <a:gd name="connsiteY23" fmla="*/ 427383 h 1514833"/>
                <a:gd name="connsiteX24" fmla="*/ 331698 w 2207837"/>
                <a:gd name="connsiteY24" fmla="*/ 467272 h 1514833"/>
                <a:gd name="connsiteX25" fmla="*/ 369715 w 2207837"/>
                <a:gd name="connsiteY25" fmla="*/ 467272 h 1514833"/>
                <a:gd name="connsiteX26" fmla="*/ 369715 w 2207837"/>
                <a:gd name="connsiteY26" fmla="*/ 557497 h 1514833"/>
                <a:gd name="connsiteX27" fmla="*/ 385873 w 2207837"/>
                <a:gd name="connsiteY27" fmla="*/ 557497 h 1514833"/>
                <a:gd name="connsiteX28" fmla="*/ 385873 w 2207837"/>
                <a:gd name="connsiteY28" fmla="*/ 646772 h 1514833"/>
                <a:gd name="connsiteX29" fmla="*/ 638686 w 2207837"/>
                <a:gd name="connsiteY29" fmla="*/ 646772 h 1514833"/>
                <a:gd name="connsiteX30" fmla="*/ 638686 w 2207837"/>
                <a:gd name="connsiteY30" fmla="*/ 709455 h 1514833"/>
                <a:gd name="connsiteX31" fmla="*/ 663397 w 2207837"/>
                <a:gd name="connsiteY31" fmla="*/ 709455 h 1514833"/>
                <a:gd name="connsiteX32" fmla="*/ 663397 w 2207837"/>
                <a:gd name="connsiteY32" fmla="*/ 775937 h 1514833"/>
                <a:gd name="connsiteX33" fmla="*/ 675752 w 2207837"/>
                <a:gd name="connsiteY33" fmla="*/ 775937 h 1514833"/>
                <a:gd name="connsiteX34" fmla="*/ 675752 w 2207837"/>
                <a:gd name="connsiteY34" fmla="*/ 838620 h 1514833"/>
                <a:gd name="connsiteX35" fmla="*/ 1600516 w 2207837"/>
                <a:gd name="connsiteY35" fmla="*/ 838620 h 1514833"/>
                <a:gd name="connsiteX36" fmla="*/ 1600516 w 2207837"/>
                <a:gd name="connsiteY36" fmla="*/ 1063708 h 1514833"/>
                <a:gd name="connsiteX37" fmla="*/ 1652789 w 2207837"/>
                <a:gd name="connsiteY37" fmla="*/ 1063708 h 1514833"/>
                <a:gd name="connsiteX38" fmla="*/ 1652789 w 2207837"/>
                <a:gd name="connsiteY38" fmla="*/ 1514834 h 1514833"/>
                <a:gd name="connsiteX39" fmla="*/ 2207837 w 2207837"/>
                <a:gd name="connsiteY39" fmla="*/ 1514834 h 1514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207837" h="1514833">
                  <a:moveTo>
                    <a:pt x="0" y="0"/>
                  </a:moveTo>
                  <a:lnTo>
                    <a:pt x="79836" y="0"/>
                  </a:lnTo>
                  <a:lnTo>
                    <a:pt x="79836" y="25643"/>
                  </a:lnTo>
                  <a:lnTo>
                    <a:pt x="102646" y="25643"/>
                  </a:lnTo>
                  <a:lnTo>
                    <a:pt x="102646" y="82627"/>
                  </a:lnTo>
                  <a:lnTo>
                    <a:pt x="138762" y="82627"/>
                  </a:lnTo>
                  <a:lnTo>
                    <a:pt x="138762" y="115868"/>
                  </a:lnTo>
                  <a:lnTo>
                    <a:pt x="149217" y="115868"/>
                  </a:lnTo>
                  <a:lnTo>
                    <a:pt x="149217" y="143411"/>
                  </a:lnTo>
                  <a:lnTo>
                    <a:pt x="165374" y="143411"/>
                  </a:lnTo>
                  <a:lnTo>
                    <a:pt x="165374" y="177601"/>
                  </a:lnTo>
                  <a:lnTo>
                    <a:pt x="181531" y="177601"/>
                  </a:lnTo>
                  <a:lnTo>
                    <a:pt x="181531" y="207993"/>
                  </a:lnTo>
                  <a:lnTo>
                    <a:pt x="199589" y="207993"/>
                  </a:lnTo>
                  <a:lnTo>
                    <a:pt x="199589" y="243133"/>
                  </a:lnTo>
                  <a:lnTo>
                    <a:pt x="210994" y="243133"/>
                  </a:lnTo>
                  <a:lnTo>
                    <a:pt x="210994" y="311514"/>
                  </a:lnTo>
                  <a:lnTo>
                    <a:pt x="223350" y="311514"/>
                  </a:lnTo>
                  <a:lnTo>
                    <a:pt x="223350" y="348554"/>
                  </a:lnTo>
                  <a:lnTo>
                    <a:pt x="299384" y="348554"/>
                  </a:lnTo>
                  <a:lnTo>
                    <a:pt x="299384" y="384644"/>
                  </a:lnTo>
                  <a:lnTo>
                    <a:pt x="319343" y="384644"/>
                  </a:lnTo>
                  <a:lnTo>
                    <a:pt x="319343" y="427383"/>
                  </a:lnTo>
                  <a:lnTo>
                    <a:pt x="331698" y="427383"/>
                  </a:lnTo>
                  <a:lnTo>
                    <a:pt x="331698" y="467272"/>
                  </a:lnTo>
                  <a:lnTo>
                    <a:pt x="369715" y="467272"/>
                  </a:lnTo>
                  <a:lnTo>
                    <a:pt x="369715" y="557497"/>
                  </a:lnTo>
                  <a:lnTo>
                    <a:pt x="385873" y="557497"/>
                  </a:lnTo>
                  <a:lnTo>
                    <a:pt x="385873" y="646772"/>
                  </a:lnTo>
                  <a:lnTo>
                    <a:pt x="638686" y="646772"/>
                  </a:lnTo>
                  <a:lnTo>
                    <a:pt x="638686" y="709455"/>
                  </a:lnTo>
                  <a:lnTo>
                    <a:pt x="663397" y="709455"/>
                  </a:lnTo>
                  <a:lnTo>
                    <a:pt x="663397" y="775937"/>
                  </a:lnTo>
                  <a:lnTo>
                    <a:pt x="675752" y="775937"/>
                  </a:lnTo>
                  <a:lnTo>
                    <a:pt x="675752" y="838620"/>
                  </a:lnTo>
                  <a:lnTo>
                    <a:pt x="1600516" y="838620"/>
                  </a:lnTo>
                  <a:lnTo>
                    <a:pt x="1600516" y="1063708"/>
                  </a:lnTo>
                  <a:lnTo>
                    <a:pt x="1652789" y="1063708"/>
                  </a:lnTo>
                  <a:lnTo>
                    <a:pt x="1652789" y="1514834"/>
                  </a:lnTo>
                  <a:lnTo>
                    <a:pt x="2207837" y="1514834"/>
                  </a:lnTo>
                </a:path>
              </a:pathLst>
            </a:custGeom>
            <a:noFill/>
            <a:ln w="19050" cap="flat">
              <a:solidFill>
                <a:srgbClr val="268500"/>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3" name="Freeform 22">
              <a:extLst>
                <a:ext uri="{FF2B5EF4-FFF2-40B4-BE49-F238E27FC236}">
                  <a16:creationId xmlns:a16="http://schemas.microsoft.com/office/drawing/2014/main" id="{D015D6B0-F501-97E0-6656-EB551A94EAEC}"/>
                </a:ext>
              </a:extLst>
            </p:cNvPr>
            <p:cNvSpPr/>
            <p:nvPr/>
          </p:nvSpPr>
          <p:spPr>
            <a:xfrm>
              <a:off x="4919543" y="1618525"/>
              <a:ext cx="3056889" cy="1560054"/>
            </a:xfrm>
            <a:custGeom>
              <a:avLst/>
              <a:gdLst>
                <a:gd name="connsiteX0" fmla="*/ 0 w 1997793"/>
                <a:gd name="connsiteY0" fmla="*/ 0 h 1370473"/>
                <a:gd name="connsiteX1" fmla="*/ 72232 w 1997793"/>
                <a:gd name="connsiteY1" fmla="*/ 0 h 1370473"/>
                <a:gd name="connsiteX2" fmla="*/ 72232 w 1997793"/>
                <a:gd name="connsiteY2" fmla="*/ 18045 h 1370473"/>
                <a:gd name="connsiteX3" fmla="*/ 91241 w 1997793"/>
                <a:gd name="connsiteY3" fmla="*/ 18045 h 1370473"/>
                <a:gd name="connsiteX4" fmla="*/ 91241 w 1997793"/>
                <a:gd name="connsiteY4" fmla="*/ 37040 h 1370473"/>
                <a:gd name="connsiteX5" fmla="*/ 115001 w 1997793"/>
                <a:gd name="connsiteY5" fmla="*/ 37040 h 1370473"/>
                <a:gd name="connsiteX6" fmla="*/ 115001 w 1997793"/>
                <a:gd name="connsiteY6" fmla="*/ 62683 h 1370473"/>
                <a:gd name="connsiteX7" fmla="*/ 133060 w 1997793"/>
                <a:gd name="connsiteY7" fmla="*/ 62683 h 1370473"/>
                <a:gd name="connsiteX8" fmla="*/ 133060 w 1997793"/>
                <a:gd name="connsiteY8" fmla="*/ 100672 h 1370473"/>
                <a:gd name="connsiteX9" fmla="*/ 144465 w 1997793"/>
                <a:gd name="connsiteY9" fmla="*/ 100672 h 1370473"/>
                <a:gd name="connsiteX10" fmla="*/ 144465 w 1997793"/>
                <a:gd name="connsiteY10" fmla="*/ 152908 h 1370473"/>
                <a:gd name="connsiteX11" fmla="*/ 160622 w 1997793"/>
                <a:gd name="connsiteY11" fmla="*/ 152908 h 1370473"/>
                <a:gd name="connsiteX12" fmla="*/ 160622 w 1997793"/>
                <a:gd name="connsiteY12" fmla="*/ 186149 h 1370473"/>
                <a:gd name="connsiteX13" fmla="*/ 172977 w 1997793"/>
                <a:gd name="connsiteY13" fmla="*/ 186149 h 1370473"/>
                <a:gd name="connsiteX14" fmla="*/ 172977 w 1997793"/>
                <a:gd name="connsiteY14" fmla="*/ 212742 h 1370473"/>
                <a:gd name="connsiteX15" fmla="*/ 210044 w 1997793"/>
                <a:gd name="connsiteY15" fmla="*/ 212742 h 1370473"/>
                <a:gd name="connsiteX16" fmla="*/ 210044 w 1997793"/>
                <a:gd name="connsiteY16" fmla="*/ 245033 h 1370473"/>
                <a:gd name="connsiteX17" fmla="*/ 222399 w 1997793"/>
                <a:gd name="connsiteY17" fmla="*/ 245033 h 1370473"/>
                <a:gd name="connsiteX18" fmla="*/ 222399 w 1997793"/>
                <a:gd name="connsiteY18" fmla="*/ 281123 h 1370473"/>
                <a:gd name="connsiteX19" fmla="*/ 241408 w 1997793"/>
                <a:gd name="connsiteY19" fmla="*/ 281123 h 1370473"/>
                <a:gd name="connsiteX20" fmla="*/ 241408 w 1997793"/>
                <a:gd name="connsiteY20" fmla="*/ 302967 h 1370473"/>
                <a:gd name="connsiteX21" fmla="*/ 258516 w 1997793"/>
                <a:gd name="connsiteY21" fmla="*/ 302967 h 1370473"/>
                <a:gd name="connsiteX22" fmla="*/ 258516 w 1997793"/>
                <a:gd name="connsiteY22" fmla="*/ 330509 h 1370473"/>
                <a:gd name="connsiteX23" fmla="*/ 273722 w 1997793"/>
                <a:gd name="connsiteY23" fmla="*/ 330509 h 1370473"/>
                <a:gd name="connsiteX24" fmla="*/ 273722 w 1997793"/>
                <a:gd name="connsiteY24" fmla="*/ 376097 h 1370473"/>
                <a:gd name="connsiteX25" fmla="*/ 340252 w 1997793"/>
                <a:gd name="connsiteY25" fmla="*/ 376097 h 1370473"/>
                <a:gd name="connsiteX26" fmla="*/ 340252 w 1997793"/>
                <a:gd name="connsiteY26" fmla="*/ 388443 h 1370473"/>
                <a:gd name="connsiteX27" fmla="*/ 356409 w 1997793"/>
                <a:gd name="connsiteY27" fmla="*/ 388443 h 1370473"/>
                <a:gd name="connsiteX28" fmla="*/ 356409 w 1997793"/>
                <a:gd name="connsiteY28" fmla="*/ 423584 h 1370473"/>
                <a:gd name="connsiteX29" fmla="*/ 446700 w 1997793"/>
                <a:gd name="connsiteY29" fmla="*/ 423584 h 1370473"/>
                <a:gd name="connsiteX30" fmla="*/ 446700 w 1997793"/>
                <a:gd name="connsiteY30" fmla="*/ 443528 h 1370473"/>
                <a:gd name="connsiteX31" fmla="*/ 470460 w 1997793"/>
                <a:gd name="connsiteY31" fmla="*/ 443528 h 1370473"/>
                <a:gd name="connsiteX32" fmla="*/ 470460 w 1997793"/>
                <a:gd name="connsiteY32" fmla="*/ 475819 h 1370473"/>
                <a:gd name="connsiteX33" fmla="*/ 498023 w 1997793"/>
                <a:gd name="connsiteY33" fmla="*/ 475819 h 1370473"/>
                <a:gd name="connsiteX34" fmla="*/ 498023 w 1997793"/>
                <a:gd name="connsiteY34" fmla="*/ 495764 h 1370473"/>
                <a:gd name="connsiteX35" fmla="*/ 517982 w 1997793"/>
                <a:gd name="connsiteY35" fmla="*/ 495764 h 1370473"/>
                <a:gd name="connsiteX36" fmla="*/ 517982 w 1997793"/>
                <a:gd name="connsiteY36" fmla="*/ 530904 h 1370473"/>
                <a:gd name="connsiteX37" fmla="*/ 532238 w 1997793"/>
                <a:gd name="connsiteY37" fmla="*/ 530904 h 1370473"/>
                <a:gd name="connsiteX38" fmla="*/ 532238 w 1997793"/>
                <a:gd name="connsiteY38" fmla="*/ 553698 h 1370473"/>
                <a:gd name="connsiteX39" fmla="*/ 580710 w 1997793"/>
                <a:gd name="connsiteY39" fmla="*/ 553698 h 1370473"/>
                <a:gd name="connsiteX40" fmla="*/ 580710 w 1997793"/>
                <a:gd name="connsiteY40" fmla="*/ 580291 h 1370473"/>
                <a:gd name="connsiteX41" fmla="*/ 580710 w 1997793"/>
                <a:gd name="connsiteY41" fmla="*/ 605934 h 1370473"/>
                <a:gd name="connsiteX42" fmla="*/ 591164 w 1997793"/>
                <a:gd name="connsiteY42" fmla="*/ 605934 h 1370473"/>
                <a:gd name="connsiteX43" fmla="*/ 591164 w 1997793"/>
                <a:gd name="connsiteY43" fmla="*/ 625878 h 1370473"/>
                <a:gd name="connsiteX44" fmla="*/ 602569 w 1997793"/>
                <a:gd name="connsiteY44" fmla="*/ 625878 h 1370473"/>
                <a:gd name="connsiteX45" fmla="*/ 602569 w 1997793"/>
                <a:gd name="connsiteY45" fmla="*/ 649622 h 1370473"/>
                <a:gd name="connsiteX46" fmla="*/ 611123 w 1997793"/>
                <a:gd name="connsiteY46" fmla="*/ 649622 h 1370473"/>
                <a:gd name="connsiteX47" fmla="*/ 611123 w 1997793"/>
                <a:gd name="connsiteY47" fmla="*/ 673365 h 1370473"/>
                <a:gd name="connsiteX48" fmla="*/ 617776 w 1997793"/>
                <a:gd name="connsiteY48" fmla="*/ 673365 h 1370473"/>
                <a:gd name="connsiteX49" fmla="*/ 617776 w 1997793"/>
                <a:gd name="connsiteY49" fmla="*/ 716103 h 1370473"/>
                <a:gd name="connsiteX50" fmla="*/ 617776 w 1997793"/>
                <a:gd name="connsiteY50" fmla="*/ 719902 h 1370473"/>
                <a:gd name="connsiteX51" fmla="*/ 625380 w 1997793"/>
                <a:gd name="connsiteY51" fmla="*/ 719902 h 1370473"/>
                <a:gd name="connsiteX52" fmla="*/ 625380 w 1997793"/>
                <a:gd name="connsiteY52" fmla="*/ 743646 h 1370473"/>
                <a:gd name="connsiteX53" fmla="*/ 664347 w 1997793"/>
                <a:gd name="connsiteY53" fmla="*/ 743646 h 1370473"/>
                <a:gd name="connsiteX54" fmla="*/ 664347 w 1997793"/>
                <a:gd name="connsiteY54" fmla="*/ 768339 h 1370473"/>
                <a:gd name="connsiteX55" fmla="*/ 689058 w 1997793"/>
                <a:gd name="connsiteY55" fmla="*/ 768339 h 1370473"/>
                <a:gd name="connsiteX56" fmla="*/ 689058 w 1997793"/>
                <a:gd name="connsiteY56" fmla="*/ 796831 h 1370473"/>
                <a:gd name="connsiteX57" fmla="*/ 716620 w 1997793"/>
                <a:gd name="connsiteY57" fmla="*/ 796831 h 1370473"/>
                <a:gd name="connsiteX58" fmla="*/ 716620 w 1997793"/>
                <a:gd name="connsiteY58" fmla="*/ 871861 h 1370473"/>
                <a:gd name="connsiteX59" fmla="*/ 839225 w 1997793"/>
                <a:gd name="connsiteY59" fmla="*/ 871861 h 1370473"/>
                <a:gd name="connsiteX60" fmla="*/ 839225 w 1997793"/>
                <a:gd name="connsiteY60" fmla="*/ 901302 h 1370473"/>
                <a:gd name="connsiteX61" fmla="*/ 986541 w 1997793"/>
                <a:gd name="connsiteY61" fmla="*/ 901302 h 1370473"/>
                <a:gd name="connsiteX62" fmla="*/ 986541 w 1997793"/>
                <a:gd name="connsiteY62" fmla="*/ 946890 h 1370473"/>
                <a:gd name="connsiteX63" fmla="*/ 1020756 w 1997793"/>
                <a:gd name="connsiteY63" fmla="*/ 946890 h 1370473"/>
                <a:gd name="connsiteX64" fmla="*/ 1020756 w 1997793"/>
                <a:gd name="connsiteY64" fmla="*/ 987729 h 1370473"/>
                <a:gd name="connsiteX65" fmla="*/ 1118650 w 1997793"/>
                <a:gd name="connsiteY65" fmla="*/ 987729 h 1370473"/>
                <a:gd name="connsiteX66" fmla="*/ 1118650 w 1997793"/>
                <a:gd name="connsiteY66" fmla="*/ 1036165 h 1370473"/>
                <a:gd name="connsiteX67" fmla="*/ 1127204 w 1997793"/>
                <a:gd name="connsiteY67" fmla="*/ 1036165 h 1370473"/>
                <a:gd name="connsiteX68" fmla="*/ 1127204 w 1997793"/>
                <a:gd name="connsiteY68" fmla="*/ 1082703 h 1370473"/>
                <a:gd name="connsiteX69" fmla="*/ 1270718 w 1997793"/>
                <a:gd name="connsiteY69" fmla="*/ 1082703 h 1370473"/>
                <a:gd name="connsiteX70" fmla="*/ 1270718 w 1997793"/>
                <a:gd name="connsiteY70" fmla="*/ 1140637 h 1370473"/>
                <a:gd name="connsiteX71" fmla="*/ 1413282 w 1997793"/>
                <a:gd name="connsiteY71" fmla="*/ 1140637 h 1370473"/>
                <a:gd name="connsiteX72" fmla="*/ 1413282 w 1997793"/>
                <a:gd name="connsiteY72" fmla="*/ 1209018 h 1370473"/>
                <a:gd name="connsiteX73" fmla="*/ 1544440 w 1997793"/>
                <a:gd name="connsiteY73" fmla="*/ 1209018 h 1370473"/>
                <a:gd name="connsiteX74" fmla="*/ 1544440 w 1997793"/>
                <a:gd name="connsiteY74" fmla="*/ 1280248 h 1370473"/>
                <a:gd name="connsiteX75" fmla="*/ 1622375 w 1997793"/>
                <a:gd name="connsiteY75" fmla="*/ 1280248 h 1370473"/>
                <a:gd name="connsiteX76" fmla="*/ 1622375 w 1997793"/>
                <a:gd name="connsiteY76" fmla="*/ 1370474 h 1370473"/>
                <a:gd name="connsiteX77" fmla="*/ 1997793 w 1997793"/>
                <a:gd name="connsiteY77" fmla="*/ 1370474 h 137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997793" h="1370473">
                  <a:moveTo>
                    <a:pt x="0" y="0"/>
                  </a:moveTo>
                  <a:lnTo>
                    <a:pt x="72232" y="0"/>
                  </a:lnTo>
                  <a:lnTo>
                    <a:pt x="72232" y="18045"/>
                  </a:lnTo>
                  <a:lnTo>
                    <a:pt x="91241" y="18045"/>
                  </a:lnTo>
                  <a:lnTo>
                    <a:pt x="91241" y="37040"/>
                  </a:lnTo>
                  <a:lnTo>
                    <a:pt x="115001" y="37040"/>
                  </a:lnTo>
                  <a:lnTo>
                    <a:pt x="115001" y="62683"/>
                  </a:lnTo>
                  <a:lnTo>
                    <a:pt x="133060" y="62683"/>
                  </a:lnTo>
                  <a:lnTo>
                    <a:pt x="133060" y="100672"/>
                  </a:lnTo>
                  <a:lnTo>
                    <a:pt x="144465" y="100672"/>
                  </a:lnTo>
                  <a:lnTo>
                    <a:pt x="144465" y="152908"/>
                  </a:lnTo>
                  <a:lnTo>
                    <a:pt x="160622" y="152908"/>
                  </a:lnTo>
                  <a:lnTo>
                    <a:pt x="160622" y="186149"/>
                  </a:lnTo>
                  <a:lnTo>
                    <a:pt x="172977" y="186149"/>
                  </a:lnTo>
                  <a:lnTo>
                    <a:pt x="172977" y="212742"/>
                  </a:lnTo>
                  <a:lnTo>
                    <a:pt x="210044" y="212742"/>
                  </a:lnTo>
                  <a:lnTo>
                    <a:pt x="210044" y="245033"/>
                  </a:lnTo>
                  <a:lnTo>
                    <a:pt x="222399" y="245033"/>
                  </a:lnTo>
                  <a:lnTo>
                    <a:pt x="222399" y="281123"/>
                  </a:lnTo>
                  <a:lnTo>
                    <a:pt x="241408" y="281123"/>
                  </a:lnTo>
                  <a:lnTo>
                    <a:pt x="241408" y="302967"/>
                  </a:lnTo>
                  <a:lnTo>
                    <a:pt x="258516" y="302967"/>
                  </a:lnTo>
                  <a:lnTo>
                    <a:pt x="258516" y="330509"/>
                  </a:lnTo>
                  <a:lnTo>
                    <a:pt x="273722" y="330509"/>
                  </a:lnTo>
                  <a:lnTo>
                    <a:pt x="273722" y="376097"/>
                  </a:lnTo>
                  <a:lnTo>
                    <a:pt x="340252" y="376097"/>
                  </a:lnTo>
                  <a:lnTo>
                    <a:pt x="340252" y="388443"/>
                  </a:lnTo>
                  <a:lnTo>
                    <a:pt x="356409" y="388443"/>
                  </a:lnTo>
                  <a:lnTo>
                    <a:pt x="356409" y="423584"/>
                  </a:lnTo>
                  <a:lnTo>
                    <a:pt x="446700" y="423584"/>
                  </a:lnTo>
                  <a:lnTo>
                    <a:pt x="446700" y="443528"/>
                  </a:lnTo>
                  <a:lnTo>
                    <a:pt x="470460" y="443528"/>
                  </a:lnTo>
                  <a:lnTo>
                    <a:pt x="470460" y="475819"/>
                  </a:lnTo>
                  <a:lnTo>
                    <a:pt x="498023" y="475819"/>
                  </a:lnTo>
                  <a:lnTo>
                    <a:pt x="498023" y="495764"/>
                  </a:lnTo>
                  <a:lnTo>
                    <a:pt x="517982" y="495764"/>
                  </a:lnTo>
                  <a:lnTo>
                    <a:pt x="517982" y="530904"/>
                  </a:lnTo>
                  <a:lnTo>
                    <a:pt x="532238" y="530904"/>
                  </a:lnTo>
                  <a:lnTo>
                    <a:pt x="532238" y="553698"/>
                  </a:lnTo>
                  <a:lnTo>
                    <a:pt x="580710" y="553698"/>
                  </a:lnTo>
                  <a:lnTo>
                    <a:pt x="580710" y="580291"/>
                  </a:lnTo>
                  <a:lnTo>
                    <a:pt x="580710" y="605934"/>
                  </a:lnTo>
                  <a:lnTo>
                    <a:pt x="591164" y="605934"/>
                  </a:lnTo>
                  <a:lnTo>
                    <a:pt x="591164" y="625878"/>
                  </a:lnTo>
                  <a:lnTo>
                    <a:pt x="602569" y="625878"/>
                  </a:lnTo>
                  <a:lnTo>
                    <a:pt x="602569" y="649622"/>
                  </a:lnTo>
                  <a:lnTo>
                    <a:pt x="611123" y="649622"/>
                  </a:lnTo>
                  <a:lnTo>
                    <a:pt x="611123" y="673365"/>
                  </a:lnTo>
                  <a:lnTo>
                    <a:pt x="617776" y="673365"/>
                  </a:lnTo>
                  <a:lnTo>
                    <a:pt x="617776" y="716103"/>
                  </a:lnTo>
                  <a:lnTo>
                    <a:pt x="617776" y="719902"/>
                  </a:lnTo>
                  <a:lnTo>
                    <a:pt x="625380" y="719902"/>
                  </a:lnTo>
                  <a:lnTo>
                    <a:pt x="625380" y="743646"/>
                  </a:lnTo>
                  <a:lnTo>
                    <a:pt x="664347" y="743646"/>
                  </a:lnTo>
                  <a:lnTo>
                    <a:pt x="664347" y="768339"/>
                  </a:lnTo>
                  <a:lnTo>
                    <a:pt x="689058" y="768339"/>
                  </a:lnTo>
                  <a:lnTo>
                    <a:pt x="689058" y="796831"/>
                  </a:lnTo>
                  <a:lnTo>
                    <a:pt x="716620" y="796831"/>
                  </a:lnTo>
                  <a:lnTo>
                    <a:pt x="716620" y="871861"/>
                  </a:lnTo>
                  <a:lnTo>
                    <a:pt x="839225" y="871861"/>
                  </a:lnTo>
                  <a:lnTo>
                    <a:pt x="839225" y="901302"/>
                  </a:lnTo>
                  <a:lnTo>
                    <a:pt x="986541" y="901302"/>
                  </a:lnTo>
                  <a:lnTo>
                    <a:pt x="986541" y="946890"/>
                  </a:lnTo>
                  <a:lnTo>
                    <a:pt x="1020756" y="946890"/>
                  </a:lnTo>
                  <a:lnTo>
                    <a:pt x="1020756" y="987729"/>
                  </a:lnTo>
                  <a:lnTo>
                    <a:pt x="1118650" y="987729"/>
                  </a:lnTo>
                  <a:lnTo>
                    <a:pt x="1118650" y="1036165"/>
                  </a:lnTo>
                  <a:lnTo>
                    <a:pt x="1127204" y="1036165"/>
                  </a:lnTo>
                  <a:lnTo>
                    <a:pt x="1127204" y="1082703"/>
                  </a:lnTo>
                  <a:lnTo>
                    <a:pt x="1270718" y="1082703"/>
                  </a:lnTo>
                  <a:lnTo>
                    <a:pt x="1270718" y="1140637"/>
                  </a:lnTo>
                  <a:lnTo>
                    <a:pt x="1413282" y="1140637"/>
                  </a:lnTo>
                  <a:lnTo>
                    <a:pt x="1413282" y="1209018"/>
                  </a:lnTo>
                  <a:lnTo>
                    <a:pt x="1544440" y="1209018"/>
                  </a:lnTo>
                  <a:lnTo>
                    <a:pt x="1544440" y="1280248"/>
                  </a:lnTo>
                  <a:lnTo>
                    <a:pt x="1622375" y="1280248"/>
                  </a:lnTo>
                  <a:lnTo>
                    <a:pt x="1622375" y="1370474"/>
                  </a:lnTo>
                  <a:lnTo>
                    <a:pt x="1997793" y="1370474"/>
                  </a:lnTo>
                </a:path>
              </a:pathLst>
            </a:custGeom>
            <a:noFill/>
            <a:ln w="19050" cap="flat">
              <a:solidFill>
                <a:srgbClr val="7030A0"/>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9" name="TextBox 28">
              <a:extLst>
                <a:ext uri="{FF2B5EF4-FFF2-40B4-BE49-F238E27FC236}">
                  <a16:creationId xmlns:a16="http://schemas.microsoft.com/office/drawing/2014/main" id="{FF2E880E-8C28-0052-CE04-F4D018A5D751}"/>
                </a:ext>
              </a:extLst>
            </p:cNvPr>
            <p:cNvSpPr txBox="1"/>
            <p:nvPr/>
          </p:nvSpPr>
          <p:spPr>
            <a:xfrm>
              <a:off x="8182182" y="2310153"/>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DA3A16"/>
                  </a:solidFill>
                  <a:effectLst/>
                  <a:uLnTx/>
                  <a:uFillTx/>
                  <a:latin typeface="Verdana"/>
                  <a:ea typeface="+mn-ea"/>
                  <a:cs typeface="+mn-cs"/>
                </a:rPr>
                <a:t>Alter ≥ 20</a:t>
              </a:r>
            </a:p>
          </p:txBody>
        </p:sp>
        <p:sp>
          <p:nvSpPr>
            <p:cNvPr id="30" name="TextBox 29">
              <a:extLst>
                <a:ext uri="{FF2B5EF4-FFF2-40B4-BE49-F238E27FC236}">
                  <a16:creationId xmlns:a16="http://schemas.microsoft.com/office/drawing/2014/main" id="{866A2867-117C-D03A-44DB-E5AABAC3AED9}"/>
                </a:ext>
              </a:extLst>
            </p:cNvPr>
            <p:cNvSpPr txBox="1"/>
            <p:nvPr/>
          </p:nvSpPr>
          <p:spPr>
            <a:xfrm>
              <a:off x="8249320" y="3186325"/>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268500"/>
                  </a:solidFill>
                  <a:effectLst/>
                  <a:uLnTx/>
                  <a:uFillTx/>
                  <a:latin typeface="Verdana"/>
                  <a:ea typeface="+mn-ea"/>
                  <a:cs typeface="+mn-cs"/>
                </a:rPr>
                <a:t>Alter 5-9</a:t>
              </a:r>
            </a:p>
          </p:txBody>
        </p:sp>
        <p:sp>
          <p:nvSpPr>
            <p:cNvPr id="31" name="TextBox 30">
              <a:extLst>
                <a:ext uri="{FF2B5EF4-FFF2-40B4-BE49-F238E27FC236}">
                  <a16:creationId xmlns:a16="http://schemas.microsoft.com/office/drawing/2014/main" id="{19042807-80DA-FB41-C2CB-785E274B3934}"/>
                </a:ext>
              </a:extLst>
            </p:cNvPr>
            <p:cNvSpPr txBox="1"/>
            <p:nvPr/>
          </p:nvSpPr>
          <p:spPr>
            <a:xfrm>
              <a:off x="8089349" y="2991675"/>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7030A0"/>
                  </a:solidFill>
                  <a:effectLst/>
                  <a:uLnTx/>
                  <a:uFillTx/>
                  <a:latin typeface="Verdana"/>
                  <a:ea typeface="+mn-ea"/>
                  <a:cs typeface="+mn-cs"/>
                </a:rPr>
                <a:t>Alter 15-19</a:t>
              </a:r>
            </a:p>
          </p:txBody>
        </p:sp>
        <p:sp>
          <p:nvSpPr>
            <p:cNvPr id="32" name="TextBox 31">
              <a:extLst>
                <a:ext uri="{FF2B5EF4-FFF2-40B4-BE49-F238E27FC236}">
                  <a16:creationId xmlns:a16="http://schemas.microsoft.com/office/drawing/2014/main" id="{0E43F60E-6AE8-9DBB-123C-84800E8AF739}"/>
                </a:ext>
              </a:extLst>
            </p:cNvPr>
            <p:cNvSpPr txBox="1"/>
            <p:nvPr/>
          </p:nvSpPr>
          <p:spPr>
            <a:xfrm>
              <a:off x="8089349" y="2806397"/>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7FAD"/>
                  </a:solidFill>
                  <a:effectLst/>
                  <a:uLnTx/>
                  <a:uFillTx/>
                  <a:latin typeface="Verdana"/>
                  <a:ea typeface="+mn-ea"/>
                  <a:cs typeface="+mn-cs"/>
                </a:rPr>
                <a:t>Alter 10-14</a:t>
              </a:r>
            </a:p>
          </p:txBody>
        </p:sp>
      </p:grpSp>
      <p:sp>
        <p:nvSpPr>
          <p:cNvPr id="25" name="TextBox 24">
            <a:extLst>
              <a:ext uri="{FF2B5EF4-FFF2-40B4-BE49-F238E27FC236}">
                <a16:creationId xmlns:a16="http://schemas.microsoft.com/office/drawing/2014/main" id="{42B651E1-B4BA-E88F-573E-C7D52F1866EA}"/>
              </a:ext>
            </a:extLst>
          </p:cNvPr>
          <p:cNvSpPr txBox="1"/>
          <p:nvPr/>
        </p:nvSpPr>
        <p:spPr>
          <a:xfrm>
            <a:off x="4222750" y="987868"/>
            <a:ext cx="4169576" cy="479747"/>
          </a:xfrm>
          <a:prstGeom prst="rect">
            <a:avLst/>
          </a:prstGeom>
          <a:noFill/>
        </p:spPr>
        <p:txBody>
          <a:bodyPr wrap="square" rtlCol="0">
            <a:spAutoFit/>
          </a:bodyPr>
          <a:lstStyle/>
          <a:p>
            <a:pPr lvl="0" algn="ctr" defTabSz="685783">
              <a:lnSpc>
                <a:spcPct val="110000"/>
              </a:lnSpc>
              <a:defRPr/>
            </a:pPr>
            <a:r>
              <a:rPr lang="de-DE" sz="1200" b="1">
                <a:solidFill>
                  <a:srgbClr val="404040"/>
                </a:solidFill>
              </a:rPr>
              <a:t>Zeitdauer im Stadium 2 bis zum Fortschreiten zum insulinpflichtigen Stadium 3 T1D</a:t>
            </a:r>
            <a:r>
              <a:rPr lang="de-DE" sz="1200" b="1" baseline="30000">
                <a:solidFill>
                  <a:srgbClr val="404040"/>
                </a:solidFill>
              </a:rPr>
              <a:t>1</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sp>
        <p:nvSpPr>
          <p:cNvPr id="28" name="TextBox 27">
            <a:extLst>
              <a:ext uri="{FF2B5EF4-FFF2-40B4-BE49-F238E27FC236}">
                <a16:creationId xmlns:a16="http://schemas.microsoft.com/office/drawing/2014/main" id="{97F9C7B5-B969-538B-BBB8-8FBBC264192E}"/>
              </a:ext>
            </a:extLst>
          </p:cNvPr>
          <p:cNvSpPr txBox="1"/>
          <p:nvPr/>
        </p:nvSpPr>
        <p:spPr>
          <a:xfrm>
            <a:off x="3568937" y="3950157"/>
            <a:ext cx="1007806" cy="461665"/>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err="1">
                <a:ln>
                  <a:noFill/>
                </a:ln>
                <a:solidFill>
                  <a:srgbClr val="404040"/>
                </a:solidFill>
                <a:effectLst/>
                <a:uLnTx/>
                <a:uFillTx/>
                <a:latin typeface="Verdana"/>
                <a:ea typeface="+mn-ea"/>
                <a:cs typeface="+mn-cs"/>
              </a:rPr>
              <a:t>Anzahl</a:t>
            </a:r>
            <a:r>
              <a:rPr kumimoji="0" lang="en-US" sz="800" b="0" i="0" u="none" strike="noStrike" kern="1200" cap="none" spc="0" normalizeH="0" baseline="0" noProof="0">
                <a:ln>
                  <a:noFill/>
                </a:ln>
                <a:solidFill>
                  <a:srgbClr val="404040"/>
                </a:solidFill>
                <a:effectLst/>
                <a:uLnTx/>
                <a:uFillTx/>
                <a:latin typeface="Verdana"/>
                <a:ea typeface="+mn-ea"/>
                <a:cs typeface="+mn-cs"/>
              </a:rPr>
              <a:t> der </a:t>
            </a:r>
            <a:r>
              <a:rPr kumimoji="0" lang="en-US" sz="800" b="0" i="0" u="none" strike="noStrike" kern="1200" cap="none" spc="0" normalizeH="0" baseline="0" noProof="0" err="1">
                <a:ln>
                  <a:noFill/>
                </a:ln>
                <a:solidFill>
                  <a:srgbClr val="404040"/>
                </a:solidFill>
                <a:effectLst/>
                <a:uLnTx/>
                <a:uFillTx/>
                <a:latin typeface="Verdana"/>
                <a:ea typeface="+mn-ea"/>
                <a:cs typeface="+mn-cs"/>
              </a:rPr>
              <a:t>gefärdeten</a:t>
            </a:r>
            <a:r>
              <a:rPr kumimoji="0" lang="en-US" sz="800" b="0" i="0" u="none" strike="noStrike" kern="1200" cap="none" spc="0" normalizeH="0" baseline="0" noProof="0">
                <a:ln>
                  <a:noFill/>
                </a:ln>
                <a:solidFill>
                  <a:srgbClr val="404040"/>
                </a:solidFill>
                <a:effectLst/>
                <a:uLnTx/>
                <a:uFillTx/>
                <a:latin typeface="Verdana"/>
                <a:ea typeface="+mn-ea"/>
                <a:cs typeface="+mn-cs"/>
              </a:rPr>
              <a:t> </a:t>
            </a:r>
            <a:r>
              <a:rPr kumimoji="0" lang="en-US" sz="800" b="0" i="0" u="none" strike="noStrike" kern="1200" cap="none" spc="0" normalizeH="0" baseline="0" noProof="0" err="1">
                <a:ln>
                  <a:noFill/>
                </a:ln>
                <a:solidFill>
                  <a:srgbClr val="404040"/>
                </a:solidFill>
                <a:effectLst/>
                <a:uLnTx/>
                <a:uFillTx/>
                <a:latin typeface="Verdana"/>
                <a:ea typeface="+mn-ea"/>
                <a:cs typeface="+mn-cs"/>
              </a:rPr>
              <a:t>Personen</a:t>
            </a:r>
            <a:endParaRPr kumimoji="0" lang="en-US" sz="800" b="0" i="0" u="none" strike="noStrike" kern="1200" cap="none" spc="0" normalizeH="0" baseline="0" noProof="0">
              <a:ln>
                <a:noFill/>
              </a:ln>
              <a:solidFill>
                <a:srgbClr val="404040"/>
              </a:solidFill>
              <a:effectLst/>
              <a:uLnTx/>
              <a:uFillTx/>
              <a:latin typeface="Verdana"/>
              <a:ea typeface="+mn-ea"/>
              <a:cs typeface="+mn-cs"/>
            </a:endParaRPr>
          </a:p>
        </p:txBody>
      </p:sp>
      <p:graphicFrame>
        <p:nvGraphicFramePr>
          <p:cNvPr id="24" name="Table 5">
            <a:extLst>
              <a:ext uri="{FF2B5EF4-FFF2-40B4-BE49-F238E27FC236}">
                <a16:creationId xmlns:a16="http://schemas.microsoft.com/office/drawing/2014/main" id="{74756DD5-4A1E-2ECB-31D8-9E2356468461}"/>
              </a:ext>
            </a:extLst>
          </p:cNvPr>
          <p:cNvGraphicFramePr>
            <a:graphicFrameLocks noGrp="1"/>
          </p:cNvGraphicFramePr>
          <p:nvPr/>
        </p:nvGraphicFramePr>
        <p:xfrm>
          <a:off x="4305059" y="3944323"/>
          <a:ext cx="3672316" cy="502920"/>
        </p:xfrm>
        <a:graphic>
          <a:graphicData uri="http://schemas.openxmlformats.org/drawingml/2006/table">
            <a:tbl>
              <a:tblPr firstRow="1" bandRow="1"/>
              <a:tblGrid>
                <a:gridCol w="235893">
                  <a:extLst>
                    <a:ext uri="{9D8B030D-6E8A-4147-A177-3AD203B41FA5}">
                      <a16:colId xmlns:a16="http://schemas.microsoft.com/office/drawing/2014/main" val="2118664531"/>
                    </a:ext>
                  </a:extLst>
                </a:gridCol>
                <a:gridCol w="457200">
                  <a:extLst>
                    <a:ext uri="{9D8B030D-6E8A-4147-A177-3AD203B41FA5}">
                      <a16:colId xmlns:a16="http://schemas.microsoft.com/office/drawing/2014/main" val="1053970466"/>
                    </a:ext>
                  </a:extLst>
                </a:gridCol>
                <a:gridCol w="356616">
                  <a:extLst>
                    <a:ext uri="{9D8B030D-6E8A-4147-A177-3AD203B41FA5}">
                      <a16:colId xmlns:a16="http://schemas.microsoft.com/office/drawing/2014/main" val="2740140536"/>
                    </a:ext>
                  </a:extLst>
                </a:gridCol>
                <a:gridCol w="381875">
                  <a:extLst>
                    <a:ext uri="{9D8B030D-6E8A-4147-A177-3AD203B41FA5}">
                      <a16:colId xmlns:a16="http://schemas.microsoft.com/office/drawing/2014/main" val="1515500724"/>
                    </a:ext>
                  </a:extLst>
                </a:gridCol>
                <a:gridCol w="365760">
                  <a:extLst>
                    <a:ext uri="{9D8B030D-6E8A-4147-A177-3AD203B41FA5}">
                      <a16:colId xmlns:a16="http://schemas.microsoft.com/office/drawing/2014/main" val="1274936439"/>
                    </a:ext>
                  </a:extLst>
                </a:gridCol>
                <a:gridCol w="381875">
                  <a:extLst>
                    <a:ext uri="{9D8B030D-6E8A-4147-A177-3AD203B41FA5}">
                      <a16:colId xmlns:a16="http://schemas.microsoft.com/office/drawing/2014/main" val="1524191879"/>
                    </a:ext>
                  </a:extLst>
                </a:gridCol>
                <a:gridCol w="381875">
                  <a:extLst>
                    <a:ext uri="{9D8B030D-6E8A-4147-A177-3AD203B41FA5}">
                      <a16:colId xmlns:a16="http://schemas.microsoft.com/office/drawing/2014/main" val="3965063284"/>
                    </a:ext>
                  </a:extLst>
                </a:gridCol>
                <a:gridCol w="381875">
                  <a:extLst>
                    <a:ext uri="{9D8B030D-6E8A-4147-A177-3AD203B41FA5}">
                      <a16:colId xmlns:a16="http://schemas.microsoft.com/office/drawing/2014/main" val="1661865313"/>
                    </a:ext>
                  </a:extLst>
                </a:gridCol>
                <a:gridCol w="347472">
                  <a:extLst>
                    <a:ext uri="{9D8B030D-6E8A-4147-A177-3AD203B41FA5}">
                      <a16:colId xmlns:a16="http://schemas.microsoft.com/office/drawing/2014/main" val="374691183"/>
                    </a:ext>
                  </a:extLst>
                </a:gridCol>
                <a:gridCol w="381875">
                  <a:extLst>
                    <a:ext uri="{9D8B030D-6E8A-4147-A177-3AD203B41FA5}">
                      <a16:colId xmlns:a16="http://schemas.microsoft.com/office/drawing/2014/main" val="48734098"/>
                    </a:ext>
                  </a:extLst>
                </a:gridCol>
              </a:tblGrid>
              <a:tr h="125730">
                <a:tc>
                  <a:txBody>
                    <a:bodyPr/>
                    <a:lstStyle/>
                    <a:p>
                      <a:pPr algn="ctr"/>
                      <a:r>
                        <a:rPr lang="en-US" sz="800">
                          <a:solidFill>
                            <a:srgbClr val="268500"/>
                          </a:solidFill>
                          <a:latin typeface="+mn-lt"/>
                        </a:rPr>
                        <a:t>255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121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65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44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30</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21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11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3</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a:solidFill>
                          <a:schemeClr val="accent6"/>
                        </a:solidFill>
                        <a:latin typeface="+mn-lt"/>
                      </a:endParaRP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3985531"/>
                  </a:ext>
                </a:extLst>
              </a:tr>
              <a:tr h="125730">
                <a:tc>
                  <a:txBody>
                    <a:bodyPr/>
                    <a:lstStyle/>
                    <a:p>
                      <a:pPr algn="ctr"/>
                      <a:r>
                        <a:rPr lang="en-US" sz="800">
                          <a:solidFill>
                            <a:srgbClr val="007FAD"/>
                          </a:solidFill>
                          <a:latin typeface="+mn-lt"/>
                        </a:rPr>
                        <a:t>213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105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68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34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20</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12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7</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a:solidFill>
                          <a:schemeClr val="accent2"/>
                        </a:solidFill>
                        <a:latin typeface="+mn-lt"/>
                      </a:endParaRP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4238393"/>
                  </a:ext>
                </a:extLst>
              </a:tr>
              <a:tr h="125730">
                <a:tc>
                  <a:txBody>
                    <a:bodyPr/>
                    <a:lstStyle/>
                    <a:p>
                      <a:pPr algn="ctr"/>
                      <a:r>
                        <a:rPr lang="en-US" sz="800">
                          <a:solidFill>
                            <a:srgbClr val="7030A0"/>
                          </a:solidFill>
                          <a:latin typeface="+mn-lt"/>
                        </a:rPr>
                        <a:t>89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38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20</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9</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342698"/>
                  </a:ext>
                </a:extLst>
              </a:tr>
              <a:tr h="125730">
                <a:tc>
                  <a:txBody>
                    <a:bodyPr/>
                    <a:lstStyle/>
                    <a:p>
                      <a:pPr algn="ctr"/>
                      <a:r>
                        <a:rPr lang="en-US" sz="800">
                          <a:solidFill>
                            <a:srgbClr val="C00000"/>
                          </a:solidFill>
                          <a:latin typeface="+mn-lt"/>
                        </a:rPr>
                        <a:t>325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219</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169</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122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78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51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35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15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1840179"/>
                  </a:ext>
                </a:extLst>
              </a:tr>
            </a:tbl>
          </a:graphicData>
        </a:graphic>
      </p:graphicFrame>
      <p:sp>
        <p:nvSpPr>
          <p:cNvPr id="9" name="TextBox 3037">
            <a:extLst>
              <a:ext uri="{FF2B5EF4-FFF2-40B4-BE49-F238E27FC236}">
                <a16:creationId xmlns:a16="http://schemas.microsoft.com/office/drawing/2014/main" id="{4FA0E22B-0994-E47A-7D63-A38512C56B25}"/>
              </a:ext>
            </a:extLst>
          </p:cNvPr>
          <p:cNvSpPr txBox="1"/>
          <p:nvPr/>
        </p:nvSpPr>
        <p:spPr>
          <a:xfrm>
            <a:off x="309715" y="4937812"/>
            <a:ext cx="8364537" cy="184666"/>
          </a:xfrm>
          <a:prstGeom prst="rect">
            <a:avLst/>
          </a:prstGeom>
          <a:noFill/>
        </p:spPr>
        <p:txBody>
          <a:bodyPr wrap="square" rtlCol="0" anchor="b">
            <a:spAutoFit/>
          </a:bodyPr>
          <a:lstStyle/>
          <a:p>
            <a:pPr defTabSz="685766">
              <a:buClr>
                <a:srgbClr val="2F4B95"/>
              </a:buClr>
              <a:defRPr/>
            </a:pPr>
            <a:r>
              <a:rPr lang="da-DK" sz="600" b="1" dirty="0">
                <a:solidFill>
                  <a:srgbClr val="404040"/>
                </a:solidFill>
                <a:ea typeface="Arial"/>
                <a:cs typeface="Arial"/>
              </a:rPr>
              <a:t>1.</a:t>
            </a:r>
            <a:r>
              <a:rPr lang="da-DK" sz="600" dirty="0">
                <a:solidFill>
                  <a:srgbClr val="404040"/>
                </a:solidFill>
                <a:ea typeface="Arial"/>
                <a:cs typeface="Arial"/>
              </a:rPr>
              <a:t> Wherrett DK </a:t>
            </a:r>
            <a:r>
              <a:rPr lang="da-DK" sz="600" i="1" dirty="0">
                <a:solidFill>
                  <a:srgbClr val="404040"/>
                </a:solidFill>
                <a:ea typeface="Arial"/>
                <a:cs typeface="Arial"/>
              </a:rPr>
              <a:t>et al. Diabetes Care </a:t>
            </a:r>
            <a:r>
              <a:rPr lang="da-DK" sz="600" dirty="0">
                <a:solidFill>
                  <a:srgbClr val="404040"/>
                </a:solidFill>
                <a:ea typeface="Arial"/>
                <a:cs typeface="Arial"/>
              </a:rPr>
              <a:t>2015; 38: 1975</a:t>
            </a:r>
            <a:r>
              <a:rPr lang="de" sz="600" dirty="0">
                <a:solidFill>
                  <a:srgbClr val="404040"/>
                </a:solidFill>
                <a:ea typeface="Arial"/>
                <a:cs typeface="Arial"/>
              </a:rPr>
              <a:t>–</a:t>
            </a:r>
            <a:r>
              <a:rPr lang="da-DK" sz="600" dirty="0">
                <a:solidFill>
                  <a:srgbClr val="404040"/>
                </a:solidFill>
                <a:ea typeface="Arial"/>
                <a:cs typeface="Arial"/>
              </a:rPr>
              <a:t>85. </a:t>
            </a:r>
            <a:r>
              <a:rPr lang="da-DK" sz="600" b="1" dirty="0">
                <a:solidFill>
                  <a:srgbClr val="404040"/>
                </a:solidFill>
                <a:ea typeface="Arial"/>
                <a:cs typeface="Arial"/>
              </a:rPr>
              <a:t>2.</a:t>
            </a:r>
            <a:r>
              <a:rPr lang="da-DK" sz="600" dirty="0">
                <a:solidFill>
                  <a:srgbClr val="404040"/>
                </a:solidFill>
                <a:ea typeface="Arial"/>
                <a:cs typeface="Arial"/>
              </a:rPr>
              <a:t> Insel RA </a:t>
            </a:r>
            <a:r>
              <a:rPr lang="da-DK" sz="600" i="1" dirty="0">
                <a:solidFill>
                  <a:srgbClr val="404040"/>
                </a:solidFill>
                <a:ea typeface="Arial"/>
                <a:cs typeface="Arial"/>
              </a:rPr>
              <a:t>et al. Diabetes Care </a:t>
            </a:r>
            <a:r>
              <a:rPr lang="da-DK" sz="600" dirty="0">
                <a:solidFill>
                  <a:srgbClr val="404040"/>
                </a:solidFill>
                <a:ea typeface="Arial"/>
                <a:cs typeface="Arial"/>
              </a:rPr>
              <a:t>2015; 38:1964</a:t>
            </a:r>
            <a:r>
              <a:rPr lang="de" sz="600" dirty="0">
                <a:solidFill>
                  <a:srgbClr val="404040"/>
                </a:solidFill>
                <a:ea typeface="Arial"/>
                <a:cs typeface="Arial"/>
              </a:rPr>
              <a:t>–</a:t>
            </a:r>
            <a:r>
              <a:rPr lang="da-DK" sz="600" dirty="0">
                <a:solidFill>
                  <a:srgbClr val="404040"/>
                </a:solidFill>
                <a:ea typeface="Arial"/>
                <a:cs typeface="Arial"/>
              </a:rPr>
              <a:t>74. </a:t>
            </a:r>
            <a:r>
              <a:rPr lang="da-DK" sz="600" b="1" dirty="0">
                <a:solidFill>
                  <a:srgbClr val="404040"/>
                </a:solidFill>
                <a:ea typeface="Arial"/>
                <a:cs typeface="Arial"/>
              </a:rPr>
              <a:t>3.</a:t>
            </a:r>
            <a:r>
              <a:rPr lang="da-DK" sz="600" dirty="0">
                <a:solidFill>
                  <a:srgbClr val="404040"/>
                </a:solidFill>
                <a:ea typeface="Arial"/>
                <a:cs typeface="Arial"/>
              </a:rPr>
              <a:t> Jacobsen LM </a:t>
            </a:r>
            <a:r>
              <a:rPr lang="da-DK" sz="600" i="1" dirty="0">
                <a:solidFill>
                  <a:srgbClr val="404040"/>
                </a:solidFill>
                <a:ea typeface="Arial"/>
                <a:cs typeface="Arial"/>
              </a:rPr>
              <a:t>et al. Diabetologia </a:t>
            </a:r>
            <a:r>
              <a:rPr lang="da-DK" sz="600" dirty="0">
                <a:solidFill>
                  <a:srgbClr val="404040"/>
                </a:solidFill>
                <a:ea typeface="Arial"/>
                <a:cs typeface="Arial"/>
              </a:rPr>
              <a:t>2020; 63: 588</a:t>
            </a:r>
            <a:r>
              <a:rPr lang="de" sz="600" dirty="0">
                <a:solidFill>
                  <a:srgbClr val="404040"/>
                </a:solidFill>
                <a:ea typeface="Arial"/>
                <a:cs typeface="Arial"/>
              </a:rPr>
              <a:t>–</a:t>
            </a:r>
            <a:r>
              <a:rPr lang="da-DK" sz="600" dirty="0">
                <a:solidFill>
                  <a:srgbClr val="404040"/>
                </a:solidFill>
                <a:ea typeface="Arial"/>
                <a:cs typeface="Arial"/>
              </a:rPr>
              <a:t>96. </a:t>
            </a:r>
            <a:r>
              <a:rPr lang="da-DK" sz="600" b="1" dirty="0">
                <a:solidFill>
                  <a:srgbClr val="404040"/>
                </a:solidFill>
                <a:ea typeface="Arial"/>
                <a:cs typeface="Arial"/>
              </a:rPr>
              <a:t>4.</a:t>
            </a:r>
            <a:r>
              <a:rPr lang="da-DK" sz="600" dirty="0">
                <a:solidFill>
                  <a:srgbClr val="404040"/>
                </a:solidFill>
                <a:ea typeface="Arial"/>
                <a:cs typeface="Arial"/>
              </a:rPr>
              <a:t> Ziegler AG </a:t>
            </a:r>
            <a:r>
              <a:rPr lang="da-DK" sz="600" i="1" dirty="0">
                <a:solidFill>
                  <a:srgbClr val="404040"/>
                </a:solidFill>
                <a:ea typeface="Arial"/>
                <a:cs typeface="Arial"/>
              </a:rPr>
              <a:t>et al. JAMA</a:t>
            </a:r>
            <a:r>
              <a:rPr lang="da-DK" sz="600" dirty="0">
                <a:solidFill>
                  <a:srgbClr val="404040"/>
                </a:solidFill>
                <a:ea typeface="Arial"/>
                <a:cs typeface="Arial"/>
              </a:rPr>
              <a:t> 2013; 309: 2473</a:t>
            </a:r>
            <a:r>
              <a:rPr lang="de" sz="600" dirty="0">
                <a:solidFill>
                  <a:srgbClr val="404040"/>
                </a:solidFill>
                <a:ea typeface="Arial"/>
                <a:cs typeface="Arial"/>
              </a:rPr>
              <a:t>–</a:t>
            </a:r>
            <a:r>
              <a:rPr lang="da-DK" sz="600" dirty="0">
                <a:solidFill>
                  <a:srgbClr val="404040"/>
                </a:solidFill>
                <a:ea typeface="Arial"/>
                <a:cs typeface="Arial"/>
              </a:rPr>
              <a:t>9.</a:t>
            </a:r>
          </a:p>
        </p:txBody>
      </p:sp>
      <p:sp>
        <p:nvSpPr>
          <p:cNvPr id="2" name="TextBox 28">
            <a:extLst>
              <a:ext uri="{FF2B5EF4-FFF2-40B4-BE49-F238E27FC236}">
                <a16:creationId xmlns:a16="http://schemas.microsoft.com/office/drawing/2014/main" id="{6AB41463-3787-D1C1-8D36-696B4A916B69}"/>
              </a:ext>
            </a:extLst>
          </p:cNvPr>
          <p:cNvSpPr txBox="1"/>
          <p:nvPr/>
        </p:nvSpPr>
        <p:spPr>
          <a:xfrm>
            <a:off x="309715" y="4795132"/>
            <a:ext cx="7205778"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en-US" altLang="de-DE" sz="600" dirty="0">
                <a:solidFill>
                  <a:srgbClr val="404040"/>
                </a:solidFill>
              </a:rPr>
              <a:t>T1D: Typ-1-Diabetes.</a:t>
            </a:r>
            <a:endParaRPr lang="en-US" altLang="de-DE" sz="600" baseline="30000" dirty="0">
              <a:solidFill>
                <a:srgbClr val="404040"/>
              </a:solidFill>
            </a:endParaRPr>
          </a:p>
        </p:txBody>
      </p:sp>
      <p:sp>
        <p:nvSpPr>
          <p:cNvPr id="3" name="Rechteck: abgerundete Ecken 2">
            <a:extLst>
              <a:ext uri="{FF2B5EF4-FFF2-40B4-BE49-F238E27FC236}">
                <a16:creationId xmlns:a16="http://schemas.microsoft.com/office/drawing/2014/main" id="{55074E75-AD43-DD04-29CF-83CE4471BD15}"/>
              </a:ext>
            </a:extLst>
          </p:cNvPr>
          <p:cNvSpPr/>
          <p:nvPr/>
        </p:nvSpPr>
        <p:spPr>
          <a:xfrm>
            <a:off x="469747" y="1056870"/>
            <a:ext cx="2993552" cy="3390373"/>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dirty="0">
                <a:solidFill>
                  <a:schemeClr val="bg1"/>
                </a:solidFill>
              </a:rPr>
              <a:t>Bei </a:t>
            </a:r>
            <a:r>
              <a:rPr lang="de-DE" sz="1100" b="1" dirty="0">
                <a:solidFill>
                  <a:schemeClr val="bg1"/>
                </a:solidFill>
              </a:rPr>
              <a:t>Erwachsenen ≥ 20 Jahre </a:t>
            </a:r>
            <a:r>
              <a:rPr lang="de-DE" sz="1100" dirty="0">
                <a:solidFill>
                  <a:schemeClr val="bg1"/>
                </a:solidFill>
              </a:rPr>
              <a:t>Beobachtung eines </a:t>
            </a:r>
            <a:r>
              <a:rPr lang="de-DE" sz="1100" b="1" dirty="0">
                <a:solidFill>
                  <a:schemeClr val="bg1"/>
                </a:solidFill>
              </a:rPr>
              <a:t>geringeren Risikos für das Fortschreiten von Stadium 2 zu Stadium 3 T1D </a:t>
            </a:r>
            <a:r>
              <a:rPr lang="de-DE" sz="1100" dirty="0">
                <a:solidFill>
                  <a:schemeClr val="bg1"/>
                </a:solidFill>
              </a:rPr>
              <a:t>im Vergleich zu Kindern, Jugendlichen und Erwachsenen    &lt; 20 Jahre, selbst bei Nachweis mehrerer Autoantikörper</a:t>
            </a:r>
            <a:r>
              <a:rPr lang="de-DE" sz="1100" baseline="30000" dirty="0">
                <a:solidFill>
                  <a:schemeClr val="bg1"/>
                </a:solidFill>
              </a:rPr>
              <a:t>1,2</a:t>
            </a:r>
            <a:r>
              <a:rPr lang="de-DE" sz="1100" dirty="0">
                <a:solidFill>
                  <a:schemeClr val="bg1"/>
                </a:solidFill>
              </a:rPr>
              <a:t>
Die 5-Jahres-Progressionsrate zum Stadium 3 des T1D bei Patienten mit multiplen Autoantikörpern im T1D Stadium 1 beträgt		      ~ 15 % bei Erwachsenen</a:t>
            </a:r>
            <a:r>
              <a:rPr lang="de-DE" sz="1100" baseline="30000" dirty="0">
                <a:solidFill>
                  <a:schemeClr val="bg1"/>
                </a:solidFill>
              </a:rPr>
              <a:t>3</a:t>
            </a:r>
            <a:r>
              <a:rPr lang="de-DE" sz="1100" dirty="0">
                <a:solidFill>
                  <a:schemeClr val="bg1"/>
                </a:solidFill>
              </a:rPr>
              <a:t> und      ~ 44 % bei Kindern</a:t>
            </a:r>
            <a:r>
              <a:rPr lang="de-DE" sz="1100" baseline="30000" dirty="0">
                <a:solidFill>
                  <a:schemeClr val="bg1"/>
                </a:solidFill>
              </a:rPr>
              <a:t>4</a:t>
            </a:r>
            <a:endParaRPr lang="en-US" sz="900" baseline="30000" dirty="0">
              <a:solidFill>
                <a:schemeClr val="bg1"/>
              </a:solidFill>
              <a:cs typeface="Arial" panose="020B0604020202020204" pitchFamily="34" charset="0"/>
            </a:endParaRPr>
          </a:p>
        </p:txBody>
      </p:sp>
    </p:spTree>
    <p:extLst>
      <p:ext uri="{BB962C8B-B14F-4D97-AF65-F5344CB8AC3E}">
        <p14:creationId xmlns:p14="http://schemas.microsoft.com/office/powerpoint/2010/main" val="2094689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92C8D-09EA-4EF4-1EA2-2B02C3019273}"/>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BF5DE376-9CF4-4BDD-39C1-2AD797CD2663}"/>
              </a:ext>
            </a:extLst>
          </p:cNvPr>
          <p:cNvSpPr txBox="1">
            <a:spLocks/>
          </p:cNvSpPr>
          <p:nvPr/>
        </p:nvSpPr>
        <p:spPr>
          <a:xfrm>
            <a:off x="314921"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Erwachsene vs. Kinder zeigen bei T1D unterschiedliche Progressionsrisiken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a:t>
            </a:r>
          </a:p>
        </p:txBody>
      </p:sp>
      <p:sp>
        <p:nvSpPr>
          <p:cNvPr id="3" name="TextBox 3037">
            <a:extLst>
              <a:ext uri="{FF2B5EF4-FFF2-40B4-BE49-F238E27FC236}">
                <a16:creationId xmlns:a16="http://schemas.microsoft.com/office/drawing/2014/main" id="{FFEE6C86-BF79-B096-D6F6-9081D27A8F6E}"/>
              </a:ext>
            </a:extLst>
          </p:cNvPr>
          <p:cNvSpPr txBox="1"/>
          <p:nvPr/>
        </p:nvSpPr>
        <p:spPr>
          <a:xfrm>
            <a:off x="314922" y="4395081"/>
            <a:ext cx="8478000" cy="738664"/>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 Untersuchung von 135.914 Kindern (&lt; 18 Jahre) und 99.795 Erwachsenen, die Verwandte von Menschen mit T1D sind, die an der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TrialNet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Pathway</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to</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Prevention</a:t>
            </a:r>
            <a:r>
              <a:rPr kumimoji="0" lang="de-DE" sz="600" b="0" i="0" u="none" strike="noStrike" kern="1200" cap="none" spc="0" normalizeH="0" baseline="0" noProof="0" dirty="0">
                <a:ln>
                  <a:noFill/>
                </a:ln>
                <a:solidFill>
                  <a:srgbClr val="404040"/>
                </a:solidFill>
                <a:effectLst/>
                <a:uLnTx/>
                <a:uFillTx/>
                <a:latin typeface="Verdana"/>
                <a:ea typeface="Arial"/>
                <a:cs typeface="Arial"/>
              </a:rPr>
              <a:t>-Studie teilnahmen. Bei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-positiven Teilnehmern wurden Progressionsraten, Zusammenhänge mit Risikofaktoren und die Leistungsfähigkeit metabolischer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Risikoscores</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verglichen. Überlebenskurven für das Fortschreiten zu T1D nach dem Screening, gestaffelt nach Alter zum Zeitpunkt des Screenings (Erwachsene und Kinder). A: Im Screening positiv auf einen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 getestet. B: Mehrfach-</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-Positivität bei Personen mit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Normoglykämie</a:t>
            </a:r>
            <a:r>
              <a:rPr kumimoji="0" lang="de-DE" sz="600" b="0" i="0" u="none" strike="noStrike" kern="1200" cap="none" spc="0" normalizeH="0" baseline="0" noProof="0" dirty="0">
                <a:ln>
                  <a:noFill/>
                </a:ln>
                <a:solidFill>
                  <a:srgbClr val="404040"/>
                </a:solidFill>
                <a:effectLst/>
                <a:uLnTx/>
                <a:uFillTx/>
                <a:latin typeface="Verdana"/>
                <a:ea typeface="Arial"/>
                <a:cs typeface="Arial"/>
              </a:rPr>
              <a:t> (T1D Stadium 1). C: Im Screening mehrfach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 mit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Dysglykämie</a:t>
            </a:r>
            <a:r>
              <a:rPr kumimoji="0" lang="de-DE" sz="600" b="0" i="0" u="none" strike="noStrike" kern="1200" cap="none" spc="0" normalizeH="0" baseline="0" noProof="0" dirty="0">
                <a:ln>
                  <a:noFill/>
                </a:ln>
                <a:solidFill>
                  <a:srgbClr val="404040"/>
                </a:solidFill>
                <a:effectLst/>
                <a:uLnTx/>
                <a:uFillTx/>
                <a:latin typeface="Verdana"/>
                <a:ea typeface="Arial"/>
                <a:cs typeface="Arial"/>
              </a:rPr>
              <a:t> (Stadium 2 T1D). Signifikant unterschiedliche Kurven haben entsprechende P-Werte aus Log-Rank-Tests. Die Kurven sind abgeschnitten, wenn weniger als 20 Personen zu jedem Zeitpunkt vorhanden sind.</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Templeman EL 2025</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IAk: Inselautoantikörper;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Templeman EL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2025; 48: 1571–80.</a:t>
            </a:r>
          </a:p>
        </p:txBody>
      </p:sp>
      <p:sp>
        <p:nvSpPr>
          <p:cNvPr id="31" name="Rectangle: Rounded Corners 78">
            <a:extLst>
              <a:ext uri="{FF2B5EF4-FFF2-40B4-BE49-F238E27FC236}">
                <a16:creationId xmlns:a16="http://schemas.microsoft.com/office/drawing/2014/main" id="{0EDCE87C-4689-5BAC-86F2-83BEEE1CDFFF}"/>
              </a:ext>
            </a:extLst>
          </p:cNvPr>
          <p:cNvSpPr/>
          <p:nvPr/>
        </p:nvSpPr>
        <p:spPr>
          <a:xfrm>
            <a:off x="400472" y="3862362"/>
            <a:ext cx="8367011" cy="48035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Progression zu T1D Stadium 3 war bei Erwachsenen mit Einzel-</a:t>
            </a:r>
            <a:r>
              <a:rPr kumimoji="0" lang="de-DE" sz="1100" b="0" i="0" u="none"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IAk</a:t>
            </a:r>
            <a:r>
              <a:rPr kumimoji="0" lang="de-DE" sz="11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-Positivität oder bei T1D Stadium 1 geringer als bei Kindern, bei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T1D Stadium 2 hingegen vergleichbar zwischen Erwachsenen und Kindern</a:t>
            </a:r>
            <a:endParaRPr kumimoji="0" lang="de-DE" sz="1100" b="1"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27" name="Gruppieren 26">
            <a:extLst>
              <a:ext uri="{FF2B5EF4-FFF2-40B4-BE49-F238E27FC236}">
                <a16:creationId xmlns:a16="http://schemas.microsoft.com/office/drawing/2014/main" id="{2C980479-F0AF-95EC-941C-81754A38B2E5}"/>
              </a:ext>
            </a:extLst>
          </p:cNvPr>
          <p:cNvGrpSpPr/>
          <p:nvPr/>
        </p:nvGrpSpPr>
        <p:grpSpPr>
          <a:xfrm>
            <a:off x="400473" y="934605"/>
            <a:ext cx="8367010" cy="2768253"/>
            <a:chOff x="400473" y="934605"/>
            <a:chExt cx="8367010" cy="2768253"/>
          </a:xfrm>
        </p:grpSpPr>
        <p:grpSp>
          <p:nvGrpSpPr>
            <p:cNvPr id="23" name="Gruppieren 22">
              <a:extLst>
                <a:ext uri="{FF2B5EF4-FFF2-40B4-BE49-F238E27FC236}">
                  <a16:creationId xmlns:a16="http://schemas.microsoft.com/office/drawing/2014/main" id="{4826414B-411C-7FB4-4E65-27B46508A7B9}"/>
                </a:ext>
              </a:extLst>
            </p:cNvPr>
            <p:cNvGrpSpPr/>
            <p:nvPr/>
          </p:nvGrpSpPr>
          <p:grpSpPr>
            <a:xfrm>
              <a:off x="400473" y="934605"/>
              <a:ext cx="8367010" cy="2768252"/>
              <a:chOff x="400473" y="1191587"/>
              <a:chExt cx="8367010" cy="2768252"/>
            </a:xfrm>
          </p:grpSpPr>
          <p:pic>
            <p:nvPicPr>
              <p:cNvPr id="6" name="Grafik 5">
                <a:extLst>
                  <a:ext uri="{FF2B5EF4-FFF2-40B4-BE49-F238E27FC236}">
                    <a16:creationId xmlns:a16="http://schemas.microsoft.com/office/drawing/2014/main" id="{106E3E62-0302-A82E-47B5-DF073A56C0EC}"/>
                  </a:ext>
                </a:extLst>
              </p:cNvPr>
              <p:cNvPicPr>
                <a:picLocks noChangeAspect="1"/>
              </p:cNvPicPr>
              <p:nvPr/>
            </p:nvPicPr>
            <p:blipFill>
              <a:blip r:embed="rId4"/>
              <a:stretch>
                <a:fillRect/>
              </a:stretch>
            </p:blipFill>
            <p:spPr>
              <a:xfrm>
                <a:off x="400473" y="1191587"/>
                <a:ext cx="8367010" cy="2768252"/>
              </a:xfrm>
              <a:prstGeom prst="rect">
                <a:avLst/>
              </a:prstGeom>
            </p:spPr>
          </p:pic>
          <p:sp>
            <p:nvSpPr>
              <p:cNvPr id="7" name="Textfeld 6">
                <a:extLst>
                  <a:ext uri="{FF2B5EF4-FFF2-40B4-BE49-F238E27FC236}">
                    <a16:creationId xmlns:a16="http://schemas.microsoft.com/office/drawing/2014/main" id="{50061515-F69B-995B-5586-CD19C6EF88F6}"/>
                  </a:ext>
                </a:extLst>
              </p:cNvPr>
              <p:cNvSpPr txBox="1"/>
              <p:nvPr/>
            </p:nvSpPr>
            <p:spPr>
              <a:xfrm>
                <a:off x="962216" y="1398494"/>
                <a:ext cx="1527662" cy="184666"/>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prstClr val="black"/>
                    </a:solidFill>
                    <a:effectLst/>
                    <a:uLnTx/>
                    <a:uFillTx/>
                    <a:latin typeface="Verdana"/>
                    <a:ea typeface="+mn-ea"/>
                    <a:cs typeface="+mn-cs"/>
                  </a:rPr>
                  <a:t>Einzel-</a:t>
                </a:r>
                <a:r>
                  <a:rPr kumimoji="0" lang="de-DE" sz="1200" b="1" i="0" u="none" strike="noStrike" kern="1200" cap="none" spc="0" normalizeH="0" baseline="0" noProof="0" err="1">
                    <a:ln>
                      <a:noFill/>
                    </a:ln>
                    <a:solidFill>
                      <a:prstClr val="black"/>
                    </a:solidFill>
                    <a:effectLst/>
                    <a:uLnTx/>
                    <a:uFillTx/>
                    <a:latin typeface="Verdana"/>
                    <a:ea typeface="+mn-ea"/>
                    <a:cs typeface="+mn-cs"/>
                  </a:rPr>
                  <a:t>IAk</a:t>
                </a:r>
                <a:r>
                  <a:rPr kumimoji="0" lang="de-DE" sz="1200" b="1" i="0" u="none" strike="noStrike" kern="1200" cap="none" spc="0" normalizeH="0" baseline="0" noProof="0">
                    <a:ln>
                      <a:noFill/>
                    </a:ln>
                    <a:solidFill>
                      <a:prstClr val="black"/>
                    </a:solidFill>
                    <a:effectLst/>
                    <a:uLnTx/>
                    <a:uFillTx/>
                    <a:latin typeface="Verdana"/>
                    <a:ea typeface="+mn-ea"/>
                    <a:cs typeface="+mn-cs"/>
                  </a:rPr>
                  <a:t> positiv</a:t>
                </a:r>
              </a:p>
            </p:txBody>
          </p:sp>
          <p:sp>
            <p:nvSpPr>
              <p:cNvPr id="8" name="Textfeld 7">
                <a:extLst>
                  <a:ext uri="{FF2B5EF4-FFF2-40B4-BE49-F238E27FC236}">
                    <a16:creationId xmlns:a16="http://schemas.microsoft.com/office/drawing/2014/main" id="{BDD985AC-5DF7-4253-4FF3-D73ED8BDA50B}"/>
                  </a:ext>
                </a:extLst>
              </p:cNvPr>
              <p:cNvSpPr txBox="1"/>
              <p:nvPr/>
            </p:nvSpPr>
            <p:spPr>
              <a:xfrm>
                <a:off x="3624526" y="1398494"/>
                <a:ext cx="1271182" cy="184666"/>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prstClr val="black"/>
                    </a:solidFill>
                    <a:effectLst/>
                    <a:uLnTx/>
                    <a:uFillTx/>
                    <a:latin typeface="Verdana"/>
                    <a:ea typeface="+mn-ea"/>
                    <a:cs typeface="+mn-cs"/>
                  </a:rPr>
                  <a:t>T1D Stadium 1</a:t>
                </a:r>
              </a:p>
            </p:txBody>
          </p:sp>
          <p:sp>
            <p:nvSpPr>
              <p:cNvPr id="9" name="Textfeld 8">
                <a:extLst>
                  <a:ext uri="{FF2B5EF4-FFF2-40B4-BE49-F238E27FC236}">
                    <a16:creationId xmlns:a16="http://schemas.microsoft.com/office/drawing/2014/main" id="{5651C439-2E4C-C6CF-686A-91CECBAAF3BA}"/>
                  </a:ext>
                </a:extLst>
              </p:cNvPr>
              <p:cNvSpPr txBox="1"/>
              <p:nvPr/>
            </p:nvSpPr>
            <p:spPr>
              <a:xfrm>
                <a:off x="6335057" y="1398494"/>
                <a:ext cx="1271182" cy="184666"/>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prstClr val="black"/>
                    </a:solidFill>
                    <a:effectLst/>
                    <a:uLnTx/>
                    <a:uFillTx/>
                    <a:latin typeface="Verdana"/>
                    <a:ea typeface="+mn-ea"/>
                    <a:cs typeface="+mn-cs"/>
                  </a:rPr>
                  <a:t>T1D Stadium 2</a:t>
                </a:r>
              </a:p>
            </p:txBody>
          </p:sp>
          <p:sp>
            <p:nvSpPr>
              <p:cNvPr id="11" name="Textfeld 10">
                <a:extLst>
                  <a:ext uri="{FF2B5EF4-FFF2-40B4-BE49-F238E27FC236}">
                    <a16:creationId xmlns:a16="http://schemas.microsoft.com/office/drawing/2014/main" id="{F22B9BFE-E98D-C53B-AC14-B2275637EB70}"/>
                  </a:ext>
                </a:extLst>
              </p:cNvPr>
              <p:cNvSpPr txBox="1"/>
              <p:nvPr/>
            </p:nvSpPr>
            <p:spPr>
              <a:xfrm>
                <a:off x="1335845" y="3143619"/>
                <a:ext cx="1376980" cy="123111"/>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Verdana"/>
                    <a:ea typeface="+mn-ea"/>
                    <a:cs typeface="+mn-cs"/>
                  </a:rPr>
                  <a:t>Zeit seit Screening [Jahre]</a:t>
                </a:r>
              </a:p>
            </p:txBody>
          </p:sp>
          <p:sp>
            <p:nvSpPr>
              <p:cNvPr id="12" name="Textfeld 11">
                <a:extLst>
                  <a:ext uri="{FF2B5EF4-FFF2-40B4-BE49-F238E27FC236}">
                    <a16:creationId xmlns:a16="http://schemas.microsoft.com/office/drawing/2014/main" id="{47F01220-3AB6-DE36-6587-8AEAF75B0CE1}"/>
                  </a:ext>
                </a:extLst>
              </p:cNvPr>
              <p:cNvSpPr txBox="1"/>
              <p:nvPr/>
            </p:nvSpPr>
            <p:spPr>
              <a:xfrm>
                <a:off x="4028250" y="3143618"/>
                <a:ext cx="1376980" cy="123111"/>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Verdana"/>
                    <a:ea typeface="+mn-ea"/>
                    <a:cs typeface="+mn-cs"/>
                  </a:rPr>
                  <a:t>Zeit seit Screening [Jahre]</a:t>
                </a:r>
              </a:p>
            </p:txBody>
          </p:sp>
          <p:sp>
            <p:nvSpPr>
              <p:cNvPr id="13" name="Textfeld 12">
                <a:extLst>
                  <a:ext uri="{FF2B5EF4-FFF2-40B4-BE49-F238E27FC236}">
                    <a16:creationId xmlns:a16="http://schemas.microsoft.com/office/drawing/2014/main" id="{CE6232C1-86E1-800F-0AAA-BA13BC9F46CF}"/>
                  </a:ext>
                </a:extLst>
              </p:cNvPr>
              <p:cNvSpPr txBox="1"/>
              <p:nvPr/>
            </p:nvSpPr>
            <p:spPr>
              <a:xfrm>
                <a:off x="6726631" y="3143617"/>
                <a:ext cx="1376980" cy="123111"/>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Verdana"/>
                    <a:ea typeface="+mn-ea"/>
                    <a:cs typeface="+mn-cs"/>
                  </a:rPr>
                  <a:t>Zeit seit Screening [Jahre]</a:t>
                </a:r>
              </a:p>
            </p:txBody>
          </p:sp>
          <p:sp>
            <p:nvSpPr>
              <p:cNvPr id="14" name="Textfeld 13">
                <a:extLst>
                  <a:ext uri="{FF2B5EF4-FFF2-40B4-BE49-F238E27FC236}">
                    <a16:creationId xmlns:a16="http://schemas.microsoft.com/office/drawing/2014/main" id="{EFC8C4D7-3BF5-41AF-01BA-F1BBAC8E22C0}"/>
                  </a:ext>
                </a:extLst>
              </p:cNvPr>
              <p:cNvSpPr txBox="1"/>
              <p:nvPr/>
            </p:nvSpPr>
            <p:spPr>
              <a:xfrm rot="16200000">
                <a:off x="-11474" y="2221518"/>
                <a:ext cx="1282403" cy="123111"/>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Chance für T1D-Freiheit</a:t>
                </a:r>
              </a:p>
            </p:txBody>
          </p:sp>
          <p:sp>
            <p:nvSpPr>
              <p:cNvPr id="15" name="Textfeld 14">
                <a:extLst>
                  <a:ext uri="{FF2B5EF4-FFF2-40B4-BE49-F238E27FC236}">
                    <a16:creationId xmlns:a16="http://schemas.microsoft.com/office/drawing/2014/main" id="{C3745BD6-24DC-9F2E-E5F1-CB4BEDBCD46F}"/>
                  </a:ext>
                </a:extLst>
              </p:cNvPr>
              <p:cNvSpPr txBox="1"/>
              <p:nvPr/>
            </p:nvSpPr>
            <p:spPr>
              <a:xfrm rot="16200000">
                <a:off x="2680926" y="2221517"/>
                <a:ext cx="1282403" cy="123111"/>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Chance für T1D-Freiheit</a:t>
                </a:r>
              </a:p>
            </p:txBody>
          </p:sp>
          <p:sp>
            <p:nvSpPr>
              <p:cNvPr id="16" name="Textfeld 15">
                <a:extLst>
                  <a:ext uri="{FF2B5EF4-FFF2-40B4-BE49-F238E27FC236}">
                    <a16:creationId xmlns:a16="http://schemas.microsoft.com/office/drawing/2014/main" id="{8F03079C-8E71-BAD3-702A-5D8B08CEF90D}"/>
                  </a:ext>
                </a:extLst>
              </p:cNvPr>
              <p:cNvSpPr txBox="1"/>
              <p:nvPr/>
            </p:nvSpPr>
            <p:spPr>
              <a:xfrm rot="16200000">
                <a:off x="5373325" y="2221517"/>
                <a:ext cx="1282403" cy="123111"/>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Chance für T1D-Freiheit</a:t>
                </a:r>
              </a:p>
            </p:txBody>
          </p:sp>
          <p:sp>
            <p:nvSpPr>
              <p:cNvPr id="17" name="Textfeld 16">
                <a:extLst>
                  <a:ext uri="{FF2B5EF4-FFF2-40B4-BE49-F238E27FC236}">
                    <a16:creationId xmlns:a16="http://schemas.microsoft.com/office/drawing/2014/main" id="{945998AD-5D27-D599-F9A1-E415C657B20F}"/>
                  </a:ext>
                </a:extLst>
              </p:cNvPr>
              <p:cNvSpPr txBox="1"/>
              <p:nvPr/>
            </p:nvSpPr>
            <p:spPr>
              <a:xfrm>
                <a:off x="576776" y="3362608"/>
                <a:ext cx="485710" cy="92333"/>
              </a:xfrm>
              <a:prstGeom prst="rect">
                <a:avLst/>
              </a:prstGeom>
              <a:solidFill>
                <a:schemeClr val="bg1"/>
              </a:solidFill>
            </p:spPr>
            <p:txBody>
              <a:bodyPr wrap="non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a:ln>
                      <a:noFill/>
                    </a:ln>
                    <a:solidFill>
                      <a:srgbClr val="DCA79B"/>
                    </a:solidFill>
                    <a:effectLst/>
                    <a:uLnTx/>
                    <a:uFillTx/>
                    <a:latin typeface="Verdana"/>
                    <a:ea typeface="+mn-ea"/>
                    <a:cs typeface="+mn-cs"/>
                  </a:rPr>
                  <a:t>Erwachsene </a:t>
                </a:r>
              </a:p>
            </p:txBody>
          </p:sp>
          <p:sp>
            <p:nvSpPr>
              <p:cNvPr id="18" name="Textfeld 17">
                <a:extLst>
                  <a:ext uri="{FF2B5EF4-FFF2-40B4-BE49-F238E27FC236}">
                    <a16:creationId xmlns:a16="http://schemas.microsoft.com/office/drawing/2014/main" id="{BDCB260E-800B-1E33-807A-B5D9B22B9A36}"/>
                  </a:ext>
                </a:extLst>
              </p:cNvPr>
              <p:cNvSpPr txBox="1"/>
              <p:nvPr/>
            </p:nvSpPr>
            <p:spPr>
              <a:xfrm>
                <a:off x="3274319" y="3362607"/>
                <a:ext cx="485710" cy="92333"/>
              </a:xfrm>
              <a:prstGeom prst="rect">
                <a:avLst/>
              </a:prstGeom>
              <a:solidFill>
                <a:schemeClr val="bg1"/>
              </a:solidFill>
            </p:spPr>
            <p:txBody>
              <a:bodyPr wrap="non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a:ln>
                      <a:noFill/>
                    </a:ln>
                    <a:solidFill>
                      <a:srgbClr val="DCA79B"/>
                    </a:solidFill>
                    <a:effectLst/>
                    <a:uLnTx/>
                    <a:uFillTx/>
                    <a:latin typeface="Verdana"/>
                    <a:ea typeface="+mn-ea"/>
                    <a:cs typeface="+mn-cs"/>
                  </a:rPr>
                  <a:t>Erwachsene </a:t>
                </a:r>
              </a:p>
            </p:txBody>
          </p:sp>
          <p:sp>
            <p:nvSpPr>
              <p:cNvPr id="19" name="Textfeld 18">
                <a:extLst>
                  <a:ext uri="{FF2B5EF4-FFF2-40B4-BE49-F238E27FC236}">
                    <a16:creationId xmlns:a16="http://schemas.microsoft.com/office/drawing/2014/main" id="{EE7BD3AC-8323-6592-1D7A-64BFE287CB95}"/>
                  </a:ext>
                </a:extLst>
              </p:cNvPr>
              <p:cNvSpPr txBox="1"/>
              <p:nvPr/>
            </p:nvSpPr>
            <p:spPr>
              <a:xfrm>
                <a:off x="5966718" y="3362606"/>
                <a:ext cx="485710" cy="92333"/>
              </a:xfrm>
              <a:prstGeom prst="rect">
                <a:avLst/>
              </a:prstGeom>
              <a:solidFill>
                <a:schemeClr val="bg1"/>
              </a:solidFill>
            </p:spPr>
            <p:txBody>
              <a:bodyPr wrap="non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a:ln>
                      <a:noFill/>
                    </a:ln>
                    <a:solidFill>
                      <a:srgbClr val="DCA79B"/>
                    </a:solidFill>
                    <a:effectLst/>
                    <a:uLnTx/>
                    <a:uFillTx/>
                    <a:latin typeface="Verdana"/>
                    <a:ea typeface="+mn-ea"/>
                    <a:cs typeface="+mn-cs"/>
                  </a:rPr>
                  <a:t>Erwachsene </a:t>
                </a:r>
              </a:p>
            </p:txBody>
          </p:sp>
          <p:sp>
            <p:nvSpPr>
              <p:cNvPr id="20" name="Textfeld 19">
                <a:extLst>
                  <a:ext uri="{FF2B5EF4-FFF2-40B4-BE49-F238E27FC236}">
                    <a16:creationId xmlns:a16="http://schemas.microsoft.com/office/drawing/2014/main" id="{48BE951A-A917-BC63-EA4A-3049E293AA4A}"/>
                  </a:ext>
                </a:extLst>
              </p:cNvPr>
              <p:cNvSpPr txBox="1"/>
              <p:nvPr/>
            </p:nvSpPr>
            <p:spPr>
              <a:xfrm>
                <a:off x="623262" y="3530159"/>
                <a:ext cx="439224" cy="92333"/>
              </a:xfrm>
              <a:prstGeom prst="rect">
                <a:avLst/>
              </a:prstGeom>
              <a:solidFill>
                <a:schemeClr val="bg1"/>
              </a:solidFill>
            </p:spPr>
            <p:txBody>
              <a:bodyPr wrap="non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a:ln>
                      <a:noFill/>
                    </a:ln>
                    <a:solidFill>
                      <a:srgbClr val="ABB6D5"/>
                    </a:solidFill>
                    <a:effectLst/>
                    <a:uLnTx/>
                    <a:uFillTx/>
                    <a:latin typeface="Verdana"/>
                    <a:ea typeface="+mn-ea"/>
                    <a:cs typeface="+mn-cs"/>
                  </a:rPr>
                  <a:t>      Kinder </a:t>
                </a:r>
              </a:p>
            </p:txBody>
          </p:sp>
          <p:sp>
            <p:nvSpPr>
              <p:cNvPr id="21" name="Textfeld 20">
                <a:extLst>
                  <a:ext uri="{FF2B5EF4-FFF2-40B4-BE49-F238E27FC236}">
                    <a16:creationId xmlns:a16="http://schemas.microsoft.com/office/drawing/2014/main" id="{3552169D-C6B5-82A4-F967-99A9C94F241E}"/>
                  </a:ext>
                </a:extLst>
              </p:cNvPr>
              <p:cNvSpPr txBox="1"/>
              <p:nvPr/>
            </p:nvSpPr>
            <p:spPr>
              <a:xfrm>
                <a:off x="3322594" y="3530159"/>
                <a:ext cx="439224" cy="92333"/>
              </a:xfrm>
              <a:prstGeom prst="rect">
                <a:avLst/>
              </a:prstGeom>
              <a:solidFill>
                <a:schemeClr val="bg1"/>
              </a:solidFill>
            </p:spPr>
            <p:txBody>
              <a:bodyPr wrap="non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a:ln>
                      <a:noFill/>
                    </a:ln>
                    <a:solidFill>
                      <a:srgbClr val="ABB6D5"/>
                    </a:solidFill>
                    <a:effectLst/>
                    <a:uLnTx/>
                    <a:uFillTx/>
                    <a:latin typeface="Verdana"/>
                    <a:ea typeface="+mn-ea"/>
                    <a:cs typeface="+mn-cs"/>
                  </a:rPr>
                  <a:t>      Kinder </a:t>
                </a:r>
              </a:p>
            </p:txBody>
          </p:sp>
          <p:sp>
            <p:nvSpPr>
              <p:cNvPr id="22" name="Textfeld 21">
                <a:extLst>
                  <a:ext uri="{FF2B5EF4-FFF2-40B4-BE49-F238E27FC236}">
                    <a16:creationId xmlns:a16="http://schemas.microsoft.com/office/drawing/2014/main" id="{228AEA30-F7E1-E6F7-0B6E-4B612DA92CCE}"/>
                  </a:ext>
                </a:extLst>
              </p:cNvPr>
              <p:cNvSpPr txBox="1"/>
              <p:nvPr/>
            </p:nvSpPr>
            <p:spPr>
              <a:xfrm>
                <a:off x="6013865" y="3530158"/>
                <a:ext cx="439224" cy="92333"/>
              </a:xfrm>
              <a:prstGeom prst="rect">
                <a:avLst/>
              </a:prstGeom>
              <a:solidFill>
                <a:schemeClr val="bg1"/>
              </a:solidFill>
            </p:spPr>
            <p:txBody>
              <a:bodyPr wrap="non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a:ln>
                      <a:noFill/>
                    </a:ln>
                    <a:solidFill>
                      <a:srgbClr val="ABB6D5"/>
                    </a:solidFill>
                    <a:effectLst/>
                    <a:uLnTx/>
                    <a:uFillTx/>
                    <a:latin typeface="Verdana"/>
                    <a:ea typeface="+mn-ea"/>
                    <a:cs typeface="+mn-cs"/>
                  </a:rPr>
                  <a:t>      Kinder </a:t>
                </a:r>
              </a:p>
            </p:txBody>
          </p:sp>
        </p:grpSp>
        <p:sp>
          <p:nvSpPr>
            <p:cNvPr id="25" name="Rechteck 24">
              <a:extLst>
                <a:ext uri="{FF2B5EF4-FFF2-40B4-BE49-F238E27FC236}">
                  <a16:creationId xmlns:a16="http://schemas.microsoft.com/office/drawing/2014/main" id="{589B96F6-005D-E8CA-735C-C9514634137A}"/>
                </a:ext>
              </a:extLst>
            </p:cNvPr>
            <p:cNvSpPr/>
            <p:nvPr/>
          </p:nvSpPr>
          <p:spPr>
            <a:xfrm>
              <a:off x="400473" y="934606"/>
              <a:ext cx="8367010" cy="276825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37" name="Textfeld 36">
              <a:extLst>
                <a:ext uri="{FF2B5EF4-FFF2-40B4-BE49-F238E27FC236}">
                  <a16:creationId xmlns:a16="http://schemas.microsoft.com/office/drawing/2014/main" id="{B02DA864-FEA8-D373-F573-BB2B2E09E24A}"/>
                </a:ext>
              </a:extLst>
            </p:cNvPr>
            <p:cNvSpPr txBox="1"/>
            <p:nvPr/>
          </p:nvSpPr>
          <p:spPr>
            <a:xfrm>
              <a:off x="1046156" y="1864791"/>
              <a:ext cx="1196952"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Verdana"/>
                  <a:ea typeface="+mn-ea"/>
                  <a:cs typeface="+mn-cs"/>
                </a:rPr>
                <a:t>5-Jahres-Progressionsrisiko </a:t>
              </a:r>
              <a:r>
                <a:rPr kumimoji="0" lang="de-DE" sz="800" b="0" i="0" u="none" strike="noStrike" kern="1200" cap="none" spc="0" normalizeH="0" baseline="0" noProof="0" dirty="0">
                  <a:ln>
                    <a:noFill/>
                  </a:ln>
                  <a:solidFill>
                    <a:srgbClr val="DCA79B"/>
                  </a:solidFill>
                  <a:effectLst/>
                  <a:uLnTx/>
                  <a:uFillTx/>
                  <a:latin typeface="Verdana"/>
                  <a:ea typeface="+mn-ea"/>
                  <a:cs typeface="+mn-cs"/>
                </a:rPr>
                <a:t>Erwachsene </a:t>
              </a:r>
              <a:r>
                <a:rPr kumimoji="0" lang="de-DE" sz="800" b="1" i="0" u="none" strike="noStrike" kern="1200" cap="none" spc="0" normalizeH="0" baseline="0" noProof="0" dirty="0">
                  <a:ln>
                    <a:noFill/>
                  </a:ln>
                  <a:solidFill>
                    <a:srgbClr val="DCA79B"/>
                  </a:solidFill>
                  <a:effectLst/>
                  <a:uLnTx/>
                  <a:uFillTx/>
                  <a:latin typeface="Verdana"/>
                  <a:ea typeface="+mn-ea"/>
                  <a:cs typeface="+mn-cs"/>
                </a:rPr>
                <a:t>8,2 %</a:t>
              </a:r>
              <a:r>
                <a:rPr kumimoji="0" lang="de-DE" sz="800" b="0" i="0" u="none" strike="noStrike" kern="1200" cap="none" spc="0" normalizeH="0" baseline="0" noProof="0" dirty="0">
                  <a:ln>
                    <a:noFill/>
                  </a:ln>
                  <a:solidFill>
                    <a:srgbClr val="DCA79B"/>
                  </a:solidFill>
                  <a:effectLst/>
                  <a:uLnTx/>
                  <a:uFillTx/>
                  <a:latin typeface="Verdana"/>
                  <a:ea typeface="+mn-ea"/>
                  <a:cs typeface="+mn-cs"/>
                </a:rPr>
                <a:t> </a:t>
              </a:r>
              <a:r>
                <a:rPr kumimoji="0" lang="de-DE" sz="800" b="0" i="0" u="none" strike="noStrike" kern="1200" cap="none" spc="0" normalizeH="0" baseline="0" noProof="0" dirty="0">
                  <a:ln>
                    <a:noFill/>
                  </a:ln>
                  <a:solidFill>
                    <a:prstClr val="black"/>
                  </a:solidFill>
                  <a:effectLst/>
                  <a:uLnTx/>
                  <a:uFillTx/>
                  <a:latin typeface="Verdana"/>
                  <a:ea typeface="+mn-ea"/>
                  <a:cs typeface="+mn-cs"/>
                </a:rPr>
                <a:t>vs. </a:t>
              </a:r>
              <a:r>
                <a:rPr kumimoji="0" lang="de-DE" sz="800" b="0" i="0" u="none" strike="noStrike" kern="1200" cap="none" spc="0" normalizeH="0" baseline="0" noProof="0" dirty="0">
                  <a:ln>
                    <a:noFill/>
                  </a:ln>
                  <a:solidFill>
                    <a:srgbClr val="ABB6D5"/>
                  </a:solidFill>
                  <a:effectLst/>
                  <a:uLnTx/>
                  <a:uFillTx/>
                  <a:latin typeface="Verdana"/>
                  <a:ea typeface="+mn-ea"/>
                  <a:cs typeface="+mn-cs"/>
                </a:rPr>
                <a:t>Kinder </a:t>
              </a:r>
              <a:r>
                <a:rPr kumimoji="0" lang="de-DE" sz="800" b="1" i="0" u="none" strike="noStrike" kern="1200" cap="none" spc="0" normalizeH="0" baseline="0" noProof="0" dirty="0">
                  <a:ln>
                    <a:noFill/>
                  </a:ln>
                  <a:solidFill>
                    <a:srgbClr val="ABB6D5"/>
                  </a:solidFill>
                  <a:effectLst/>
                  <a:uLnTx/>
                  <a:uFillTx/>
                  <a:latin typeface="Verdana"/>
                  <a:ea typeface="+mn-ea"/>
                  <a:cs typeface="+mn-cs"/>
                </a:rPr>
                <a:t>22 %</a:t>
              </a:r>
            </a:p>
          </p:txBody>
        </p:sp>
        <p:sp>
          <p:nvSpPr>
            <p:cNvPr id="38" name="Textfeld 37">
              <a:extLst>
                <a:ext uri="{FF2B5EF4-FFF2-40B4-BE49-F238E27FC236}">
                  <a16:creationId xmlns:a16="http://schemas.microsoft.com/office/drawing/2014/main" id="{46280AA8-E031-88F1-8AFF-A2E36A6B4763}"/>
                </a:ext>
              </a:extLst>
            </p:cNvPr>
            <p:cNvSpPr txBox="1"/>
            <p:nvPr/>
          </p:nvSpPr>
          <p:spPr>
            <a:xfrm>
              <a:off x="3738556" y="1864791"/>
              <a:ext cx="1271182"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5-Jahres-Progressionsrisiko </a:t>
              </a:r>
              <a:r>
                <a:rPr kumimoji="0" lang="de-DE" sz="800" b="0" i="0" u="none" strike="noStrike" kern="1200" cap="none" spc="0" normalizeH="0" baseline="0" noProof="0">
                  <a:ln>
                    <a:noFill/>
                  </a:ln>
                  <a:solidFill>
                    <a:srgbClr val="DCA79B"/>
                  </a:solidFill>
                  <a:effectLst/>
                  <a:uLnTx/>
                  <a:uFillTx/>
                  <a:latin typeface="Verdana"/>
                  <a:ea typeface="+mn-ea"/>
                  <a:cs typeface="+mn-cs"/>
                </a:rPr>
                <a:t>Erwachsene </a:t>
              </a:r>
              <a:r>
                <a:rPr kumimoji="0" lang="de-DE" sz="800" b="1" i="0" u="none" strike="noStrike" kern="1200" cap="none" spc="0" normalizeH="0" baseline="0" noProof="0">
                  <a:ln>
                    <a:noFill/>
                  </a:ln>
                  <a:solidFill>
                    <a:srgbClr val="DCA79B"/>
                  </a:solidFill>
                  <a:effectLst/>
                  <a:uLnTx/>
                  <a:uFillTx/>
                  <a:latin typeface="Verdana"/>
                  <a:ea typeface="+mn-ea"/>
                  <a:cs typeface="+mn-cs"/>
                </a:rPr>
                <a:t>17 %</a:t>
              </a:r>
              <a:r>
                <a:rPr kumimoji="0" lang="de-DE" sz="800" b="0" i="0" u="none" strike="noStrike" kern="1200" cap="none" spc="0" normalizeH="0" baseline="0" noProof="0">
                  <a:ln>
                    <a:noFill/>
                  </a:ln>
                  <a:solidFill>
                    <a:srgbClr val="DCA79B"/>
                  </a:solidFill>
                  <a:effectLst/>
                  <a:uLnTx/>
                  <a:uFillTx/>
                  <a:latin typeface="Verdana"/>
                  <a:ea typeface="+mn-ea"/>
                  <a:cs typeface="+mn-cs"/>
                </a:rPr>
                <a:t> </a:t>
              </a:r>
              <a:r>
                <a:rPr kumimoji="0" lang="de-DE" sz="800" b="0" i="0" u="none" strike="noStrike" kern="1200" cap="none" spc="0" normalizeH="0" baseline="0" noProof="0">
                  <a:ln>
                    <a:noFill/>
                  </a:ln>
                  <a:solidFill>
                    <a:prstClr val="black"/>
                  </a:solidFill>
                  <a:effectLst/>
                  <a:uLnTx/>
                  <a:uFillTx/>
                  <a:latin typeface="Verdana"/>
                  <a:ea typeface="+mn-ea"/>
                  <a:cs typeface="+mn-cs"/>
                </a:rPr>
                <a:t>vs. </a:t>
              </a:r>
              <a:r>
                <a:rPr kumimoji="0" lang="de-DE" sz="800" b="0" i="0" u="none" strike="noStrike" kern="1200" cap="none" spc="0" normalizeH="0" baseline="0" noProof="0">
                  <a:ln>
                    <a:noFill/>
                  </a:ln>
                  <a:solidFill>
                    <a:srgbClr val="ABB6D5"/>
                  </a:solidFill>
                  <a:effectLst/>
                  <a:uLnTx/>
                  <a:uFillTx/>
                  <a:latin typeface="Verdana"/>
                  <a:ea typeface="+mn-ea"/>
                  <a:cs typeface="+mn-cs"/>
                </a:rPr>
                <a:t>Kinder </a:t>
              </a:r>
              <a:r>
                <a:rPr kumimoji="0" lang="de-DE" sz="800" b="1" i="0" u="none" strike="noStrike" kern="1200" cap="none" spc="0" normalizeH="0" baseline="0" noProof="0">
                  <a:ln>
                    <a:noFill/>
                  </a:ln>
                  <a:solidFill>
                    <a:srgbClr val="ABB6D5"/>
                  </a:solidFill>
                  <a:effectLst/>
                  <a:uLnTx/>
                  <a:uFillTx/>
                  <a:latin typeface="Verdana"/>
                  <a:ea typeface="+mn-ea"/>
                  <a:cs typeface="+mn-cs"/>
                </a:rPr>
                <a:t>47 %</a:t>
              </a:r>
            </a:p>
          </p:txBody>
        </p:sp>
        <p:sp>
          <p:nvSpPr>
            <p:cNvPr id="39" name="Textfeld 38">
              <a:extLst>
                <a:ext uri="{FF2B5EF4-FFF2-40B4-BE49-F238E27FC236}">
                  <a16:creationId xmlns:a16="http://schemas.microsoft.com/office/drawing/2014/main" id="{1CA87D12-DCCB-B60A-EB41-403F3140C8CF}"/>
                </a:ext>
              </a:extLst>
            </p:cNvPr>
            <p:cNvSpPr txBox="1"/>
            <p:nvPr/>
          </p:nvSpPr>
          <p:spPr>
            <a:xfrm>
              <a:off x="7240768" y="1441315"/>
              <a:ext cx="1196952"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prstClr val="black"/>
                  </a:solidFill>
                  <a:effectLst/>
                  <a:uLnTx/>
                  <a:uFillTx/>
                  <a:latin typeface="Verdana"/>
                  <a:ea typeface="+mn-ea"/>
                  <a:cs typeface="+mn-cs"/>
                </a:rPr>
                <a:t>5-Jahres-Progressionsrisiko </a:t>
              </a:r>
              <a:r>
                <a:rPr kumimoji="0" lang="de-DE" sz="800" b="0" i="0" u="none" strike="noStrike" kern="1200" cap="none" spc="0" normalizeH="0" baseline="0" noProof="0">
                  <a:ln>
                    <a:noFill/>
                  </a:ln>
                  <a:solidFill>
                    <a:srgbClr val="DCA79B"/>
                  </a:solidFill>
                  <a:effectLst/>
                  <a:uLnTx/>
                  <a:uFillTx/>
                  <a:latin typeface="Verdana"/>
                  <a:ea typeface="+mn-ea"/>
                  <a:cs typeface="+mn-cs"/>
                </a:rPr>
                <a:t>Erwachsene </a:t>
              </a:r>
              <a:r>
                <a:rPr kumimoji="0" lang="de-DE" sz="800" b="1" i="0" u="none" strike="noStrike" kern="1200" cap="none" spc="0" normalizeH="0" baseline="0" noProof="0">
                  <a:ln>
                    <a:noFill/>
                  </a:ln>
                  <a:solidFill>
                    <a:srgbClr val="DCA79B"/>
                  </a:solidFill>
                  <a:effectLst/>
                  <a:uLnTx/>
                  <a:uFillTx/>
                  <a:latin typeface="Verdana"/>
                  <a:ea typeface="+mn-ea"/>
                  <a:cs typeface="+mn-cs"/>
                </a:rPr>
                <a:t>78 %</a:t>
              </a:r>
              <a:r>
                <a:rPr kumimoji="0" lang="de-DE" sz="800" b="0" i="0" u="none" strike="noStrike" kern="1200" cap="none" spc="0" normalizeH="0" baseline="0" noProof="0">
                  <a:ln>
                    <a:noFill/>
                  </a:ln>
                  <a:solidFill>
                    <a:srgbClr val="DCA79B"/>
                  </a:solidFill>
                  <a:effectLst/>
                  <a:uLnTx/>
                  <a:uFillTx/>
                  <a:latin typeface="Verdana"/>
                  <a:ea typeface="+mn-ea"/>
                  <a:cs typeface="+mn-cs"/>
                </a:rPr>
                <a:t> </a:t>
              </a:r>
              <a:r>
                <a:rPr kumimoji="0" lang="de-DE" sz="800" b="0" i="0" u="none" strike="noStrike" kern="1200" cap="none" spc="0" normalizeH="0" baseline="0" noProof="0">
                  <a:ln>
                    <a:noFill/>
                  </a:ln>
                  <a:solidFill>
                    <a:prstClr val="black"/>
                  </a:solidFill>
                  <a:effectLst/>
                  <a:uLnTx/>
                  <a:uFillTx/>
                  <a:latin typeface="Verdana"/>
                  <a:ea typeface="+mn-ea"/>
                  <a:cs typeface="+mn-cs"/>
                </a:rPr>
                <a:t>vs. </a:t>
              </a:r>
              <a:r>
                <a:rPr kumimoji="0" lang="de-DE" sz="800" b="0" i="0" u="none" strike="noStrike" kern="1200" cap="none" spc="0" normalizeH="0" baseline="0" noProof="0">
                  <a:ln>
                    <a:noFill/>
                  </a:ln>
                  <a:solidFill>
                    <a:srgbClr val="ABB6D5"/>
                  </a:solidFill>
                  <a:effectLst/>
                  <a:uLnTx/>
                  <a:uFillTx/>
                  <a:latin typeface="Verdana"/>
                  <a:ea typeface="+mn-ea"/>
                  <a:cs typeface="+mn-cs"/>
                </a:rPr>
                <a:t>Kinder </a:t>
              </a:r>
              <a:r>
                <a:rPr kumimoji="0" lang="de-DE" sz="800" b="1" i="0" u="none" strike="noStrike" kern="1200" cap="none" spc="0" normalizeH="0" baseline="0" noProof="0">
                  <a:ln>
                    <a:noFill/>
                  </a:ln>
                  <a:solidFill>
                    <a:srgbClr val="ABB6D5"/>
                  </a:solidFill>
                  <a:effectLst/>
                  <a:uLnTx/>
                  <a:uFillTx/>
                  <a:latin typeface="Verdana"/>
                  <a:ea typeface="+mn-ea"/>
                  <a:cs typeface="+mn-cs"/>
                </a:rPr>
                <a:t>78 %</a:t>
              </a:r>
            </a:p>
          </p:txBody>
        </p:sp>
        <p:sp>
          <p:nvSpPr>
            <p:cNvPr id="2" name="Textfeld 1">
              <a:extLst>
                <a:ext uri="{FF2B5EF4-FFF2-40B4-BE49-F238E27FC236}">
                  <a16:creationId xmlns:a16="http://schemas.microsoft.com/office/drawing/2014/main" id="{5B5F534F-BD14-A5AE-EB4E-E48D82F2B1BA}"/>
                </a:ext>
              </a:extLst>
            </p:cNvPr>
            <p:cNvSpPr txBox="1"/>
            <p:nvPr/>
          </p:nvSpPr>
          <p:spPr>
            <a:xfrm>
              <a:off x="1099027" y="3110860"/>
              <a:ext cx="219612" cy="113296"/>
            </a:xfrm>
            <a:prstGeom prst="rect">
              <a:avLst/>
            </a:prstGeom>
            <a:solidFill>
              <a:schemeClr val="bg1"/>
            </a:solidFill>
          </p:spPr>
          <p:txBody>
            <a:bodyPr wrap="square" lIns="0" tIns="0" rIns="0" bIns="36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500" b="0" i="0" u="none" strike="noStrike" kern="1200" cap="none" spc="0" normalizeH="0" baseline="0" noProof="0" dirty="0">
                  <a:ln>
                    <a:noFill/>
                  </a:ln>
                  <a:solidFill>
                    <a:srgbClr val="2B2B2B"/>
                  </a:solidFill>
                  <a:effectLst/>
                  <a:uLnTx/>
                  <a:uFillTx/>
                  <a:latin typeface="Verdana"/>
                  <a:ea typeface="+mn-ea"/>
                  <a:cs typeface="+mn-cs"/>
                </a:rPr>
                <a:t>2.506</a:t>
              </a:r>
              <a:endParaRPr kumimoji="0" lang="de-DE" sz="500" b="1" i="0" u="none" strike="noStrike" kern="1200" cap="none" spc="0" normalizeH="0" baseline="0" noProof="0" dirty="0">
                <a:ln>
                  <a:noFill/>
                </a:ln>
                <a:solidFill>
                  <a:srgbClr val="2B2B2B"/>
                </a:solidFill>
                <a:effectLst/>
                <a:uLnTx/>
                <a:uFillTx/>
                <a:latin typeface="Verdana"/>
                <a:ea typeface="+mn-ea"/>
                <a:cs typeface="+mn-cs"/>
              </a:endParaRPr>
            </a:p>
          </p:txBody>
        </p:sp>
        <p:sp>
          <p:nvSpPr>
            <p:cNvPr id="4" name="Textfeld 3">
              <a:extLst>
                <a:ext uri="{FF2B5EF4-FFF2-40B4-BE49-F238E27FC236}">
                  <a16:creationId xmlns:a16="http://schemas.microsoft.com/office/drawing/2014/main" id="{189579E0-E76C-E320-D2A7-06A4DB51E4CD}"/>
                </a:ext>
              </a:extLst>
            </p:cNvPr>
            <p:cNvSpPr txBox="1"/>
            <p:nvPr/>
          </p:nvSpPr>
          <p:spPr>
            <a:xfrm>
              <a:off x="1099027" y="3278511"/>
              <a:ext cx="219612" cy="113296"/>
            </a:xfrm>
            <a:prstGeom prst="rect">
              <a:avLst/>
            </a:prstGeom>
            <a:solidFill>
              <a:schemeClr val="bg1"/>
            </a:solidFill>
          </p:spPr>
          <p:txBody>
            <a:bodyPr wrap="square" lIns="0" tIns="0" rIns="0" bIns="36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500" b="0" i="0" u="none" strike="noStrike" kern="1200" cap="none" spc="0" normalizeH="0" baseline="0" noProof="0" dirty="0">
                  <a:ln>
                    <a:noFill/>
                  </a:ln>
                  <a:solidFill>
                    <a:srgbClr val="2B2B2B"/>
                  </a:solidFill>
                  <a:effectLst/>
                  <a:uLnTx/>
                  <a:uFillTx/>
                  <a:latin typeface="Verdana"/>
                  <a:ea typeface="+mn-ea"/>
                  <a:cs typeface="+mn-cs"/>
                </a:rPr>
                <a:t>2.534</a:t>
              </a:r>
              <a:endParaRPr kumimoji="0" lang="de-DE" sz="500" b="1" i="0" u="none" strike="noStrike" kern="1200" cap="none" spc="0" normalizeH="0" baseline="0" noProof="0" dirty="0">
                <a:ln>
                  <a:noFill/>
                </a:ln>
                <a:solidFill>
                  <a:srgbClr val="2B2B2B"/>
                </a:solidFill>
                <a:effectLst/>
                <a:uLnTx/>
                <a:uFillTx/>
                <a:latin typeface="Verdana"/>
                <a:ea typeface="+mn-ea"/>
                <a:cs typeface="+mn-cs"/>
              </a:endParaRPr>
            </a:p>
          </p:txBody>
        </p:sp>
        <p:sp>
          <p:nvSpPr>
            <p:cNvPr id="5" name="Textfeld 4">
              <a:extLst>
                <a:ext uri="{FF2B5EF4-FFF2-40B4-BE49-F238E27FC236}">
                  <a16:creationId xmlns:a16="http://schemas.microsoft.com/office/drawing/2014/main" id="{37EE3B48-7477-62AD-CF61-4CEF86F30CB8}"/>
                </a:ext>
              </a:extLst>
            </p:cNvPr>
            <p:cNvSpPr txBox="1"/>
            <p:nvPr/>
          </p:nvSpPr>
          <p:spPr>
            <a:xfrm>
              <a:off x="1491752" y="3110860"/>
              <a:ext cx="219612" cy="113296"/>
            </a:xfrm>
            <a:prstGeom prst="rect">
              <a:avLst/>
            </a:prstGeom>
            <a:solidFill>
              <a:schemeClr val="bg1"/>
            </a:solidFill>
          </p:spPr>
          <p:txBody>
            <a:bodyPr wrap="square" lIns="0" tIns="0" rIns="0" bIns="36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500" b="0" i="0" u="none" strike="noStrike" kern="1200" cap="none" spc="0" normalizeH="0" baseline="0" noProof="0" dirty="0">
                  <a:ln>
                    <a:noFill/>
                  </a:ln>
                  <a:solidFill>
                    <a:srgbClr val="2B2B2B"/>
                  </a:solidFill>
                  <a:effectLst/>
                  <a:uLnTx/>
                  <a:uFillTx/>
                  <a:latin typeface="Verdana"/>
                  <a:ea typeface="+mn-ea"/>
                  <a:cs typeface="+mn-cs"/>
                </a:rPr>
                <a:t>1.084</a:t>
              </a:r>
              <a:endParaRPr kumimoji="0" lang="de-DE" sz="500" b="1" i="0" u="none" strike="noStrike" kern="1200" cap="none" spc="0" normalizeH="0" baseline="0" noProof="0" dirty="0">
                <a:ln>
                  <a:noFill/>
                </a:ln>
                <a:solidFill>
                  <a:srgbClr val="2B2B2B"/>
                </a:solidFill>
                <a:effectLst/>
                <a:uLnTx/>
                <a:uFillTx/>
                <a:latin typeface="Verdana"/>
                <a:ea typeface="+mn-ea"/>
                <a:cs typeface="+mn-cs"/>
              </a:endParaRPr>
            </a:p>
          </p:txBody>
        </p:sp>
        <p:sp>
          <p:nvSpPr>
            <p:cNvPr id="24" name="Textfeld 23">
              <a:extLst>
                <a:ext uri="{FF2B5EF4-FFF2-40B4-BE49-F238E27FC236}">
                  <a16:creationId xmlns:a16="http://schemas.microsoft.com/office/drawing/2014/main" id="{1227316D-E52C-5FD7-AF3C-27C50155BABA}"/>
                </a:ext>
              </a:extLst>
            </p:cNvPr>
            <p:cNvSpPr txBox="1"/>
            <p:nvPr/>
          </p:nvSpPr>
          <p:spPr>
            <a:xfrm>
              <a:off x="1491752" y="3278511"/>
              <a:ext cx="219612" cy="113296"/>
            </a:xfrm>
            <a:prstGeom prst="rect">
              <a:avLst/>
            </a:prstGeom>
            <a:solidFill>
              <a:schemeClr val="bg1"/>
            </a:solidFill>
          </p:spPr>
          <p:txBody>
            <a:bodyPr wrap="square" lIns="0" tIns="0" rIns="0" bIns="36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500" b="0" i="0" u="none" strike="noStrike" kern="1200" cap="none" spc="0" normalizeH="0" baseline="0" noProof="0" dirty="0">
                  <a:ln>
                    <a:noFill/>
                  </a:ln>
                  <a:solidFill>
                    <a:srgbClr val="2B2B2B"/>
                  </a:solidFill>
                  <a:effectLst/>
                  <a:uLnTx/>
                  <a:uFillTx/>
                  <a:latin typeface="Verdana"/>
                  <a:ea typeface="+mn-ea"/>
                  <a:cs typeface="+mn-cs"/>
                </a:rPr>
                <a:t>1.259</a:t>
              </a:r>
              <a:endParaRPr kumimoji="0" lang="de-DE" sz="500" b="1" i="0" u="none" strike="noStrike" kern="1200" cap="none" spc="0" normalizeH="0" baseline="0" noProof="0" dirty="0">
                <a:ln>
                  <a:noFill/>
                </a:ln>
                <a:solidFill>
                  <a:srgbClr val="2B2B2B"/>
                </a:solidFill>
                <a:effectLst/>
                <a:uLnTx/>
                <a:uFillTx/>
                <a:latin typeface="Verdana"/>
                <a:ea typeface="+mn-ea"/>
                <a:cs typeface="+mn-cs"/>
              </a:endParaRPr>
            </a:p>
          </p:txBody>
        </p:sp>
        <p:sp>
          <p:nvSpPr>
            <p:cNvPr id="26" name="Textfeld 25">
              <a:extLst>
                <a:ext uri="{FF2B5EF4-FFF2-40B4-BE49-F238E27FC236}">
                  <a16:creationId xmlns:a16="http://schemas.microsoft.com/office/drawing/2014/main" id="{8644F8D4-7DAF-99A7-0605-3E13B23F2BFE}"/>
                </a:ext>
              </a:extLst>
            </p:cNvPr>
            <p:cNvSpPr txBox="1"/>
            <p:nvPr/>
          </p:nvSpPr>
          <p:spPr>
            <a:xfrm>
              <a:off x="3798806" y="3275634"/>
              <a:ext cx="219612" cy="113296"/>
            </a:xfrm>
            <a:prstGeom prst="rect">
              <a:avLst/>
            </a:prstGeom>
            <a:solidFill>
              <a:schemeClr val="bg1"/>
            </a:solidFill>
          </p:spPr>
          <p:txBody>
            <a:bodyPr wrap="square" lIns="0" tIns="0" rIns="0" bIns="36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500" b="0" i="0" u="none" strike="noStrike" kern="1200" cap="none" spc="0" normalizeH="0" baseline="0" noProof="0" dirty="0">
                  <a:ln>
                    <a:noFill/>
                  </a:ln>
                  <a:solidFill>
                    <a:srgbClr val="2B2B2B"/>
                  </a:solidFill>
                  <a:effectLst/>
                  <a:uLnTx/>
                  <a:uFillTx/>
                  <a:latin typeface="Verdana"/>
                  <a:ea typeface="+mn-ea"/>
                  <a:cs typeface="+mn-cs"/>
                </a:rPr>
                <a:t>1.524</a:t>
              </a:r>
              <a:endParaRPr kumimoji="0" lang="de-DE" sz="500" b="1" i="0" u="none" strike="noStrike" kern="1200" cap="none" spc="0" normalizeH="0" baseline="0" noProof="0" dirty="0">
                <a:ln>
                  <a:noFill/>
                </a:ln>
                <a:solidFill>
                  <a:srgbClr val="2B2B2B"/>
                </a:solidFill>
                <a:effectLst/>
                <a:uLnTx/>
                <a:uFillTx/>
                <a:latin typeface="Verdana"/>
                <a:ea typeface="+mn-ea"/>
                <a:cs typeface="+mn-cs"/>
              </a:endParaRPr>
            </a:p>
          </p:txBody>
        </p:sp>
      </p:grpSp>
    </p:spTree>
    <p:extLst>
      <p:ext uri="{BB962C8B-B14F-4D97-AF65-F5344CB8AC3E}">
        <p14:creationId xmlns:p14="http://schemas.microsoft.com/office/powerpoint/2010/main" val="1515350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6863"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Genetisches Screening ≠ T1D-Früherkennung</a:t>
            </a:r>
          </a:p>
        </p:txBody>
      </p:sp>
      <p:sp>
        <p:nvSpPr>
          <p:cNvPr id="3" name="Textfeld 2">
            <a:extLst>
              <a:ext uri="{FF2B5EF4-FFF2-40B4-BE49-F238E27FC236}">
                <a16:creationId xmlns:a16="http://schemas.microsoft.com/office/drawing/2014/main" id="{EA3707C4-8F49-FC41-C261-C8D4955C4DE7}"/>
              </a:ext>
            </a:extLst>
          </p:cNvPr>
          <p:cNvSpPr txBox="1"/>
          <p:nvPr/>
        </p:nvSpPr>
        <p:spPr>
          <a:xfrm>
            <a:off x="1166735" y="1225586"/>
            <a:ext cx="751801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2F3651"/>
                </a:solidFill>
                <a:effectLst/>
                <a:uLnTx/>
                <a:uFillTx/>
                <a:ea typeface="+mn-ea"/>
                <a:cs typeface="Arial"/>
              </a:rPr>
              <a:t>Früherkennung = Untersuchung auf Inselautoantikörper zur </a:t>
            </a:r>
            <a:r>
              <a:rPr kumimoji="0" lang="de-DE" sz="1200" b="1" i="0" u="sng" strike="noStrike" kern="1200" cap="none" spc="0" normalizeH="0" baseline="0" noProof="0" dirty="0">
                <a:ln>
                  <a:noFill/>
                </a:ln>
                <a:solidFill>
                  <a:srgbClr val="2F3651"/>
                </a:solidFill>
                <a:effectLst/>
                <a:uLnTx/>
                <a:uFillTx/>
                <a:ea typeface="+mn-ea"/>
                <a:cs typeface="Arial"/>
              </a:rPr>
              <a:t>Diagnosestellung</a:t>
            </a:r>
            <a:endParaRPr kumimoji="0" lang="de-DE" sz="1200" b="0" i="0" u="sng" strike="noStrike" kern="1200" cap="none" spc="0" normalizeH="0" baseline="0" noProof="0" dirty="0">
              <a:ln>
                <a:noFill/>
              </a:ln>
              <a:solidFill>
                <a:prstClr val="black"/>
              </a:solidFill>
              <a:effectLst/>
              <a:uLnTx/>
              <a:uFillTx/>
              <a:ea typeface="+mn-ea"/>
              <a:cs typeface="+mn-cs"/>
            </a:endParaRPr>
          </a:p>
        </p:txBody>
      </p:sp>
      <p:sp>
        <p:nvSpPr>
          <p:cNvPr id="4" name="Textfeld 3">
            <a:extLst>
              <a:ext uri="{FF2B5EF4-FFF2-40B4-BE49-F238E27FC236}">
                <a16:creationId xmlns:a16="http://schemas.microsoft.com/office/drawing/2014/main" id="{CA2C5558-8527-3629-7444-0015FAEC687D}"/>
              </a:ext>
            </a:extLst>
          </p:cNvPr>
          <p:cNvSpPr txBox="1"/>
          <p:nvPr/>
        </p:nvSpPr>
        <p:spPr>
          <a:xfrm>
            <a:off x="1166735" y="1852163"/>
            <a:ext cx="751801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2F3651"/>
                </a:solidFill>
                <a:effectLst/>
                <a:uLnTx/>
                <a:uFillTx/>
                <a:ea typeface="+mn-ea"/>
                <a:cs typeface="Arial"/>
              </a:rPr>
              <a:t>Genetisches Screening = Untersuchung auf Risikogene, die mit T1D assoziiert sind, zur </a:t>
            </a:r>
            <a:r>
              <a:rPr kumimoji="0" lang="de-DE" sz="1200" b="1" i="0" u="sng" strike="noStrike" kern="1200" cap="none" spc="0" normalizeH="0" baseline="0" noProof="0" dirty="0">
                <a:ln>
                  <a:noFill/>
                </a:ln>
                <a:solidFill>
                  <a:srgbClr val="2F3651"/>
                </a:solidFill>
                <a:effectLst/>
                <a:uLnTx/>
                <a:uFillTx/>
                <a:ea typeface="+mn-ea"/>
                <a:cs typeface="Arial"/>
              </a:rPr>
              <a:t>Risikoabschätzung</a:t>
            </a:r>
            <a:endParaRPr kumimoji="0" lang="de-DE" sz="1200" b="0" i="0" u="sng" strike="noStrike" kern="1200" cap="none" spc="0" normalizeH="0" baseline="0" noProof="0" dirty="0">
              <a:ln>
                <a:noFill/>
              </a:ln>
              <a:solidFill>
                <a:prstClr val="black"/>
              </a:solidFill>
              <a:effectLst/>
              <a:uLnTx/>
              <a:uFillTx/>
              <a:ea typeface="+mn-ea"/>
              <a:cs typeface="+mn-cs"/>
            </a:endParaRPr>
          </a:p>
        </p:txBody>
      </p:sp>
      <p:grpSp>
        <p:nvGrpSpPr>
          <p:cNvPr id="9" name="Group 6">
            <a:extLst>
              <a:ext uri="{FF2B5EF4-FFF2-40B4-BE49-F238E27FC236}">
                <a16:creationId xmlns:a16="http://schemas.microsoft.com/office/drawing/2014/main" id="{137C7AD0-2ACD-6669-4EFD-BCD9D5FE1C30}"/>
              </a:ext>
            </a:extLst>
          </p:cNvPr>
          <p:cNvGrpSpPr/>
          <p:nvPr/>
        </p:nvGrpSpPr>
        <p:grpSpPr>
          <a:xfrm>
            <a:off x="506702" y="1823925"/>
            <a:ext cx="615424" cy="587193"/>
            <a:chOff x="1721882" y="3225547"/>
            <a:chExt cx="864000" cy="864000"/>
          </a:xfrm>
        </p:grpSpPr>
        <p:sp>
          <p:nvSpPr>
            <p:cNvPr id="10" name="Oval 8">
              <a:extLst>
                <a:ext uri="{FF2B5EF4-FFF2-40B4-BE49-F238E27FC236}">
                  <a16:creationId xmlns:a16="http://schemas.microsoft.com/office/drawing/2014/main" id="{4E6BFF6E-0692-9A25-FFAD-EAAE5A230EB1}"/>
                </a:ext>
              </a:extLst>
            </p:cNvPr>
            <p:cNvSpPr/>
            <p:nvPr/>
          </p:nvSpPr>
          <p:spPr>
            <a:xfrm>
              <a:off x="1721882" y="3225547"/>
              <a:ext cx="864000" cy="864000"/>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ea typeface="+mn-ea"/>
                <a:cs typeface="Arial"/>
              </a:endParaRPr>
            </a:p>
          </p:txBody>
        </p:sp>
        <p:pic>
          <p:nvPicPr>
            <p:cNvPr id="11" name="Graphic 9" descr="DNA outline">
              <a:extLst>
                <a:ext uri="{FF2B5EF4-FFF2-40B4-BE49-F238E27FC236}">
                  <a16:creationId xmlns:a16="http://schemas.microsoft.com/office/drawing/2014/main" id="{F8670A2B-6F49-20AC-3435-322EAE186F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367160">
              <a:off x="1836141" y="3349693"/>
              <a:ext cx="615778" cy="615778"/>
            </a:xfrm>
            <a:prstGeom prst="rect">
              <a:avLst/>
            </a:prstGeom>
          </p:spPr>
        </p:pic>
      </p:grpSp>
      <p:grpSp>
        <p:nvGrpSpPr>
          <p:cNvPr id="17" name="Group 12">
            <a:extLst>
              <a:ext uri="{FF2B5EF4-FFF2-40B4-BE49-F238E27FC236}">
                <a16:creationId xmlns:a16="http://schemas.microsoft.com/office/drawing/2014/main" id="{07CE69DC-47E4-362C-B541-454EA1EFBD2B}"/>
              </a:ext>
            </a:extLst>
          </p:cNvPr>
          <p:cNvGrpSpPr/>
          <p:nvPr/>
        </p:nvGrpSpPr>
        <p:grpSpPr>
          <a:xfrm>
            <a:off x="506702" y="1085877"/>
            <a:ext cx="615424" cy="587194"/>
            <a:chOff x="676713" y="2029201"/>
            <a:chExt cx="616972" cy="615853"/>
          </a:xfrm>
        </p:grpSpPr>
        <p:sp>
          <p:nvSpPr>
            <p:cNvPr id="18" name="Oval 25">
              <a:extLst>
                <a:ext uri="{FF2B5EF4-FFF2-40B4-BE49-F238E27FC236}">
                  <a16:creationId xmlns:a16="http://schemas.microsoft.com/office/drawing/2014/main" id="{B67E8D1B-9C2D-E085-0541-3A0CC2B8B962}"/>
                </a:ext>
              </a:extLst>
            </p:cNvPr>
            <p:cNvSpPr/>
            <p:nvPr/>
          </p:nvSpPr>
          <p:spPr>
            <a:xfrm>
              <a:off x="676713" y="2029201"/>
              <a:ext cx="616972" cy="61585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ea typeface="+mn-ea"/>
                <a:cs typeface="Arial"/>
              </a:endParaRPr>
            </a:p>
          </p:txBody>
        </p:sp>
        <p:pic>
          <p:nvPicPr>
            <p:cNvPr id="19" name="Graphic 27">
              <a:extLst>
                <a:ext uri="{FF2B5EF4-FFF2-40B4-BE49-F238E27FC236}">
                  <a16:creationId xmlns:a16="http://schemas.microsoft.com/office/drawing/2014/main" id="{3B3D6A49-3698-8153-6CB4-225A8DC5B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8951460">
              <a:off x="744910" y="2159018"/>
              <a:ext cx="387583" cy="356215"/>
            </a:xfrm>
            <a:prstGeom prst="rect">
              <a:avLst/>
            </a:prstGeom>
          </p:spPr>
        </p:pic>
      </p:grpSp>
      <p:sp>
        <p:nvSpPr>
          <p:cNvPr id="20" name="Textfeld 19">
            <a:extLst>
              <a:ext uri="{FF2B5EF4-FFF2-40B4-BE49-F238E27FC236}">
                <a16:creationId xmlns:a16="http://schemas.microsoft.com/office/drawing/2014/main" id="{F78DDE11-9D8F-83E3-1D68-35EF01A030FF}"/>
              </a:ext>
            </a:extLst>
          </p:cNvPr>
          <p:cNvSpPr txBox="1"/>
          <p:nvPr/>
        </p:nvSpPr>
        <p:spPr>
          <a:xfrm>
            <a:off x="1164385" y="2600545"/>
            <a:ext cx="7633932" cy="161582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de-DE" sz="1200" b="0" i="0" u="none" strike="noStrike" kern="1200" cap="none" spc="0" normalizeH="0" baseline="0" noProof="0" dirty="0">
                <a:ln>
                  <a:noFill/>
                </a:ln>
                <a:solidFill>
                  <a:srgbClr val="2F3651"/>
                </a:solidFill>
                <a:effectLst/>
                <a:uLnTx/>
                <a:uFillTx/>
                <a:ea typeface="+mn-ea"/>
                <a:cs typeface="Arial"/>
              </a:rPr>
              <a:t>Ein genetischer Risikoscore (GRS) kann z. B. verwendet werden, um</a:t>
            </a:r>
          </a:p>
          <a:p>
            <a:pPr marL="171450" marR="0" lvl="0" indent="-171450" algn="l" defTabSz="457200" rtl="0" eaLnBrk="1" fontAlgn="auto" latinLnBrk="0" hangingPunct="1">
              <a:lnSpc>
                <a:spcPct val="100000"/>
              </a:lnSpc>
              <a:spcBef>
                <a:spcPts val="0"/>
              </a:spcBef>
              <a:spcAft>
                <a:spcPts val="600"/>
              </a:spcAft>
              <a:buClr>
                <a:schemeClr val="accent2"/>
              </a:buClr>
              <a:buSzPct val="120000"/>
              <a:buFont typeface="Arial" panose="020B0604020202020204" pitchFamily="34" charset="0"/>
              <a:buChar char="•"/>
              <a:tabLst/>
              <a:defRPr/>
            </a:pPr>
            <a:r>
              <a:rPr kumimoji="0" lang="de-DE" sz="1200" b="0" i="0" u="none" strike="noStrike" kern="1200" cap="none" spc="0" normalizeH="0" baseline="0" noProof="0" dirty="0">
                <a:ln>
                  <a:noFill/>
                </a:ln>
                <a:solidFill>
                  <a:srgbClr val="2F3651"/>
                </a:solidFill>
                <a:effectLst/>
                <a:uLnTx/>
                <a:uFillTx/>
                <a:ea typeface="+mn-ea"/>
                <a:cs typeface="Arial"/>
              </a:rPr>
              <a:t>Personen zu identifizieren, die von Nachbeobachtungsuntersuchungen profitieren würden</a:t>
            </a:r>
            <a:r>
              <a:rPr kumimoji="0" lang="de-DE" sz="1200" b="0" i="0" u="none" strike="noStrike" kern="1200" cap="none" spc="0" normalizeH="0" baseline="30000" noProof="0" dirty="0">
                <a:ln>
                  <a:noFill/>
                </a:ln>
                <a:solidFill>
                  <a:srgbClr val="2F3651"/>
                </a:solidFill>
                <a:effectLst/>
                <a:uLnTx/>
                <a:uFillTx/>
                <a:ea typeface="+mn-ea"/>
                <a:cs typeface="Arial"/>
              </a:rPr>
              <a:t>1,2</a:t>
            </a:r>
          </a:p>
          <a:p>
            <a:pPr marL="171450" marR="0" lvl="0" indent="-171450" algn="l" defTabSz="457200" rtl="0" eaLnBrk="1" fontAlgn="auto" latinLnBrk="0" hangingPunct="1">
              <a:lnSpc>
                <a:spcPct val="100000"/>
              </a:lnSpc>
              <a:spcBef>
                <a:spcPts val="0"/>
              </a:spcBef>
              <a:spcAft>
                <a:spcPts val="600"/>
              </a:spcAft>
              <a:buClr>
                <a:schemeClr val="accent2"/>
              </a:buClr>
              <a:buSzPct val="120000"/>
              <a:buFont typeface="Arial" panose="020B0604020202020204" pitchFamily="34" charset="0"/>
              <a:buChar char="•"/>
              <a:tabLst/>
              <a:defRPr/>
            </a:pPr>
            <a:r>
              <a:rPr kumimoji="0" lang="de-DE" sz="1200" b="0" i="0" u="none" strike="noStrike" kern="1200" cap="none" spc="0" normalizeH="0" baseline="0" noProof="0" dirty="0">
                <a:ln>
                  <a:noFill/>
                </a:ln>
                <a:solidFill>
                  <a:srgbClr val="2F3651"/>
                </a:solidFill>
                <a:effectLst/>
                <a:uLnTx/>
                <a:uFillTx/>
                <a:ea typeface="+mn-ea"/>
                <a:cs typeface="Arial"/>
              </a:rPr>
              <a:t>Eine Vorhersage der Progressionsrate von singulären zu multiplen Inselautoantikörpern und des Risikos der klinischen Manifestation von T1D bei Menschen mit präsymptomatischem T1D zu treffen</a:t>
            </a:r>
            <a:r>
              <a:rPr kumimoji="0" lang="de-DE" sz="1200" b="0" i="0" u="none" strike="noStrike" kern="1200" cap="none" spc="0" normalizeH="0" baseline="30000" noProof="0" dirty="0">
                <a:ln>
                  <a:noFill/>
                </a:ln>
                <a:solidFill>
                  <a:srgbClr val="2F3651"/>
                </a:solidFill>
                <a:effectLst/>
                <a:uLnTx/>
                <a:uFillTx/>
                <a:ea typeface="+mn-ea"/>
                <a:cs typeface="Arial"/>
              </a:rPr>
              <a:t>3</a:t>
            </a:r>
            <a:r>
              <a:rPr kumimoji="0" lang="de-DE" sz="1200" b="0" i="0" u="none" strike="noStrike" kern="1200" cap="none" spc="0" normalizeH="0" baseline="0" noProof="0" dirty="0">
                <a:ln>
                  <a:noFill/>
                </a:ln>
                <a:solidFill>
                  <a:srgbClr val="2F3651"/>
                </a:solidFill>
                <a:effectLst/>
                <a:uLnTx/>
                <a:uFillTx/>
                <a:ea typeface="+mn-ea"/>
                <a:cs typeface="Arial"/>
              </a:rPr>
              <a:t> </a:t>
            </a:r>
          </a:p>
          <a:p>
            <a:pPr marL="171450" marR="0" lvl="0" indent="-171450" algn="l" defTabSz="457200" rtl="0" eaLnBrk="1" fontAlgn="auto" latinLnBrk="0" hangingPunct="1">
              <a:lnSpc>
                <a:spcPct val="100000"/>
              </a:lnSpc>
              <a:spcBef>
                <a:spcPts val="0"/>
              </a:spcBef>
              <a:spcAft>
                <a:spcPts val="600"/>
              </a:spcAft>
              <a:buClr>
                <a:schemeClr val="accent2"/>
              </a:buClr>
              <a:buSzPct val="120000"/>
              <a:buFont typeface="Arial" panose="020B0604020202020204" pitchFamily="34" charset="0"/>
              <a:buChar char="•"/>
              <a:tabLst/>
              <a:defRPr/>
            </a:pPr>
            <a:r>
              <a:rPr kumimoji="0" lang="de-DE" sz="1200" b="0" i="0" u="none" strike="noStrike" kern="1200" cap="none" spc="0" normalizeH="0" baseline="0" noProof="0" dirty="0">
                <a:ln>
                  <a:noFill/>
                </a:ln>
                <a:solidFill>
                  <a:srgbClr val="2F3651"/>
                </a:solidFill>
                <a:effectLst/>
                <a:uLnTx/>
                <a:uFillTx/>
                <a:ea typeface="+mn-ea"/>
                <a:cs typeface="Arial"/>
              </a:rPr>
              <a:t>Zwischen autoimmunem T1D (höherer GRS-Score) und T2D (niedrigerer GRS-Score) zu unterscheiden</a:t>
            </a:r>
            <a:r>
              <a:rPr kumimoji="0" lang="de-DE" sz="1200" b="0" i="0" u="none" strike="noStrike" kern="1200" cap="none" spc="0" normalizeH="0" baseline="30000" noProof="0" dirty="0">
                <a:ln>
                  <a:noFill/>
                </a:ln>
                <a:solidFill>
                  <a:srgbClr val="2F3651"/>
                </a:solidFill>
                <a:effectLst/>
                <a:uLnTx/>
                <a:uFillTx/>
                <a:ea typeface="+mn-ea"/>
                <a:cs typeface="Arial"/>
              </a:rPr>
              <a:t>1,2</a:t>
            </a:r>
          </a:p>
        </p:txBody>
      </p:sp>
      <p:sp>
        <p:nvSpPr>
          <p:cNvPr id="7" name="Footer Placeholder 4">
            <a:extLst>
              <a:ext uri="{FF2B5EF4-FFF2-40B4-BE49-F238E27FC236}">
                <a16:creationId xmlns:a16="http://schemas.microsoft.com/office/drawing/2014/main" id="{B4F1EA56-39C3-40E3-ACF9-8AF3D4DEDE77}"/>
              </a:ext>
            </a:extLst>
          </p:cNvPr>
          <p:cNvSpPr txBox="1">
            <a:spLocks/>
          </p:cNvSpPr>
          <p:nvPr/>
        </p:nvSpPr>
        <p:spPr>
          <a:xfrm>
            <a:off x="343759" y="4780499"/>
            <a:ext cx="8614890"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GRS: Genetischer Risikoscore; HLA: Humanes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Leukozytenantigen</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T1D: Typ-1-Diabetes; </a:t>
            </a:r>
            <a:r>
              <a:rPr kumimoji="0" lang="de-DE" sz="600" b="0" i="0" u="none" strike="noStrike" kern="1200" cap="none" spc="0" normalizeH="0" noProof="0" dirty="0">
                <a:ln>
                  <a:noFill/>
                </a:ln>
                <a:solidFill>
                  <a:srgbClr val="404040"/>
                </a:solidFill>
                <a:effectLst/>
                <a:uLnTx/>
                <a:uFillTx/>
                <a:latin typeface="+mn-lt"/>
                <a:ea typeface="Verdana" panose="020B0604030504040204" pitchFamily="34" charset="0"/>
                <a:cs typeface="Verdana" panose="020B0604030504040204" pitchFamily="34" charset="0"/>
              </a:rPr>
              <a:t>T2D: Typ-2-Diabetes.</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
        <p:nvSpPr>
          <p:cNvPr id="8" name="TextBox 3037">
            <a:extLst>
              <a:ext uri="{FF2B5EF4-FFF2-40B4-BE49-F238E27FC236}">
                <a16:creationId xmlns:a16="http://schemas.microsoft.com/office/drawing/2014/main" id="{2E417C2E-5C09-5E09-DD5C-1E83061B9615}"/>
              </a:ext>
            </a:extLst>
          </p:cNvPr>
          <p:cNvSpPr txBox="1"/>
          <p:nvPr/>
        </p:nvSpPr>
        <p:spPr>
          <a:xfrm>
            <a:off x="316863" y="4935453"/>
            <a:ext cx="8561609"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a:t>
            </a:r>
            <a:r>
              <a:rPr lang="de-DE" sz="600" dirty="0" err="1">
                <a:solidFill>
                  <a:srgbClr val="404040"/>
                </a:solidFill>
              </a:rPr>
              <a:t>Luckett</a:t>
            </a:r>
            <a:r>
              <a:rPr lang="de-DE" sz="600" dirty="0">
                <a:solidFill>
                  <a:srgbClr val="404040"/>
                </a:solidFill>
              </a:rPr>
              <a:t> AM </a:t>
            </a:r>
            <a:r>
              <a:rPr lang="de-DE" sz="600" i="1" dirty="0">
                <a:solidFill>
                  <a:srgbClr val="404040"/>
                </a:solidFill>
              </a:rPr>
              <a:t>et al. </a:t>
            </a:r>
            <a:r>
              <a:rPr lang="de-DE" sz="600" i="1" dirty="0" err="1">
                <a:solidFill>
                  <a:srgbClr val="404040"/>
                </a:solidFill>
              </a:rPr>
              <a:t>Diabetologia</a:t>
            </a:r>
            <a:r>
              <a:rPr lang="de-DE" sz="600" i="1" dirty="0">
                <a:solidFill>
                  <a:srgbClr val="404040"/>
                </a:solidFill>
              </a:rPr>
              <a:t> </a:t>
            </a:r>
            <a:r>
              <a:rPr lang="de-DE" sz="600" dirty="0">
                <a:solidFill>
                  <a:srgbClr val="404040"/>
                </a:solidFill>
              </a:rPr>
              <a:t>2023; 66: 1589–600.</a:t>
            </a:r>
            <a:r>
              <a:rPr lang="de-DE" sz="600" b="1" dirty="0">
                <a:solidFill>
                  <a:srgbClr val="404040"/>
                </a:solidFill>
              </a:rPr>
              <a:t> 2.</a:t>
            </a:r>
            <a:r>
              <a:rPr lang="de-DE" sz="600" dirty="0">
                <a:solidFill>
                  <a:srgbClr val="404040"/>
                </a:solidFill>
              </a:rPr>
              <a:t> Sharp SA </a:t>
            </a:r>
            <a:r>
              <a:rPr lang="de-DE" sz="600" i="1" dirty="0">
                <a:solidFill>
                  <a:srgbClr val="404040"/>
                </a:solidFill>
              </a:rPr>
              <a:t>et al. Diabetes Care </a:t>
            </a:r>
            <a:r>
              <a:rPr lang="de-DE" sz="600" dirty="0">
                <a:solidFill>
                  <a:srgbClr val="404040"/>
                </a:solidFill>
              </a:rPr>
              <a:t>2019; 42: 200–7.</a:t>
            </a:r>
            <a:r>
              <a:rPr lang="de-DE" sz="600" b="1" dirty="0">
                <a:solidFill>
                  <a:srgbClr val="404040"/>
                </a:solidFill>
              </a:rPr>
              <a:t> 3.</a:t>
            </a:r>
            <a:r>
              <a:rPr lang="de-DE" sz="600" dirty="0">
                <a:solidFill>
                  <a:srgbClr val="404040"/>
                </a:solidFill>
              </a:rPr>
              <a:t> Redondo MJ </a:t>
            </a:r>
            <a:r>
              <a:rPr lang="de-DE" sz="600" i="1" dirty="0">
                <a:solidFill>
                  <a:srgbClr val="404040"/>
                </a:solidFill>
              </a:rPr>
              <a:t>et al. Diabetes Care </a:t>
            </a:r>
            <a:r>
              <a:rPr lang="de-DE" sz="600" dirty="0">
                <a:solidFill>
                  <a:srgbClr val="404040"/>
                </a:solidFill>
              </a:rPr>
              <a:t>2018; 41: 1887</a:t>
            </a:r>
            <a:r>
              <a:rPr kumimoji="0" lang="de-DE" sz="600" b="0" i="0" u="none" strike="noStrike" kern="1200" cap="none" spc="0" normalizeH="0" baseline="0" noProof="0" dirty="0">
                <a:ln>
                  <a:noFill/>
                </a:ln>
                <a:solidFill>
                  <a:srgbClr val="404040"/>
                </a:solidFill>
                <a:effectLst/>
                <a:uLnTx/>
                <a:uFillTx/>
                <a:ea typeface="+mn-ea"/>
                <a:cs typeface="+mn-cs"/>
              </a:rPr>
              <a:t>–94.</a:t>
            </a:r>
            <a:r>
              <a:rPr lang="de-DE" sz="600" dirty="0">
                <a:solidFill>
                  <a:srgbClr val="404040"/>
                </a:solidFill>
              </a:rPr>
              <a:t> </a:t>
            </a:r>
          </a:p>
        </p:txBody>
      </p:sp>
    </p:spTree>
    <p:extLst>
      <p:ext uri="{BB962C8B-B14F-4D97-AF65-F5344CB8AC3E}">
        <p14:creationId xmlns:p14="http://schemas.microsoft.com/office/powerpoint/2010/main" val="82831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563B76-EC3A-FB54-B2EB-66C005467991}"/>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1B41C8FC-94E4-2FDF-9BF4-158AD69D07D9}"/>
              </a:ext>
            </a:extLst>
          </p:cNvPr>
          <p:cNvSpPr txBox="1">
            <a:spLocks/>
          </p:cNvSpPr>
          <p:nvPr/>
        </p:nvSpPr>
        <p:spPr>
          <a:xfrm>
            <a:off x="314409"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Erwachsene vs. Kinder zeigen bei T1D unterschiedliche Inselautoantikörper-Verläufe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a:t>
            </a:r>
          </a:p>
        </p:txBody>
      </p:sp>
      <p:pic>
        <p:nvPicPr>
          <p:cNvPr id="4" name="Grafik 3">
            <a:extLst>
              <a:ext uri="{FF2B5EF4-FFF2-40B4-BE49-F238E27FC236}">
                <a16:creationId xmlns:a16="http://schemas.microsoft.com/office/drawing/2014/main" id="{37A01CDF-A10F-D092-D213-0476AF32136F}"/>
              </a:ext>
            </a:extLst>
          </p:cNvPr>
          <p:cNvPicPr>
            <a:picLocks noChangeAspect="1"/>
          </p:cNvPicPr>
          <p:nvPr/>
        </p:nvPicPr>
        <p:blipFill>
          <a:blip r:embed="rId3"/>
          <a:stretch>
            <a:fillRect/>
          </a:stretch>
        </p:blipFill>
        <p:spPr>
          <a:xfrm>
            <a:off x="3553417" y="934606"/>
            <a:ext cx="5214065" cy="2768252"/>
          </a:xfrm>
          <a:prstGeom prst="rect">
            <a:avLst/>
          </a:prstGeom>
        </p:spPr>
      </p:pic>
      <p:sp>
        <p:nvSpPr>
          <p:cNvPr id="3" name="TextBox 3037">
            <a:extLst>
              <a:ext uri="{FF2B5EF4-FFF2-40B4-BE49-F238E27FC236}">
                <a16:creationId xmlns:a16="http://schemas.microsoft.com/office/drawing/2014/main" id="{20EC9835-A424-1322-1125-D0CCA45D4B4D}"/>
              </a:ext>
            </a:extLst>
          </p:cNvPr>
          <p:cNvSpPr txBox="1"/>
          <p:nvPr/>
        </p:nvSpPr>
        <p:spPr>
          <a:xfrm>
            <a:off x="314409" y="4287530"/>
            <a:ext cx="8658141" cy="830997"/>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*Untersuchung von 135.914 Kindern (&lt; 18 Jahre) und 99.795 Erwachsenen, die Verwandte von Menschen mit T1D sind, die an der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TrialNet</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Pathway</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to</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Prevention</a:t>
            </a:r>
            <a:r>
              <a:rPr kumimoji="0" lang="de-DE" sz="600" b="0" i="0" u="none" strike="noStrike" kern="1200" cap="none" spc="0" normalizeH="0" baseline="0" noProof="0" dirty="0">
                <a:ln>
                  <a:noFill/>
                </a:ln>
                <a:solidFill>
                  <a:srgbClr val="404040"/>
                </a:solidFill>
                <a:effectLst/>
                <a:uLnTx/>
                <a:uFillTx/>
                <a:latin typeface="Verdana"/>
                <a:ea typeface="Arial"/>
                <a:cs typeface="Arial"/>
              </a:rPr>
              <a:t>-Studie teilnahmen. Bei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-positiven Teilnehmern wurden Progressionsraten, Zusammenhänge mit Risikofaktoren und die Leistungsfähigkeit metabolischer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Risikoscores</a:t>
            </a:r>
            <a:r>
              <a:rPr kumimoji="0" lang="de-DE" sz="600" b="0" i="0" u="none" strike="noStrike" kern="1200" cap="none" spc="0" normalizeH="0" baseline="0" noProof="0" dirty="0">
                <a:ln>
                  <a:noFill/>
                </a:ln>
                <a:solidFill>
                  <a:srgbClr val="404040"/>
                </a:solidFill>
                <a:effectLst/>
                <a:uLnTx/>
                <a:uFillTx/>
                <a:latin typeface="Verdana"/>
                <a:ea typeface="Arial"/>
                <a:cs typeface="Arial"/>
              </a:rPr>
              <a:t> verglichen.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-Verläufe zwischen Erwachsenen und Kindern, mit Angaben zum 3-Jahres-Risiko für den Übergang von einem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-Zustand in einen anderen und zur Anzahl der Ereignisse in jedem Zustand innerhalb der 3 Jahre. Die Größe des Kreises steht für die Anzahl der Personen, und die Breite der Linie steht für das Risiko des Übergangs vom ersten in den zweiten Zustand. Personen werden zensiert, wenn sie das betreffende Ereignis nach 3 Jahren nicht erlebt haben; dadurch verringert sich die Nachbeobachtungskohorte unter die Basiskohorte × Risikoschätzung (d. h. 2.315 × 0,69 &gt; 1.269). Personen, die wieder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-negativ werden und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-negativ bleiben, werden nicht angezeigt (n = 324); daher stellt dieses Diagramm den Verlauf von 2.988 Kindern und 2.881 Erwachsenen und ihr 3-Jahres-Risiko dar. Sobald Personen als mehrfach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 identifiziert wurden, werden sie unabhängig von zukünftigen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-Tests als mehrfach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-positiv überwacht.</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Templeman EL 2025</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IAk: Inselautoantikörper;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Templeman EL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2025; 48: 1571–80.</a:t>
            </a:r>
          </a:p>
        </p:txBody>
      </p:sp>
      <p:sp>
        <p:nvSpPr>
          <p:cNvPr id="25" name="Rechteck 24">
            <a:extLst>
              <a:ext uri="{FF2B5EF4-FFF2-40B4-BE49-F238E27FC236}">
                <a16:creationId xmlns:a16="http://schemas.microsoft.com/office/drawing/2014/main" id="{7E679690-563B-A230-B425-75A147A45419}"/>
              </a:ext>
            </a:extLst>
          </p:cNvPr>
          <p:cNvSpPr/>
          <p:nvPr/>
        </p:nvSpPr>
        <p:spPr>
          <a:xfrm>
            <a:off x="3553417" y="934606"/>
            <a:ext cx="5214065" cy="276825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31" name="Rectangle: Rounded Corners 78">
            <a:extLst>
              <a:ext uri="{FF2B5EF4-FFF2-40B4-BE49-F238E27FC236}">
                <a16:creationId xmlns:a16="http://schemas.microsoft.com/office/drawing/2014/main" id="{4B5C38F5-5947-EDEC-CE2A-2E7B4B9C0570}"/>
              </a:ext>
            </a:extLst>
          </p:cNvPr>
          <p:cNvSpPr/>
          <p:nvPr/>
        </p:nvSpPr>
        <p:spPr>
          <a:xfrm>
            <a:off x="400472" y="3814554"/>
            <a:ext cx="8367011" cy="48035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Erwachsene entwickelten insgesamt seltener T1D Stadium 3 </a:t>
            </a:r>
            <a:r>
              <a:rPr kumimoji="0" lang="de-DE" sz="11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(9,4 % </a:t>
            </a:r>
            <a:r>
              <a:rPr kumimoji="0" lang="de-DE" sz="1100" b="0" i="0" u="none"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vs</a:t>
            </a:r>
            <a:r>
              <a:rPr kumimoji="0" lang="de-DE" sz="11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27,7 %, p &lt; 0,001). Erwachsene, die T1D Stadium 3 entwickelten, waren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häufiger Einzel-</a:t>
            </a:r>
            <a:r>
              <a:rPr kumimoji="0" lang="de-DE" sz="1100" b="1" i="0" u="none"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IAk</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-positiv </a:t>
            </a:r>
            <a:r>
              <a:rPr kumimoji="0" lang="de-DE" sz="11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als Kinder (40,2 % vs. 15,2 %, p &lt; 0,001)</a:t>
            </a:r>
            <a:endParaRPr kumimoji="0" lang="de-DE" sz="1100" b="1"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0" name="Rettangolo con angoli arrotondati 39">
            <a:extLst>
              <a:ext uri="{FF2B5EF4-FFF2-40B4-BE49-F238E27FC236}">
                <a16:creationId xmlns:a16="http://schemas.microsoft.com/office/drawing/2014/main" id="{E18FD927-403C-AC1F-77DA-DCA1536C0D7F}"/>
              </a:ext>
            </a:extLst>
          </p:cNvPr>
          <p:cNvSpPr/>
          <p:nvPr/>
        </p:nvSpPr>
        <p:spPr>
          <a:xfrm>
            <a:off x="400473" y="2449641"/>
            <a:ext cx="2835477" cy="810000"/>
          </a:xfrm>
          <a:prstGeom prst="roundRect">
            <a:avLst>
              <a:gd name="adj" fmla="val 13286"/>
            </a:avLst>
          </a:prstGeom>
          <a:solidFill>
            <a:srgbClr val="FFFFFF"/>
          </a:solidFill>
          <a:ln w="19050" cap="flat" cmpd="sng" algn="ctr">
            <a:solidFill>
              <a:srgbClr val="ABB6D5"/>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32" name="Rettangolo con angoli arrotondati 36">
            <a:extLst>
              <a:ext uri="{FF2B5EF4-FFF2-40B4-BE49-F238E27FC236}">
                <a16:creationId xmlns:a16="http://schemas.microsoft.com/office/drawing/2014/main" id="{531E9273-1B15-D6F7-D29C-A0C81A0AA261}"/>
              </a:ext>
            </a:extLst>
          </p:cNvPr>
          <p:cNvSpPr/>
          <p:nvPr/>
        </p:nvSpPr>
        <p:spPr>
          <a:xfrm>
            <a:off x="400473" y="1445540"/>
            <a:ext cx="2835477" cy="810000"/>
          </a:xfrm>
          <a:prstGeom prst="roundRect">
            <a:avLst>
              <a:gd name="adj" fmla="val 13286"/>
            </a:avLst>
          </a:prstGeom>
          <a:solidFill>
            <a:srgbClr val="FFFFFF"/>
          </a:solidFill>
          <a:ln w="19050" cap="flat" cmpd="sng" algn="ctr">
            <a:solidFill>
              <a:srgbClr val="DCA79B"/>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34" name="TextBox 9">
            <a:extLst>
              <a:ext uri="{FF2B5EF4-FFF2-40B4-BE49-F238E27FC236}">
                <a16:creationId xmlns:a16="http://schemas.microsoft.com/office/drawing/2014/main" id="{E78B7B8A-3FFA-0350-0741-4EB5AECE72E4}"/>
              </a:ext>
            </a:extLst>
          </p:cNvPr>
          <p:cNvSpPr txBox="1"/>
          <p:nvPr/>
        </p:nvSpPr>
        <p:spPr>
          <a:xfrm>
            <a:off x="1432425" y="1559018"/>
            <a:ext cx="1705222" cy="581698"/>
          </a:xfrm>
          <a:prstGeom prst="rect">
            <a:avLst/>
          </a:prstGeom>
          <a:noFill/>
        </p:spPr>
        <p:txBody>
          <a:bodyPr wrap="square" lIns="0" tIns="0" rIns="0" bIns="0" anchor="t">
            <a:spAutoFit/>
          </a:bodyPr>
          <a:lstStyle/>
          <a:p>
            <a:pPr marL="0" marR="0" lvl="0" indent="0" algn="l" defTabSz="685800" rtl="0" eaLnBrk="1" fontAlgn="auto" latinLnBrk="0" hangingPunct="1">
              <a:lnSpc>
                <a:spcPct val="90000"/>
              </a:lnSpc>
              <a:spcBef>
                <a:spcPts val="300"/>
              </a:spcBef>
              <a:spcAft>
                <a:spcPts val="0"/>
              </a:spcAft>
              <a:buClrTx/>
              <a:buSzTx/>
              <a:buFontTx/>
              <a:buNone/>
              <a:tabLst/>
              <a:defRPr/>
            </a:pPr>
            <a:r>
              <a:rPr kumimoji="0" lang="en-US" sz="1050" b="0" i="0" u="none" strike="noStrike" kern="1200" cap="none" spc="0" normalizeH="0" baseline="0" noProof="0" err="1">
                <a:ln>
                  <a:noFill/>
                </a:ln>
                <a:solidFill>
                  <a:srgbClr val="030F3B"/>
                </a:solidFill>
                <a:effectLst/>
                <a:uLnTx/>
                <a:uFillTx/>
                <a:latin typeface="Verdana"/>
                <a:ea typeface="+mn-ea"/>
                <a:cs typeface="+mn-cs"/>
              </a:rPr>
              <a:t>Erwachsene</a:t>
            </a:r>
            <a:r>
              <a:rPr kumimoji="0" lang="en-US" sz="1050" b="0" i="0" u="none" strike="noStrike" kern="1200" cap="none" spc="0" normalizeH="0" baseline="0" noProof="0">
                <a:ln>
                  <a:noFill/>
                </a:ln>
                <a:solidFill>
                  <a:srgbClr val="030F3B"/>
                </a:solidFill>
                <a:effectLst/>
                <a:uLnTx/>
                <a:uFillTx/>
                <a:latin typeface="Verdana"/>
                <a:ea typeface="+mn-ea"/>
                <a:cs typeface="+mn-cs"/>
              </a:rPr>
              <a:t> </a:t>
            </a:r>
            <a:r>
              <a:rPr kumimoji="0" lang="en-US" sz="1050" b="0" i="0" u="none" strike="noStrike" kern="1200" cap="none" spc="0" normalizeH="0" baseline="0" noProof="0" err="1">
                <a:ln>
                  <a:noFill/>
                </a:ln>
                <a:solidFill>
                  <a:srgbClr val="030F3B"/>
                </a:solidFill>
                <a:effectLst/>
                <a:uLnTx/>
                <a:uFillTx/>
                <a:latin typeface="Verdana"/>
                <a:ea typeface="+mn-ea"/>
                <a:cs typeface="+mn-cs"/>
              </a:rPr>
              <a:t>sind</a:t>
            </a:r>
            <a:r>
              <a:rPr kumimoji="0" lang="en-US" sz="1050" b="0" i="0" u="none" strike="noStrike" kern="1200" cap="none" spc="0" normalizeH="0" baseline="0" noProof="0">
                <a:ln>
                  <a:noFill/>
                </a:ln>
                <a:solidFill>
                  <a:srgbClr val="030F3B"/>
                </a:solidFill>
                <a:effectLst/>
                <a:uLnTx/>
                <a:uFillTx/>
                <a:latin typeface="Verdana"/>
                <a:ea typeface="+mn-ea"/>
                <a:cs typeface="+mn-cs"/>
              </a:rPr>
              <a:t> </a:t>
            </a:r>
            <a:r>
              <a:rPr kumimoji="0" lang="en-US" sz="1050" b="0" i="0" u="none" strike="noStrike" kern="1200" cap="none" spc="0" normalizeH="0" baseline="0" noProof="0" err="1">
                <a:ln>
                  <a:noFill/>
                </a:ln>
                <a:solidFill>
                  <a:srgbClr val="030F3B"/>
                </a:solidFill>
                <a:effectLst/>
                <a:uLnTx/>
                <a:uFillTx/>
                <a:latin typeface="Verdana"/>
                <a:ea typeface="+mn-ea"/>
                <a:cs typeface="+mn-cs"/>
              </a:rPr>
              <a:t>häufiger</a:t>
            </a:r>
            <a:r>
              <a:rPr kumimoji="0" lang="en-US" sz="1050" b="0" i="0" u="none" strike="noStrike" kern="1200" cap="none" spc="0" normalizeH="0" baseline="0" noProof="0">
                <a:ln>
                  <a:noFill/>
                </a:ln>
                <a:solidFill>
                  <a:srgbClr val="030F3B"/>
                </a:solidFill>
                <a:effectLst/>
                <a:uLnTx/>
                <a:uFillTx/>
                <a:latin typeface="Verdana"/>
                <a:ea typeface="+mn-ea"/>
                <a:cs typeface="+mn-cs"/>
              </a:rPr>
              <a:t> </a:t>
            </a:r>
            <a:r>
              <a:rPr kumimoji="0" lang="en-US" sz="1050" b="1" i="0" u="none" strike="noStrike" kern="1200" cap="none" spc="0" normalizeH="0" baseline="0" noProof="0" err="1">
                <a:ln>
                  <a:noFill/>
                </a:ln>
                <a:solidFill>
                  <a:srgbClr val="030F3B"/>
                </a:solidFill>
                <a:effectLst/>
                <a:uLnTx/>
                <a:uFillTx/>
                <a:latin typeface="Verdana"/>
                <a:ea typeface="+mn-ea"/>
                <a:cs typeface="+mn-cs"/>
              </a:rPr>
              <a:t>Einzel-IAk-positiv</a:t>
            </a:r>
            <a:r>
              <a:rPr kumimoji="0" lang="en-US" sz="1050" b="0" i="0" u="none" strike="noStrike" kern="1200" cap="none" spc="0" normalizeH="0" baseline="0" noProof="0">
                <a:ln>
                  <a:noFill/>
                </a:ln>
                <a:solidFill>
                  <a:srgbClr val="030F3B"/>
                </a:solidFill>
                <a:effectLst/>
                <a:uLnTx/>
                <a:uFillTx/>
                <a:latin typeface="Verdana"/>
                <a:ea typeface="+mn-ea"/>
                <a:cs typeface="+mn-cs"/>
              </a:rPr>
              <a:t> </a:t>
            </a:r>
            <a:r>
              <a:rPr kumimoji="0" lang="en-US" sz="1050" b="0" i="0" u="none" strike="noStrike" kern="1200" cap="none" spc="0" normalizeH="0" baseline="0" noProof="0" err="1">
                <a:ln>
                  <a:noFill/>
                </a:ln>
                <a:solidFill>
                  <a:srgbClr val="030F3B"/>
                </a:solidFill>
                <a:effectLst/>
                <a:uLnTx/>
                <a:uFillTx/>
                <a:latin typeface="Verdana"/>
                <a:ea typeface="+mn-ea"/>
                <a:cs typeface="+mn-cs"/>
              </a:rPr>
              <a:t>bei</a:t>
            </a:r>
            <a:r>
              <a:rPr kumimoji="0" lang="en-US" sz="1050" b="0" i="0" u="none" strike="noStrike" kern="1200" cap="none" spc="0" normalizeH="0" baseline="0" noProof="0">
                <a:ln>
                  <a:noFill/>
                </a:ln>
                <a:solidFill>
                  <a:srgbClr val="030F3B"/>
                </a:solidFill>
                <a:effectLst/>
                <a:uLnTx/>
                <a:uFillTx/>
                <a:latin typeface="Verdana"/>
                <a:ea typeface="+mn-ea"/>
                <a:cs typeface="+mn-cs"/>
              </a:rPr>
              <a:t> Diagnose</a:t>
            </a:r>
            <a:br>
              <a:rPr kumimoji="0" lang="en-US" sz="1050" b="0" i="0" u="none" strike="noStrike" kern="1200" cap="none" spc="0" normalizeH="0" baseline="0" noProof="0">
                <a:ln>
                  <a:noFill/>
                </a:ln>
                <a:solidFill>
                  <a:srgbClr val="030F3B"/>
                </a:solidFill>
                <a:effectLst/>
                <a:uLnTx/>
                <a:uFillTx/>
                <a:latin typeface="Verdana"/>
                <a:ea typeface="+mn-ea"/>
                <a:cs typeface="+mn-cs"/>
              </a:rPr>
            </a:br>
            <a:r>
              <a:rPr kumimoji="0" lang="en-US" sz="1050" b="0" i="0" u="none" strike="noStrike" kern="1200" cap="none" spc="0" normalizeH="0" baseline="0" noProof="0">
                <a:ln>
                  <a:noFill/>
                </a:ln>
                <a:solidFill>
                  <a:srgbClr val="030F3B"/>
                </a:solidFill>
                <a:effectLst/>
                <a:uLnTx/>
                <a:uFillTx/>
                <a:latin typeface="Verdana"/>
                <a:ea typeface="+mn-ea"/>
                <a:cs typeface="Helvetica"/>
              </a:rPr>
              <a:t>(4,0 % vs. 2,6 %)</a:t>
            </a:r>
          </a:p>
        </p:txBody>
      </p:sp>
      <p:sp>
        <p:nvSpPr>
          <p:cNvPr id="35" name="TextBox 13">
            <a:extLst>
              <a:ext uri="{FF2B5EF4-FFF2-40B4-BE49-F238E27FC236}">
                <a16:creationId xmlns:a16="http://schemas.microsoft.com/office/drawing/2014/main" id="{C888A5AA-5BDF-B8FF-570A-8F0FD1F7EEFC}"/>
              </a:ext>
            </a:extLst>
          </p:cNvPr>
          <p:cNvSpPr txBox="1"/>
          <p:nvPr/>
        </p:nvSpPr>
        <p:spPr>
          <a:xfrm>
            <a:off x="1432425" y="2563119"/>
            <a:ext cx="1705222" cy="581698"/>
          </a:xfrm>
          <a:prstGeom prst="rect">
            <a:avLst/>
          </a:prstGeom>
          <a:noFill/>
        </p:spPr>
        <p:txBody>
          <a:bodyPr wrap="square" lIns="0" tIns="0" rIns="0" bIns="0" anchor="t">
            <a:spAutoFit/>
          </a:bodyPr>
          <a:lstStyle/>
          <a:p>
            <a:pPr marL="0" marR="0" lvl="0" indent="0" algn="l" defTabSz="685800" rtl="0" eaLnBrk="1" fontAlgn="auto" latinLnBrk="0" hangingPunct="1">
              <a:lnSpc>
                <a:spcPct val="90000"/>
              </a:lnSpc>
              <a:spcBef>
                <a:spcPts val="300"/>
              </a:spcBef>
              <a:spcAft>
                <a:spcPts val="0"/>
              </a:spcAft>
              <a:buClrTx/>
              <a:buSzTx/>
              <a:buFontTx/>
              <a:buNone/>
              <a:tabLst/>
              <a:defRPr/>
            </a:pPr>
            <a:r>
              <a:rPr kumimoji="0" lang="en-US" sz="1050" b="0" i="0" u="none" strike="noStrike" kern="1200" cap="none" spc="0" normalizeH="0" baseline="0" noProof="0" dirty="0">
                <a:ln>
                  <a:noFill/>
                </a:ln>
                <a:solidFill>
                  <a:srgbClr val="030F3B"/>
                </a:solidFill>
                <a:effectLst/>
                <a:uLnTx/>
                <a:uFillTx/>
                <a:latin typeface="Verdana"/>
                <a:ea typeface="+mn-ea"/>
                <a:cs typeface="+mn-cs"/>
              </a:rPr>
              <a:t>Kinder </a:t>
            </a:r>
            <a:r>
              <a:rPr kumimoji="0" lang="en-US" sz="1050" b="0" i="0" u="none" strike="noStrike" kern="1200" cap="none" spc="0" normalizeH="0" baseline="0" noProof="0" dirty="0" err="1">
                <a:ln>
                  <a:noFill/>
                </a:ln>
                <a:solidFill>
                  <a:srgbClr val="030F3B"/>
                </a:solidFill>
                <a:effectLst/>
                <a:uLnTx/>
                <a:uFillTx/>
                <a:latin typeface="Verdana"/>
                <a:ea typeface="+mn-ea"/>
                <a:cs typeface="+mn-cs"/>
              </a:rPr>
              <a:t>sind</a:t>
            </a:r>
            <a:r>
              <a:rPr kumimoji="0" lang="en-US" sz="1050" b="0" i="0" u="none" strike="noStrike" kern="1200" cap="none" spc="0" normalizeH="0" baseline="0" noProof="0" dirty="0">
                <a:ln>
                  <a:noFill/>
                </a:ln>
                <a:solidFill>
                  <a:srgbClr val="030F3B"/>
                </a:solidFill>
                <a:effectLst/>
                <a:uLnTx/>
                <a:uFillTx/>
                <a:latin typeface="Verdana"/>
                <a:ea typeface="+mn-ea"/>
                <a:cs typeface="+mn-cs"/>
              </a:rPr>
              <a:t> </a:t>
            </a:r>
            <a:r>
              <a:rPr kumimoji="0" lang="en-US" sz="1050" b="0" i="0" u="none" strike="noStrike" kern="1200" cap="none" spc="0" normalizeH="0" baseline="0" noProof="0" dirty="0" err="1">
                <a:ln>
                  <a:noFill/>
                </a:ln>
                <a:solidFill>
                  <a:srgbClr val="030F3B"/>
                </a:solidFill>
                <a:effectLst/>
                <a:uLnTx/>
                <a:uFillTx/>
                <a:latin typeface="Verdana"/>
                <a:ea typeface="+mn-ea"/>
                <a:cs typeface="+mn-cs"/>
              </a:rPr>
              <a:t>häufiger</a:t>
            </a:r>
            <a:br>
              <a:rPr kumimoji="0" lang="en-US" sz="1050" b="0" i="0" u="none" strike="noStrike" kern="1200" cap="none" spc="0" normalizeH="0" baseline="0" noProof="0" dirty="0">
                <a:ln>
                  <a:noFill/>
                </a:ln>
                <a:solidFill>
                  <a:srgbClr val="030F3B"/>
                </a:solidFill>
                <a:effectLst/>
                <a:uLnTx/>
                <a:uFillTx/>
                <a:latin typeface="Verdana"/>
                <a:ea typeface="+mn-ea"/>
                <a:cs typeface="+mn-cs"/>
              </a:rPr>
            </a:br>
            <a:r>
              <a:rPr kumimoji="0" lang="en-US" sz="1050" b="1" i="0" u="none" strike="noStrike" kern="1200" cap="none" spc="0" normalizeH="0" baseline="0" noProof="0" dirty="0" err="1">
                <a:ln>
                  <a:noFill/>
                </a:ln>
                <a:solidFill>
                  <a:srgbClr val="030F3B"/>
                </a:solidFill>
                <a:effectLst/>
                <a:uLnTx/>
                <a:uFillTx/>
                <a:latin typeface="Verdana"/>
                <a:ea typeface="+mn-ea"/>
                <a:cs typeface="+mn-cs"/>
              </a:rPr>
              <a:t>Multipel-IAk-positiv</a:t>
            </a:r>
            <a:r>
              <a:rPr kumimoji="0" lang="en-US" sz="1050" b="1" i="0" u="none" strike="noStrike" kern="1200" cap="none" spc="0" normalizeH="0" baseline="0" noProof="0" dirty="0">
                <a:ln>
                  <a:noFill/>
                </a:ln>
                <a:solidFill>
                  <a:srgbClr val="030F3B"/>
                </a:solidFill>
                <a:effectLst/>
                <a:uLnTx/>
                <a:uFillTx/>
                <a:latin typeface="Verdana"/>
                <a:ea typeface="+mn-ea"/>
                <a:cs typeface="+mn-cs"/>
              </a:rPr>
              <a:t> </a:t>
            </a:r>
            <a:r>
              <a:rPr kumimoji="0" lang="en-US" sz="1050" b="0" i="0" u="none" strike="noStrike" kern="1200" cap="none" spc="0" normalizeH="0" baseline="0" noProof="0" dirty="0" err="1">
                <a:ln>
                  <a:noFill/>
                </a:ln>
                <a:solidFill>
                  <a:srgbClr val="030F3B"/>
                </a:solidFill>
                <a:effectLst/>
                <a:uLnTx/>
                <a:uFillTx/>
                <a:latin typeface="Verdana"/>
                <a:ea typeface="+mn-ea"/>
                <a:cs typeface="+mn-cs"/>
              </a:rPr>
              <a:t>bei</a:t>
            </a:r>
            <a:r>
              <a:rPr kumimoji="0" lang="en-US" sz="1050" b="0" i="0" u="none" strike="noStrike" kern="1200" cap="none" spc="0" normalizeH="0" baseline="0" noProof="0" dirty="0">
                <a:ln>
                  <a:noFill/>
                </a:ln>
                <a:solidFill>
                  <a:srgbClr val="030F3B"/>
                </a:solidFill>
                <a:effectLst/>
                <a:uLnTx/>
                <a:uFillTx/>
                <a:latin typeface="Verdana"/>
                <a:ea typeface="+mn-ea"/>
                <a:cs typeface="+mn-cs"/>
              </a:rPr>
              <a:t> Diagnose</a:t>
            </a:r>
            <a:br>
              <a:rPr kumimoji="0" lang="en-US" sz="1050" b="1" i="0" u="none" strike="noStrike" kern="1200" cap="none" spc="0" normalizeH="0" baseline="0" noProof="0" dirty="0">
                <a:ln>
                  <a:noFill/>
                </a:ln>
                <a:solidFill>
                  <a:srgbClr val="030F3B"/>
                </a:solidFill>
                <a:effectLst/>
                <a:uLnTx/>
                <a:uFillTx/>
                <a:latin typeface="Verdana"/>
                <a:ea typeface="+mn-ea"/>
                <a:cs typeface="+mn-cs"/>
              </a:rPr>
            </a:br>
            <a:r>
              <a:rPr kumimoji="0" lang="en-US" sz="1050" b="0" i="0" u="none" strike="noStrike" kern="1200" cap="none" spc="0" normalizeH="0" baseline="0" noProof="0" dirty="0">
                <a:ln>
                  <a:noFill/>
                </a:ln>
                <a:solidFill>
                  <a:srgbClr val="030F3B"/>
                </a:solidFill>
                <a:effectLst/>
                <a:uLnTx/>
                <a:uFillTx/>
                <a:latin typeface="Verdana"/>
                <a:ea typeface="+mn-ea"/>
                <a:cs typeface="Helvetica"/>
              </a:rPr>
              <a:t>(2,8 % vs. 0,8 %)*</a:t>
            </a:r>
            <a:endParaRPr kumimoji="0" lang="en-US" sz="1050" b="0" i="0" u="none" strike="noStrike" kern="1200" cap="none" spc="0" normalizeH="0" baseline="30000" noProof="0" dirty="0">
              <a:ln>
                <a:noFill/>
              </a:ln>
              <a:solidFill>
                <a:srgbClr val="030F3B"/>
              </a:solidFill>
              <a:effectLst/>
              <a:uLnTx/>
              <a:uFillTx/>
              <a:latin typeface="Verdana"/>
              <a:ea typeface="+mn-ea"/>
              <a:cs typeface="Helvetica"/>
            </a:endParaRPr>
          </a:p>
        </p:txBody>
      </p:sp>
      <p:pic>
        <p:nvPicPr>
          <p:cNvPr id="42" name="Grafik 41" descr="Ein Bild, das Schwarz, Dunkelheit enthält.&#10;&#10;KI-generierte Inhalte können fehlerhaft sein.">
            <a:extLst>
              <a:ext uri="{FF2B5EF4-FFF2-40B4-BE49-F238E27FC236}">
                <a16:creationId xmlns:a16="http://schemas.microsoft.com/office/drawing/2014/main" id="{331FE761-EE12-35CF-DBD6-D1D3DCC200A7}"/>
              </a:ext>
            </a:extLst>
          </p:cNvPr>
          <p:cNvPicPr>
            <a:picLocks noChangeAspect="1"/>
          </p:cNvPicPr>
          <p:nvPr/>
        </p:nvPicPr>
        <p:blipFill>
          <a:blip r:embed="rId4">
            <a:duotone>
              <a:prstClr val="black"/>
              <a:srgbClr val="DCA79B">
                <a:tint val="45000"/>
                <a:satMod val="400000"/>
              </a:srgbClr>
            </a:duotone>
            <a:extLst>
              <a:ext uri="{28A0092B-C50C-407E-A947-70E740481C1C}">
                <a14:useLocalDpi xmlns:a14="http://schemas.microsoft.com/office/drawing/2010/main" val="0"/>
              </a:ext>
            </a:extLst>
          </a:blip>
          <a:stretch>
            <a:fillRect/>
          </a:stretch>
        </p:blipFill>
        <p:spPr>
          <a:xfrm>
            <a:off x="341806" y="1302022"/>
            <a:ext cx="1090619" cy="1090880"/>
          </a:xfrm>
          <a:prstGeom prst="rect">
            <a:avLst/>
          </a:prstGeom>
        </p:spPr>
      </p:pic>
      <p:pic>
        <p:nvPicPr>
          <p:cNvPr id="44" name="Grafik 43" descr="Ein Bild, das Schwarz, Dunkelheit enthält.&#10;&#10;KI-generierte Inhalte können fehlerhaft sein.">
            <a:extLst>
              <a:ext uri="{FF2B5EF4-FFF2-40B4-BE49-F238E27FC236}">
                <a16:creationId xmlns:a16="http://schemas.microsoft.com/office/drawing/2014/main" id="{B9195D24-26C3-8155-A056-A4B5C75D95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489" y="2306737"/>
            <a:ext cx="1093936" cy="1094461"/>
          </a:xfrm>
          <a:prstGeom prst="rect">
            <a:avLst/>
          </a:prstGeom>
        </p:spPr>
      </p:pic>
      <p:sp>
        <p:nvSpPr>
          <p:cNvPr id="45" name="Textfeld 44">
            <a:extLst>
              <a:ext uri="{FF2B5EF4-FFF2-40B4-BE49-F238E27FC236}">
                <a16:creationId xmlns:a16="http://schemas.microsoft.com/office/drawing/2014/main" id="{B42BBED7-F275-FBBF-4814-E136D169E4D8}"/>
              </a:ext>
            </a:extLst>
          </p:cNvPr>
          <p:cNvSpPr txBox="1"/>
          <p:nvPr/>
        </p:nvSpPr>
        <p:spPr>
          <a:xfrm>
            <a:off x="4536144" y="1045531"/>
            <a:ext cx="591647" cy="153888"/>
          </a:xfrm>
          <a:prstGeom prst="rect">
            <a:avLst/>
          </a:prstGeom>
          <a:solidFill>
            <a:schemeClr val="bg1"/>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a:ln>
                  <a:noFill/>
                </a:ln>
                <a:solidFill>
                  <a:prstClr val="black"/>
                </a:solidFill>
                <a:effectLst/>
                <a:uLnTx/>
                <a:uFillTx/>
                <a:latin typeface="Verdana"/>
                <a:ea typeface="+mn-ea"/>
                <a:cs typeface="+mn-cs"/>
              </a:rPr>
              <a:t>Kinder</a:t>
            </a:r>
          </a:p>
        </p:txBody>
      </p:sp>
      <p:sp>
        <p:nvSpPr>
          <p:cNvPr id="46" name="Textfeld 45">
            <a:extLst>
              <a:ext uri="{FF2B5EF4-FFF2-40B4-BE49-F238E27FC236}">
                <a16:creationId xmlns:a16="http://schemas.microsoft.com/office/drawing/2014/main" id="{F1391C37-40AD-2B4C-6920-3114AFAD29B9}"/>
              </a:ext>
            </a:extLst>
          </p:cNvPr>
          <p:cNvSpPr txBox="1"/>
          <p:nvPr/>
        </p:nvSpPr>
        <p:spPr>
          <a:xfrm>
            <a:off x="6808016" y="1045531"/>
            <a:ext cx="965197" cy="153888"/>
          </a:xfrm>
          <a:prstGeom prst="rect">
            <a:avLst/>
          </a:prstGeom>
          <a:solidFill>
            <a:schemeClr val="bg1"/>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a:ln>
                  <a:noFill/>
                </a:ln>
                <a:solidFill>
                  <a:prstClr val="black"/>
                </a:solidFill>
                <a:effectLst/>
                <a:uLnTx/>
                <a:uFillTx/>
                <a:latin typeface="Verdana"/>
                <a:ea typeface="+mn-ea"/>
                <a:cs typeface="+mn-cs"/>
              </a:rPr>
              <a:t>Erwachsene</a:t>
            </a:r>
          </a:p>
        </p:txBody>
      </p:sp>
      <p:sp>
        <p:nvSpPr>
          <p:cNvPr id="47" name="Textfeld 46">
            <a:extLst>
              <a:ext uri="{FF2B5EF4-FFF2-40B4-BE49-F238E27FC236}">
                <a16:creationId xmlns:a16="http://schemas.microsoft.com/office/drawing/2014/main" id="{16D7F5B9-D832-A4EB-BFFE-2FA190BECFA0}"/>
              </a:ext>
            </a:extLst>
          </p:cNvPr>
          <p:cNvSpPr txBox="1"/>
          <p:nvPr/>
        </p:nvSpPr>
        <p:spPr>
          <a:xfrm>
            <a:off x="4065758" y="3500895"/>
            <a:ext cx="591647" cy="107722"/>
          </a:xfrm>
          <a:prstGeom prst="rect">
            <a:avLst/>
          </a:prstGeom>
          <a:solidFill>
            <a:schemeClr val="bg1"/>
          </a:solidFill>
        </p:spPr>
        <p:txBody>
          <a:bodyPr wrap="square" lIns="0" tIns="0" rIns="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Verdana"/>
                <a:ea typeface="+mn-ea"/>
                <a:cs typeface="+mn-cs"/>
              </a:rPr>
              <a:t>Jeder</a:t>
            </a:r>
          </a:p>
        </p:txBody>
      </p:sp>
      <p:sp>
        <p:nvSpPr>
          <p:cNvPr id="48" name="Textfeld 47">
            <a:extLst>
              <a:ext uri="{FF2B5EF4-FFF2-40B4-BE49-F238E27FC236}">
                <a16:creationId xmlns:a16="http://schemas.microsoft.com/office/drawing/2014/main" id="{81238F40-399B-90F1-E643-E9C0BAED33CC}"/>
              </a:ext>
            </a:extLst>
          </p:cNvPr>
          <p:cNvSpPr txBox="1"/>
          <p:nvPr/>
        </p:nvSpPr>
        <p:spPr>
          <a:xfrm>
            <a:off x="5086076" y="3458319"/>
            <a:ext cx="2699090" cy="215444"/>
          </a:xfrm>
          <a:prstGeom prst="rect">
            <a:avLst/>
          </a:prstGeom>
          <a:solidFill>
            <a:schemeClr val="bg1"/>
          </a:solid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Verdana"/>
                <a:ea typeface="+mn-ea"/>
                <a:cs typeface="+mn-cs"/>
              </a:rPr>
              <a:t>repräsentiert das 3-Jahres-Risiko, von einem Stadium zum nächsten fortzuschreiten</a:t>
            </a:r>
          </a:p>
        </p:txBody>
      </p:sp>
      <p:sp>
        <p:nvSpPr>
          <p:cNvPr id="49" name="Textfeld 48">
            <a:extLst>
              <a:ext uri="{FF2B5EF4-FFF2-40B4-BE49-F238E27FC236}">
                <a16:creationId xmlns:a16="http://schemas.microsoft.com/office/drawing/2014/main" id="{BB8B6851-BFB5-25FB-F880-993B6BBAE823}"/>
              </a:ext>
            </a:extLst>
          </p:cNvPr>
          <p:cNvSpPr txBox="1"/>
          <p:nvPr/>
        </p:nvSpPr>
        <p:spPr>
          <a:xfrm>
            <a:off x="3804754" y="1709370"/>
            <a:ext cx="330616" cy="153888"/>
          </a:xfrm>
          <a:prstGeom prst="rect">
            <a:avLst/>
          </a:prstGeom>
          <a:solidFill>
            <a:srgbClr val="ABB6D5"/>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err="1">
                <a:ln>
                  <a:noFill/>
                </a:ln>
                <a:solidFill>
                  <a:prstClr val="black"/>
                </a:solidFill>
                <a:effectLst/>
                <a:uLnTx/>
                <a:uFillTx/>
                <a:latin typeface="Verdana"/>
                <a:ea typeface="+mn-ea"/>
                <a:cs typeface="+mn-cs"/>
              </a:rPr>
              <a:t>sIAk</a:t>
            </a:r>
            <a:endParaRPr kumimoji="0" lang="de-DE" sz="1000" b="1" i="0" u="none" strike="noStrike" kern="1200" cap="none" spc="0" normalizeH="0" baseline="0" noProof="0">
              <a:ln>
                <a:noFill/>
              </a:ln>
              <a:solidFill>
                <a:prstClr val="black"/>
              </a:solidFill>
              <a:effectLst/>
              <a:uLnTx/>
              <a:uFillTx/>
              <a:latin typeface="Verdana"/>
              <a:ea typeface="+mn-ea"/>
              <a:cs typeface="+mn-cs"/>
            </a:endParaRPr>
          </a:p>
        </p:txBody>
      </p:sp>
      <p:sp>
        <p:nvSpPr>
          <p:cNvPr id="50" name="Textfeld 49">
            <a:extLst>
              <a:ext uri="{FF2B5EF4-FFF2-40B4-BE49-F238E27FC236}">
                <a16:creationId xmlns:a16="http://schemas.microsoft.com/office/drawing/2014/main" id="{65B05C65-728E-D2CA-3A6E-FA34D9F52E93}"/>
              </a:ext>
            </a:extLst>
          </p:cNvPr>
          <p:cNvSpPr txBox="1"/>
          <p:nvPr/>
        </p:nvSpPr>
        <p:spPr>
          <a:xfrm>
            <a:off x="6282352" y="2962711"/>
            <a:ext cx="411296" cy="138499"/>
          </a:xfrm>
          <a:prstGeom prst="rect">
            <a:avLst/>
          </a:prstGeom>
          <a:solidFill>
            <a:schemeClr val="bg1"/>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err="1">
                <a:ln>
                  <a:noFill/>
                </a:ln>
                <a:solidFill>
                  <a:prstClr val="black"/>
                </a:solidFill>
                <a:effectLst/>
                <a:uLnTx/>
                <a:uFillTx/>
                <a:latin typeface="Verdana"/>
                <a:ea typeface="+mn-ea"/>
                <a:cs typeface="+mn-cs"/>
              </a:rPr>
              <a:t>mIAk</a:t>
            </a:r>
            <a:endParaRPr kumimoji="0" lang="de-DE" sz="900" b="1" i="0" u="none" strike="noStrike" kern="1200" cap="none" spc="0" normalizeH="0" baseline="0" noProof="0">
              <a:ln>
                <a:noFill/>
              </a:ln>
              <a:solidFill>
                <a:prstClr val="black"/>
              </a:solidFill>
              <a:effectLst/>
              <a:uLnTx/>
              <a:uFillTx/>
              <a:latin typeface="Verdana"/>
              <a:ea typeface="+mn-ea"/>
              <a:cs typeface="+mn-cs"/>
            </a:endParaRPr>
          </a:p>
        </p:txBody>
      </p:sp>
      <p:sp>
        <p:nvSpPr>
          <p:cNvPr id="51" name="Textfeld 50">
            <a:extLst>
              <a:ext uri="{FF2B5EF4-FFF2-40B4-BE49-F238E27FC236}">
                <a16:creationId xmlns:a16="http://schemas.microsoft.com/office/drawing/2014/main" id="{3771E586-AEE5-15AD-5849-B2D4F3FDE518}"/>
              </a:ext>
            </a:extLst>
          </p:cNvPr>
          <p:cNvSpPr txBox="1"/>
          <p:nvPr/>
        </p:nvSpPr>
        <p:spPr>
          <a:xfrm>
            <a:off x="7591470" y="2987417"/>
            <a:ext cx="411296" cy="138499"/>
          </a:xfrm>
          <a:prstGeom prst="rect">
            <a:avLst/>
          </a:prstGeom>
          <a:solidFill>
            <a:schemeClr val="bg1"/>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err="1">
                <a:ln>
                  <a:noFill/>
                </a:ln>
                <a:solidFill>
                  <a:prstClr val="black"/>
                </a:solidFill>
                <a:effectLst/>
                <a:uLnTx/>
                <a:uFillTx/>
                <a:latin typeface="Verdana"/>
                <a:ea typeface="+mn-ea"/>
                <a:cs typeface="+mn-cs"/>
              </a:rPr>
              <a:t>mIAk</a:t>
            </a:r>
            <a:endParaRPr kumimoji="0" lang="de-DE" sz="900" b="1" i="0" u="none" strike="noStrike" kern="1200" cap="none" spc="0" normalizeH="0" baseline="0" noProof="0">
              <a:ln>
                <a:noFill/>
              </a:ln>
              <a:solidFill>
                <a:prstClr val="black"/>
              </a:solidFill>
              <a:effectLst/>
              <a:uLnTx/>
              <a:uFillTx/>
              <a:latin typeface="Verdana"/>
              <a:ea typeface="+mn-ea"/>
              <a:cs typeface="+mn-cs"/>
            </a:endParaRPr>
          </a:p>
        </p:txBody>
      </p:sp>
      <p:sp>
        <p:nvSpPr>
          <p:cNvPr id="52" name="Textfeld 51">
            <a:extLst>
              <a:ext uri="{FF2B5EF4-FFF2-40B4-BE49-F238E27FC236}">
                <a16:creationId xmlns:a16="http://schemas.microsoft.com/office/drawing/2014/main" id="{F9BE62F8-3ACC-8664-0C2C-9FF43FBC6429}"/>
              </a:ext>
            </a:extLst>
          </p:cNvPr>
          <p:cNvSpPr txBox="1"/>
          <p:nvPr/>
        </p:nvSpPr>
        <p:spPr>
          <a:xfrm>
            <a:off x="3829821" y="2839505"/>
            <a:ext cx="411296" cy="153888"/>
          </a:xfrm>
          <a:prstGeom prst="rect">
            <a:avLst/>
          </a:prstGeom>
          <a:solidFill>
            <a:srgbClr val="ABB6D5"/>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err="1">
                <a:ln>
                  <a:noFill/>
                </a:ln>
                <a:solidFill>
                  <a:prstClr val="black"/>
                </a:solidFill>
                <a:effectLst/>
                <a:uLnTx/>
                <a:uFillTx/>
                <a:latin typeface="Verdana"/>
                <a:ea typeface="+mn-ea"/>
                <a:cs typeface="+mn-cs"/>
              </a:rPr>
              <a:t>mIAk</a:t>
            </a:r>
            <a:endParaRPr kumimoji="0" lang="de-DE" sz="1000" b="1" i="0" u="none" strike="noStrike" kern="1200" cap="none" spc="0" normalizeH="0" baseline="0" noProof="0">
              <a:ln>
                <a:noFill/>
              </a:ln>
              <a:solidFill>
                <a:prstClr val="black"/>
              </a:solidFill>
              <a:effectLst/>
              <a:uLnTx/>
              <a:uFillTx/>
              <a:latin typeface="Verdana"/>
              <a:ea typeface="+mn-ea"/>
              <a:cs typeface="+mn-cs"/>
            </a:endParaRPr>
          </a:p>
        </p:txBody>
      </p:sp>
      <p:sp>
        <p:nvSpPr>
          <p:cNvPr id="53" name="Textfeld 52">
            <a:extLst>
              <a:ext uri="{FF2B5EF4-FFF2-40B4-BE49-F238E27FC236}">
                <a16:creationId xmlns:a16="http://schemas.microsoft.com/office/drawing/2014/main" id="{F30B8771-0E9D-7D6F-FDA2-1CE3181F1AB6}"/>
              </a:ext>
            </a:extLst>
          </p:cNvPr>
          <p:cNvSpPr txBox="1"/>
          <p:nvPr/>
        </p:nvSpPr>
        <p:spPr>
          <a:xfrm>
            <a:off x="5052991" y="2847806"/>
            <a:ext cx="411296" cy="153888"/>
          </a:xfrm>
          <a:prstGeom prst="rect">
            <a:avLst/>
          </a:prstGeom>
          <a:solidFill>
            <a:srgbClr val="ABB6D5"/>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err="1">
                <a:ln>
                  <a:noFill/>
                </a:ln>
                <a:solidFill>
                  <a:prstClr val="black"/>
                </a:solidFill>
                <a:effectLst/>
                <a:uLnTx/>
                <a:uFillTx/>
                <a:latin typeface="Verdana"/>
                <a:ea typeface="+mn-ea"/>
                <a:cs typeface="+mn-cs"/>
              </a:rPr>
              <a:t>mIAk</a:t>
            </a:r>
            <a:endParaRPr kumimoji="0" lang="de-DE" sz="1000" b="1" i="0" u="none" strike="noStrike" kern="1200" cap="none" spc="0" normalizeH="0" baseline="0" noProof="0">
              <a:ln>
                <a:noFill/>
              </a:ln>
              <a:solidFill>
                <a:prstClr val="black"/>
              </a:solidFill>
              <a:effectLst/>
              <a:uLnTx/>
              <a:uFillTx/>
              <a:latin typeface="Verdana"/>
              <a:ea typeface="+mn-ea"/>
              <a:cs typeface="+mn-cs"/>
            </a:endParaRPr>
          </a:p>
        </p:txBody>
      </p:sp>
      <p:sp>
        <p:nvSpPr>
          <p:cNvPr id="54" name="Textfeld 53">
            <a:extLst>
              <a:ext uri="{FF2B5EF4-FFF2-40B4-BE49-F238E27FC236}">
                <a16:creationId xmlns:a16="http://schemas.microsoft.com/office/drawing/2014/main" id="{3C9CC309-1C10-C43E-E0AB-AB5E42F395C8}"/>
              </a:ext>
            </a:extLst>
          </p:cNvPr>
          <p:cNvSpPr txBox="1"/>
          <p:nvPr/>
        </p:nvSpPr>
        <p:spPr>
          <a:xfrm>
            <a:off x="6322692" y="1726250"/>
            <a:ext cx="330616" cy="153888"/>
          </a:xfrm>
          <a:prstGeom prst="rect">
            <a:avLst/>
          </a:prstGeom>
          <a:solidFill>
            <a:srgbClr val="DCA79B"/>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err="1">
                <a:ln>
                  <a:noFill/>
                </a:ln>
                <a:solidFill>
                  <a:prstClr val="black"/>
                </a:solidFill>
                <a:effectLst/>
                <a:uLnTx/>
                <a:uFillTx/>
                <a:latin typeface="Verdana"/>
                <a:ea typeface="+mn-ea"/>
                <a:cs typeface="+mn-cs"/>
              </a:rPr>
              <a:t>sIAk</a:t>
            </a:r>
            <a:endParaRPr kumimoji="0" lang="de-DE" sz="1000" b="1" i="0" u="none" strike="noStrike" kern="1200" cap="none" spc="0" normalizeH="0" baseline="0" noProof="0">
              <a:ln>
                <a:noFill/>
              </a:ln>
              <a:solidFill>
                <a:prstClr val="black"/>
              </a:solidFill>
              <a:effectLst/>
              <a:uLnTx/>
              <a:uFillTx/>
              <a:latin typeface="Verdana"/>
              <a:ea typeface="+mn-ea"/>
              <a:cs typeface="+mn-cs"/>
            </a:endParaRPr>
          </a:p>
        </p:txBody>
      </p:sp>
      <p:sp>
        <p:nvSpPr>
          <p:cNvPr id="55" name="Textfeld 54">
            <a:extLst>
              <a:ext uri="{FF2B5EF4-FFF2-40B4-BE49-F238E27FC236}">
                <a16:creationId xmlns:a16="http://schemas.microsoft.com/office/drawing/2014/main" id="{B951FC68-70D4-3D9B-15E4-C564E5AD4F08}"/>
              </a:ext>
            </a:extLst>
          </p:cNvPr>
          <p:cNvSpPr txBox="1"/>
          <p:nvPr/>
        </p:nvSpPr>
        <p:spPr>
          <a:xfrm>
            <a:off x="7597446" y="1725681"/>
            <a:ext cx="330616" cy="138499"/>
          </a:xfrm>
          <a:prstGeom prst="rect">
            <a:avLst/>
          </a:prstGeom>
          <a:solidFill>
            <a:srgbClr val="DCA79B"/>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err="1">
                <a:ln>
                  <a:noFill/>
                </a:ln>
                <a:solidFill>
                  <a:prstClr val="black"/>
                </a:solidFill>
                <a:effectLst/>
                <a:uLnTx/>
                <a:uFillTx/>
                <a:latin typeface="Verdana"/>
                <a:ea typeface="+mn-ea"/>
                <a:cs typeface="+mn-cs"/>
              </a:rPr>
              <a:t>sIAk</a:t>
            </a:r>
            <a:endParaRPr kumimoji="0" lang="de-DE" sz="900" b="1" i="0" u="none" strike="noStrike" kern="1200" cap="none" spc="0" normalizeH="0" baseline="0" noProof="0">
              <a:ln>
                <a:noFill/>
              </a:ln>
              <a:solidFill>
                <a:prstClr val="black"/>
              </a:solidFill>
              <a:effectLst/>
              <a:uLnTx/>
              <a:uFillTx/>
              <a:latin typeface="Verdana"/>
              <a:ea typeface="+mn-ea"/>
              <a:cs typeface="+mn-cs"/>
            </a:endParaRPr>
          </a:p>
        </p:txBody>
      </p:sp>
      <p:sp>
        <p:nvSpPr>
          <p:cNvPr id="56" name="Textfeld 55">
            <a:extLst>
              <a:ext uri="{FF2B5EF4-FFF2-40B4-BE49-F238E27FC236}">
                <a16:creationId xmlns:a16="http://schemas.microsoft.com/office/drawing/2014/main" id="{F365E544-4C0F-DAB1-9663-D472D807A65E}"/>
              </a:ext>
            </a:extLst>
          </p:cNvPr>
          <p:cNvSpPr txBox="1"/>
          <p:nvPr/>
        </p:nvSpPr>
        <p:spPr>
          <a:xfrm>
            <a:off x="5068148" y="1714939"/>
            <a:ext cx="270866" cy="126954"/>
          </a:xfrm>
          <a:prstGeom prst="rect">
            <a:avLst/>
          </a:prstGeom>
          <a:solidFill>
            <a:srgbClr val="ABB6D5"/>
          </a:solid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1" i="0" u="none" strike="noStrike" kern="1200" cap="none" spc="0" normalizeH="0" baseline="0" noProof="0" err="1">
                <a:ln>
                  <a:noFill/>
                </a:ln>
                <a:solidFill>
                  <a:prstClr val="black"/>
                </a:solidFill>
                <a:effectLst/>
                <a:uLnTx/>
                <a:uFillTx/>
                <a:latin typeface="Verdana"/>
                <a:ea typeface="+mn-ea"/>
                <a:cs typeface="+mn-cs"/>
              </a:rPr>
              <a:t>sIAk</a:t>
            </a:r>
            <a:endParaRPr kumimoji="0" lang="de-DE" sz="800" b="1"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692211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09" y="11422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lang="de-DE" sz="2000" b="1" dirty="0">
                <a:solidFill>
                  <a:srgbClr val="7030A0"/>
                </a:solidFill>
                <a:latin typeface="Verdana"/>
              </a:rPr>
              <a:t>DDG-Praxisempfehlung 2024: Indikation für die Bestimmung von Inselautoantikörpern</a:t>
            </a:r>
            <a:r>
              <a:rPr lang="de-DE" sz="2000" b="1" baseline="30000" dirty="0">
                <a:solidFill>
                  <a:srgbClr val="7030A0"/>
                </a:solidFill>
                <a:latin typeface="Verdana"/>
              </a:rPr>
              <a:t>1</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4" name="TextBox 3037">
            <a:extLst>
              <a:ext uri="{FF2B5EF4-FFF2-40B4-BE49-F238E27FC236}">
                <a16:creationId xmlns:a16="http://schemas.microsoft.com/office/drawing/2014/main" id="{583D5DD4-F810-7AFE-76FE-C6A377A99142}"/>
              </a:ext>
            </a:extLst>
          </p:cNvPr>
          <p:cNvSpPr txBox="1"/>
          <p:nvPr/>
        </p:nvSpPr>
        <p:spPr>
          <a:xfrm>
            <a:off x="314410" y="4931690"/>
            <a:ext cx="7723188"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Schwarz T </a:t>
            </a:r>
            <a:r>
              <a:rPr lang="de-DE" sz="600" i="1" dirty="0">
                <a:solidFill>
                  <a:srgbClr val="404040"/>
                </a:solidFill>
              </a:rPr>
              <a:t>et al. </a:t>
            </a:r>
            <a:r>
              <a:rPr lang="de-DE" sz="600" i="1" dirty="0" err="1">
                <a:solidFill>
                  <a:srgbClr val="404040"/>
                </a:solidFill>
              </a:rPr>
              <a:t>Diabetol</a:t>
            </a:r>
            <a:r>
              <a:rPr lang="de-DE" sz="600" i="1" dirty="0">
                <a:solidFill>
                  <a:srgbClr val="404040"/>
                </a:solidFill>
              </a:rPr>
              <a:t> </a:t>
            </a:r>
            <a:r>
              <a:rPr lang="de-DE" sz="600" i="1" dirty="0" err="1">
                <a:solidFill>
                  <a:srgbClr val="404040"/>
                </a:solidFill>
              </a:rPr>
              <a:t>Stoffwechs</a:t>
            </a:r>
            <a:r>
              <a:rPr lang="de-DE" sz="600" i="1" dirty="0">
                <a:solidFill>
                  <a:srgbClr val="404040"/>
                </a:solidFill>
              </a:rPr>
              <a:t> </a:t>
            </a:r>
            <a:r>
              <a:rPr lang="de-DE" sz="600" dirty="0">
                <a:solidFill>
                  <a:srgbClr val="404040"/>
                </a:solidFill>
              </a:rPr>
              <a:t>2024; 19: S125</a:t>
            </a:r>
            <a:r>
              <a:rPr lang="da-DK" sz="600" dirty="0">
                <a:solidFill>
                  <a:srgbClr val="404040"/>
                </a:solidFill>
                <a:ea typeface="Arial"/>
                <a:cs typeface="Arial"/>
              </a:rPr>
              <a:t>–</a:t>
            </a:r>
            <a:r>
              <a:rPr lang="de-DE" sz="600" dirty="0">
                <a:solidFill>
                  <a:srgbClr val="404040"/>
                </a:solidFill>
              </a:rPr>
              <a:t>S137.</a:t>
            </a:r>
          </a:p>
        </p:txBody>
      </p:sp>
      <p:sp>
        <p:nvSpPr>
          <p:cNvPr id="5" name="Footer Placeholder 4">
            <a:extLst>
              <a:ext uri="{FF2B5EF4-FFF2-40B4-BE49-F238E27FC236}">
                <a16:creationId xmlns:a16="http://schemas.microsoft.com/office/drawing/2014/main" id="{C39256BF-38AE-A981-245C-E8AFBA746895}"/>
              </a:ext>
            </a:extLst>
          </p:cNvPr>
          <p:cNvSpPr txBox="1">
            <a:spLocks/>
          </p:cNvSpPr>
          <p:nvPr/>
        </p:nvSpPr>
        <p:spPr>
          <a:xfrm>
            <a:off x="344244" y="4702120"/>
            <a:ext cx="8355607" cy="277524"/>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lang="de-DE" sz="600" dirty="0">
                <a:solidFill>
                  <a:srgbClr val="404040"/>
                </a:solidFill>
                <a:latin typeface="+mn-lt"/>
                <a:ea typeface="Verdana" panose="020B0604030504040204" pitchFamily="34" charset="0"/>
                <a:cs typeface="Verdana" panose="020B0604030504040204" pitchFamily="34" charset="0"/>
              </a:rPr>
              <a:t>Abbildung</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modifiziert nach Schwarz T 2024</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IAk</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Inselautoantikörper; T1D: Typ-1-Diabetes</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pic>
        <p:nvPicPr>
          <p:cNvPr id="7" name="Grafik 6" descr="Ein Bild, das Text, Screenshot, Schrift, Zahl enthält.&#10;&#10;KI-generierte Inhalte können fehlerhaft sein.">
            <a:extLst>
              <a:ext uri="{FF2B5EF4-FFF2-40B4-BE49-F238E27FC236}">
                <a16:creationId xmlns:a16="http://schemas.microsoft.com/office/drawing/2014/main" id="{3DF39B24-B5D2-4562-D15A-44737DBB12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35" y="1653396"/>
            <a:ext cx="3997623" cy="2252141"/>
          </a:xfrm>
          <a:prstGeom prst="rect">
            <a:avLst/>
          </a:prstGeom>
        </p:spPr>
      </p:pic>
      <p:sp>
        <p:nvSpPr>
          <p:cNvPr id="8" name="Rechteck 7">
            <a:extLst>
              <a:ext uri="{FF2B5EF4-FFF2-40B4-BE49-F238E27FC236}">
                <a16:creationId xmlns:a16="http://schemas.microsoft.com/office/drawing/2014/main" id="{73BA0C6B-F966-2F72-794B-D3E912CB4AFE}"/>
              </a:ext>
            </a:extLst>
          </p:cNvPr>
          <p:cNvSpPr/>
          <p:nvPr/>
        </p:nvSpPr>
        <p:spPr>
          <a:xfrm>
            <a:off x="530835" y="1653396"/>
            <a:ext cx="3997623" cy="225214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abgerundete Ecken 2">
            <a:extLst>
              <a:ext uri="{FF2B5EF4-FFF2-40B4-BE49-F238E27FC236}">
                <a16:creationId xmlns:a16="http://schemas.microsoft.com/office/drawing/2014/main" id="{B6BAD823-2AA1-195D-FF5D-6ACD0978713E}"/>
              </a:ext>
            </a:extLst>
          </p:cNvPr>
          <p:cNvSpPr/>
          <p:nvPr/>
        </p:nvSpPr>
        <p:spPr>
          <a:xfrm>
            <a:off x="4754066" y="961724"/>
            <a:ext cx="3955936" cy="3635484"/>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buClr>
                <a:schemeClr val="accent2"/>
              </a:buClr>
              <a:buSzPct val="120000"/>
            </a:pPr>
            <a:r>
              <a:rPr lang="de-DE" sz="900" dirty="0">
                <a:solidFill>
                  <a:schemeClr val="bg1"/>
                </a:solidFill>
              </a:rPr>
              <a:t>Bestimmung von Inselautoantikörpern</a:t>
            </a:r>
            <a:r>
              <a:rPr lang="de-DE" sz="900" baseline="30000" dirty="0">
                <a:solidFill>
                  <a:schemeClr val="bg1"/>
                </a:solidFill>
              </a:rPr>
              <a:t>1</a:t>
            </a:r>
            <a:r>
              <a:rPr lang="de-DE" sz="900" dirty="0">
                <a:solidFill>
                  <a:schemeClr val="bg1"/>
                </a:solidFill>
              </a:rPr>
              <a:t>:</a:t>
            </a:r>
          </a:p>
          <a:p>
            <a:pPr marL="177800" indent="-177800">
              <a:spcBef>
                <a:spcPts val="1200"/>
              </a:spcBef>
              <a:buClr>
                <a:schemeClr val="accent2"/>
              </a:buClr>
              <a:buSzPct val="120000"/>
              <a:buFont typeface="Arial" panose="020B0604020202020204" pitchFamily="34" charset="0"/>
              <a:buChar char="•"/>
            </a:pPr>
            <a:r>
              <a:rPr lang="de-DE" sz="900" dirty="0">
                <a:solidFill>
                  <a:schemeClr val="bg1"/>
                </a:solidFill>
              </a:rPr>
              <a:t>Das Vorliegen von </a:t>
            </a:r>
            <a:r>
              <a:rPr lang="de-DE" sz="900" dirty="0" err="1">
                <a:solidFill>
                  <a:schemeClr val="bg1"/>
                </a:solidFill>
              </a:rPr>
              <a:t>IAk</a:t>
            </a:r>
            <a:r>
              <a:rPr lang="de-DE" sz="900" dirty="0">
                <a:solidFill>
                  <a:schemeClr val="bg1"/>
                </a:solidFill>
              </a:rPr>
              <a:t> kann als frühes Stadium der Entwicklung eines T1D gewertet werden, ohne dass bereits Symptome bzw. metabolische Veränderungen vorliegen</a:t>
            </a:r>
          </a:p>
          <a:p>
            <a:pPr marL="177800" indent="-177800">
              <a:spcBef>
                <a:spcPts val="1200"/>
              </a:spcBef>
              <a:buClr>
                <a:schemeClr val="accent2"/>
              </a:buClr>
              <a:buSzPct val="120000"/>
              <a:buFont typeface="Arial" panose="020B0604020202020204" pitchFamily="34" charset="0"/>
              <a:buChar char="•"/>
            </a:pPr>
            <a:r>
              <a:rPr lang="de-DE" sz="900" dirty="0">
                <a:solidFill>
                  <a:schemeClr val="bg1"/>
                </a:solidFill>
              </a:rPr>
              <a:t>Da sich die </a:t>
            </a:r>
            <a:r>
              <a:rPr lang="de-DE" sz="900" dirty="0" err="1">
                <a:solidFill>
                  <a:schemeClr val="bg1"/>
                </a:solidFill>
              </a:rPr>
              <a:t>IAk</a:t>
            </a:r>
            <a:r>
              <a:rPr lang="de-DE" sz="900" dirty="0">
                <a:solidFill>
                  <a:schemeClr val="bg1"/>
                </a:solidFill>
              </a:rPr>
              <a:t> oft Jahre vor der klinischen Manifestation bei Personen mit hohem Erkrankungsrisiko nachweisen lassen, stellen sie wichtige prädiktive und frühdiagnostische Marker dar</a:t>
            </a:r>
          </a:p>
          <a:p>
            <a:pPr marL="177800" indent="-177800">
              <a:spcBef>
                <a:spcPts val="1200"/>
              </a:spcBef>
              <a:buClr>
                <a:schemeClr val="accent2"/>
              </a:buClr>
              <a:buSzPct val="120000"/>
              <a:buFont typeface="Arial" panose="020B0604020202020204" pitchFamily="34" charset="0"/>
              <a:buChar char="•"/>
            </a:pPr>
            <a:r>
              <a:rPr lang="de-DE" sz="900" dirty="0">
                <a:solidFill>
                  <a:schemeClr val="bg1"/>
                </a:solidFill>
              </a:rPr>
              <a:t>Bei der Abschätzung des Risikos für die Entwicklung eines T1D bei Patienten mit </a:t>
            </a:r>
            <a:r>
              <a:rPr lang="de-DE" sz="900" dirty="0" err="1">
                <a:solidFill>
                  <a:schemeClr val="bg1"/>
                </a:solidFill>
              </a:rPr>
              <a:t>polyglandulären</a:t>
            </a:r>
            <a:r>
              <a:rPr lang="de-DE" sz="900" dirty="0">
                <a:solidFill>
                  <a:schemeClr val="bg1"/>
                </a:solidFill>
              </a:rPr>
              <a:t> Autoimmun-Syndromen ist die </a:t>
            </a:r>
            <a:r>
              <a:rPr lang="de-DE" sz="900" dirty="0" err="1">
                <a:solidFill>
                  <a:schemeClr val="bg1"/>
                </a:solidFill>
              </a:rPr>
              <a:t>IAk</a:t>
            </a:r>
            <a:r>
              <a:rPr lang="de-DE" sz="900" dirty="0">
                <a:solidFill>
                  <a:schemeClr val="bg1"/>
                </a:solidFill>
              </a:rPr>
              <a:t>-Bestimmung ebenfalls nützlich</a:t>
            </a:r>
          </a:p>
          <a:p>
            <a:pPr marL="177800" indent="-177800">
              <a:spcBef>
                <a:spcPts val="1200"/>
              </a:spcBef>
              <a:buClr>
                <a:schemeClr val="accent2"/>
              </a:buClr>
              <a:buSzPct val="120000"/>
              <a:buFont typeface="Arial" panose="020B0604020202020204" pitchFamily="34" charset="0"/>
              <a:buChar char="•"/>
            </a:pPr>
            <a:r>
              <a:rPr lang="de-DE" sz="900" dirty="0">
                <a:solidFill>
                  <a:schemeClr val="bg1"/>
                </a:solidFill>
              </a:rPr>
              <a:t>Eine Vergleichbarkeit der Messwerte, wenn diese in verschiedenen (Spezial-)Laboratorien erfolgen, muss über eine externe Qualitätssicherung und mögliche Verwendung von Referenzmethoden unter der Verwendung von </a:t>
            </a:r>
            <a:r>
              <a:rPr lang="de-DE" sz="900" dirty="0" err="1">
                <a:solidFill>
                  <a:schemeClr val="bg1"/>
                </a:solidFill>
              </a:rPr>
              <a:t>IAk</a:t>
            </a:r>
            <a:r>
              <a:rPr lang="de-DE" sz="900" dirty="0">
                <a:solidFill>
                  <a:schemeClr val="bg1"/>
                </a:solidFill>
              </a:rPr>
              <a:t>-Standards erfolgen. In der Praxis sollten nur unabhängig evaluierte </a:t>
            </a:r>
            <a:r>
              <a:rPr lang="de-DE" sz="900" dirty="0" err="1">
                <a:solidFill>
                  <a:schemeClr val="bg1"/>
                </a:solidFill>
              </a:rPr>
              <a:t>IAk</a:t>
            </a:r>
            <a:r>
              <a:rPr lang="de-DE" sz="900" dirty="0">
                <a:solidFill>
                  <a:schemeClr val="bg1"/>
                </a:solidFill>
              </a:rPr>
              <a:t>-Assays mit hoher </a:t>
            </a:r>
            <a:r>
              <a:rPr lang="de-DE" sz="900" dirty="0" err="1">
                <a:solidFill>
                  <a:schemeClr val="bg1"/>
                </a:solidFill>
              </a:rPr>
              <a:t>Sensitivitä</a:t>
            </a:r>
            <a:r>
              <a:rPr lang="de-DE" sz="900" dirty="0">
                <a:solidFill>
                  <a:schemeClr val="bg1"/>
                </a:solidFill>
              </a:rPr>
              <a:t> und Spezifität eingesetzt werden</a:t>
            </a:r>
          </a:p>
        </p:txBody>
      </p:sp>
    </p:spTree>
    <p:extLst>
      <p:ext uri="{BB962C8B-B14F-4D97-AF65-F5344CB8AC3E}">
        <p14:creationId xmlns:p14="http://schemas.microsoft.com/office/powerpoint/2010/main" val="202543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C1B21-5229-6448-694C-AF07809428AC}"/>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C337B93C-15DA-E696-286D-4ED8B7A6B3DD}"/>
              </a:ext>
            </a:extLst>
          </p:cNvPr>
          <p:cNvSpPr txBox="1">
            <a:spLocks/>
          </p:cNvSpPr>
          <p:nvPr/>
        </p:nvSpPr>
        <p:spPr>
          <a:xfrm>
            <a:off x="314410" y="114222"/>
            <a:ext cx="7883556"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Überlegungen zum Testen auf Inselautoantikörper bei Kindern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9" name="Rectangle: Top Corners Rounded 15">
            <a:extLst>
              <a:ext uri="{FF2B5EF4-FFF2-40B4-BE49-F238E27FC236}">
                <a16:creationId xmlns:a16="http://schemas.microsoft.com/office/drawing/2014/main" id="{0B4760B3-6020-F4DC-8DA6-79E68E51D39E}"/>
              </a:ext>
            </a:extLst>
          </p:cNvPr>
          <p:cNvSpPr/>
          <p:nvPr/>
        </p:nvSpPr>
        <p:spPr>
          <a:xfrm rot="5400000" flipH="1">
            <a:off x="2776996" y="-1188966"/>
            <a:ext cx="650554" cy="6210000"/>
          </a:xfrm>
          <a:prstGeom prst="round2SameRect">
            <a:avLst>
              <a:gd name="adj1" fmla="val 50000"/>
              <a:gd name="adj2" fmla="val 0"/>
            </a:avLst>
          </a:prstGeom>
          <a:solidFill>
            <a:schemeClr val="accent6"/>
          </a:solidFill>
          <a:ln w="25400" cap="flat" cmpd="sng" algn="ctr">
            <a:noFill/>
            <a:prstDash val="solid"/>
          </a:ln>
          <a:effectLst/>
        </p:spPr>
        <p:txBody>
          <a:bodyPr vert="vert270" lIns="54000" tIns="54000" rIns="54000" bIns="540000" rtlCol="0" anchor="ctr"/>
          <a:lstStyle/>
          <a:p>
            <a:pPr marL="0" marR="0" lvl="0" indent="0" algn="l" defTabSz="685800" rtl="0" eaLnBrk="1" fontAlgn="auto" latinLnBrk="0" hangingPunct="1">
              <a:lnSpc>
                <a:spcPct val="90000"/>
              </a:lnSpc>
              <a:spcBef>
                <a:spcPct val="0"/>
              </a:spcBef>
              <a:spcAft>
                <a:spcPts val="450"/>
              </a:spcAft>
              <a:buClrTx/>
              <a:buSzTx/>
              <a:buFontTx/>
              <a:buNone/>
              <a:tabLst/>
              <a:defRPr/>
            </a:pPr>
            <a:r>
              <a:rPr kumimoji="0" lang="de" sz="1350" b="0" i="0" u="none" strike="noStrike" kern="0" cap="none" spc="0" normalizeH="0" baseline="0" noProof="0" dirty="0">
                <a:ln>
                  <a:noFill/>
                </a:ln>
                <a:solidFill>
                  <a:srgbClr val="000000"/>
                </a:solidFill>
                <a:effectLst/>
                <a:uLnTx/>
                <a:uFillTx/>
                <a:latin typeface="Arial"/>
                <a:ea typeface="Arial"/>
                <a:cs typeface="Arial"/>
              </a:rPr>
              <a:t>Programme für die Allgemeinbevölkerung, die </a:t>
            </a:r>
            <a:r>
              <a:rPr kumimoji="0" lang="de" sz="1350" b="1" i="0" u="none" strike="noStrike" kern="0" cap="none" spc="0" normalizeH="0" baseline="0" noProof="0" dirty="0">
                <a:ln>
                  <a:noFill/>
                </a:ln>
                <a:solidFill>
                  <a:schemeClr val="bg1"/>
                </a:solidFill>
                <a:effectLst/>
                <a:uLnTx/>
                <a:uFillTx/>
                <a:latin typeface="Arial"/>
                <a:ea typeface="Arial"/>
                <a:cs typeface="Arial"/>
              </a:rPr>
              <a:t>genetische</a:t>
            </a:r>
            <a:r>
              <a:rPr kumimoji="0" lang="de" sz="1350" b="0" i="0" u="none" strike="noStrike" kern="0" cap="none" spc="0" normalizeH="0" baseline="0" noProof="0" dirty="0">
                <a:ln>
                  <a:noFill/>
                </a:ln>
                <a:solidFill>
                  <a:schemeClr val="bg1"/>
                </a:solidFill>
                <a:effectLst/>
                <a:uLnTx/>
                <a:uFillTx/>
                <a:latin typeface="Arial"/>
                <a:ea typeface="Arial"/>
                <a:cs typeface="Arial"/>
              </a:rPr>
              <a:t> </a:t>
            </a:r>
            <a:r>
              <a:rPr kumimoji="0" lang="de" sz="1350" b="1" i="0" u="none" strike="noStrike" kern="0" cap="none" spc="0" normalizeH="0" baseline="0" noProof="0" dirty="0">
                <a:ln>
                  <a:noFill/>
                </a:ln>
                <a:solidFill>
                  <a:schemeClr val="bg1"/>
                </a:solidFill>
                <a:effectLst/>
                <a:uLnTx/>
                <a:uFillTx/>
                <a:latin typeface="Arial"/>
                <a:ea typeface="Arial"/>
                <a:cs typeface="Arial"/>
              </a:rPr>
              <a:t>und IAk-Tests kombinieren, können Hochrisikokinder identifizieren</a:t>
            </a:r>
            <a:r>
              <a:rPr kumimoji="0" lang="de" sz="1350" b="0" i="0" u="none" strike="noStrike" kern="0" cap="none" spc="0" normalizeH="0" baseline="30000" noProof="0" dirty="0">
                <a:ln>
                  <a:noFill/>
                </a:ln>
                <a:solidFill>
                  <a:srgbClr val="000000"/>
                </a:solidFill>
                <a:effectLst/>
                <a:uLnTx/>
                <a:uFillTx/>
                <a:latin typeface="Arial"/>
                <a:ea typeface="Arial"/>
                <a:cs typeface="Arial"/>
              </a:rPr>
              <a:t>1</a:t>
            </a:r>
          </a:p>
        </p:txBody>
      </p:sp>
      <p:grpSp>
        <p:nvGrpSpPr>
          <p:cNvPr id="10" name="Group 7">
            <a:extLst>
              <a:ext uri="{FF2B5EF4-FFF2-40B4-BE49-F238E27FC236}">
                <a16:creationId xmlns:a16="http://schemas.microsoft.com/office/drawing/2014/main" id="{36C89553-B7A3-EDAE-B866-81C5669BAEB2}"/>
              </a:ext>
            </a:extLst>
          </p:cNvPr>
          <p:cNvGrpSpPr/>
          <p:nvPr/>
        </p:nvGrpSpPr>
        <p:grpSpPr>
          <a:xfrm>
            <a:off x="7571900" y="2105858"/>
            <a:ext cx="1080000" cy="1080000"/>
            <a:chOff x="10095866" y="2481592"/>
            <a:chExt cx="1440000" cy="1440000"/>
          </a:xfrm>
        </p:grpSpPr>
        <p:sp>
          <p:nvSpPr>
            <p:cNvPr id="11" name="Oval 20">
              <a:extLst>
                <a:ext uri="{FF2B5EF4-FFF2-40B4-BE49-F238E27FC236}">
                  <a16:creationId xmlns:a16="http://schemas.microsoft.com/office/drawing/2014/main" id="{6C9FDC7E-8301-D363-8400-787557FF6AEF}"/>
                </a:ext>
              </a:extLst>
            </p:cNvPr>
            <p:cNvSpPr/>
            <p:nvPr/>
          </p:nvSpPr>
          <p:spPr>
            <a:xfrm>
              <a:off x="10095866" y="2481592"/>
              <a:ext cx="1440000" cy="1440000"/>
            </a:xfrm>
            <a:prstGeom prst="ellipse">
              <a:avLst/>
            </a:prstGeom>
            <a:solidFill>
              <a:schemeClr val="accent2">
                <a:lumMod val="60000"/>
                <a:lumOff val="40000"/>
              </a:schemeClr>
            </a:solidFill>
            <a:ln w="25400" cap="flat" cmpd="sng" algn="ctr">
              <a:solidFill>
                <a:sysClr val="window" lastClr="FFFFFF"/>
              </a:solidFill>
              <a:prstDash val="solid"/>
            </a:ln>
            <a:effectLst/>
          </p:spPr>
          <p:txBody>
            <a:bodyPr rtlCol="0" anchor="ctr"/>
            <a:lstStyle/>
            <a:p>
              <a:pPr marL="0" marR="0" lvl="0" indent="0" algn="ctr" defTabSz="457189"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Arial"/>
                <a:ea typeface="+mn-ea"/>
                <a:cs typeface="Arial"/>
              </a:endParaRPr>
            </a:p>
          </p:txBody>
        </p:sp>
        <p:pic>
          <p:nvPicPr>
            <p:cNvPr id="12" name="Graphic 17" descr="Baby outline">
              <a:extLst>
                <a:ext uri="{FF2B5EF4-FFF2-40B4-BE49-F238E27FC236}">
                  <a16:creationId xmlns:a16="http://schemas.microsoft.com/office/drawing/2014/main" id="{B3F83A0B-F299-3F9A-70D8-9516FF3AAF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85866" y="2571592"/>
              <a:ext cx="1260000" cy="1260000"/>
            </a:xfrm>
            <a:prstGeom prst="rect">
              <a:avLst/>
            </a:prstGeom>
          </p:spPr>
        </p:pic>
      </p:grpSp>
      <p:sp>
        <p:nvSpPr>
          <p:cNvPr id="13" name="Rectangle: Top Corners Rounded 15">
            <a:extLst>
              <a:ext uri="{FF2B5EF4-FFF2-40B4-BE49-F238E27FC236}">
                <a16:creationId xmlns:a16="http://schemas.microsoft.com/office/drawing/2014/main" id="{6D679150-1799-0F96-243A-515058958D7C}"/>
              </a:ext>
            </a:extLst>
          </p:cNvPr>
          <p:cNvSpPr/>
          <p:nvPr/>
        </p:nvSpPr>
        <p:spPr>
          <a:xfrm rot="5400000" flipH="1">
            <a:off x="3102273" y="-729143"/>
            <a:ext cx="540000" cy="6750000"/>
          </a:xfrm>
          <a:prstGeom prst="round2SameRect">
            <a:avLst>
              <a:gd name="adj1" fmla="val 50000"/>
              <a:gd name="adj2" fmla="val 0"/>
            </a:avLst>
          </a:prstGeom>
          <a:solidFill>
            <a:schemeClr val="accent6"/>
          </a:solidFill>
          <a:ln w="25400" cap="flat" cmpd="sng" algn="ctr">
            <a:noFill/>
            <a:prstDash val="solid"/>
          </a:ln>
          <a:effectLst/>
        </p:spPr>
        <p:txBody>
          <a:bodyPr vert="vert270" lIns="54000" tIns="54000" rIns="54000" bIns="135000" rtlCol="0" anchor="ctr"/>
          <a:lstStyle/>
          <a:p>
            <a:pPr marL="406004" marR="0" lvl="2" indent="0" algn="l" defTabSz="685800" rtl="0" eaLnBrk="1" fontAlgn="auto" latinLnBrk="0" hangingPunct="1">
              <a:lnSpc>
                <a:spcPct val="90000"/>
              </a:lnSpc>
              <a:spcBef>
                <a:spcPct val="0"/>
              </a:spcBef>
              <a:spcAft>
                <a:spcPct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Arial"/>
                <a:ea typeface="Arial"/>
                <a:cs typeface="Arial"/>
              </a:rPr>
              <a:t>Früherkennung im </a:t>
            </a:r>
            <a:r>
              <a:rPr kumimoji="0" lang="de-DE" sz="1350" b="1" i="0" u="none" strike="noStrike" kern="0" cap="none" spc="0" normalizeH="0" baseline="0" noProof="0" dirty="0">
                <a:ln>
                  <a:noFill/>
                </a:ln>
                <a:solidFill>
                  <a:schemeClr val="bg1"/>
                </a:solidFill>
                <a:effectLst/>
                <a:uLnTx/>
                <a:uFillTx/>
                <a:latin typeface="Arial"/>
                <a:ea typeface="Arial"/>
                <a:cs typeface="Arial"/>
              </a:rPr>
              <a:t>Alter von 2 und 6 Jahren kann eine optimale Sensitivität und einen positiven prädiktiven Wert bieten</a:t>
            </a:r>
            <a:r>
              <a:rPr kumimoji="0" lang="de" sz="1350" b="0" i="0" u="none" strike="noStrike" kern="0" cap="none" spc="0" normalizeH="0" baseline="30000" noProof="0" dirty="0">
                <a:ln>
                  <a:noFill/>
                </a:ln>
                <a:solidFill>
                  <a:srgbClr val="000000"/>
                </a:solidFill>
                <a:effectLst/>
                <a:uLnTx/>
                <a:uFillTx/>
                <a:latin typeface="Arial"/>
                <a:ea typeface="Arial"/>
                <a:cs typeface="Arial"/>
              </a:rPr>
              <a:t>1,2</a:t>
            </a:r>
            <a:endParaRPr kumimoji="0" lang="en-NZ" sz="1350" b="0" i="0" u="none" strike="noStrike" kern="0" cap="none" spc="0" normalizeH="0" baseline="30000" noProof="0" dirty="0">
              <a:ln>
                <a:noFill/>
              </a:ln>
              <a:solidFill>
                <a:srgbClr val="000000"/>
              </a:solidFill>
              <a:effectLst/>
              <a:uLnTx/>
              <a:uFillTx/>
              <a:latin typeface="Arial"/>
              <a:ea typeface="+mn-ea"/>
              <a:cs typeface="Arial"/>
            </a:endParaRPr>
          </a:p>
        </p:txBody>
      </p:sp>
      <p:sp>
        <p:nvSpPr>
          <p:cNvPr id="14" name="Rectangle: Top Corners Rounded 15">
            <a:extLst>
              <a:ext uri="{FF2B5EF4-FFF2-40B4-BE49-F238E27FC236}">
                <a16:creationId xmlns:a16="http://schemas.microsoft.com/office/drawing/2014/main" id="{1E89CFBA-6731-65F4-04E0-04DD1CC0F50B}"/>
              </a:ext>
            </a:extLst>
          </p:cNvPr>
          <p:cNvSpPr/>
          <p:nvPr/>
        </p:nvSpPr>
        <p:spPr>
          <a:xfrm rot="5400000" flipH="1">
            <a:off x="3214239" y="-64799"/>
            <a:ext cx="856068" cy="7290000"/>
          </a:xfrm>
          <a:prstGeom prst="round2SameRect">
            <a:avLst>
              <a:gd name="adj1" fmla="val 50000"/>
              <a:gd name="adj2" fmla="val 0"/>
            </a:avLst>
          </a:prstGeom>
          <a:solidFill>
            <a:schemeClr val="accent6"/>
          </a:solidFill>
          <a:ln w="25400" cap="flat" cmpd="sng" algn="ctr">
            <a:noFill/>
            <a:prstDash val="solid"/>
          </a:ln>
          <a:effectLst/>
        </p:spPr>
        <p:txBody>
          <a:bodyPr vert="vert270" lIns="54000" tIns="54000" rIns="54000" bIns="540000" rtlCol="0" anchor="ctr"/>
          <a:lstStyle/>
          <a:p>
            <a:pPr marL="0" marR="0" lvl="0" indent="0" algn="l" defTabSz="685800" rtl="0" eaLnBrk="1" fontAlgn="auto" latinLnBrk="0" hangingPunct="1">
              <a:lnSpc>
                <a:spcPct val="90000"/>
              </a:lnSpc>
              <a:spcBef>
                <a:spcPct val="0"/>
              </a:spcBef>
              <a:spcAft>
                <a:spcPts val="450"/>
              </a:spcAft>
              <a:buClrTx/>
              <a:buSzTx/>
              <a:buFontTx/>
              <a:buNone/>
              <a:tabLst/>
              <a:defRPr/>
            </a:pPr>
            <a:r>
              <a:rPr kumimoji="0" lang="de" sz="1350" b="0" i="0" u="none" strike="noStrike" kern="0" cap="none" spc="0" normalizeH="0" baseline="0" noProof="0" dirty="0">
                <a:ln>
                  <a:noFill/>
                </a:ln>
                <a:solidFill>
                  <a:srgbClr val="000000"/>
                </a:solidFill>
                <a:effectLst/>
                <a:uLnTx/>
                <a:uFillTx/>
                <a:latin typeface="Arial"/>
                <a:ea typeface="Arial"/>
                <a:cs typeface="Arial"/>
              </a:rPr>
              <a:t>Die Früherkennung ab einem Alter von 2 Jahren kann die kleine, aber wichtige Untergruppe </a:t>
            </a:r>
            <a:r>
              <a:rPr kumimoji="0" lang="de" sz="1350" b="1" i="0" u="none" strike="noStrike" kern="0" cap="none" spc="0" normalizeH="0" baseline="0" noProof="0" dirty="0">
                <a:ln>
                  <a:noFill/>
                </a:ln>
                <a:solidFill>
                  <a:schemeClr val="bg1"/>
                </a:solidFill>
                <a:effectLst/>
                <a:uLnTx/>
                <a:uFillTx/>
                <a:latin typeface="Arial"/>
                <a:ea typeface="Arial"/>
                <a:cs typeface="Arial"/>
              </a:rPr>
              <a:t>von Säuglingen und Kleinkindern übersehen, die in den ersten 2 Lebensjahren sehr schnell T1D entwickeln</a:t>
            </a:r>
            <a:r>
              <a:rPr kumimoji="0" lang="de" sz="1350" b="0" i="0" u="none" strike="noStrike" kern="0" cap="none" spc="0" normalizeH="0" baseline="30000" noProof="0" dirty="0">
                <a:ln>
                  <a:noFill/>
                </a:ln>
                <a:solidFill>
                  <a:srgbClr val="000000"/>
                </a:solidFill>
                <a:effectLst/>
                <a:uLnTx/>
                <a:uFillTx/>
                <a:latin typeface="Arial"/>
                <a:ea typeface="Arial"/>
                <a:cs typeface="Arial"/>
              </a:rPr>
              <a:t>1</a:t>
            </a:r>
          </a:p>
        </p:txBody>
      </p:sp>
      <p:sp>
        <p:nvSpPr>
          <p:cNvPr id="4" name="TextBox 3037">
            <a:extLst>
              <a:ext uri="{FF2B5EF4-FFF2-40B4-BE49-F238E27FC236}">
                <a16:creationId xmlns:a16="http://schemas.microsoft.com/office/drawing/2014/main" id="{07B13AC8-0DA1-0C50-C93F-FFE269AE80BC}"/>
              </a:ext>
            </a:extLst>
          </p:cNvPr>
          <p:cNvSpPr txBox="1"/>
          <p:nvPr/>
        </p:nvSpPr>
        <p:spPr>
          <a:xfrm>
            <a:off x="314410" y="4842119"/>
            <a:ext cx="8779410" cy="276999"/>
          </a:xfrm>
          <a:prstGeom prst="rect">
            <a:avLst/>
          </a:prstGeom>
          <a:noFill/>
        </p:spPr>
        <p:txBody>
          <a:bodyPr wrap="square" rtlCol="0" anchor="b">
            <a:spAutoFit/>
          </a:bodyPr>
          <a:lstStyle/>
          <a:p>
            <a:pPr lvl="0" defTabSz="685766">
              <a:buClr>
                <a:srgbClr val="2F4B95"/>
              </a:buClr>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IAk: Inselautoantikörper; T1D: Typ-1-Diabetes.</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Besser REJ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Pediatr Diabetes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23: 1175–87.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Ghalwash M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Lancet Diabetes Endocrinol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10</a:t>
            </a:r>
            <a:r>
              <a:rPr lang="da-DK" sz="600" dirty="0">
                <a:solidFill>
                  <a:srgbClr val="404040"/>
                </a:solidFill>
                <a:ea typeface="Arial"/>
                <a:cs typeface="Arial"/>
              </a:rPr>
              <a:t>: 589–96</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p>
        </p:txBody>
      </p:sp>
    </p:spTree>
    <p:extLst>
      <p:ext uri="{BB962C8B-B14F-4D97-AF65-F5344CB8AC3E}">
        <p14:creationId xmlns:p14="http://schemas.microsoft.com/office/powerpoint/2010/main" val="1375952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09" y="114221"/>
            <a:ext cx="7714827"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Überlegungen zum Testen auf Inselautoantikörper bei</a:t>
            </a:r>
            <a:r>
              <a:rPr kumimoji="0" lang="de-DE" sz="2000" b="1" i="0" u="none" strike="noStrike" kern="1200" cap="none" spc="0" normalizeH="0" baseline="0" noProof="0" dirty="0">
                <a:ln>
                  <a:noFill/>
                </a:ln>
                <a:solidFill>
                  <a:srgbClr val="7030A0"/>
                </a:solidFill>
                <a:effectLst/>
                <a:uLnTx/>
                <a:uFillTx/>
                <a:latin typeface="Verdana"/>
                <a:ea typeface="+mn-ea"/>
                <a:cs typeface="+mn-cs"/>
              </a:rPr>
              <a:t> Erwachsenen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1-3</a:t>
            </a:r>
          </a:p>
        </p:txBody>
      </p:sp>
      <p:sp>
        <p:nvSpPr>
          <p:cNvPr id="15" name="Rectangle: Top Corners Rounded 15">
            <a:extLst>
              <a:ext uri="{FF2B5EF4-FFF2-40B4-BE49-F238E27FC236}">
                <a16:creationId xmlns:a16="http://schemas.microsoft.com/office/drawing/2014/main" id="{E3CF7D97-FE32-7164-7F4D-3797E41DA506}"/>
              </a:ext>
            </a:extLst>
          </p:cNvPr>
          <p:cNvSpPr/>
          <p:nvPr/>
        </p:nvSpPr>
        <p:spPr>
          <a:xfrm rot="5400000" flipH="1">
            <a:off x="3378629" y="-1835582"/>
            <a:ext cx="540000" cy="7290000"/>
          </a:xfrm>
          <a:prstGeom prst="round2SameRect">
            <a:avLst>
              <a:gd name="adj1" fmla="val 50000"/>
              <a:gd name="adj2" fmla="val 0"/>
            </a:avLst>
          </a:prstGeom>
          <a:solidFill>
            <a:srgbClr val="AFDCDB"/>
          </a:solidFill>
          <a:ln w="25400" cap="flat" cmpd="sng" algn="ctr">
            <a:noFill/>
            <a:prstDash val="solid"/>
          </a:ln>
          <a:effectLst/>
        </p:spPr>
        <p:txBody>
          <a:bodyPr vert="vert270" tIns="0" rIns="54000" bIns="27000" rtlCol="0" anchor="ctr"/>
          <a:lstStyle/>
          <a:p>
            <a:pPr marL="406004" marR="0" lvl="2" indent="0" algn="l" defTabSz="685800" rtl="0" eaLnBrk="1" fontAlgn="auto" latinLnBrk="0" hangingPunct="1">
              <a:lnSpc>
                <a:spcPct val="90000"/>
              </a:lnSpc>
              <a:spcBef>
                <a:spcPts val="0"/>
              </a:spcBef>
              <a:spcAft>
                <a:spcPts val="0"/>
              </a:spcAft>
              <a:buClrTx/>
              <a:buSzTx/>
              <a:buFontTx/>
              <a:buNone/>
              <a:tabLst/>
              <a:defRPr/>
            </a:pPr>
            <a:r>
              <a:rPr kumimoji="0" lang="de" sz="1200" b="0" i="0" u="none" strike="noStrike" kern="0" cap="none" spc="0" normalizeH="0" baseline="0" noProof="0" dirty="0">
                <a:ln>
                  <a:noFill/>
                </a:ln>
                <a:solidFill>
                  <a:srgbClr val="000000"/>
                </a:solidFill>
                <a:effectLst/>
                <a:uLnTx/>
                <a:uFillTx/>
                <a:latin typeface="Arial"/>
                <a:ea typeface="Arial"/>
                <a:cs typeface="Arial"/>
              </a:rPr>
              <a:t>Erwägen von</a:t>
            </a:r>
            <a:r>
              <a:rPr kumimoji="0" lang="de" sz="1200" b="1" i="0" u="none" strike="noStrike" kern="0" cap="none" spc="0" normalizeH="0" baseline="0" noProof="0" dirty="0">
                <a:ln>
                  <a:noFill/>
                </a:ln>
                <a:solidFill>
                  <a:srgbClr val="000000"/>
                </a:solidFill>
                <a:effectLst/>
                <a:uLnTx/>
                <a:uFillTx/>
                <a:latin typeface="Arial"/>
                <a:ea typeface="Arial"/>
                <a:cs typeface="Arial"/>
              </a:rPr>
              <a:t> </a:t>
            </a:r>
            <a:r>
              <a:rPr kumimoji="0" lang="de" sz="1200" b="0" i="0" u="none" strike="noStrike" kern="0" cap="none" spc="0" normalizeH="0" baseline="0" noProof="0" dirty="0">
                <a:ln>
                  <a:noFill/>
                </a:ln>
                <a:solidFill>
                  <a:srgbClr val="000000"/>
                </a:solidFill>
                <a:effectLst/>
                <a:uLnTx/>
                <a:uFillTx/>
                <a:latin typeface="Arial"/>
                <a:ea typeface="Arial"/>
                <a:cs typeface="Arial"/>
              </a:rPr>
              <a:t>IAk-Tests bei Erwachsenen mit </a:t>
            </a:r>
            <a:r>
              <a:rPr kumimoji="0" lang="de" sz="1200" b="1" i="0" u="none" strike="noStrike" kern="0" cap="none" spc="0" normalizeH="0" baseline="0" noProof="0" dirty="0">
                <a:ln>
                  <a:noFill/>
                </a:ln>
                <a:solidFill>
                  <a:schemeClr val="bg1"/>
                </a:solidFill>
                <a:effectLst/>
                <a:uLnTx/>
                <a:uFillTx/>
                <a:latin typeface="Arial"/>
                <a:ea typeface="Arial"/>
                <a:cs typeface="Arial"/>
              </a:rPr>
              <a:t>Prädabetes/Verdacht auf T2D, </a:t>
            </a:r>
            <a:r>
              <a:rPr kumimoji="0" lang="de-DE" sz="1200" b="1" i="0" u="none" strike="noStrike" kern="0" cap="none" spc="0" normalizeH="0" baseline="0" noProof="0" dirty="0">
                <a:ln>
                  <a:noFill/>
                </a:ln>
                <a:solidFill>
                  <a:schemeClr val="bg1"/>
                </a:solidFill>
                <a:effectLst/>
                <a:uLnTx/>
                <a:uFillTx/>
                <a:latin typeface="Arial"/>
                <a:ea typeface="Arial"/>
                <a:cs typeface="Arial"/>
              </a:rPr>
              <a:t>die keine Risikofaktoren aufweisen und/oder jüngeren Alters sind</a:t>
            </a:r>
            <a:r>
              <a:rPr kumimoji="0" lang="de-DE" sz="1200" i="0" u="none" strike="noStrike" kern="0" cap="none" spc="0" normalizeH="0" baseline="30000" noProof="0" dirty="0">
                <a:ln>
                  <a:noFill/>
                </a:ln>
                <a:solidFill>
                  <a:srgbClr val="000000"/>
                </a:solidFill>
                <a:effectLst/>
                <a:uLnTx/>
                <a:uFillTx/>
                <a:latin typeface="Arial"/>
                <a:ea typeface="Arial"/>
                <a:cs typeface="Arial"/>
              </a:rPr>
              <a:t>1</a:t>
            </a:r>
            <a:endParaRPr kumimoji="0" lang="en-NZ" sz="1200" i="0" u="none" strike="noStrike" kern="0" cap="none" spc="0" normalizeH="0" baseline="30000" noProof="0" dirty="0">
              <a:ln>
                <a:noFill/>
              </a:ln>
              <a:solidFill>
                <a:srgbClr val="000000"/>
              </a:solidFill>
              <a:effectLst/>
              <a:uLnTx/>
              <a:uFillTx/>
              <a:latin typeface="Arial"/>
              <a:ea typeface="+mn-ea"/>
              <a:cs typeface="Arial"/>
            </a:endParaRPr>
          </a:p>
        </p:txBody>
      </p:sp>
      <p:grpSp>
        <p:nvGrpSpPr>
          <p:cNvPr id="17" name="Group 5">
            <a:extLst>
              <a:ext uri="{FF2B5EF4-FFF2-40B4-BE49-F238E27FC236}">
                <a16:creationId xmlns:a16="http://schemas.microsoft.com/office/drawing/2014/main" id="{3C4BFDBF-D2BB-63F8-2F41-1206D83880E8}"/>
              </a:ext>
            </a:extLst>
          </p:cNvPr>
          <p:cNvGrpSpPr/>
          <p:nvPr/>
        </p:nvGrpSpPr>
        <p:grpSpPr>
          <a:xfrm>
            <a:off x="7575528" y="2094667"/>
            <a:ext cx="1080000" cy="1080000"/>
            <a:chOff x="10095866" y="2552066"/>
            <a:chExt cx="1440000" cy="1440000"/>
          </a:xfrm>
        </p:grpSpPr>
        <p:sp>
          <p:nvSpPr>
            <p:cNvPr id="18" name="Oval 20">
              <a:extLst>
                <a:ext uri="{FF2B5EF4-FFF2-40B4-BE49-F238E27FC236}">
                  <a16:creationId xmlns:a16="http://schemas.microsoft.com/office/drawing/2014/main" id="{D2572E66-A1CF-DC48-B41B-B788157B38CC}"/>
                </a:ext>
              </a:extLst>
            </p:cNvPr>
            <p:cNvSpPr/>
            <p:nvPr/>
          </p:nvSpPr>
          <p:spPr>
            <a:xfrm>
              <a:off x="10095866" y="2552066"/>
              <a:ext cx="1440000" cy="1440000"/>
            </a:xfrm>
            <a:prstGeom prst="ellipse">
              <a:avLst/>
            </a:prstGeom>
            <a:solidFill>
              <a:srgbClr val="6ABFB8"/>
            </a:solidFill>
            <a:ln w="25400" cap="flat" cmpd="sng" algn="ctr">
              <a:solidFill>
                <a:sysClr val="window" lastClr="FFFFFF"/>
              </a:solidFill>
              <a:prstDash val="solid"/>
            </a:ln>
            <a:effectLst/>
          </p:spPr>
          <p:txBody>
            <a:bodyPr rtlCol="0" anchor="ctr"/>
            <a:lstStyle/>
            <a:p>
              <a:pPr marL="0" marR="0" lvl="0" indent="0" algn="ctr" defTabSz="457189"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Arial"/>
                <a:ea typeface="+mn-ea"/>
                <a:cs typeface="Arial"/>
              </a:endParaRPr>
            </a:p>
          </p:txBody>
        </p:sp>
        <p:pic>
          <p:nvPicPr>
            <p:cNvPr id="19" name="Graphic 19" descr="Female Profile outline">
              <a:extLst>
                <a:ext uri="{FF2B5EF4-FFF2-40B4-BE49-F238E27FC236}">
                  <a16:creationId xmlns:a16="http://schemas.microsoft.com/office/drawing/2014/main" id="{D158DB6A-13D6-EDF9-E490-D5BBBED7FD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85866" y="2642066"/>
              <a:ext cx="1260000" cy="1260000"/>
            </a:xfrm>
            <a:prstGeom prst="rect">
              <a:avLst/>
            </a:prstGeom>
          </p:spPr>
        </p:pic>
      </p:grpSp>
      <p:sp>
        <p:nvSpPr>
          <p:cNvPr id="20" name="Rectangle: Top Corners Rounded 15">
            <a:extLst>
              <a:ext uri="{FF2B5EF4-FFF2-40B4-BE49-F238E27FC236}">
                <a16:creationId xmlns:a16="http://schemas.microsoft.com/office/drawing/2014/main" id="{711A19A8-8C12-5CA8-3BF1-BD42E1DDCF72}"/>
              </a:ext>
            </a:extLst>
          </p:cNvPr>
          <p:cNvSpPr/>
          <p:nvPr/>
        </p:nvSpPr>
        <p:spPr>
          <a:xfrm rot="5400000" flipH="1">
            <a:off x="2580410" y="-372327"/>
            <a:ext cx="761997" cy="5922818"/>
          </a:xfrm>
          <a:prstGeom prst="round2SameRect">
            <a:avLst>
              <a:gd name="adj1" fmla="val 50000"/>
              <a:gd name="adj2" fmla="val 0"/>
            </a:avLst>
          </a:prstGeom>
          <a:solidFill>
            <a:srgbClr val="AFDCDB"/>
          </a:solidFill>
          <a:ln w="25400" cap="flat" cmpd="sng" algn="ctr">
            <a:noFill/>
            <a:prstDash val="solid"/>
          </a:ln>
          <a:effectLst/>
        </p:spPr>
        <p:txBody>
          <a:bodyPr vert="vert270" tIns="0" rIns="54000" bIns="27000" rtlCol="0" anchor="ctr"/>
          <a:lstStyle/>
          <a:p>
            <a:pPr marL="406004" marR="0" lvl="2" indent="0" algn="l" defTabSz="685800" rtl="0" eaLnBrk="1" fontAlgn="auto" latinLnBrk="0" hangingPunct="1">
              <a:lnSpc>
                <a:spcPct val="90000"/>
              </a:lnSpc>
              <a:spcBef>
                <a:spcPct val="0"/>
              </a:spcBef>
              <a:spcAft>
                <a:spcPct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a:ea typeface="Arial"/>
                <a:cs typeface="Arial"/>
              </a:rPr>
              <a:t>Multiple </a:t>
            </a:r>
            <a:r>
              <a:rPr kumimoji="0" lang="de-DE" sz="1200" b="0" i="0" u="none" strike="noStrike" kern="0" cap="none" spc="0" normalizeH="0" baseline="0" noProof="0" dirty="0" err="1">
                <a:ln>
                  <a:noFill/>
                </a:ln>
                <a:solidFill>
                  <a:srgbClr val="000000"/>
                </a:solidFill>
                <a:effectLst/>
                <a:uLnTx/>
                <a:uFillTx/>
                <a:latin typeface="Arial"/>
                <a:ea typeface="Arial"/>
                <a:cs typeface="Arial"/>
              </a:rPr>
              <a:t>IAk</a:t>
            </a:r>
            <a:r>
              <a:rPr kumimoji="0" lang="de-DE" sz="1200" b="0" i="0" u="none" strike="noStrike" kern="0" cap="none" spc="0" normalizeH="0" baseline="0" noProof="0" dirty="0">
                <a:ln>
                  <a:noFill/>
                </a:ln>
                <a:solidFill>
                  <a:srgbClr val="000000"/>
                </a:solidFill>
                <a:effectLst/>
                <a:uLnTx/>
                <a:uFillTx/>
                <a:latin typeface="Arial"/>
                <a:ea typeface="Arial"/>
                <a:cs typeface="Arial"/>
              </a:rPr>
              <a:t> treten mit zunehmendem Alter bei der Diagnose tendenziell seltener auf. </a:t>
            </a:r>
            <a:r>
              <a:rPr kumimoji="0" lang="de-DE" sz="1200" b="1" i="0" u="none" strike="noStrike" kern="0" cap="none" spc="0" normalizeH="0" baseline="0" noProof="0" dirty="0">
                <a:ln>
                  <a:noFill/>
                </a:ln>
                <a:solidFill>
                  <a:schemeClr val="bg1"/>
                </a:solidFill>
                <a:effectLst/>
                <a:uLnTx/>
                <a:uFillTx/>
                <a:latin typeface="Arial"/>
                <a:ea typeface="Arial"/>
                <a:cs typeface="Arial"/>
              </a:rPr>
              <a:t>Die meisten Menschen mit T1D im Erwachsenenalter haben mindestens einen positiven </a:t>
            </a:r>
            <a:r>
              <a:rPr kumimoji="0" lang="de-DE" sz="1200" b="1" i="0" u="none" strike="noStrike" kern="0" cap="none" spc="0" normalizeH="0" baseline="0" noProof="0" dirty="0" err="1">
                <a:ln>
                  <a:noFill/>
                </a:ln>
                <a:solidFill>
                  <a:schemeClr val="bg1"/>
                </a:solidFill>
                <a:effectLst/>
                <a:uLnTx/>
                <a:uFillTx/>
                <a:latin typeface="Arial"/>
                <a:ea typeface="Arial"/>
                <a:cs typeface="Arial"/>
              </a:rPr>
              <a:t>IAk</a:t>
            </a:r>
            <a:r>
              <a:rPr kumimoji="0" lang="de" sz="1200" b="0" i="0" u="none" strike="noStrike" kern="0" cap="none" spc="0" normalizeH="0" baseline="30000" noProof="0" dirty="0">
                <a:ln>
                  <a:noFill/>
                </a:ln>
                <a:solidFill>
                  <a:srgbClr val="000000"/>
                </a:solidFill>
                <a:effectLst/>
                <a:uLnTx/>
                <a:uFillTx/>
                <a:latin typeface="Arial"/>
                <a:ea typeface="Arial"/>
                <a:cs typeface="Arial"/>
              </a:rPr>
              <a:t>2,3</a:t>
            </a:r>
            <a:r>
              <a:rPr kumimoji="0" lang="de" sz="1200" b="0" i="0" u="none" strike="noStrike" kern="0" cap="none" spc="0" normalizeH="0" baseline="0" noProof="0" dirty="0">
                <a:ln>
                  <a:noFill/>
                </a:ln>
                <a:solidFill>
                  <a:srgbClr val="000000"/>
                </a:solidFill>
                <a:effectLst/>
                <a:uLnTx/>
                <a:uFillTx/>
                <a:latin typeface="Arial"/>
                <a:ea typeface="Arial"/>
                <a:cs typeface="Arial"/>
              </a:rPr>
              <a:t> </a:t>
            </a:r>
            <a:endParaRPr kumimoji="0" lang="en-NZ" sz="1200" b="1" i="0" u="none" strike="noStrike" kern="0" cap="none" spc="0" normalizeH="0" baseline="30000" noProof="0" dirty="0">
              <a:ln>
                <a:noFill/>
              </a:ln>
              <a:solidFill>
                <a:srgbClr val="000000"/>
              </a:solidFill>
              <a:effectLst/>
              <a:uLnTx/>
              <a:uFillTx/>
              <a:latin typeface="Arial"/>
              <a:ea typeface="+mn-ea"/>
              <a:cs typeface="Arial"/>
            </a:endParaRPr>
          </a:p>
        </p:txBody>
      </p:sp>
      <p:sp>
        <p:nvSpPr>
          <p:cNvPr id="21" name="Rectangle: Top Corners Rounded 15">
            <a:extLst>
              <a:ext uri="{FF2B5EF4-FFF2-40B4-BE49-F238E27FC236}">
                <a16:creationId xmlns:a16="http://schemas.microsoft.com/office/drawing/2014/main" id="{2D3B43EB-91C8-C160-BC73-B969FA006C5D}"/>
              </a:ext>
            </a:extLst>
          </p:cNvPr>
          <p:cNvSpPr/>
          <p:nvPr/>
        </p:nvSpPr>
        <p:spPr>
          <a:xfrm rot="5400000" flipH="1">
            <a:off x="2419595" y="650434"/>
            <a:ext cx="1080000" cy="5919190"/>
          </a:xfrm>
          <a:prstGeom prst="round2SameRect">
            <a:avLst>
              <a:gd name="adj1" fmla="val 50000"/>
              <a:gd name="adj2" fmla="val 0"/>
            </a:avLst>
          </a:prstGeom>
          <a:solidFill>
            <a:srgbClr val="AFDCDB"/>
          </a:solidFill>
          <a:ln w="25400" cap="flat" cmpd="sng" algn="ctr">
            <a:noFill/>
            <a:prstDash val="solid"/>
          </a:ln>
          <a:effectLst/>
        </p:spPr>
        <p:txBody>
          <a:bodyPr vert="vert270" tIns="0" rIns="54000" bIns="27000" rtlCol="0" anchor="ctr"/>
          <a:lstStyle/>
          <a:p>
            <a:pPr marL="406004" marR="0" lvl="2" indent="0" algn="l" defTabSz="685800" rtl="0" eaLnBrk="1" fontAlgn="auto" latinLnBrk="0" hangingPunct="1">
              <a:lnSpc>
                <a:spcPct val="90000"/>
              </a:lnSpc>
              <a:spcBef>
                <a:spcPct val="0"/>
              </a:spcBef>
              <a:spcAft>
                <a:spcPct val="0"/>
              </a:spcAft>
              <a:buClrTx/>
              <a:buSzTx/>
              <a:buFontTx/>
              <a:buNone/>
              <a:tabLst/>
              <a:defRPr/>
            </a:pPr>
            <a:r>
              <a:rPr kumimoji="0" lang="de" sz="1200" b="1" i="0" u="none" strike="noStrike" kern="0" cap="none" spc="0" normalizeH="0" baseline="0" noProof="0" dirty="0">
                <a:ln>
                  <a:noFill/>
                </a:ln>
                <a:solidFill>
                  <a:schemeClr val="bg1"/>
                </a:solidFill>
                <a:effectLst/>
                <a:uLnTx/>
                <a:uFillTx/>
                <a:latin typeface="Arial"/>
                <a:ea typeface="Arial"/>
                <a:cs typeface="Arial"/>
              </a:rPr>
              <a:t>Das Risiko einer Progression zu T1D Stadium 3 ist bei Erwachsenen geringer und die Progressionsrate langsamer als bei Kindern </a:t>
            </a:r>
            <a:r>
              <a:rPr kumimoji="0" lang="de" sz="1200" b="0" i="0" u="none" strike="noStrike" kern="0" cap="none" spc="0" normalizeH="0" baseline="0" noProof="0" dirty="0">
                <a:ln>
                  <a:noFill/>
                </a:ln>
                <a:solidFill>
                  <a:srgbClr val="000000"/>
                </a:solidFill>
                <a:effectLst/>
                <a:uLnTx/>
                <a:uFillTx/>
                <a:latin typeface="Arial"/>
                <a:ea typeface="Arial"/>
                <a:cs typeface="Arial"/>
              </a:rPr>
              <a:t>(~ 15 % in    5 Jahren), selbst wenn mehrere IAk nachweisbar sind.</a:t>
            </a:r>
            <a:r>
              <a:rPr kumimoji="0" lang="de" sz="1200" b="0" i="0" u="none" strike="noStrike" kern="0" cap="none" spc="0" normalizeH="0" baseline="30000" noProof="0" dirty="0">
                <a:ln>
                  <a:noFill/>
                </a:ln>
                <a:solidFill>
                  <a:srgbClr val="000000"/>
                </a:solidFill>
                <a:effectLst/>
                <a:uLnTx/>
                <a:uFillTx/>
                <a:latin typeface="Arial"/>
                <a:ea typeface="Arial"/>
                <a:cs typeface="Arial"/>
              </a:rPr>
              <a:t>2,4</a:t>
            </a:r>
            <a:r>
              <a:rPr kumimoji="0" lang="de" sz="1200" b="0" i="0" u="none" strike="noStrike" kern="0" cap="none" spc="0" normalizeH="0" noProof="0" dirty="0">
                <a:ln>
                  <a:noFill/>
                </a:ln>
                <a:solidFill>
                  <a:srgbClr val="000000"/>
                </a:solidFill>
                <a:effectLst/>
                <a:uLnTx/>
                <a:uFillTx/>
                <a:latin typeface="Arial"/>
                <a:ea typeface="Arial"/>
                <a:cs typeface="Arial"/>
              </a:rPr>
              <a:t> Allerdings war das </a:t>
            </a:r>
            <a:r>
              <a:rPr kumimoji="0" lang="de" sz="1200" b="1" i="0" u="none" strike="noStrike" kern="0" cap="none" spc="0" normalizeH="0" noProof="0" dirty="0">
                <a:ln>
                  <a:noFill/>
                </a:ln>
                <a:solidFill>
                  <a:schemeClr val="bg1"/>
                </a:solidFill>
                <a:effectLst/>
                <a:uLnTx/>
                <a:uFillTx/>
                <a:latin typeface="Arial"/>
                <a:ea typeface="Arial"/>
                <a:cs typeface="Arial"/>
              </a:rPr>
              <a:t>Risiko, von Stadium 2 zu Stadium 3 überzugehen, bei Kindern und Erwachsen vergleichbar</a:t>
            </a:r>
            <a:r>
              <a:rPr kumimoji="0" lang="de" sz="1200" b="0" i="0" u="none" strike="noStrike" kern="0" cap="none" spc="0" normalizeH="0" baseline="30000" noProof="0" dirty="0">
                <a:ln>
                  <a:noFill/>
                </a:ln>
                <a:solidFill>
                  <a:srgbClr val="000000"/>
                </a:solidFill>
                <a:effectLst/>
                <a:uLnTx/>
                <a:uFillTx/>
                <a:latin typeface="Arial"/>
                <a:ea typeface="Arial"/>
                <a:cs typeface="Arial"/>
              </a:rPr>
              <a:t>5</a:t>
            </a:r>
            <a:endParaRPr kumimoji="0" lang="en-NZ" sz="1200" b="0" i="0" u="none" strike="noStrike" kern="0" cap="none" spc="0" normalizeH="0" baseline="30000" noProof="0" dirty="0">
              <a:ln>
                <a:noFill/>
              </a:ln>
              <a:solidFill>
                <a:srgbClr val="000000"/>
              </a:solidFill>
              <a:effectLst/>
              <a:uLnTx/>
              <a:uFillTx/>
              <a:latin typeface="Arial"/>
              <a:ea typeface="+mn-ea"/>
              <a:cs typeface="Arial"/>
            </a:endParaRPr>
          </a:p>
        </p:txBody>
      </p:sp>
      <p:sp>
        <p:nvSpPr>
          <p:cNvPr id="7" name="TextBox 3037">
            <a:extLst>
              <a:ext uri="{FF2B5EF4-FFF2-40B4-BE49-F238E27FC236}">
                <a16:creationId xmlns:a16="http://schemas.microsoft.com/office/drawing/2014/main" id="{F637059D-B486-FC58-08DD-CA662F2E0FCB}"/>
              </a:ext>
            </a:extLst>
          </p:cNvPr>
          <p:cNvSpPr txBox="1"/>
          <p:nvPr/>
        </p:nvSpPr>
        <p:spPr>
          <a:xfrm>
            <a:off x="314409" y="4749786"/>
            <a:ext cx="8410491" cy="369332"/>
          </a:xfrm>
          <a:prstGeom prst="rect">
            <a:avLst/>
          </a:prstGeom>
          <a:noFill/>
        </p:spPr>
        <p:txBody>
          <a:bodyPr wrap="square" rtlCol="0" anchor="b">
            <a:spAutoFit/>
          </a:bodyPr>
          <a:lstStyle/>
          <a:p>
            <a:pPr lvl="0" defTabSz="685766">
              <a:buClr>
                <a:srgbClr val="2F4B95"/>
              </a:buClr>
              <a:defRPr/>
            </a:pPr>
            <a:r>
              <a:rPr lang="da-DK" sz="600" dirty="0">
                <a:solidFill>
                  <a:srgbClr val="404040"/>
                </a:solidFill>
                <a:ea typeface="Arial"/>
                <a:cs typeface="Arial"/>
              </a:rPr>
              <a:t>IAk: Inselautoantikörper; </a:t>
            </a:r>
            <a:r>
              <a:rPr kumimoji="0" lang="da-DK" sz="600" b="0" i="0" u="none" strike="noStrike" kern="1200" cap="none" spc="0" normalizeH="0" baseline="0" noProof="0" dirty="0">
                <a:ln>
                  <a:noFill/>
                </a:ln>
                <a:solidFill>
                  <a:srgbClr val="404040"/>
                </a:solidFill>
                <a:effectLst/>
                <a:uLnTx/>
                <a:uFillTx/>
                <a:latin typeface="Verdana"/>
                <a:ea typeface="Arial"/>
                <a:cs typeface="Arial"/>
              </a:rPr>
              <a:t>T1D: Typ-1-Diabetes; T2D: Typ-2-Diabetes.</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de-DE" sz="600" dirty="0">
                <a:solidFill>
                  <a:srgbClr val="404040"/>
                </a:solidFill>
                <a:ea typeface="Verdana"/>
                <a:cs typeface="Verdana"/>
              </a:rPr>
              <a:t>American Diabetes </a:t>
            </a:r>
            <a:r>
              <a:rPr lang="de-DE" sz="600" dirty="0" err="1">
                <a:solidFill>
                  <a:srgbClr val="404040"/>
                </a:solidFill>
                <a:ea typeface="Verdana"/>
                <a:cs typeface="Verdana"/>
              </a:rPr>
              <a:t>Association</a:t>
            </a:r>
            <a:r>
              <a:rPr lang="de-DE" sz="600" dirty="0">
                <a:solidFill>
                  <a:srgbClr val="404040"/>
                </a:solidFill>
                <a:ea typeface="Verdana"/>
                <a:cs typeface="Verdana"/>
              </a:rPr>
              <a:t> Professional Practice Committee. </a:t>
            </a:r>
            <a:r>
              <a:rPr lang="de-DE" sz="600" i="1" dirty="0">
                <a:solidFill>
                  <a:srgbClr val="404040"/>
                </a:solidFill>
                <a:ea typeface="Verdana"/>
                <a:cs typeface="Verdana"/>
              </a:rPr>
              <a:t>Diabetes Care </a:t>
            </a:r>
            <a:r>
              <a:rPr lang="de-DE" sz="600" dirty="0">
                <a:solidFill>
                  <a:srgbClr val="404040"/>
                </a:solidFill>
                <a:ea typeface="Verdana"/>
                <a:cs typeface="Verdana"/>
              </a:rPr>
              <a:t>2026; 49 (</a:t>
            </a:r>
            <a:r>
              <a:rPr lang="de-DE" sz="600" dirty="0" err="1">
                <a:solidFill>
                  <a:srgbClr val="404040"/>
                </a:solidFill>
                <a:ea typeface="Verdana"/>
                <a:cs typeface="Verdana"/>
              </a:rPr>
              <a:t>Suppl</a:t>
            </a:r>
            <a:r>
              <a:rPr lang="de-DE" sz="600" dirty="0">
                <a:solidFill>
                  <a:srgbClr val="404040"/>
                </a:solidFill>
                <a:ea typeface="Verdana"/>
                <a:cs typeface="Verdana"/>
              </a:rPr>
              <a:t>. 1): S27–S49</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Leslie RD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2021; 44: 2449–56. </a:t>
            </a:r>
            <a:r>
              <a:rPr kumimoji="0" lang="da-DK" sz="600" b="1" i="0" u="none" strike="noStrike" kern="1200" cap="none" spc="0" normalizeH="0" baseline="0" noProof="0" dirty="0">
                <a:ln>
                  <a:noFill/>
                </a:ln>
                <a:solidFill>
                  <a:srgbClr val="404040"/>
                </a:solidFill>
                <a:effectLst/>
                <a:uLnTx/>
                <a:uFillTx/>
                <a:latin typeface="Verdana"/>
                <a:ea typeface="Arial"/>
                <a:cs typeface="Arial"/>
              </a:rPr>
              <a:t>3.</a:t>
            </a:r>
            <a:r>
              <a:rPr kumimoji="0" lang="da-DK" sz="600" b="0" i="0" u="none" strike="noStrike" kern="1200" cap="none" spc="0" normalizeH="0" baseline="0" noProof="0" dirty="0">
                <a:ln>
                  <a:noFill/>
                </a:ln>
                <a:solidFill>
                  <a:srgbClr val="404040"/>
                </a:solidFill>
                <a:effectLst/>
                <a:uLnTx/>
                <a:uFillTx/>
                <a:latin typeface="Verdana"/>
                <a:ea typeface="Arial"/>
                <a:cs typeface="Arial"/>
              </a:rPr>
              <a:t> Thomas NJ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2023; 46: 1156</a:t>
            </a:r>
            <a:r>
              <a:rPr lang="de-DE" sz="600" dirty="0">
                <a:solidFill>
                  <a:srgbClr val="404040"/>
                </a:solidFill>
                <a:ea typeface="Verdana"/>
                <a:cs typeface="Verdana"/>
              </a:rPr>
              <a:t>–63; </a:t>
            </a:r>
            <a:r>
              <a:rPr kumimoji="0" lang="da-DK" sz="600" b="1" i="0" u="none" strike="noStrike" kern="1200" cap="none" spc="0" normalizeH="0" baseline="0" noProof="0" dirty="0">
                <a:ln>
                  <a:noFill/>
                </a:ln>
                <a:solidFill>
                  <a:srgbClr val="404040"/>
                </a:solidFill>
                <a:effectLst/>
                <a:uLnTx/>
                <a:uFillTx/>
                <a:latin typeface="Verdana"/>
                <a:ea typeface="Arial"/>
                <a:cs typeface="Arial"/>
              </a:rPr>
              <a:t>4.</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da-DK" sz="600" dirty="0">
                <a:solidFill>
                  <a:srgbClr val="404040"/>
                </a:solidFill>
                <a:ea typeface="Arial"/>
                <a:cs typeface="Arial"/>
              </a:rPr>
              <a:t>Jacobsen LM </a:t>
            </a:r>
            <a:r>
              <a:rPr lang="da-DK" sz="600" i="1" dirty="0">
                <a:solidFill>
                  <a:srgbClr val="404040"/>
                </a:solidFill>
                <a:ea typeface="Arial"/>
                <a:cs typeface="Arial"/>
              </a:rPr>
              <a:t>et al. Diabetologia </a:t>
            </a:r>
            <a:r>
              <a:rPr lang="da-DK" sz="600" dirty="0">
                <a:solidFill>
                  <a:srgbClr val="404040"/>
                </a:solidFill>
                <a:ea typeface="Arial"/>
                <a:cs typeface="Arial"/>
              </a:rPr>
              <a:t>2020; 63: 588–96</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kumimoji="0" lang="da-DK" sz="600" b="1" i="0" u="none" strike="noStrike" kern="1200" cap="none" spc="0" normalizeH="0" baseline="0" noProof="0" dirty="0">
                <a:ln>
                  <a:noFill/>
                </a:ln>
                <a:solidFill>
                  <a:srgbClr val="404040"/>
                </a:solidFill>
                <a:effectLst/>
                <a:uLnTx/>
                <a:uFillTx/>
                <a:latin typeface="Verdana"/>
                <a:ea typeface="Arial"/>
                <a:cs typeface="Arial"/>
              </a:rPr>
              <a:t>5</a:t>
            </a:r>
            <a:r>
              <a:rPr lang="da-DK" sz="600" b="1" dirty="0">
                <a:solidFill>
                  <a:srgbClr val="404040"/>
                </a:solidFill>
                <a:ea typeface="Arial"/>
                <a:cs typeface="Arial"/>
              </a:rPr>
              <a:t>.</a:t>
            </a:r>
            <a:r>
              <a:rPr lang="da-DK" sz="600" dirty="0">
                <a:solidFill>
                  <a:srgbClr val="404040"/>
                </a:solidFill>
                <a:ea typeface="Arial"/>
                <a:cs typeface="Arial"/>
              </a:rPr>
              <a:t> Templeman EL </a:t>
            </a:r>
            <a:r>
              <a:rPr lang="da-DK" sz="600" i="1" dirty="0">
                <a:solidFill>
                  <a:srgbClr val="404040"/>
                </a:solidFill>
                <a:ea typeface="Arial"/>
                <a:cs typeface="Arial"/>
              </a:rPr>
              <a:t>et al. Diabetes Care </a:t>
            </a:r>
            <a:r>
              <a:rPr lang="da-DK" sz="600" dirty="0">
                <a:solidFill>
                  <a:srgbClr val="404040"/>
                </a:solidFill>
                <a:ea typeface="Arial"/>
                <a:cs typeface="Arial"/>
              </a:rPr>
              <a:t>2025; 48: 1571–80.</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Tree>
    <p:extLst>
      <p:ext uri="{BB962C8B-B14F-4D97-AF65-F5344CB8AC3E}">
        <p14:creationId xmlns:p14="http://schemas.microsoft.com/office/powerpoint/2010/main" val="283060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09" y="11714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Es gibt verschiedene mögliche Vorteile der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Identifizie-rung</a:t>
            </a:r>
            <a:r>
              <a:rPr kumimoji="0" lang="de-DE" sz="2000" b="1" i="0" u="none" strike="noStrike" kern="1200" cap="none" spc="0" normalizeH="0" baseline="0" noProof="0" dirty="0">
                <a:ln>
                  <a:noFill/>
                </a:ln>
                <a:solidFill>
                  <a:srgbClr val="7030A0"/>
                </a:solidFill>
                <a:effectLst/>
                <a:uLnTx/>
                <a:uFillTx/>
                <a:latin typeface="Verdana"/>
                <a:ea typeface="+mn-ea"/>
                <a:cs typeface="+mn-cs"/>
              </a:rPr>
              <a:t> von Personen mit präsymptomatischem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30" name="Circle: Hollow 18">
            <a:extLst>
              <a:ext uri="{FF2B5EF4-FFF2-40B4-BE49-F238E27FC236}">
                <a16:creationId xmlns:a16="http://schemas.microsoft.com/office/drawing/2014/main" id="{362F334A-7012-E3A7-B1CE-6A2E0BDFD076}"/>
              </a:ext>
            </a:extLst>
          </p:cNvPr>
          <p:cNvSpPr/>
          <p:nvPr/>
        </p:nvSpPr>
        <p:spPr>
          <a:xfrm>
            <a:off x="2784587" y="1331122"/>
            <a:ext cx="2767146" cy="2767146"/>
          </a:xfrm>
          <a:prstGeom prst="donut">
            <a:avLst>
              <a:gd name="adj" fmla="val 21215"/>
            </a:avLst>
          </a:prstGeom>
          <a:solidFill>
            <a:srgbClr val="AFDDD9">
              <a:alpha val="69804"/>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mn-ea"/>
              <a:cs typeface="Arial"/>
            </a:endParaRPr>
          </a:p>
        </p:txBody>
      </p:sp>
      <p:sp>
        <p:nvSpPr>
          <p:cNvPr id="31" name="TextBox 1">
            <a:extLst>
              <a:ext uri="{FF2B5EF4-FFF2-40B4-BE49-F238E27FC236}">
                <a16:creationId xmlns:a16="http://schemas.microsoft.com/office/drawing/2014/main" id="{75C0A91F-4C07-EF93-97E5-0E4938F3CF68}"/>
              </a:ext>
            </a:extLst>
          </p:cNvPr>
          <p:cNvSpPr txBox="1"/>
          <p:nvPr/>
        </p:nvSpPr>
        <p:spPr>
          <a:xfrm>
            <a:off x="5685179" y="2897960"/>
            <a:ext cx="2767145" cy="369332"/>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200" b="0" i="0" u="none" strike="noStrike" kern="1200" cap="none" spc="0" normalizeH="0" baseline="0" noProof="0">
                <a:ln>
                  <a:noFill/>
                </a:ln>
                <a:solidFill>
                  <a:srgbClr val="000000"/>
                </a:solidFill>
                <a:effectLst/>
                <a:uLnTx/>
                <a:uFillTx/>
                <a:latin typeface="Arial"/>
                <a:ea typeface="Arial"/>
                <a:cs typeface="Arial"/>
              </a:rPr>
              <a:t>Möglichkeit zur präsymptomatischen Aufklärung und Beratung</a:t>
            </a:r>
            <a:r>
              <a:rPr kumimoji="0" lang="de" sz="1200" b="0" i="0" u="none" strike="noStrike" kern="1200" cap="none" spc="0" normalizeH="0" baseline="30000" noProof="0">
                <a:ln>
                  <a:noFill/>
                </a:ln>
                <a:solidFill>
                  <a:srgbClr val="000000"/>
                </a:solidFill>
                <a:effectLst/>
                <a:uLnTx/>
                <a:uFillTx/>
                <a:latin typeface="Arial"/>
                <a:ea typeface="Arial"/>
                <a:cs typeface="Arial"/>
              </a:rPr>
              <a:t>1,2</a:t>
            </a:r>
            <a:r>
              <a:rPr kumimoji="0" lang="de" sz="1200" b="0" i="0" u="none" strike="noStrike" kern="1200" cap="none" spc="0" normalizeH="0" baseline="0" noProof="0">
                <a:ln>
                  <a:noFill/>
                </a:ln>
                <a:solidFill>
                  <a:srgbClr val="000000"/>
                </a:solidFill>
                <a:effectLst/>
                <a:uLnTx/>
                <a:uFillTx/>
                <a:latin typeface="Arial"/>
                <a:ea typeface="Arial"/>
                <a:cs typeface="Arial"/>
              </a:rPr>
              <a:t> </a:t>
            </a:r>
            <a:endParaRPr kumimoji="0" lang="en-GB" sz="1200" b="0" i="0" u="none" strike="noStrike" kern="1200" cap="none" spc="0" normalizeH="0" baseline="3000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2" name="Freeform: Shape 2">
            <a:extLst>
              <a:ext uri="{FF2B5EF4-FFF2-40B4-BE49-F238E27FC236}">
                <a16:creationId xmlns:a16="http://schemas.microsoft.com/office/drawing/2014/main" id="{5EA94D57-1B58-ED91-3D2C-D62F6ED7B067}"/>
              </a:ext>
            </a:extLst>
          </p:cNvPr>
          <p:cNvSpPr/>
          <p:nvPr/>
        </p:nvSpPr>
        <p:spPr>
          <a:xfrm>
            <a:off x="1345993" y="1825367"/>
            <a:ext cx="1691665"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mn-ea"/>
              <a:cs typeface="Arial"/>
            </a:endParaRPr>
          </a:p>
        </p:txBody>
      </p:sp>
      <p:sp>
        <p:nvSpPr>
          <p:cNvPr id="33" name="TextBox 7">
            <a:extLst>
              <a:ext uri="{FF2B5EF4-FFF2-40B4-BE49-F238E27FC236}">
                <a16:creationId xmlns:a16="http://schemas.microsoft.com/office/drawing/2014/main" id="{B60693B6-B45C-169C-75BC-873DABE5D786}"/>
              </a:ext>
            </a:extLst>
          </p:cNvPr>
          <p:cNvSpPr txBox="1"/>
          <p:nvPr/>
        </p:nvSpPr>
        <p:spPr>
          <a:xfrm>
            <a:off x="800828" y="1225600"/>
            <a:ext cx="2112628" cy="369332"/>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1200" b="0" i="0" u="none" strike="noStrike" kern="1200" cap="none" spc="0" normalizeH="0" baseline="0" noProof="0">
                <a:ln>
                  <a:noFill/>
                </a:ln>
                <a:solidFill>
                  <a:srgbClr val="000000"/>
                </a:solidFill>
                <a:effectLst/>
                <a:uLnTx/>
                <a:uFillTx/>
                <a:latin typeface="Arial"/>
                <a:ea typeface="Arial"/>
                <a:cs typeface="Arial"/>
              </a:rPr>
              <a:t>Reduktion von DKA und nachfolgenden Morbiditäten</a:t>
            </a:r>
            <a:r>
              <a:rPr kumimoji="0" lang="de" sz="1200" b="0" i="0" u="none" strike="noStrike" kern="1200" cap="none" spc="0" normalizeH="0" baseline="30000" noProof="0">
                <a:ln>
                  <a:noFill/>
                </a:ln>
                <a:solidFill>
                  <a:srgbClr val="000000"/>
                </a:solidFill>
                <a:effectLst/>
                <a:uLnTx/>
                <a:uFillTx/>
                <a:latin typeface="Arial"/>
                <a:ea typeface="Arial"/>
                <a:cs typeface="Arial"/>
              </a:rPr>
              <a:t>1,2</a:t>
            </a:r>
          </a:p>
        </p:txBody>
      </p:sp>
      <p:sp>
        <p:nvSpPr>
          <p:cNvPr id="34" name="Freeform: Shape 8">
            <a:extLst>
              <a:ext uri="{FF2B5EF4-FFF2-40B4-BE49-F238E27FC236}">
                <a16:creationId xmlns:a16="http://schemas.microsoft.com/office/drawing/2014/main" id="{C0B33EFA-2398-BA1B-D05A-18C2445BA9DD}"/>
              </a:ext>
            </a:extLst>
          </p:cNvPr>
          <p:cNvSpPr/>
          <p:nvPr/>
        </p:nvSpPr>
        <p:spPr>
          <a:xfrm>
            <a:off x="1332392" y="2855744"/>
            <a:ext cx="1691665"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mn-ea"/>
              <a:cs typeface="Arial"/>
            </a:endParaRPr>
          </a:p>
        </p:txBody>
      </p:sp>
      <p:sp>
        <p:nvSpPr>
          <p:cNvPr id="60" name="TextBox 10">
            <a:extLst>
              <a:ext uri="{FF2B5EF4-FFF2-40B4-BE49-F238E27FC236}">
                <a16:creationId xmlns:a16="http://schemas.microsoft.com/office/drawing/2014/main" id="{03DF19C4-B36B-7489-BACD-5D28EDC0947E}"/>
              </a:ext>
            </a:extLst>
          </p:cNvPr>
          <p:cNvSpPr txBox="1"/>
          <p:nvPr/>
        </p:nvSpPr>
        <p:spPr>
          <a:xfrm>
            <a:off x="242641" y="2921658"/>
            <a:ext cx="2310806" cy="553998"/>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DE" sz="1200" b="0" i="0" u="none" strike="noStrike" kern="1200" cap="none" spc="0" normalizeH="0" baseline="0" noProof="0">
                <a:ln>
                  <a:noFill/>
                </a:ln>
                <a:solidFill>
                  <a:srgbClr val="000000"/>
                </a:solidFill>
                <a:effectLst/>
                <a:uLnTx/>
                <a:uFillTx/>
                <a:latin typeface="Arial"/>
                <a:ea typeface="Arial"/>
                <a:cs typeface="Arial"/>
              </a:rPr>
              <a:t>Zeit für die Entwicklung von Fertigkeiten im Umgang mit dem Blutzuckerspiegelmanagement</a:t>
            </a:r>
            <a:r>
              <a:rPr kumimoji="0" lang="de" sz="1200" b="0" i="0" u="none" strike="noStrike" kern="1200" cap="none" spc="0" normalizeH="0" baseline="30000" noProof="0">
                <a:ln>
                  <a:noFill/>
                </a:ln>
                <a:solidFill>
                  <a:srgbClr val="000000"/>
                </a:solidFill>
                <a:effectLst/>
                <a:uLnTx/>
                <a:uFillTx/>
                <a:latin typeface="Arial"/>
                <a:ea typeface="Arial"/>
                <a:cs typeface="Arial"/>
              </a:rPr>
              <a:t>1,2</a:t>
            </a:r>
          </a:p>
        </p:txBody>
      </p:sp>
      <p:sp>
        <p:nvSpPr>
          <p:cNvPr id="62" name="Freeform: Shape 11">
            <a:extLst>
              <a:ext uri="{FF2B5EF4-FFF2-40B4-BE49-F238E27FC236}">
                <a16:creationId xmlns:a16="http://schemas.microsoft.com/office/drawing/2014/main" id="{98A6B8C7-3127-8472-C850-9FD4CB6A5DF1}"/>
              </a:ext>
            </a:extLst>
          </p:cNvPr>
          <p:cNvSpPr/>
          <p:nvPr/>
        </p:nvSpPr>
        <p:spPr>
          <a:xfrm>
            <a:off x="2330448" y="1172485"/>
            <a:ext cx="1691665"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mn-ea"/>
              <a:cs typeface="Arial"/>
            </a:endParaRPr>
          </a:p>
        </p:txBody>
      </p:sp>
      <p:sp>
        <p:nvSpPr>
          <p:cNvPr id="63" name="TextBox 14">
            <a:extLst>
              <a:ext uri="{FF2B5EF4-FFF2-40B4-BE49-F238E27FC236}">
                <a16:creationId xmlns:a16="http://schemas.microsoft.com/office/drawing/2014/main" id="{75F5E420-F2CB-3E05-446D-D27F616F9185}"/>
              </a:ext>
            </a:extLst>
          </p:cNvPr>
          <p:cNvSpPr txBox="1"/>
          <p:nvPr/>
        </p:nvSpPr>
        <p:spPr>
          <a:xfrm>
            <a:off x="756885" y="1926908"/>
            <a:ext cx="2166185" cy="369332"/>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200" b="0" i="0" u="none" strike="noStrike" kern="1200" cap="none" spc="0" normalizeH="0" baseline="0" noProof="0">
                <a:ln>
                  <a:noFill/>
                </a:ln>
                <a:solidFill>
                  <a:srgbClr val="000000"/>
                </a:solidFill>
                <a:effectLst/>
                <a:uLnTx/>
                <a:uFillTx/>
                <a:latin typeface="Arial"/>
                <a:ea typeface="Arial"/>
                <a:cs typeface="Arial"/>
              </a:rPr>
              <a:t>Vermeidung eines Krankenhausaufenthalts</a:t>
            </a:r>
            <a:r>
              <a:rPr kumimoji="0" lang="de" sz="1200" b="0" i="0" u="none" strike="noStrike" kern="1200" cap="none" spc="0" normalizeH="0" baseline="30000" noProof="0">
                <a:ln>
                  <a:noFill/>
                </a:ln>
                <a:solidFill>
                  <a:srgbClr val="000000"/>
                </a:solidFill>
                <a:effectLst/>
                <a:uLnTx/>
                <a:uFillTx/>
                <a:latin typeface="Arial"/>
                <a:ea typeface="Arial"/>
                <a:cs typeface="Arial"/>
              </a:rPr>
              <a:t>1</a:t>
            </a:r>
          </a:p>
        </p:txBody>
      </p:sp>
      <p:sp>
        <p:nvSpPr>
          <p:cNvPr id="64" name="Freeform: Shape 15">
            <a:extLst>
              <a:ext uri="{FF2B5EF4-FFF2-40B4-BE49-F238E27FC236}">
                <a16:creationId xmlns:a16="http://schemas.microsoft.com/office/drawing/2014/main" id="{95C12BA0-0F17-97B4-E420-5AB1A19FDBDF}"/>
              </a:ext>
            </a:extLst>
          </p:cNvPr>
          <p:cNvSpPr/>
          <p:nvPr/>
        </p:nvSpPr>
        <p:spPr>
          <a:xfrm flipH="1">
            <a:off x="5324795" y="2855744"/>
            <a:ext cx="1691665"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mn-ea"/>
              <a:cs typeface="Arial"/>
            </a:endParaRPr>
          </a:p>
        </p:txBody>
      </p:sp>
      <p:sp>
        <p:nvSpPr>
          <p:cNvPr id="65" name="Freeform: Shape 16">
            <a:extLst>
              <a:ext uri="{FF2B5EF4-FFF2-40B4-BE49-F238E27FC236}">
                <a16:creationId xmlns:a16="http://schemas.microsoft.com/office/drawing/2014/main" id="{77EE9E5E-B9D8-0AA7-4186-48F841907B5B}"/>
              </a:ext>
            </a:extLst>
          </p:cNvPr>
          <p:cNvSpPr/>
          <p:nvPr/>
        </p:nvSpPr>
        <p:spPr>
          <a:xfrm flipH="1">
            <a:off x="5318715" y="1825367"/>
            <a:ext cx="1691665"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mn-ea"/>
              <a:cs typeface="Arial"/>
            </a:endParaRPr>
          </a:p>
        </p:txBody>
      </p:sp>
      <p:sp>
        <p:nvSpPr>
          <p:cNvPr id="66" name="TextBox 17">
            <a:extLst>
              <a:ext uri="{FF2B5EF4-FFF2-40B4-BE49-F238E27FC236}">
                <a16:creationId xmlns:a16="http://schemas.microsoft.com/office/drawing/2014/main" id="{1C9FBC25-3101-3167-B89F-6AE396095530}"/>
              </a:ext>
            </a:extLst>
          </p:cNvPr>
          <p:cNvSpPr txBox="1"/>
          <p:nvPr/>
        </p:nvSpPr>
        <p:spPr>
          <a:xfrm>
            <a:off x="5757715" y="1894669"/>
            <a:ext cx="2953148" cy="553998"/>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DE" sz="1200" b="0" i="0" u="none" strike="noStrike" kern="1200" cap="none" spc="0" normalizeH="0" baseline="0" noProof="0">
                <a:ln>
                  <a:noFill/>
                </a:ln>
                <a:solidFill>
                  <a:srgbClr val="000000"/>
                </a:solidFill>
                <a:effectLst/>
                <a:uLnTx/>
                <a:uFillTx/>
                <a:latin typeface="Arial"/>
                <a:ea typeface="Arial"/>
                <a:cs typeface="Arial"/>
              </a:rPr>
              <a:t>Zeit für die psychologische Anpassung und Verringerung des Stresses von Eltern und Kind zum Zeitpunkt der Diagnose</a:t>
            </a:r>
            <a:r>
              <a:rPr kumimoji="0" lang="de" sz="1200" b="0" i="0" u="none" strike="noStrike" kern="1200" cap="none" spc="0" normalizeH="0" baseline="30000" noProof="0">
                <a:ln>
                  <a:noFill/>
                </a:ln>
                <a:solidFill>
                  <a:srgbClr val="000000"/>
                </a:solidFill>
                <a:effectLst/>
                <a:uLnTx/>
                <a:uFillTx/>
                <a:latin typeface="Arial"/>
                <a:ea typeface="Arial"/>
                <a:cs typeface="Arial"/>
              </a:rPr>
              <a:t>1</a:t>
            </a:r>
          </a:p>
        </p:txBody>
      </p:sp>
      <p:sp>
        <p:nvSpPr>
          <p:cNvPr id="67" name="Content Placeholder 5">
            <a:extLst>
              <a:ext uri="{FF2B5EF4-FFF2-40B4-BE49-F238E27FC236}">
                <a16:creationId xmlns:a16="http://schemas.microsoft.com/office/drawing/2014/main" id="{DF2F9BF0-667B-D13D-504E-EA5160FA540B}"/>
              </a:ext>
            </a:extLst>
          </p:cNvPr>
          <p:cNvSpPr txBox="1"/>
          <p:nvPr/>
        </p:nvSpPr>
        <p:spPr>
          <a:xfrm>
            <a:off x="3410180" y="1999928"/>
            <a:ext cx="1540591" cy="1429533"/>
          </a:xfrm>
          <a:prstGeom prst="rect">
            <a:avLst/>
          </a:prstGeom>
        </p:spPr>
        <p:txBody>
          <a:bodyPr anchor="ctr" anchorCtr="0"/>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179388" indent="-179388"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401638" indent="-222250" algn="l" defTabSz="914400"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585788" indent="-1793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ct val="0"/>
              </a:spcAft>
              <a:buClrTx/>
              <a:buSzTx/>
              <a:buFont typeface="Arial" panose="020B0604020202020204" pitchFamily="34" charset="0"/>
              <a:buNone/>
              <a:tabLst/>
              <a:defRPr/>
            </a:pPr>
            <a:r>
              <a:rPr kumimoji="0" lang="de" sz="1200" b="1" i="0" u="none" strike="noStrike" kern="1200" cap="none" spc="0" normalizeH="0" baseline="0" noProof="0" dirty="0">
                <a:ln>
                  <a:noFill/>
                </a:ln>
                <a:solidFill>
                  <a:srgbClr val="23004C"/>
                </a:solidFill>
                <a:effectLst/>
                <a:uLnTx/>
                <a:uFillTx/>
                <a:latin typeface="Arial"/>
                <a:ea typeface="Arial"/>
                <a:cs typeface="Arial"/>
              </a:rPr>
              <a:t>Potenzielle Vorteile von Früherkennung und Überwachung des autoimmunen T1D</a:t>
            </a:r>
            <a:r>
              <a:rPr kumimoji="0" lang="de" sz="1200" b="0" i="0" u="none" strike="noStrike" kern="1200" cap="none" spc="0" normalizeH="0" baseline="30000" noProof="0" dirty="0">
                <a:ln>
                  <a:noFill/>
                </a:ln>
                <a:solidFill>
                  <a:srgbClr val="23004C"/>
                </a:solidFill>
                <a:effectLst/>
                <a:uLnTx/>
                <a:uFillTx/>
                <a:latin typeface="Arial"/>
                <a:ea typeface="Arial"/>
                <a:cs typeface="Arial"/>
              </a:rPr>
              <a:t>1,2</a:t>
            </a:r>
          </a:p>
        </p:txBody>
      </p:sp>
      <p:sp>
        <p:nvSpPr>
          <p:cNvPr id="68" name="Oval 36">
            <a:extLst>
              <a:ext uri="{FF2B5EF4-FFF2-40B4-BE49-F238E27FC236}">
                <a16:creationId xmlns:a16="http://schemas.microsoft.com/office/drawing/2014/main" id="{6E281A6F-CBB8-0D26-C451-30384BDF58D7}"/>
              </a:ext>
            </a:extLst>
          </p:cNvPr>
          <p:cNvSpPr/>
          <p:nvPr/>
        </p:nvSpPr>
        <p:spPr>
          <a:xfrm>
            <a:off x="3883076" y="1331148"/>
            <a:ext cx="578906" cy="578906"/>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Arial"/>
            </a:endParaRPr>
          </a:p>
        </p:txBody>
      </p:sp>
      <p:sp>
        <p:nvSpPr>
          <p:cNvPr id="69" name="Oval 39">
            <a:extLst>
              <a:ext uri="{FF2B5EF4-FFF2-40B4-BE49-F238E27FC236}">
                <a16:creationId xmlns:a16="http://schemas.microsoft.com/office/drawing/2014/main" id="{8BB8E270-D74B-E652-79CA-2502099BED84}"/>
              </a:ext>
            </a:extLst>
          </p:cNvPr>
          <p:cNvSpPr/>
          <p:nvPr/>
        </p:nvSpPr>
        <p:spPr>
          <a:xfrm>
            <a:off x="4811069" y="1855561"/>
            <a:ext cx="578906" cy="578906"/>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Arial"/>
            </a:endParaRPr>
          </a:p>
        </p:txBody>
      </p:sp>
      <p:sp>
        <p:nvSpPr>
          <p:cNvPr id="70" name="Oval 48">
            <a:extLst>
              <a:ext uri="{FF2B5EF4-FFF2-40B4-BE49-F238E27FC236}">
                <a16:creationId xmlns:a16="http://schemas.microsoft.com/office/drawing/2014/main" id="{2811B267-9613-A615-99FB-40E809412789}"/>
              </a:ext>
            </a:extLst>
          </p:cNvPr>
          <p:cNvSpPr/>
          <p:nvPr/>
        </p:nvSpPr>
        <p:spPr>
          <a:xfrm>
            <a:off x="2936278" y="2977558"/>
            <a:ext cx="578906" cy="578906"/>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Arial"/>
            </a:endParaRPr>
          </a:p>
        </p:txBody>
      </p:sp>
      <p:pic>
        <p:nvPicPr>
          <p:cNvPr id="71" name="Graphic 49" descr="Ambulance with solid fill">
            <a:extLst>
              <a:ext uri="{FF2B5EF4-FFF2-40B4-BE49-F238E27FC236}">
                <a16:creationId xmlns:a16="http://schemas.microsoft.com/office/drawing/2014/main" id="{D7195309-C5ED-2237-1DA3-855EF217B9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64258" y="1391145"/>
            <a:ext cx="445928" cy="445928"/>
          </a:xfrm>
          <a:prstGeom prst="rect">
            <a:avLst/>
          </a:prstGeom>
        </p:spPr>
      </p:pic>
      <p:grpSp>
        <p:nvGrpSpPr>
          <p:cNvPr id="72" name="Group 50">
            <a:extLst>
              <a:ext uri="{FF2B5EF4-FFF2-40B4-BE49-F238E27FC236}">
                <a16:creationId xmlns:a16="http://schemas.microsoft.com/office/drawing/2014/main" id="{D82E8A46-52AD-E5B5-89E5-2DC9C0624074}"/>
              </a:ext>
            </a:extLst>
          </p:cNvPr>
          <p:cNvGrpSpPr/>
          <p:nvPr/>
        </p:nvGrpSpPr>
        <p:grpSpPr>
          <a:xfrm>
            <a:off x="2936313" y="1861277"/>
            <a:ext cx="2402871" cy="578906"/>
            <a:chOff x="4386417" y="2649538"/>
            <a:chExt cx="3203828" cy="771875"/>
          </a:xfrm>
        </p:grpSpPr>
        <p:sp>
          <p:nvSpPr>
            <p:cNvPr id="73" name="Oval 51">
              <a:extLst>
                <a:ext uri="{FF2B5EF4-FFF2-40B4-BE49-F238E27FC236}">
                  <a16:creationId xmlns:a16="http://schemas.microsoft.com/office/drawing/2014/main" id="{1E85F2F9-FAA2-15D4-91D2-7F17CBD8BF76}"/>
                </a:ext>
              </a:extLst>
            </p:cNvPr>
            <p:cNvSpPr/>
            <p:nvPr/>
          </p:nvSpPr>
          <p:spPr>
            <a:xfrm>
              <a:off x="4386417" y="2649538"/>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Arial"/>
              </a:endParaRPr>
            </a:p>
          </p:txBody>
        </p:sp>
        <p:pic>
          <p:nvPicPr>
            <p:cNvPr id="74" name="Graphic 52" descr="Smiling face with solid fill with solid fill">
              <a:extLst>
                <a:ext uri="{FF2B5EF4-FFF2-40B4-BE49-F238E27FC236}">
                  <a16:creationId xmlns:a16="http://schemas.microsoft.com/office/drawing/2014/main" id="{D7261AD1-8098-1933-05A8-06DC079275B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46975" y="2708550"/>
              <a:ext cx="643270" cy="643270"/>
            </a:xfrm>
            <a:prstGeom prst="rect">
              <a:avLst/>
            </a:prstGeom>
          </p:spPr>
        </p:pic>
      </p:grpSp>
      <p:sp>
        <p:nvSpPr>
          <p:cNvPr id="75" name="Oval 45">
            <a:extLst>
              <a:ext uri="{FF2B5EF4-FFF2-40B4-BE49-F238E27FC236}">
                <a16:creationId xmlns:a16="http://schemas.microsoft.com/office/drawing/2014/main" id="{172E4C7E-0D3F-A81D-0B88-0DA56066F6AE}"/>
              </a:ext>
            </a:extLst>
          </p:cNvPr>
          <p:cNvSpPr/>
          <p:nvPr/>
        </p:nvSpPr>
        <p:spPr>
          <a:xfrm>
            <a:off x="4832362" y="2947606"/>
            <a:ext cx="578906" cy="578906"/>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Arial"/>
            </a:endParaRPr>
          </a:p>
        </p:txBody>
      </p:sp>
      <p:sp>
        <p:nvSpPr>
          <p:cNvPr id="76" name="Freeform 34">
            <a:extLst>
              <a:ext uri="{FF2B5EF4-FFF2-40B4-BE49-F238E27FC236}">
                <a16:creationId xmlns:a16="http://schemas.microsoft.com/office/drawing/2014/main" id="{C7321AA2-09B8-AE46-6F27-981B7DC202EB}"/>
              </a:ext>
            </a:extLst>
          </p:cNvPr>
          <p:cNvSpPr/>
          <p:nvPr/>
        </p:nvSpPr>
        <p:spPr bwMode="auto">
          <a:xfrm>
            <a:off x="4963735" y="3054182"/>
            <a:ext cx="304310" cy="336395"/>
          </a:xfrm>
          <a:custGeom>
            <a:avLst/>
            <a:gdLst>
              <a:gd name="T0" fmla="*/ 58 w 156"/>
              <a:gd name="T1" fmla="*/ 169 h 177"/>
              <a:gd name="T2" fmla="*/ 37 w 156"/>
              <a:gd name="T3" fmla="*/ 165 h 177"/>
              <a:gd name="T4" fmla="*/ 36 w 156"/>
              <a:gd name="T5" fmla="*/ 146 h 177"/>
              <a:gd name="T6" fmla="*/ 27 w 156"/>
              <a:gd name="T7" fmla="*/ 123 h 177"/>
              <a:gd name="T8" fmla="*/ 21 w 156"/>
              <a:gd name="T9" fmla="*/ 33 h 177"/>
              <a:gd name="T10" fmla="*/ 91 w 156"/>
              <a:gd name="T11" fmla="*/ 6 h 177"/>
              <a:gd name="T12" fmla="*/ 145 w 156"/>
              <a:gd name="T13" fmla="*/ 58 h 177"/>
              <a:gd name="T14" fmla="*/ 155 w 156"/>
              <a:gd name="T15" fmla="*/ 93 h 177"/>
              <a:gd name="T16" fmla="*/ 149 w 156"/>
              <a:gd name="T17" fmla="*/ 100 h 177"/>
              <a:gd name="T18" fmla="*/ 138 w 156"/>
              <a:gd name="T19" fmla="*/ 111 h 177"/>
              <a:gd name="T20" fmla="*/ 138 w 156"/>
              <a:gd name="T21" fmla="*/ 135 h 177"/>
              <a:gd name="T22" fmla="*/ 131 w 156"/>
              <a:gd name="T23" fmla="*/ 143 h 177"/>
              <a:gd name="T24" fmla="*/ 110 w 156"/>
              <a:gd name="T25" fmla="*/ 143 h 177"/>
              <a:gd name="T26" fmla="*/ 101 w 156"/>
              <a:gd name="T27" fmla="*/ 152 h 177"/>
              <a:gd name="T28" fmla="*/ 101 w 156"/>
              <a:gd name="T29" fmla="*/ 172 h 177"/>
              <a:gd name="T30" fmla="*/ 96 w 156"/>
              <a:gd name="T31" fmla="*/ 176 h 177"/>
              <a:gd name="T32" fmla="*/ 69 w 156"/>
              <a:gd name="T33" fmla="*/ 171 h 177"/>
              <a:gd name="T34" fmla="*/ 69 w 156"/>
              <a:gd name="T35" fmla="*/ 163 h 177"/>
              <a:gd name="T36" fmla="*/ 69 w 156"/>
              <a:gd name="T37" fmla="*/ 93 h 177"/>
              <a:gd name="T38" fmla="*/ 79 w 156"/>
              <a:gd name="T39" fmla="*/ 83 h 177"/>
              <a:gd name="T40" fmla="*/ 121 w 156"/>
              <a:gd name="T41" fmla="*/ 83 h 177"/>
              <a:gd name="T42" fmla="*/ 132 w 156"/>
              <a:gd name="T43" fmla="*/ 77 h 177"/>
              <a:gd name="T44" fmla="*/ 129 w 156"/>
              <a:gd name="T45" fmla="*/ 66 h 177"/>
              <a:gd name="T46" fmla="*/ 129 w 156"/>
              <a:gd name="T47" fmla="*/ 62 h 177"/>
              <a:gd name="T48" fmla="*/ 124 w 156"/>
              <a:gd name="T49" fmla="*/ 47 h 177"/>
              <a:gd name="T50" fmla="*/ 121 w 156"/>
              <a:gd name="T51" fmla="*/ 42 h 177"/>
              <a:gd name="T52" fmla="*/ 110 w 156"/>
              <a:gd name="T53" fmla="*/ 32 h 177"/>
              <a:gd name="T54" fmla="*/ 105 w 156"/>
              <a:gd name="T55" fmla="*/ 28 h 177"/>
              <a:gd name="T56" fmla="*/ 92 w 156"/>
              <a:gd name="T57" fmla="*/ 23 h 177"/>
              <a:gd name="T58" fmla="*/ 85 w 156"/>
              <a:gd name="T59" fmla="*/ 21 h 177"/>
              <a:gd name="T60" fmla="*/ 71 w 156"/>
              <a:gd name="T61" fmla="*/ 21 h 177"/>
              <a:gd name="T62" fmla="*/ 64 w 156"/>
              <a:gd name="T63" fmla="*/ 23 h 177"/>
              <a:gd name="T64" fmla="*/ 51 w 156"/>
              <a:gd name="T65" fmla="*/ 28 h 177"/>
              <a:gd name="T66" fmla="*/ 45 w 156"/>
              <a:gd name="T67" fmla="*/ 31 h 177"/>
              <a:gd name="T68" fmla="*/ 35 w 156"/>
              <a:gd name="T69" fmla="*/ 41 h 177"/>
              <a:gd name="T70" fmla="*/ 31 w 156"/>
              <a:gd name="T71" fmla="*/ 46 h 177"/>
              <a:gd name="T72" fmla="*/ 25 w 156"/>
              <a:gd name="T73" fmla="*/ 61 h 177"/>
              <a:gd name="T74" fmla="*/ 25 w 156"/>
              <a:gd name="T75" fmla="*/ 66 h 177"/>
              <a:gd name="T76" fmla="*/ 22 w 156"/>
              <a:gd name="T77" fmla="*/ 77 h 177"/>
              <a:gd name="T78" fmla="*/ 31 w 156"/>
              <a:gd name="T79" fmla="*/ 83 h 177"/>
              <a:gd name="T80" fmla="*/ 36 w 156"/>
              <a:gd name="T81" fmla="*/ 83 h 177"/>
              <a:gd name="T82" fmla="*/ 39 w 156"/>
              <a:gd name="T83" fmla="*/ 87 h 177"/>
              <a:gd name="T84" fmla="*/ 45 w 156"/>
              <a:gd name="T85" fmla="*/ 96 h 177"/>
              <a:gd name="T86" fmla="*/ 51 w 156"/>
              <a:gd name="T87" fmla="*/ 96 h 177"/>
              <a:gd name="T88" fmla="*/ 58 w 156"/>
              <a:gd name="T89" fmla="*/ 103 h 177"/>
              <a:gd name="T90" fmla="*/ 58 w 156"/>
              <a:gd name="T91" fmla="*/ 16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77">
                <a:moveTo>
                  <a:pt x="58" y="169"/>
                </a:moveTo>
                <a:cubicBezTo>
                  <a:pt x="51" y="168"/>
                  <a:pt x="42" y="169"/>
                  <a:pt x="37" y="165"/>
                </a:cubicBezTo>
                <a:cubicBezTo>
                  <a:pt x="32" y="161"/>
                  <a:pt x="35" y="152"/>
                  <a:pt x="36" y="146"/>
                </a:cubicBezTo>
                <a:cubicBezTo>
                  <a:pt x="36" y="137"/>
                  <a:pt x="33" y="130"/>
                  <a:pt x="27" y="123"/>
                </a:cubicBezTo>
                <a:cubicBezTo>
                  <a:pt x="3" y="97"/>
                  <a:pt x="0" y="60"/>
                  <a:pt x="21" y="33"/>
                </a:cubicBezTo>
                <a:cubicBezTo>
                  <a:pt x="38" y="10"/>
                  <a:pt x="62" y="0"/>
                  <a:pt x="91" y="6"/>
                </a:cubicBezTo>
                <a:cubicBezTo>
                  <a:pt x="119" y="11"/>
                  <a:pt x="137" y="30"/>
                  <a:pt x="145" y="58"/>
                </a:cubicBezTo>
                <a:cubicBezTo>
                  <a:pt x="148" y="69"/>
                  <a:pt x="151" y="81"/>
                  <a:pt x="155" y="93"/>
                </a:cubicBezTo>
                <a:cubicBezTo>
                  <a:pt x="156" y="98"/>
                  <a:pt x="155" y="100"/>
                  <a:pt x="149" y="100"/>
                </a:cubicBezTo>
                <a:cubicBezTo>
                  <a:pt x="137" y="99"/>
                  <a:pt x="138" y="100"/>
                  <a:pt x="138" y="111"/>
                </a:cubicBezTo>
                <a:cubicBezTo>
                  <a:pt x="138" y="119"/>
                  <a:pt x="138" y="127"/>
                  <a:pt x="138" y="135"/>
                </a:cubicBezTo>
                <a:cubicBezTo>
                  <a:pt x="138" y="140"/>
                  <a:pt x="136" y="143"/>
                  <a:pt x="131" y="143"/>
                </a:cubicBezTo>
                <a:cubicBezTo>
                  <a:pt x="124" y="143"/>
                  <a:pt x="117" y="143"/>
                  <a:pt x="110" y="143"/>
                </a:cubicBezTo>
                <a:cubicBezTo>
                  <a:pt x="102" y="143"/>
                  <a:pt x="101" y="144"/>
                  <a:pt x="101" y="152"/>
                </a:cubicBezTo>
                <a:cubicBezTo>
                  <a:pt x="101" y="158"/>
                  <a:pt x="101" y="165"/>
                  <a:pt x="101" y="172"/>
                </a:cubicBezTo>
                <a:cubicBezTo>
                  <a:pt x="101" y="175"/>
                  <a:pt x="100" y="177"/>
                  <a:pt x="96" y="176"/>
                </a:cubicBezTo>
                <a:cubicBezTo>
                  <a:pt x="87" y="174"/>
                  <a:pt x="78" y="173"/>
                  <a:pt x="69" y="171"/>
                </a:cubicBezTo>
                <a:cubicBezTo>
                  <a:pt x="69" y="168"/>
                  <a:pt x="69" y="166"/>
                  <a:pt x="69" y="163"/>
                </a:cubicBezTo>
                <a:cubicBezTo>
                  <a:pt x="69" y="140"/>
                  <a:pt x="69" y="116"/>
                  <a:pt x="69" y="93"/>
                </a:cubicBezTo>
                <a:cubicBezTo>
                  <a:pt x="69" y="85"/>
                  <a:pt x="71" y="83"/>
                  <a:pt x="79" y="83"/>
                </a:cubicBezTo>
                <a:cubicBezTo>
                  <a:pt x="93" y="83"/>
                  <a:pt x="107" y="83"/>
                  <a:pt x="121" y="83"/>
                </a:cubicBezTo>
                <a:cubicBezTo>
                  <a:pt x="125" y="83"/>
                  <a:pt x="129" y="82"/>
                  <a:pt x="132" y="77"/>
                </a:cubicBezTo>
                <a:cubicBezTo>
                  <a:pt x="134" y="73"/>
                  <a:pt x="133" y="69"/>
                  <a:pt x="129" y="66"/>
                </a:cubicBezTo>
                <a:cubicBezTo>
                  <a:pt x="127" y="64"/>
                  <a:pt x="127" y="64"/>
                  <a:pt x="129" y="62"/>
                </a:cubicBezTo>
                <a:cubicBezTo>
                  <a:pt x="133" y="55"/>
                  <a:pt x="132" y="49"/>
                  <a:pt x="124" y="47"/>
                </a:cubicBezTo>
                <a:cubicBezTo>
                  <a:pt x="121" y="46"/>
                  <a:pt x="121" y="45"/>
                  <a:pt x="121" y="42"/>
                </a:cubicBezTo>
                <a:cubicBezTo>
                  <a:pt x="121" y="35"/>
                  <a:pt x="117" y="31"/>
                  <a:pt x="110" y="32"/>
                </a:cubicBezTo>
                <a:cubicBezTo>
                  <a:pt x="107" y="32"/>
                  <a:pt x="106" y="31"/>
                  <a:pt x="105" y="28"/>
                </a:cubicBezTo>
                <a:cubicBezTo>
                  <a:pt x="103" y="23"/>
                  <a:pt x="97" y="20"/>
                  <a:pt x="92" y="23"/>
                </a:cubicBezTo>
                <a:cubicBezTo>
                  <a:pt x="89" y="25"/>
                  <a:pt x="87" y="24"/>
                  <a:pt x="85" y="21"/>
                </a:cubicBezTo>
                <a:cubicBezTo>
                  <a:pt x="81" y="17"/>
                  <a:pt x="75" y="17"/>
                  <a:pt x="71" y="21"/>
                </a:cubicBezTo>
                <a:cubicBezTo>
                  <a:pt x="69" y="24"/>
                  <a:pt x="67" y="24"/>
                  <a:pt x="64" y="23"/>
                </a:cubicBezTo>
                <a:cubicBezTo>
                  <a:pt x="59" y="20"/>
                  <a:pt x="53" y="22"/>
                  <a:pt x="51" y="28"/>
                </a:cubicBezTo>
                <a:cubicBezTo>
                  <a:pt x="50" y="31"/>
                  <a:pt x="48" y="31"/>
                  <a:pt x="45" y="31"/>
                </a:cubicBezTo>
                <a:cubicBezTo>
                  <a:pt x="39" y="31"/>
                  <a:pt x="34" y="35"/>
                  <a:pt x="35" y="41"/>
                </a:cubicBezTo>
                <a:cubicBezTo>
                  <a:pt x="35" y="44"/>
                  <a:pt x="34" y="45"/>
                  <a:pt x="31" y="46"/>
                </a:cubicBezTo>
                <a:cubicBezTo>
                  <a:pt x="24" y="48"/>
                  <a:pt x="22" y="54"/>
                  <a:pt x="25" y="61"/>
                </a:cubicBezTo>
                <a:cubicBezTo>
                  <a:pt x="27" y="63"/>
                  <a:pt x="26" y="64"/>
                  <a:pt x="25" y="66"/>
                </a:cubicBezTo>
                <a:cubicBezTo>
                  <a:pt x="21" y="69"/>
                  <a:pt x="20" y="73"/>
                  <a:pt x="22" y="77"/>
                </a:cubicBezTo>
                <a:cubicBezTo>
                  <a:pt x="24" y="81"/>
                  <a:pt x="27" y="83"/>
                  <a:pt x="31" y="83"/>
                </a:cubicBezTo>
                <a:cubicBezTo>
                  <a:pt x="33" y="83"/>
                  <a:pt x="34" y="83"/>
                  <a:pt x="36" y="83"/>
                </a:cubicBezTo>
                <a:cubicBezTo>
                  <a:pt x="39" y="83"/>
                  <a:pt x="41" y="83"/>
                  <a:pt x="39" y="87"/>
                </a:cubicBezTo>
                <a:cubicBezTo>
                  <a:pt x="37" y="92"/>
                  <a:pt x="40" y="96"/>
                  <a:pt x="45" y="96"/>
                </a:cubicBezTo>
                <a:cubicBezTo>
                  <a:pt x="47" y="97"/>
                  <a:pt x="49" y="97"/>
                  <a:pt x="51" y="96"/>
                </a:cubicBezTo>
                <a:cubicBezTo>
                  <a:pt x="56" y="96"/>
                  <a:pt x="58" y="98"/>
                  <a:pt x="58" y="103"/>
                </a:cubicBezTo>
                <a:cubicBezTo>
                  <a:pt x="58" y="125"/>
                  <a:pt x="58" y="147"/>
                  <a:pt x="58" y="169"/>
                </a:cubicBez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algn="l" defTabSz="685766" rtl="0" eaLnBrk="1" fontAlgn="auto"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Verdana"/>
              <a:ea typeface="+mn-ea"/>
              <a:cs typeface="Arial"/>
            </a:endParaRPr>
          </a:p>
        </p:txBody>
      </p:sp>
      <p:pic>
        <p:nvPicPr>
          <p:cNvPr id="77" name="Graphic 61" descr="Water outline">
            <a:extLst>
              <a:ext uri="{FF2B5EF4-FFF2-40B4-BE49-F238E27FC236}">
                <a16:creationId xmlns:a16="http://schemas.microsoft.com/office/drawing/2014/main" id="{80AD27D9-D8B8-BE29-7EAE-D0FCD1022D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20133" y="3054708"/>
            <a:ext cx="411194" cy="411194"/>
          </a:xfrm>
          <a:prstGeom prst="rect">
            <a:avLst/>
          </a:prstGeom>
        </p:spPr>
      </p:pic>
      <p:pic>
        <p:nvPicPr>
          <p:cNvPr id="78" name="Graphic 46" descr="Hospital with solid fill">
            <a:extLst>
              <a:ext uri="{FF2B5EF4-FFF2-40B4-BE49-F238E27FC236}">
                <a16:creationId xmlns:a16="http://schemas.microsoft.com/office/drawing/2014/main" id="{A96045A5-0718-C2A6-6048-4B3DEF5BEA3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20916" y="1933220"/>
            <a:ext cx="424988" cy="424988"/>
          </a:xfrm>
          <a:prstGeom prst="rect">
            <a:avLst/>
          </a:prstGeom>
        </p:spPr>
      </p:pic>
      <p:sp>
        <p:nvSpPr>
          <p:cNvPr id="79" name="Oval 4">
            <a:extLst>
              <a:ext uri="{FF2B5EF4-FFF2-40B4-BE49-F238E27FC236}">
                <a16:creationId xmlns:a16="http://schemas.microsoft.com/office/drawing/2014/main" id="{ED307A5E-ADD4-DB52-9986-1E7A68E7D5D5}"/>
              </a:ext>
            </a:extLst>
          </p:cNvPr>
          <p:cNvSpPr/>
          <p:nvPr/>
        </p:nvSpPr>
        <p:spPr>
          <a:xfrm>
            <a:off x="3883076" y="3558322"/>
            <a:ext cx="578906" cy="578906"/>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Arial"/>
            </a:endParaRPr>
          </a:p>
        </p:txBody>
      </p:sp>
      <p:pic>
        <p:nvPicPr>
          <p:cNvPr id="80" name="Graphic 21">
            <a:extLst>
              <a:ext uri="{FF2B5EF4-FFF2-40B4-BE49-F238E27FC236}">
                <a16:creationId xmlns:a16="http://schemas.microsoft.com/office/drawing/2014/main" id="{F4025ED5-BEB5-3CBB-7716-242BA5294A5E}"/>
              </a:ext>
            </a:extLst>
          </p:cNvPr>
          <p:cNvPicPr>
            <a:picLocks noChangeAspect="1"/>
          </p:cNvPicPr>
          <p:nvPr/>
        </p:nvPicPr>
        <p:blipFill>
          <a:blip r:embed="rId11">
            <a:extLst>
              <a:ext uri="{96DAC541-7B7A-43D3-8B79-37D633B846F1}">
                <asvg:svgBlip xmlns:asvg="http://schemas.microsoft.com/office/drawing/2016/SVG/main" r:embed="rId12"/>
              </a:ext>
            </a:extLst>
          </a:blip>
          <a:srcRect b="16123"/>
          <a:stretch>
            <a:fillRect/>
          </a:stretch>
        </p:blipFill>
        <p:spPr>
          <a:xfrm>
            <a:off x="3921624" y="3588324"/>
            <a:ext cx="513207" cy="528294"/>
          </a:xfrm>
          <a:prstGeom prst="rect">
            <a:avLst/>
          </a:prstGeom>
        </p:spPr>
      </p:pic>
      <p:sp>
        <p:nvSpPr>
          <p:cNvPr id="81" name="Freeform: Shape 22">
            <a:extLst>
              <a:ext uri="{FF2B5EF4-FFF2-40B4-BE49-F238E27FC236}">
                <a16:creationId xmlns:a16="http://schemas.microsoft.com/office/drawing/2014/main" id="{8022E13F-5D79-C119-4004-D365412F2DA9}"/>
              </a:ext>
            </a:extLst>
          </p:cNvPr>
          <p:cNvSpPr/>
          <p:nvPr/>
        </p:nvSpPr>
        <p:spPr>
          <a:xfrm flipH="1">
            <a:off x="4419567" y="3750930"/>
            <a:ext cx="1691665"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a:ea typeface="+mn-ea"/>
              <a:cs typeface="Arial"/>
            </a:endParaRPr>
          </a:p>
        </p:txBody>
      </p:sp>
      <p:sp>
        <p:nvSpPr>
          <p:cNvPr id="82" name="TextBox 23">
            <a:extLst>
              <a:ext uri="{FF2B5EF4-FFF2-40B4-BE49-F238E27FC236}">
                <a16:creationId xmlns:a16="http://schemas.microsoft.com/office/drawing/2014/main" id="{7AC39B42-2044-17EC-70B2-495950F7A0AA}"/>
              </a:ext>
            </a:extLst>
          </p:cNvPr>
          <p:cNvSpPr txBox="1"/>
          <p:nvPr/>
        </p:nvSpPr>
        <p:spPr>
          <a:xfrm>
            <a:off x="5203133" y="3808229"/>
            <a:ext cx="2434476" cy="369332"/>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200" b="0" i="0" u="none" strike="noStrike" kern="1200" cap="none" spc="0" normalizeH="0" baseline="0" noProof="0">
                <a:ln>
                  <a:noFill/>
                </a:ln>
                <a:solidFill>
                  <a:srgbClr val="000000"/>
                </a:solidFill>
                <a:effectLst/>
                <a:uLnTx/>
                <a:uFillTx/>
                <a:latin typeface="Arial"/>
                <a:ea typeface="Arial"/>
                <a:cs typeface="Arial"/>
              </a:rPr>
              <a:t>Möglichkeit der Aufnahme </a:t>
            </a:r>
            <a:br>
              <a:rPr kumimoji="0" sz="1200" b="0" i="0" u="none" strike="noStrike" kern="1200" cap="none" spc="0" normalizeH="0" baseline="0" noProof="0">
                <a:ln>
                  <a:noFill/>
                </a:ln>
                <a:solidFill>
                  <a:srgbClr val="347475"/>
                </a:solidFill>
                <a:effectLst/>
                <a:uLnTx/>
                <a:uFillTx/>
                <a:latin typeface="Verdana"/>
                <a:ea typeface="+mn-ea"/>
                <a:cs typeface="Arial"/>
              </a:rPr>
            </a:br>
            <a:r>
              <a:rPr kumimoji="0" lang="de" sz="1200" b="0" i="0" u="none" strike="noStrike" kern="1200" cap="none" spc="0" normalizeH="0" baseline="0" noProof="0">
                <a:ln>
                  <a:noFill/>
                </a:ln>
                <a:solidFill>
                  <a:srgbClr val="000000"/>
                </a:solidFill>
                <a:effectLst/>
                <a:uLnTx/>
                <a:uFillTx/>
                <a:latin typeface="Arial"/>
                <a:ea typeface="Arial"/>
                <a:cs typeface="Arial"/>
              </a:rPr>
              <a:t>in klinische Studien</a:t>
            </a:r>
            <a:r>
              <a:rPr kumimoji="0" lang="de" sz="1200" b="0" i="0" u="none" strike="noStrike" kern="1200" cap="none" spc="0" normalizeH="0" baseline="30000" noProof="0">
                <a:ln>
                  <a:noFill/>
                </a:ln>
                <a:solidFill>
                  <a:srgbClr val="000000"/>
                </a:solidFill>
                <a:effectLst/>
                <a:uLnTx/>
                <a:uFillTx/>
                <a:latin typeface="Arial"/>
                <a:ea typeface="Arial"/>
                <a:cs typeface="Arial"/>
              </a:rPr>
              <a:t>1</a:t>
            </a:r>
            <a:r>
              <a:rPr kumimoji="0" lang="de" sz="1200" b="0" i="0" u="none" strike="noStrike" kern="1200" cap="none" spc="0" normalizeH="0" baseline="0" noProof="0">
                <a:ln>
                  <a:noFill/>
                </a:ln>
                <a:solidFill>
                  <a:srgbClr val="000000"/>
                </a:solidFill>
                <a:effectLst/>
                <a:uLnTx/>
                <a:uFillTx/>
                <a:latin typeface="Arial"/>
                <a:ea typeface="Arial"/>
                <a:cs typeface="Arial"/>
              </a:rPr>
              <a:t> </a:t>
            </a:r>
            <a:endParaRPr kumimoji="0" lang="en-GB" sz="1200" b="0" i="0" u="none" strike="noStrike" kern="1200" cap="none" spc="0" normalizeH="0" baseline="3000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TextBox 3037">
            <a:extLst>
              <a:ext uri="{FF2B5EF4-FFF2-40B4-BE49-F238E27FC236}">
                <a16:creationId xmlns:a16="http://schemas.microsoft.com/office/drawing/2014/main" id="{F9873056-A940-1EF8-E745-A05D728C9923}"/>
              </a:ext>
            </a:extLst>
          </p:cNvPr>
          <p:cNvSpPr txBox="1"/>
          <p:nvPr/>
        </p:nvSpPr>
        <p:spPr>
          <a:xfrm>
            <a:off x="314410" y="4839357"/>
            <a:ext cx="7723188" cy="276999"/>
          </a:xfrm>
          <a:prstGeom prst="rect">
            <a:avLst/>
          </a:prstGeom>
          <a:noFill/>
        </p:spPr>
        <p:txBody>
          <a:bodyPr wrap="square" rtlCol="0" anchor="b">
            <a:spAutoFit/>
          </a:bodyPr>
          <a:lstStyle/>
          <a:p>
            <a:r>
              <a:rPr lang="de-DE" sz="600" dirty="0">
                <a:solidFill>
                  <a:srgbClr val="404040"/>
                </a:solidFill>
              </a:rPr>
              <a:t>DKA: Diabetische Ketoazidose; T1D: Typ-1-Diabetes.</a:t>
            </a:r>
          </a:p>
          <a:p>
            <a:r>
              <a:rPr lang="de-DE" sz="600" b="1" dirty="0">
                <a:solidFill>
                  <a:srgbClr val="404040"/>
                </a:solidFill>
              </a:rPr>
              <a:t>1.</a:t>
            </a:r>
            <a:r>
              <a:rPr lang="de-DE" sz="600" dirty="0">
                <a:solidFill>
                  <a:srgbClr val="404040"/>
                </a:solidFill>
              </a:rPr>
              <a:t> Besser REJ </a:t>
            </a:r>
            <a:r>
              <a:rPr lang="de-DE" sz="600" i="1" dirty="0">
                <a:solidFill>
                  <a:srgbClr val="404040"/>
                </a:solidFill>
              </a:rPr>
              <a:t>et al. Arch Dis Child </a:t>
            </a:r>
            <a:r>
              <a:rPr lang="de-DE" sz="600" dirty="0">
                <a:solidFill>
                  <a:srgbClr val="404040"/>
                </a:solidFill>
              </a:rPr>
              <a:t>2022; 107: 790</a:t>
            </a:r>
            <a:r>
              <a:rPr lang="da-DK" sz="600" dirty="0">
                <a:solidFill>
                  <a:srgbClr val="404040"/>
                </a:solidFill>
                <a:ea typeface="Arial"/>
                <a:cs typeface="Arial"/>
              </a:rPr>
              <a:t>–5</a:t>
            </a:r>
            <a:r>
              <a:rPr lang="de-DE" sz="600" dirty="0">
                <a:solidFill>
                  <a:srgbClr val="404040"/>
                </a:solidFill>
              </a:rPr>
              <a:t>.</a:t>
            </a:r>
            <a:r>
              <a:rPr lang="de-DE" sz="600" b="1" dirty="0">
                <a:solidFill>
                  <a:srgbClr val="404040"/>
                </a:solidFill>
              </a:rPr>
              <a:t> 2.</a:t>
            </a:r>
            <a:r>
              <a:rPr lang="de-DE" sz="600" dirty="0">
                <a:solidFill>
                  <a:srgbClr val="404040"/>
                </a:solidFill>
              </a:rPr>
              <a:t> Scheiner G </a:t>
            </a:r>
            <a:r>
              <a:rPr lang="de-DE" sz="600" i="1" dirty="0">
                <a:solidFill>
                  <a:srgbClr val="404040"/>
                </a:solidFill>
              </a:rPr>
              <a:t>et al. ADCES in Practice </a:t>
            </a:r>
            <a:r>
              <a:rPr lang="de-DE" sz="600" dirty="0">
                <a:solidFill>
                  <a:srgbClr val="404040"/>
                </a:solidFill>
              </a:rPr>
              <a:t>2022; 10: 20</a:t>
            </a:r>
            <a:r>
              <a:rPr lang="da-DK" sz="600" dirty="0">
                <a:solidFill>
                  <a:srgbClr val="404040"/>
                </a:solidFill>
                <a:ea typeface="Arial"/>
                <a:cs typeface="Arial"/>
              </a:rPr>
              <a:t>–5</a:t>
            </a:r>
            <a:r>
              <a:rPr lang="de-DE" sz="600" dirty="0">
                <a:solidFill>
                  <a:srgbClr val="404040"/>
                </a:solidFill>
              </a:rPr>
              <a:t>.</a:t>
            </a:r>
          </a:p>
        </p:txBody>
      </p:sp>
    </p:spTree>
    <p:extLst>
      <p:ext uri="{BB962C8B-B14F-4D97-AF65-F5344CB8AC3E}">
        <p14:creationId xmlns:p14="http://schemas.microsoft.com/office/powerpoint/2010/main" val="230534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11" y="115418"/>
            <a:ext cx="809843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T1D-Früherkennung/-Screening ist mit niedrigeren DKA-Raten bei klinischer Diagnose assoziiert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59" name="Rectangle 127">
            <a:extLst>
              <a:ext uri="{FF2B5EF4-FFF2-40B4-BE49-F238E27FC236}">
                <a16:creationId xmlns:a16="http://schemas.microsoft.com/office/drawing/2014/main" id="{F588F19C-477D-7642-D73A-1673B446858C}"/>
              </a:ext>
            </a:extLst>
          </p:cNvPr>
          <p:cNvSpPr/>
          <p:nvPr/>
        </p:nvSpPr>
        <p:spPr>
          <a:xfrm>
            <a:off x="2898947" y="1721211"/>
            <a:ext cx="1579892" cy="2435588"/>
          </a:xfrm>
          <a:prstGeom prst="rect">
            <a:avLst/>
          </a:prstGeom>
          <a:solidFill>
            <a:schemeClr val="accent6">
              <a:lumMod val="20000"/>
              <a:lumOff val="80000"/>
            </a:schemeClr>
          </a:solidFill>
          <a:ln w="25400" cap="flat" cmpd="sng" algn="ctr">
            <a:noFill/>
            <a:prstDash val="solid"/>
          </a:ln>
          <a:effectLst/>
        </p:spPr>
        <p:txBody>
          <a:bodyPr tIns="48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ctr" defTabSz="685800" rtl="0" eaLnBrk="1" fontAlgn="auto" latinLnBrk="0" hangingPunct="1">
              <a:lnSpc>
                <a:spcPct val="90000"/>
              </a:lnSpc>
              <a:spcBef>
                <a:spcPts val="900"/>
              </a:spcBef>
              <a:spcAft>
                <a:spcPct val="0"/>
              </a:spcAft>
              <a:buClrTx/>
              <a:buSzTx/>
              <a:buFontTx/>
              <a:buNone/>
              <a:tabLst/>
              <a:defRPr/>
            </a:pPr>
            <a:endParaRPr kumimoji="0" lang="en-US" sz="900" b="1" i="0" u="none" strike="noStrike" kern="1200" cap="none" spc="0" normalizeH="0" baseline="0" noProof="0">
              <a:ln>
                <a:noFill/>
              </a:ln>
              <a:solidFill>
                <a:srgbClr val="000000"/>
              </a:solidFill>
              <a:effectLst/>
              <a:uLnTx/>
              <a:uFillTx/>
              <a:ea typeface="+mn-ea"/>
              <a:cs typeface="Arial" panose="020B0604020202020204" pitchFamily="34" charset="0"/>
            </a:endParaRPr>
          </a:p>
        </p:txBody>
      </p:sp>
      <p:sp>
        <p:nvSpPr>
          <p:cNvPr id="61" name="Rectangle: Top Corners Rounded 128">
            <a:extLst>
              <a:ext uri="{FF2B5EF4-FFF2-40B4-BE49-F238E27FC236}">
                <a16:creationId xmlns:a16="http://schemas.microsoft.com/office/drawing/2014/main" id="{47609FD1-FC4A-5176-9C76-5E647E7ED367}"/>
              </a:ext>
            </a:extLst>
          </p:cNvPr>
          <p:cNvSpPr/>
          <p:nvPr/>
        </p:nvSpPr>
        <p:spPr>
          <a:xfrm rot="5400000">
            <a:off x="3599699" y="1429554"/>
            <a:ext cx="243000" cy="846033"/>
          </a:xfrm>
          <a:prstGeom prst="round2SameRect">
            <a:avLst>
              <a:gd name="adj1" fmla="val 50000"/>
              <a:gd name="adj2" fmla="val 50000"/>
            </a:avLst>
          </a:prstGeom>
          <a:solidFill>
            <a:schemeClr val="accent2">
              <a:lumMod val="60000"/>
              <a:lumOff val="40000"/>
            </a:schemeClr>
          </a:solidFill>
          <a:ln w="25400" cap="flat" cmpd="sng" algn="ctr">
            <a:noFill/>
            <a:prstDash val="solid"/>
          </a:ln>
          <a:effectLst/>
        </p:spPr>
        <p:txBody>
          <a:bodyPr vert="vert270" lIns="54000" tIns="54000" rIns="54000" bIns="54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rgbClr val="FFFFFF"/>
                </a:solidFill>
                <a:effectLst/>
                <a:uLnTx/>
                <a:uFillTx/>
                <a:ea typeface="Arial"/>
                <a:cs typeface="Arial"/>
              </a:rPr>
              <a:t>Fr1da</a:t>
            </a:r>
            <a:r>
              <a:rPr kumimoji="0" lang="de" sz="1050" b="0" i="0" u="none" strike="noStrike" kern="1200" cap="none" spc="0" normalizeH="0" baseline="30000" noProof="0">
                <a:ln>
                  <a:noFill/>
                </a:ln>
                <a:solidFill>
                  <a:srgbClr val="FFFFFF"/>
                </a:solidFill>
                <a:effectLst/>
                <a:uLnTx/>
                <a:uFillTx/>
                <a:ea typeface="Arial"/>
                <a:cs typeface="Arial"/>
              </a:rPr>
              <a:t>2†</a:t>
            </a:r>
          </a:p>
        </p:txBody>
      </p:sp>
      <p:grpSp>
        <p:nvGrpSpPr>
          <p:cNvPr id="83" name="Group 13">
            <a:extLst>
              <a:ext uri="{FF2B5EF4-FFF2-40B4-BE49-F238E27FC236}">
                <a16:creationId xmlns:a16="http://schemas.microsoft.com/office/drawing/2014/main" id="{E47DECA3-26AA-3A8D-D665-1D07DC7D5B58}"/>
              </a:ext>
            </a:extLst>
          </p:cNvPr>
          <p:cNvGrpSpPr/>
          <p:nvPr/>
        </p:nvGrpSpPr>
        <p:grpSpPr>
          <a:xfrm>
            <a:off x="3105816" y="2987990"/>
            <a:ext cx="1089660" cy="1089660"/>
            <a:chOff x="2923989" y="2331570"/>
            <a:chExt cx="1452880" cy="1452880"/>
          </a:xfrm>
        </p:grpSpPr>
        <p:sp>
          <p:nvSpPr>
            <p:cNvPr id="85" name="Ovale 6">
              <a:extLst>
                <a:ext uri="{FF2B5EF4-FFF2-40B4-BE49-F238E27FC236}">
                  <a16:creationId xmlns:a16="http://schemas.microsoft.com/office/drawing/2014/main" id="{8CCC5897-B29F-C229-AAD2-50688E500F48}"/>
                </a:ext>
              </a:extLst>
            </p:cNvPr>
            <p:cNvSpPr/>
            <p:nvPr/>
          </p:nvSpPr>
          <p:spPr>
            <a:xfrm>
              <a:off x="3111924"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86" name="Grafico 5">
              <a:extLst>
                <a:ext uri="{FF2B5EF4-FFF2-40B4-BE49-F238E27FC236}">
                  <a16:creationId xmlns:a16="http://schemas.microsoft.com/office/drawing/2014/main" id="{F2C4CD12-E40D-41E9-772F-E9EFDB630546}"/>
                </a:ext>
              </a:extLst>
            </p:cNvPr>
            <p:cNvGraphicFramePr>
              <a:graphicFrameLocks noChangeAspect="1"/>
            </p:cNvGraphicFramePr>
            <p:nvPr/>
          </p:nvGraphicFramePr>
          <p:xfrm>
            <a:off x="2923989" y="2331570"/>
            <a:ext cx="1452880" cy="1452880"/>
          </p:xfrm>
          <a:graphic>
            <a:graphicData uri="http://schemas.openxmlformats.org/drawingml/2006/chart">
              <c:chart xmlns:c="http://schemas.openxmlformats.org/drawingml/2006/chart" xmlns:r="http://schemas.openxmlformats.org/officeDocument/2006/relationships" r:id="rId4"/>
            </a:graphicData>
          </a:graphic>
        </p:graphicFrame>
        <p:sp>
          <p:nvSpPr>
            <p:cNvPr id="87" name="CasellaDiTesto 15">
              <a:extLst>
                <a:ext uri="{FF2B5EF4-FFF2-40B4-BE49-F238E27FC236}">
                  <a16:creationId xmlns:a16="http://schemas.microsoft.com/office/drawing/2014/main" id="{747A6641-2808-797C-2024-40562A874079}"/>
                </a:ext>
              </a:extLst>
            </p:cNvPr>
            <p:cNvSpPr txBox="1"/>
            <p:nvPr/>
          </p:nvSpPr>
          <p:spPr>
            <a:xfrm>
              <a:off x="3340439"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&gt; 20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grpSp>
        <p:nvGrpSpPr>
          <p:cNvPr id="88" name="Group 12">
            <a:extLst>
              <a:ext uri="{FF2B5EF4-FFF2-40B4-BE49-F238E27FC236}">
                <a16:creationId xmlns:a16="http://schemas.microsoft.com/office/drawing/2014/main" id="{D6576852-2E19-4927-8D91-1BE5B8FF5BE4}"/>
              </a:ext>
            </a:extLst>
          </p:cNvPr>
          <p:cNvGrpSpPr/>
          <p:nvPr/>
        </p:nvGrpSpPr>
        <p:grpSpPr>
          <a:xfrm>
            <a:off x="3131979" y="1916445"/>
            <a:ext cx="1089660" cy="1089660"/>
            <a:chOff x="4167632" y="2331570"/>
            <a:chExt cx="1452880" cy="1452880"/>
          </a:xfrm>
        </p:grpSpPr>
        <p:sp>
          <p:nvSpPr>
            <p:cNvPr id="89" name="Ovale 6">
              <a:extLst>
                <a:ext uri="{FF2B5EF4-FFF2-40B4-BE49-F238E27FC236}">
                  <a16:creationId xmlns:a16="http://schemas.microsoft.com/office/drawing/2014/main" id="{7F78521D-63F4-A5C1-07AC-908A49908BCA}"/>
                </a:ext>
              </a:extLst>
            </p:cNvPr>
            <p:cNvSpPr/>
            <p:nvPr/>
          </p:nvSpPr>
          <p:spPr>
            <a:xfrm>
              <a:off x="4355567"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pSp>
          <p:nvGrpSpPr>
            <p:cNvPr id="90" name="Group 11">
              <a:extLst>
                <a:ext uri="{FF2B5EF4-FFF2-40B4-BE49-F238E27FC236}">
                  <a16:creationId xmlns:a16="http://schemas.microsoft.com/office/drawing/2014/main" id="{C58896C4-45F8-D48B-174C-11B64401AE21}"/>
                </a:ext>
              </a:extLst>
            </p:cNvPr>
            <p:cNvGrpSpPr/>
            <p:nvPr/>
          </p:nvGrpSpPr>
          <p:grpSpPr>
            <a:xfrm>
              <a:off x="4167632" y="2331570"/>
              <a:ext cx="1452880" cy="1452880"/>
              <a:chOff x="4167632" y="2331570"/>
              <a:chExt cx="1452880" cy="1452880"/>
            </a:xfrm>
          </p:grpSpPr>
          <p:graphicFrame>
            <p:nvGraphicFramePr>
              <p:cNvPr id="91" name="Grafico 5">
                <a:extLst>
                  <a:ext uri="{FF2B5EF4-FFF2-40B4-BE49-F238E27FC236}">
                    <a16:creationId xmlns:a16="http://schemas.microsoft.com/office/drawing/2014/main" id="{294B30AA-2D7B-2035-D84A-CF1601460E56}"/>
                  </a:ext>
                </a:extLst>
              </p:cNvPr>
              <p:cNvGraphicFramePr>
                <a:graphicFrameLocks noChangeAspect="1"/>
              </p:cNvGraphicFramePr>
              <p:nvPr/>
            </p:nvGraphicFramePr>
            <p:xfrm>
              <a:off x="4167632" y="2331570"/>
              <a:ext cx="1452880" cy="1452880"/>
            </p:xfrm>
            <a:graphic>
              <a:graphicData uri="http://schemas.openxmlformats.org/drawingml/2006/chart">
                <c:chart xmlns:c="http://schemas.openxmlformats.org/drawingml/2006/chart" xmlns:r="http://schemas.openxmlformats.org/officeDocument/2006/relationships" r:id="rId5"/>
              </a:graphicData>
            </a:graphic>
          </p:graphicFrame>
          <p:sp>
            <p:nvSpPr>
              <p:cNvPr id="92" name="CasellaDiTesto 15">
                <a:extLst>
                  <a:ext uri="{FF2B5EF4-FFF2-40B4-BE49-F238E27FC236}">
                    <a16:creationId xmlns:a16="http://schemas.microsoft.com/office/drawing/2014/main" id="{B7001E1E-D127-F3C0-63BD-24DC0EA7A43F}"/>
                  </a:ext>
                </a:extLst>
              </p:cNvPr>
              <p:cNvSpPr txBox="1"/>
              <p:nvPr/>
            </p:nvSpPr>
            <p:spPr>
              <a:xfrm>
                <a:off x="4584082"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3,2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grpSp>
      <p:sp>
        <p:nvSpPr>
          <p:cNvPr id="93" name="Text Placeholder 6">
            <a:extLst>
              <a:ext uri="{FF2B5EF4-FFF2-40B4-BE49-F238E27FC236}">
                <a16:creationId xmlns:a16="http://schemas.microsoft.com/office/drawing/2014/main" id="{3BF20D3C-0F8F-BCB1-4D51-C611AC03E79A}"/>
              </a:ext>
            </a:extLst>
          </p:cNvPr>
          <p:cNvSpPr txBox="1">
            <a:spLocks/>
          </p:cNvSpPr>
          <p:nvPr/>
        </p:nvSpPr>
        <p:spPr>
          <a:xfrm>
            <a:off x="400473" y="4276852"/>
            <a:ext cx="8375227" cy="798775"/>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 ASK untersuchte &gt; 32.000 Kinder in Colorado (USA) nach IAk und fanden eine Prävalenz von 1 % für präsymptomatischen T1D.</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Fr1da untersuchte 90.632 Kinder in Deutschland nach IAk. Insgesamt hatten 280 Kinder präsymptomatischen T1D.</a:t>
            </a:r>
            <a:r>
              <a:rPr kumimoji="0" lang="de" sz="600" b="0" i="0" u="none" strike="noStrike" kern="1200" cap="none" spc="0" normalizeH="0" baseline="30000" noProof="0" dirty="0">
                <a:ln>
                  <a:noFill/>
                </a:ln>
                <a:solidFill>
                  <a:srgbClr val="404040"/>
                </a:solidFill>
                <a:effectLst/>
                <a:uLnTx/>
                <a:uFillTx/>
                <a:latin typeface="+mn-lt"/>
                <a:ea typeface="Arial"/>
                <a:cs typeface="Arial"/>
              </a:rPr>
              <a:t>2</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kumimoji="0" lang="de" sz="600" b="0" i="0" u="none" strike="noStrike" kern="1200" cap="none" spc="0" normalizeH="0" baseline="30000" noProof="0" dirty="0">
                <a:ln>
                  <a:noFill/>
                </a:ln>
                <a:solidFill>
                  <a:srgbClr val="404040"/>
                </a:solidFill>
                <a:effectLst/>
                <a:uLnTx/>
                <a:uFillTx/>
                <a:latin typeface="+mn-lt"/>
                <a:ea typeface="Arial"/>
                <a:cs typeface="Arial"/>
              </a:rPr>
              <a:t>‡ </a:t>
            </a:r>
            <a:r>
              <a:rPr kumimoji="0" lang="de" sz="600" b="0" i="0" u="none" strike="noStrike" kern="1200" cap="none" spc="0" normalizeH="0" baseline="0" noProof="0" dirty="0">
                <a:ln>
                  <a:noFill/>
                </a:ln>
                <a:solidFill>
                  <a:srgbClr val="404040"/>
                </a:solidFill>
                <a:effectLst/>
                <a:uLnTx/>
                <a:uFillTx/>
                <a:latin typeface="+mn-lt"/>
                <a:ea typeface="Arial"/>
                <a:cs typeface="Arial"/>
              </a:rPr>
              <a:t>TEDDY screente 424.788 Kinder auf T1D-HLA-Risiko bei der Geburt in den USA und Europa und nahm 8.677 Kinder auf. Von diesen wurde bei 79 &lt; 5 Jahren während der Nachbeobachtung T1D diagnostiziert.</a:t>
            </a:r>
            <a:r>
              <a:rPr kumimoji="0" lang="de" sz="600" b="0" i="0" u="none" strike="noStrike" kern="1200" cap="none" spc="0" normalizeH="0" baseline="30000" noProof="0" dirty="0">
                <a:ln>
                  <a:noFill/>
                </a:ln>
                <a:solidFill>
                  <a:srgbClr val="404040"/>
                </a:solidFill>
                <a:effectLst/>
                <a:uLnTx/>
                <a:uFillTx/>
                <a:latin typeface="+mn-lt"/>
                <a:ea typeface="Arial"/>
                <a:cs typeface="Arial"/>
              </a:rPr>
              <a:t>3</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kumimoji="0" lang="de" sz="600" b="0" i="0" u="none" strike="noStrike" kern="1200" cap="none" spc="0" normalizeH="0" baseline="30000" noProof="0" dirty="0">
                <a:ln>
                  <a:noFill/>
                </a:ln>
                <a:solidFill>
                  <a:srgbClr val="404040"/>
                </a:solidFill>
                <a:effectLst/>
                <a:uLnTx/>
                <a:uFillTx/>
                <a:latin typeface="+mn-lt"/>
                <a:ea typeface="Arial"/>
                <a:cs typeface="Arial"/>
              </a:rPr>
              <a:t># </a:t>
            </a:r>
            <a:r>
              <a:rPr kumimoji="0" lang="de" sz="600" b="0" i="0" u="none" strike="noStrike" kern="1200" cap="none" spc="0" normalizeH="0" baseline="0" noProof="0" dirty="0">
                <a:ln>
                  <a:noFill/>
                </a:ln>
                <a:solidFill>
                  <a:srgbClr val="404040"/>
                </a:solidFill>
                <a:effectLst/>
                <a:uLnTx/>
                <a:uFillTx/>
                <a:latin typeface="+mn-lt"/>
                <a:ea typeface="Arial"/>
                <a:cs typeface="Arial"/>
              </a:rPr>
              <a:t>DAISY war eine prospektive Studie in Colorado (USA), in der Säuglinge mit Genotypen, die mit T1D assoziiert waren, von Geburt an beobachtet wurden. Von den 2.157 aufgenommenen Teilnehmern hatten 30 eine Progression zu T1D.</a:t>
            </a:r>
            <a:r>
              <a:rPr kumimoji="0" lang="de" sz="600" b="0" i="0" u="none" strike="noStrike" kern="1200" cap="none" spc="0" normalizeH="0" baseline="30000" noProof="0" dirty="0">
                <a:ln>
                  <a:noFill/>
                </a:ln>
                <a:solidFill>
                  <a:srgbClr val="404040"/>
                </a:solidFill>
                <a:effectLst/>
                <a:uLnTx/>
                <a:uFillTx/>
                <a:latin typeface="+mn-lt"/>
                <a:ea typeface="Arial"/>
                <a:cs typeface="Arial"/>
              </a:rPr>
              <a:t> </a:t>
            </a:r>
            <a:r>
              <a:rPr kumimoji="0" lang="de" sz="600" b="0" i="0" u="none" strike="noStrike" kern="1200" cap="none" spc="0" normalizeH="0" baseline="0" noProof="0" dirty="0">
                <a:ln>
                  <a:noFill/>
                </a:ln>
                <a:solidFill>
                  <a:srgbClr val="404040"/>
                </a:solidFill>
                <a:effectLst/>
                <a:uLnTx/>
                <a:uFillTx/>
                <a:latin typeface="+mn-lt"/>
                <a:ea typeface="Arial"/>
                <a:cs typeface="Arial"/>
              </a:rPr>
              <a:t>Die Hospitalisierungsrate, hauptsächlich bedingt durch DKA in der Kontrollgruppe, wurde eher berichtet als durch DKA.</a:t>
            </a:r>
            <a:r>
              <a:rPr kumimoji="0" lang="de" sz="600" b="0" i="0" u="none" strike="noStrike" kern="1200" cap="none" spc="0" normalizeH="0" baseline="30000" noProof="0" dirty="0">
                <a:ln>
                  <a:noFill/>
                </a:ln>
                <a:solidFill>
                  <a:srgbClr val="404040"/>
                </a:solidFill>
                <a:effectLst/>
                <a:uLnTx/>
                <a:uFillTx/>
                <a:latin typeface="+mn-lt"/>
                <a:ea typeface="Arial"/>
                <a:cs typeface="Arial"/>
              </a:rPr>
              <a:t>4</a:t>
            </a:r>
            <a:endParaRPr kumimoji="0" lang="en-US" sz="600" b="0" i="0" u="none" strike="noStrike" kern="1200" cap="none" spc="0" normalizeH="0" baseline="30000" noProof="0" dirty="0">
              <a:ln>
                <a:noFill/>
              </a:ln>
              <a:solidFill>
                <a:srgbClr val="404040"/>
              </a:solidFill>
              <a:effectLst/>
              <a:uLnTx/>
              <a:uFillTx/>
              <a:latin typeface="+mn-lt"/>
              <a:ea typeface="+mn-ea"/>
              <a:cs typeface="Arial"/>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mn-lt"/>
                <a:ea typeface="Arial"/>
                <a:cs typeface="Arial"/>
              </a:rPr>
              <a:t>ASK: </a:t>
            </a:r>
            <a:r>
              <a:rPr kumimoji="0" lang="de-DE" sz="600" b="0" i="0" u="none" strike="noStrike" kern="1200" cap="none" spc="0" normalizeH="0" baseline="0" noProof="0" dirty="0" err="1">
                <a:ln>
                  <a:noFill/>
                </a:ln>
                <a:solidFill>
                  <a:srgbClr val="404040"/>
                </a:solidFill>
                <a:effectLst/>
                <a:uLnTx/>
                <a:uFillTx/>
                <a:latin typeface="+mn-lt"/>
                <a:ea typeface="Arial"/>
                <a:cs typeface="Arial"/>
              </a:rPr>
              <a:t>Autoimmunity</a:t>
            </a:r>
            <a:r>
              <a:rPr kumimoji="0" lang="de-DE" sz="600" b="0" i="0" u="none" strike="noStrike" kern="1200" cap="none" spc="0" normalizeH="0" baseline="0" noProof="0" dirty="0">
                <a:ln>
                  <a:noFill/>
                </a:ln>
                <a:solidFill>
                  <a:srgbClr val="404040"/>
                </a:solidFill>
                <a:effectLst/>
                <a:uLnTx/>
                <a:uFillTx/>
                <a:latin typeface="+mn-lt"/>
                <a:ea typeface="Arial"/>
                <a:cs typeface="Arial"/>
              </a:rPr>
              <a:t> Screening </a:t>
            </a:r>
            <a:r>
              <a:rPr kumimoji="0" lang="de-DE" sz="600" b="0" i="0" u="none" strike="noStrike" kern="1200" cap="none" spc="0" normalizeH="0" baseline="0" noProof="0" dirty="0" err="1">
                <a:ln>
                  <a:noFill/>
                </a:ln>
                <a:solidFill>
                  <a:srgbClr val="404040"/>
                </a:solidFill>
                <a:effectLst/>
                <a:uLnTx/>
                <a:uFillTx/>
                <a:latin typeface="+mn-lt"/>
                <a:ea typeface="Arial"/>
                <a:cs typeface="Arial"/>
              </a:rPr>
              <a:t>for</a:t>
            </a:r>
            <a:r>
              <a:rPr kumimoji="0" lang="de-DE" sz="600" b="0" i="0" u="none" strike="noStrike" kern="1200" cap="none" spc="0" normalizeH="0" baseline="0" noProof="0" dirty="0">
                <a:ln>
                  <a:noFill/>
                </a:ln>
                <a:solidFill>
                  <a:srgbClr val="404040"/>
                </a:solidFill>
                <a:effectLst/>
                <a:uLnTx/>
                <a:uFillTx/>
                <a:latin typeface="+mn-lt"/>
                <a:ea typeface="Arial"/>
                <a:cs typeface="Arial"/>
              </a:rPr>
              <a:t> Kids; DAISY: Diabetes </a:t>
            </a:r>
            <a:r>
              <a:rPr kumimoji="0" lang="de-DE" sz="600" b="0" i="0" u="none" strike="noStrike" kern="1200" cap="none" spc="0" normalizeH="0" baseline="0" noProof="0" dirty="0" err="1">
                <a:ln>
                  <a:noFill/>
                </a:ln>
                <a:solidFill>
                  <a:srgbClr val="404040"/>
                </a:solidFill>
                <a:effectLst/>
                <a:uLnTx/>
                <a:uFillTx/>
                <a:latin typeface="+mn-lt"/>
                <a:ea typeface="Arial"/>
                <a:cs typeface="Arial"/>
              </a:rPr>
              <a:t>Autoimmunity</a:t>
            </a:r>
            <a:r>
              <a:rPr kumimoji="0" lang="de-DE" sz="600" b="0" i="0" u="none" strike="noStrike" kern="1200" cap="none" spc="0" normalizeH="0" baseline="0" noProof="0" dirty="0">
                <a:ln>
                  <a:noFill/>
                </a:ln>
                <a:solidFill>
                  <a:srgbClr val="404040"/>
                </a:solidFill>
                <a:effectLst/>
                <a:uLnTx/>
                <a:uFillTx/>
                <a:latin typeface="+mn-lt"/>
                <a:ea typeface="Arial"/>
                <a:cs typeface="Arial"/>
              </a:rPr>
              <a:t> Study in </a:t>
            </a:r>
            <a:r>
              <a:rPr kumimoji="0" lang="de-DE" sz="600" b="0" i="0" u="none" strike="noStrike" kern="1200" cap="none" spc="0" normalizeH="0" baseline="0" noProof="0" dirty="0" err="1">
                <a:ln>
                  <a:noFill/>
                </a:ln>
                <a:solidFill>
                  <a:srgbClr val="404040"/>
                </a:solidFill>
                <a:effectLst/>
                <a:uLnTx/>
                <a:uFillTx/>
                <a:latin typeface="+mn-lt"/>
                <a:ea typeface="Arial"/>
                <a:cs typeface="Arial"/>
              </a:rPr>
              <a:t>the</a:t>
            </a:r>
            <a:r>
              <a:rPr kumimoji="0" lang="de-DE" sz="600" b="0" i="0" u="none" strike="noStrike" kern="1200" cap="none" spc="0" normalizeH="0" baseline="0" noProof="0" dirty="0">
                <a:ln>
                  <a:noFill/>
                </a:ln>
                <a:solidFill>
                  <a:srgbClr val="404040"/>
                </a:solidFill>
                <a:effectLst/>
                <a:uLnTx/>
                <a:uFillTx/>
                <a:latin typeface="+mn-lt"/>
                <a:ea typeface="Arial"/>
                <a:cs typeface="Arial"/>
              </a:rPr>
              <a:t> Young; DKA: Diabetische Ketoazidose; HLA: Humanes </a:t>
            </a:r>
            <a:r>
              <a:rPr kumimoji="0" lang="de-DE" sz="600" b="0" i="0" u="none" strike="noStrike" kern="1200" cap="none" spc="0" normalizeH="0" baseline="0" noProof="0" dirty="0" err="1">
                <a:ln>
                  <a:noFill/>
                </a:ln>
                <a:solidFill>
                  <a:srgbClr val="404040"/>
                </a:solidFill>
                <a:effectLst/>
                <a:uLnTx/>
                <a:uFillTx/>
                <a:latin typeface="+mn-lt"/>
                <a:ea typeface="Arial"/>
                <a:cs typeface="Arial"/>
              </a:rPr>
              <a:t>Leukozytenantigen</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IAk</a:t>
            </a:r>
            <a:r>
              <a:rPr kumimoji="0" lang="de-DE" sz="600" b="0" i="0" u="none" strike="noStrike" kern="1200" cap="none" spc="0" normalizeH="0" baseline="0" noProof="0" dirty="0">
                <a:ln>
                  <a:noFill/>
                </a:ln>
                <a:solidFill>
                  <a:srgbClr val="404040"/>
                </a:solidFill>
                <a:effectLst/>
                <a:uLnTx/>
                <a:uFillTx/>
                <a:latin typeface="+mn-lt"/>
                <a:ea typeface="Arial"/>
                <a:cs typeface="Arial"/>
              </a:rPr>
              <a:t>: Inselautoantikörper; T1D: Typ-1-Diabetes; TEDDY: The Environmental </a:t>
            </a:r>
            <a:r>
              <a:rPr kumimoji="0" lang="de-DE" sz="600" b="0" i="0" u="none" strike="noStrike" kern="1200" cap="none" spc="0" normalizeH="0" baseline="0" noProof="0" dirty="0" err="1">
                <a:ln>
                  <a:noFill/>
                </a:ln>
                <a:solidFill>
                  <a:srgbClr val="404040"/>
                </a:solidFill>
                <a:effectLst/>
                <a:uLnTx/>
                <a:uFillTx/>
                <a:latin typeface="+mn-lt"/>
                <a:ea typeface="Arial"/>
                <a:cs typeface="Arial"/>
              </a:rPr>
              <a:t>Determinants</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of</a:t>
            </a:r>
            <a:r>
              <a:rPr kumimoji="0" lang="de-DE" sz="600" b="0" i="0" u="none" strike="noStrike" kern="1200" cap="none" spc="0" normalizeH="0" baseline="0" noProof="0" dirty="0">
                <a:ln>
                  <a:noFill/>
                </a:ln>
                <a:solidFill>
                  <a:srgbClr val="404040"/>
                </a:solidFill>
                <a:effectLst/>
                <a:uLnTx/>
                <a:uFillTx/>
                <a:latin typeface="+mn-lt"/>
                <a:ea typeface="Arial"/>
                <a:cs typeface="Arial"/>
              </a:rPr>
              <a:t> Diabetes in </a:t>
            </a:r>
            <a:r>
              <a:rPr kumimoji="0" lang="de-DE" sz="600" b="0" i="0" u="none" strike="noStrike" kern="1200" cap="none" spc="0" normalizeH="0" baseline="0" noProof="0" dirty="0" err="1">
                <a:ln>
                  <a:noFill/>
                </a:ln>
                <a:solidFill>
                  <a:srgbClr val="404040"/>
                </a:solidFill>
                <a:effectLst/>
                <a:uLnTx/>
                <a:uFillTx/>
                <a:latin typeface="+mn-lt"/>
                <a:ea typeface="Arial"/>
                <a:cs typeface="Arial"/>
              </a:rPr>
              <a:t>the</a:t>
            </a:r>
            <a:r>
              <a:rPr kumimoji="0" lang="de-DE" sz="600" b="0" i="0" u="none" strike="noStrike" kern="1200" cap="none" spc="0" normalizeH="0" baseline="0" noProof="0" dirty="0">
                <a:ln>
                  <a:noFill/>
                </a:ln>
                <a:solidFill>
                  <a:srgbClr val="404040"/>
                </a:solidFill>
                <a:effectLst/>
                <a:uLnTx/>
                <a:uFillTx/>
                <a:latin typeface="+mn-lt"/>
                <a:ea typeface="Arial"/>
                <a:cs typeface="Arial"/>
              </a:rPr>
              <a:t> Young.</a:t>
            </a:r>
          </a:p>
          <a:p>
            <a:pPr lvl="0">
              <a:defRPr/>
            </a:pPr>
            <a:r>
              <a:rPr kumimoji="0" lang="de-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b="0" i="0" u="none" strike="noStrike" kern="1200" cap="none" spc="0" normalizeH="0" baseline="0" noProof="0" dirty="0" err="1">
                <a:ln>
                  <a:noFill/>
                </a:ln>
                <a:solidFill>
                  <a:srgbClr val="404040"/>
                </a:solidFill>
                <a:effectLst/>
                <a:uLnTx/>
                <a:uFillTx/>
                <a:latin typeface="+mn-lt"/>
                <a:ea typeface="Arial"/>
                <a:cs typeface="Arial"/>
              </a:rPr>
              <a:t>diaTribe</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a:ln>
                  <a:noFill/>
                </a:ln>
                <a:solidFill>
                  <a:srgbClr val="404040"/>
                </a:solidFill>
                <a:effectLst/>
                <a:uLnTx/>
                <a:uFillTx/>
                <a:latin typeface="+mn-lt"/>
                <a:ea typeface="Arial"/>
                <a:cs typeface="Arial"/>
                <a:hlinkClick r:id="rId6">
                  <a:extLst>
                    <a:ext uri="{A12FA001-AC4F-418D-AE19-62706E023703}">
                      <ahyp:hlinkClr xmlns:ahyp="http://schemas.microsoft.com/office/drawing/2018/hyperlinkcolor" val="tx"/>
                    </a:ext>
                  </a:extLst>
                </a:hlinkClick>
              </a:rPr>
              <a:t>https://diatribe.org/early-diabetes-screening-kids-can-improve-quality-life</a:t>
            </a:r>
            <a:r>
              <a:rPr kumimoji="0" lang="de-DE" sz="600" b="0" i="0" u="none" strike="noStrike" kern="1200" cap="none" spc="0" normalizeH="0" baseline="0" noProof="0" dirty="0">
                <a:ln>
                  <a:noFill/>
                </a:ln>
                <a:solidFill>
                  <a:srgbClr val="404040"/>
                </a:solidFill>
                <a:effectLst/>
                <a:uLnTx/>
                <a:uFillTx/>
                <a:latin typeface="+mn-lt"/>
                <a:ea typeface="Arial"/>
                <a:cs typeface="Arial"/>
              </a:rPr>
              <a:t>. Zuletzt abgerufen am 12.01.2026. </a:t>
            </a:r>
            <a:r>
              <a:rPr kumimoji="0" lang="de-DE" sz="600" b="1" i="0" u="none" strike="noStrike" kern="1200" cap="none" spc="0" normalizeH="0" baseline="0" noProof="0" dirty="0">
                <a:ln>
                  <a:noFill/>
                </a:ln>
                <a:solidFill>
                  <a:srgbClr val="404040"/>
                </a:solidFill>
                <a:effectLst/>
                <a:uLnTx/>
                <a:uFillTx/>
                <a:latin typeface="+mn-lt"/>
                <a:ea typeface="Arial"/>
                <a:cs typeface="Arial"/>
              </a:rPr>
              <a:t>2.</a:t>
            </a:r>
            <a:r>
              <a:rPr kumimoji="0" lang="de-DE" sz="600" b="0" i="0" u="none" strike="noStrike" kern="1200" cap="none" spc="0" normalizeH="0" baseline="0" noProof="0" dirty="0">
                <a:ln>
                  <a:noFill/>
                </a:ln>
                <a:solidFill>
                  <a:srgbClr val="404040"/>
                </a:solidFill>
                <a:effectLst/>
                <a:uLnTx/>
                <a:uFillTx/>
                <a:latin typeface="+mn-lt"/>
                <a:ea typeface="Arial"/>
                <a:cs typeface="Arial"/>
              </a:rPr>
              <a:t> Ziegler AG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JAMA </a:t>
            </a:r>
            <a:r>
              <a:rPr kumimoji="0" lang="de-DE" sz="600" b="0" i="0" u="none" strike="noStrike" kern="1200" cap="none" spc="0" normalizeH="0" baseline="0" noProof="0" dirty="0">
                <a:ln>
                  <a:noFill/>
                </a:ln>
                <a:solidFill>
                  <a:srgbClr val="404040"/>
                </a:solidFill>
                <a:effectLst/>
                <a:uLnTx/>
                <a:uFillTx/>
                <a:latin typeface="+mn-lt"/>
                <a:ea typeface="Arial"/>
                <a:cs typeface="Arial"/>
              </a:rPr>
              <a:t>2020; 323: 339</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51. </a:t>
            </a:r>
            <a:r>
              <a:rPr kumimoji="0" lang="de-DE" sz="600" b="1" i="0" u="none" strike="noStrike" kern="1200" cap="none" spc="0" normalizeH="0" baseline="0" noProof="0" dirty="0">
                <a:ln>
                  <a:noFill/>
                </a:ln>
                <a:solidFill>
                  <a:srgbClr val="404040"/>
                </a:solidFill>
                <a:effectLst/>
                <a:uLnTx/>
                <a:uFillTx/>
                <a:latin typeface="+mn-lt"/>
                <a:ea typeface="Arial"/>
                <a:cs typeface="Arial"/>
              </a:rPr>
              <a:t>3.</a:t>
            </a:r>
            <a:r>
              <a:rPr kumimoji="0" lang="de-DE" sz="600" b="0" i="0" u="none" strike="noStrike" kern="1200" cap="none" spc="0" normalizeH="0" baseline="0" noProof="0" dirty="0">
                <a:ln>
                  <a:noFill/>
                </a:ln>
                <a:solidFill>
                  <a:srgbClr val="404040"/>
                </a:solidFill>
                <a:effectLst/>
                <a:uLnTx/>
                <a:uFillTx/>
                <a:latin typeface="+mn-lt"/>
                <a:ea typeface="Arial"/>
                <a:cs typeface="Arial"/>
              </a:rPr>
              <a:t> Larsson HE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2011; 34: 2347</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52. </a:t>
            </a:r>
            <a:r>
              <a:rPr kumimoji="0" lang="de-DE" sz="600" b="1" i="0" u="none" strike="noStrike" kern="1200" cap="none" spc="0" normalizeH="0" baseline="0" noProof="0" dirty="0">
                <a:ln>
                  <a:noFill/>
                </a:ln>
                <a:solidFill>
                  <a:srgbClr val="404040"/>
                </a:solidFill>
                <a:effectLst/>
                <a:uLnTx/>
                <a:uFillTx/>
                <a:latin typeface="+mn-lt"/>
                <a:ea typeface="Arial"/>
                <a:cs typeface="Arial"/>
              </a:rPr>
              <a:t>4. </a:t>
            </a:r>
            <a:r>
              <a:rPr kumimoji="0" lang="de-DE" sz="600" b="0" i="0" u="none" strike="noStrike" kern="1200" cap="none" spc="0" normalizeH="0" baseline="0" noProof="0" dirty="0">
                <a:ln>
                  <a:noFill/>
                </a:ln>
                <a:solidFill>
                  <a:srgbClr val="404040"/>
                </a:solidFill>
                <a:effectLst/>
                <a:uLnTx/>
                <a:uFillTx/>
                <a:latin typeface="+mn-lt"/>
                <a:ea typeface="Arial"/>
                <a:cs typeface="Arial"/>
              </a:rPr>
              <a:t>Barker JM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2004; 27: 1399</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404.</a:t>
            </a:r>
          </a:p>
        </p:txBody>
      </p:sp>
      <p:sp>
        <p:nvSpPr>
          <p:cNvPr id="94" name="Rectangle 75">
            <a:extLst>
              <a:ext uri="{FF2B5EF4-FFF2-40B4-BE49-F238E27FC236}">
                <a16:creationId xmlns:a16="http://schemas.microsoft.com/office/drawing/2014/main" id="{64A9388C-5A55-6541-A8C1-69FA5D626B8C}"/>
              </a:ext>
            </a:extLst>
          </p:cNvPr>
          <p:cNvSpPr/>
          <p:nvPr/>
        </p:nvSpPr>
        <p:spPr>
          <a:xfrm>
            <a:off x="1169262" y="1721211"/>
            <a:ext cx="1501140" cy="2435588"/>
          </a:xfrm>
          <a:prstGeom prst="rect">
            <a:avLst/>
          </a:prstGeom>
          <a:solidFill>
            <a:schemeClr val="accent6">
              <a:lumMod val="20000"/>
              <a:lumOff val="80000"/>
            </a:schemeClr>
          </a:solidFill>
          <a:ln w="25400" cap="flat" cmpd="sng" algn="ctr">
            <a:noFill/>
            <a:prstDash val="solid"/>
          </a:ln>
          <a:effectLst/>
        </p:spPr>
        <p:txBody>
          <a:bodyPr tIns="48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ctr" defTabSz="685800" rtl="0" eaLnBrk="1" fontAlgn="auto" latinLnBrk="0" hangingPunct="1">
              <a:lnSpc>
                <a:spcPct val="90000"/>
              </a:lnSpc>
              <a:spcBef>
                <a:spcPts val="900"/>
              </a:spcBef>
              <a:spcAft>
                <a:spcPct val="0"/>
              </a:spcAft>
              <a:buClrTx/>
              <a:buSzTx/>
              <a:buFontTx/>
              <a:buNone/>
              <a:tabLst/>
              <a:defRPr/>
            </a:pPr>
            <a:endParaRPr kumimoji="0" lang="en-US" sz="900" b="1" i="0" u="none" strike="noStrike" kern="1200" cap="none" spc="0" normalizeH="0" baseline="0" noProof="0">
              <a:ln>
                <a:noFill/>
              </a:ln>
              <a:solidFill>
                <a:srgbClr val="000000"/>
              </a:solidFill>
              <a:effectLst/>
              <a:uLnTx/>
              <a:uFillTx/>
              <a:ea typeface="+mn-ea"/>
              <a:cs typeface="Arial" panose="020B0604020202020204" pitchFamily="34" charset="0"/>
            </a:endParaRPr>
          </a:p>
        </p:txBody>
      </p:sp>
      <p:sp>
        <p:nvSpPr>
          <p:cNvPr id="95" name="Rectangle: Top Corners Rounded 76">
            <a:extLst>
              <a:ext uri="{FF2B5EF4-FFF2-40B4-BE49-F238E27FC236}">
                <a16:creationId xmlns:a16="http://schemas.microsoft.com/office/drawing/2014/main" id="{52002072-3565-8C0C-CA89-16DF8FCBCB87}"/>
              </a:ext>
            </a:extLst>
          </p:cNvPr>
          <p:cNvSpPr/>
          <p:nvPr/>
        </p:nvSpPr>
        <p:spPr>
          <a:xfrm rot="5400000">
            <a:off x="1774866" y="1443925"/>
            <a:ext cx="243000" cy="846033"/>
          </a:xfrm>
          <a:prstGeom prst="round2SameRect">
            <a:avLst>
              <a:gd name="adj1" fmla="val 50000"/>
              <a:gd name="adj2" fmla="val 50000"/>
            </a:avLst>
          </a:prstGeom>
          <a:solidFill>
            <a:schemeClr val="accent2">
              <a:lumMod val="60000"/>
              <a:lumOff val="40000"/>
            </a:schemeClr>
          </a:solidFill>
          <a:ln w="25400" cap="flat" cmpd="sng" algn="ctr">
            <a:noFill/>
            <a:prstDash val="solid"/>
          </a:ln>
          <a:effectLst/>
        </p:spPr>
        <p:txBody>
          <a:bodyPr vert="vert270" lIns="54000" tIns="54000" rIns="54000" bIns="54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rgbClr val="FFFFFF"/>
                </a:solidFill>
                <a:effectLst/>
                <a:uLnTx/>
                <a:uFillTx/>
                <a:ea typeface="Arial"/>
                <a:cs typeface="Arial"/>
              </a:rPr>
              <a:t>ASK</a:t>
            </a:r>
            <a:r>
              <a:rPr kumimoji="0" lang="de" sz="1050" b="0" i="0" u="none" strike="noStrike" kern="1200" cap="none" spc="0" normalizeH="0" baseline="30000" noProof="0">
                <a:ln>
                  <a:noFill/>
                </a:ln>
                <a:solidFill>
                  <a:srgbClr val="FFFFFF"/>
                </a:solidFill>
                <a:effectLst/>
                <a:uLnTx/>
                <a:uFillTx/>
                <a:ea typeface="Arial"/>
                <a:cs typeface="Arial"/>
              </a:rPr>
              <a:t>1</a:t>
            </a:r>
            <a:r>
              <a:rPr kumimoji="0" lang="de" sz="1050" b="0" i="0" u="none" strike="noStrike" kern="1200" cap="none" spc="0" normalizeH="0" baseline="0" noProof="0">
                <a:ln>
                  <a:noFill/>
                </a:ln>
                <a:solidFill>
                  <a:srgbClr val="FFFFFF"/>
                </a:solidFill>
                <a:effectLst/>
                <a:uLnTx/>
                <a:uFillTx/>
                <a:ea typeface="Arial"/>
                <a:cs typeface="Arial"/>
              </a:rPr>
              <a:t>*</a:t>
            </a:r>
          </a:p>
        </p:txBody>
      </p:sp>
      <p:sp>
        <p:nvSpPr>
          <p:cNvPr id="96" name="Rectangle 77">
            <a:extLst>
              <a:ext uri="{FF2B5EF4-FFF2-40B4-BE49-F238E27FC236}">
                <a16:creationId xmlns:a16="http://schemas.microsoft.com/office/drawing/2014/main" id="{6EF8F5EC-0552-9AE5-096D-6BCE7A58ED71}"/>
              </a:ext>
            </a:extLst>
          </p:cNvPr>
          <p:cNvSpPr/>
          <p:nvPr/>
        </p:nvSpPr>
        <p:spPr>
          <a:xfrm>
            <a:off x="5076919" y="1727659"/>
            <a:ext cx="1588177" cy="2435588"/>
          </a:xfrm>
          <a:prstGeom prst="rect">
            <a:avLst/>
          </a:prstGeom>
          <a:solidFill>
            <a:schemeClr val="accent6">
              <a:lumMod val="20000"/>
              <a:lumOff val="80000"/>
            </a:schemeClr>
          </a:solidFill>
          <a:ln w="25400" cap="flat" cmpd="sng" algn="ctr">
            <a:noFill/>
            <a:prstDash val="solid"/>
          </a:ln>
          <a:effectLst/>
        </p:spPr>
        <p:txBody>
          <a:bodyPr tIns="48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ctr" defTabSz="685800" rtl="0" eaLnBrk="1" fontAlgn="auto" latinLnBrk="0" hangingPunct="1">
              <a:lnSpc>
                <a:spcPct val="90000"/>
              </a:lnSpc>
              <a:spcBef>
                <a:spcPts val="900"/>
              </a:spcBef>
              <a:spcAft>
                <a:spcPct val="0"/>
              </a:spcAft>
              <a:buClrTx/>
              <a:buSzTx/>
              <a:buFontTx/>
              <a:buNone/>
              <a:tabLst/>
              <a:defRPr/>
            </a:pPr>
            <a:endParaRPr kumimoji="0" lang="en-US" sz="900" b="1" i="0" u="none" strike="noStrike" kern="1200" cap="none" spc="0" normalizeH="0" baseline="0" noProof="0">
              <a:ln>
                <a:noFill/>
              </a:ln>
              <a:solidFill>
                <a:srgbClr val="000000"/>
              </a:solidFill>
              <a:effectLst/>
              <a:uLnTx/>
              <a:uFillTx/>
              <a:ea typeface="+mn-ea"/>
              <a:cs typeface="Arial" panose="020B0604020202020204" pitchFamily="34" charset="0"/>
            </a:endParaRPr>
          </a:p>
        </p:txBody>
      </p:sp>
      <p:sp>
        <p:nvSpPr>
          <p:cNvPr id="97" name="Rectangle: Top Corners Rounded 78">
            <a:extLst>
              <a:ext uri="{FF2B5EF4-FFF2-40B4-BE49-F238E27FC236}">
                <a16:creationId xmlns:a16="http://schemas.microsoft.com/office/drawing/2014/main" id="{6233EEDD-A662-7C4D-0A67-C4209F2C1633}"/>
              </a:ext>
            </a:extLst>
          </p:cNvPr>
          <p:cNvSpPr/>
          <p:nvPr/>
        </p:nvSpPr>
        <p:spPr>
          <a:xfrm rot="5400000">
            <a:off x="5769783" y="1420356"/>
            <a:ext cx="243000" cy="846033"/>
          </a:xfrm>
          <a:prstGeom prst="round2SameRect">
            <a:avLst>
              <a:gd name="adj1" fmla="val 50000"/>
              <a:gd name="adj2" fmla="val 50000"/>
            </a:avLst>
          </a:prstGeom>
          <a:solidFill>
            <a:schemeClr val="accent2">
              <a:lumMod val="60000"/>
              <a:lumOff val="40000"/>
            </a:schemeClr>
          </a:solidFill>
          <a:ln w="25400" cap="flat" cmpd="sng" algn="ctr">
            <a:noFill/>
            <a:prstDash val="solid"/>
          </a:ln>
          <a:effectLst/>
        </p:spPr>
        <p:txBody>
          <a:bodyPr vert="vert270" lIns="54000" tIns="54000" rIns="54000" bIns="54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dirty="0">
                <a:ln>
                  <a:noFill/>
                </a:ln>
                <a:solidFill>
                  <a:srgbClr val="FFFFFF"/>
                </a:solidFill>
                <a:effectLst/>
                <a:uLnTx/>
                <a:uFillTx/>
                <a:ea typeface="Arial"/>
                <a:cs typeface="Arial"/>
              </a:rPr>
              <a:t>TEDDY</a:t>
            </a:r>
            <a:r>
              <a:rPr kumimoji="0" lang="de" sz="1050" b="0" i="0" u="none" strike="noStrike" kern="1200" cap="none" spc="0" normalizeH="0" baseline="30000" noProof="0" dirty="0">
                <a:ln>
                  <a:noFill/>
                </a:ln>
                <a:solidFill>
                  <a:srgbClr val="FFFFFF"/>
                </a:solidFill>
                <a:effectLst/>
                <a:uLnTx/>
                <a:uFillTx/>
                <a:ea typeface="Arial"/>
                <a:cs typeface="Arial"/>
              </a:rPr>
              <a:t>3‡</a:t>
            </a:r>
          </a:p>
        </p:txBody>
      </p:sp>
      <p:sp>
        <p:nvSpPr>
          <p:cNvPr id="98" name="Rectangle 79">
            <a:extLst>
              <a:ext uri="{FF2B5EF4-FFF2-40B4-BE49-F238E27FC236}">
                <a16:creationId xmlns:a16="http://schemas.microsoft.com/office/drawing/2014/main" id="{2CDC2FEB-BD5C-6A6A-6CEB-CD6522626A54}"/>
              </a:ext>
            </a:extLst>
          </p:cNvPr>
          <p:cNvSpPr/>
          <p:nvPr/>
        </p:nvSpPr>
        <p:spPr>
          <a:xfrm>
            <a:off x="7004598" y="1745441"/>
            <a:ext cx="1643462" cy="2435588"/>
          </a:xfrm>
          <a:prstGeom prst="rect">
            <a:avLst/>
          </a:prstGeom>
          <a:solidFill>
            <a:schemeClr val="accent6">
              <a:lumMod val="20000"/>
              <a:lumOff val="80000"/>
            </a:schemeClr>
          </a:solidFill>
          <a:ln w="25400" cap="flat" cmpd="sng" algn="ctr">
            <a:noFill/>
            <a:prstDash val="solid"/>
          </a:ln>
          <a:effectLst/>
        </p:spPr>
        <p:txBody>
          <a:bodyPr tIns="486000"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ctr" defTabSz="685800" rtl="0" eaLnBrk="1" fontAlgn="auto" latinLnBrk="0" hangingPunct="1">
              <a:lnSpc>
                <a:spcPct val="90000"/>
              </a:lnSpc>
              <a:spcBef>
                <a:spcPts val="900"/>
              </a:spcBef>
              <a:spcAft>
                <a:spcPct val="0"/>
              </a:spcAft>
              <a:buClrTx/>
              <a:buSzTx/>
              <a:buFontTx/>
              <a:buNone/>
              <a:tabLst/>
              <a:defRPr/>
            </a:pPr>
            <a:endParaRPr kumimoji="0" lang="en-US" sz="900" b="1" i="0" u="none" strike="noStrike" kern="1200" cap="none" spc="0" normalizeH="0" baseline="0" noProof="0">
              <a:ln>
                <a:noFill/>
              </a:ln>
              <a:solidFill>
                <a:srgbClr val="000000"/>
              </a:solidFill>
              <a:effectLst/>
              <a:uLnTx/>
              <a:uFillTx/>
              <a:ea typeface="+mn-ea"/>
              <a:cs typeface="Arial" panose="020B0604020202020204" pitchFamily="34" charset="0"/>
            </a:endParaRPr>
          </a:p>
        </p:txBody>
      </p:sp>
      <p:sp>
        <p:nvSpPr>
          <p:cNvPr id="99" name="Rectangle: Top Corners Rounded 80">
            <a:extLst>
              <a:ext uri="{FF2B5EF4-FFF2-40B4-BE49-F238E27FC236}">
                <a16:creationId xmlns:a16="http://schemas.microsoft.com/office/drawing/2014/main" id="{342CBB99-175B-647E-5F97-86205D49DC40}"/>
              </a:ext>
            </a:extLst>
          </p:cNvPr>
          <p:cNvSpPr/>
          <p:nvPr/>
        </p:nvSpPr>
        <p:spPr>
          <a:xfrm rot="5400000">
            <a:off x="7669122" y="1443925"/>
            <a:ext cx="243000" cy="846033"/>
          </a:xfrm>
          <a:prstGeom prst="round2SameRect">
            <a:avLst>
              <a:gd name="adj1" fmla="val 50000"/>
              <a:gd name="adj2" fmla="val 50000"/>
            </a:avLst>
          </a:prstGeom>
          <a:solidFill>
            <a:schemeClr val="accent2">
              <a:lumMod val="60000"/>
              <a:lumOff val="40000"/>
            </a:schemeClr>
          </a:solidFill>
          <a:ln w="25400" cap="flat" cmpd="sng" algn="ctr">
            <a:noFill/>
            <a:prstDash val="solid"/>
          </a:ln>
          <a:effectLst/>
        </p:spPr>
        <p:txBody>
          <a:bodyPr vert="vert270" lIns="54000" tIns="54000" rIns="54000" bIns="54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rgbClr val="FFFFFF"/>
                </a:solidFill>
                <a:effectLst/>
                <a:uLnTx/>
                <a:uFillTx/>
                <a:ea typeface="Arial"/>
                <a:cs typeface="Arial"/>
              </a:rPr>
              <a:t>DAISY</a:t>
            </a:r>
            <a:r>
              <a:rPr kumimoji="0" lang="de" sz="1050" b="0" i="0" u="none" strike="noStrike" kern="1200" cap="none" spc="0" normalizeH="0" baseline="30000" noProof="0">
                <a:ln>
                  <a:noFill/>
                </a:ln>
                <a:solidFill>
                  <a:srgbClr val="FFFFFF"/>
                </a:solidFill>
                <a:effectLst/>
                <a:uLnTx/>
                <a:uFillTx/>
                <a:ea typeface="Arial"/>
                <a:cs typeface="Arial"/>
              </a:rPr>
              <a:t>4#</a:t>
            </a:r>
          </a:p>
        </p:txBody>
      </p:sp>
      <p:sp>
        <p:nvSpPr>
          <p:cNvPr id="100" name="Rectangle 83">
            <a:extLst>
              <a:ext uri="{FF2B5EF4-FFF2-40B4-BE49-F238E27FC236}">
                <a16:creationId xmlns:a16="http://schemas.microsoft.com/office/drawing/2014/main" id="{618DE28A-99D0-1AA5-EDB0-4B5C864F4E62}"/>
              </a:ext>
            </a:extLst>
          </p:cNvPr>
          <p:cNvSpPr/>
          <p:nvPr/>
        </p:nvSpPr>
        <p:spPr>
          <a:xfrm>
            <a:off x="5313521" y="1243686"/>
            <a:ext cx="3039330" cy="397114"/>
          </a:xfrm>
          <a:prstGeom prst="rect">
            <a:avLst/>
          </a:prstGeom>
          <a:noFill/>
          <a:ln w="25400" cap="flat" cmpd="sng" algn="ctr">
            <a:noFill/>
            <a:prstDash val="solid"/>
          </a:ln>
          <a:effectLst/>
        </p:spPr>
        <p:txBody>
          <a:bodyPr lIns="459000" tIns="27000" bIns="27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100" b="1" i="0" u="none" strike="noStrike" kern="1200" cap="none" spc="0" normalizeH="0" baseline="0" noProof="0" dirty="0">
                <a:ln>
                  <a:noFill/>
                </a:ln>
                <a:solidFill>
                  <a:srgbClr val="23004C"/>
                </a:solidFill>
                <a:effectLst/>
                <a:uLnTx/>
                <a:uFillTx/>
                <a:ea typeface="Arial"/>
                <a:cs typeface="Arial"/>
              </a:rPr>
              <a:t>Verwandte/Genetisches Risiko</a:t>
            </a:r>
          </a:p>
        </p:txBody>
      </p:sp>
      <p:grpSp>
        <p:nvGrpSpPr>
          <p:cNvPr id="101" name="Group 14">
            <a:extLst>
              <a:ext uri="{FF2B5EF4-FFF2-40B4-BE49-F238E27FC236}">
                <a16:creationId xmlns:a16="http://schemas.microsoft.com/office/drawing/2014/main" id="{7EB9169F-DFAE-F164-D8DD-0F3A42AB79F2}"/>
              </a:ext>
            </a:extLst>
          </p:cNvPr>
          <p:cNvGrpSpPr/>
          <p:nvPr/>
        </p:nvGrpSpPr>
        <p:grpSpPr>
          <a:xfrm>
            <a:off x="5347518" y="2971911"/>
            <a:ext cx="1089660" cy="1089660"/>
            <a:chOff x="6347342" y="2331570"/>
            <a:chExt cx="1452880" cy="1452880"/>
          </a:xfrm>
        </p:grpSpPr>
        <p:sp>
          <p:nvSpPr>
            <p:cNvPr id="102" name="Ovale 6">
              <a:extLst>
                <a:ext uri="{FF2B5EF4-FFF2-40B4-BE49-F238E27FC236}">
                  <a16:creationId xmlns:a16="http://schemas.microsoft.com/office/drawing/2014/main" id="{88C61752-E1CD-F824-3E4C-D0EC5741B92C}"/>
                </a:ext>
              </a:extLst>
            </p:cNvPr>
            <p:cNvSpPr/>
            <p:nvPr/>
          </p:nvSpPr>
          <p:spPr>
            <a:xfrm>
              <a:off x="6535277"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103" name="Grafico 5">
              <a:extLst>
                <a:ext uri="{FF2B5EF4-FFF2-40B4-BE49-F238E27FC236}">
                  <a16:creationId xmlns:a16="http://schemas.microsoft.com/office/drawing/2014/main" id="{50CD611B-66B0-B1E3-5E0B-AB7A454ABC76}"/>
                </a:ext>
              </a:extLst>
            </p:cNvPr>
            <p:cNvGraphicFramePr>
              <a:graphicFrameLocks noChangeAspect="1"/>
            </p:cNvGraphicFramePr>
            <p:nvPr/>
          </p:nvGraphicFramePr>
          <p:xfrm>
            <a:off x="6347342" y="2331570"/>
            <a:ext cx="1452880" cy="1452880"/>
          </p:xfrm>
          <a:graphic>
            <a:graphicData uri="http://schemas.openxmlformats.org/drawingml/2006/chart">
              <c:chart xmlns:c="http://schemas.openxmlformats.org/drawingml/2006/chart" xmlns:r="http://schemas.openxmlformats.org/officeDocument/2006/relationships" r:id="rId7"/>
            </a:graphicData>
          </a:graphic>
        </p:graphicFrame>
        <p:sp>
          <p:nvSpPr>
            <p:cNvPr id="104" name="CasellaDiTesto 15">
              <a:extLst>
                <a:ext uri="{FF2B5EF4-FFF2-40B4-BE49-F238E27FC236}">
                  <a16:creationId xmlns:a16="http://schemas.microsoft.com/office/drawing/2014/main" id="{2EC3ADBC-65AC-2CEB-5E80-BC6BCA32D053}"/>
                </a:ext>
              </a:extLst>
            </p:cNvPr>
            <p:cNvSpPr txBox="1"/>
            <p:nvPr/>
          </p:nvSpPr>
          <p:spPr>
            <a:xfrm>
              <a:off x="6763792"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17</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36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endParaRPr kumimoji="0" lang="en-US" sz="1100" b="1" i="0" u="none" strike="noStrike" kern="1200" cap="none" spc="0" normalizeH="0" baseline="0" noProof="0" dirty="0">
                <a:ln>
                  <a:noFill/>
                </a:ln>
                <a:solidFill>
                  <a:schemeClr val="accent2">
                    <a:lumMod val="60000"/>
                    <a:lumOff val="40000"/>
                  </a:schemeClr>
                </a:solidFill>
                <a:effectLst/>
                <a:uLnTx/>
                <a:uFillTx/>
                <a:ea typeface="+mn-ea"/>
                <a:cs typeface="Arial" panose="020B0604020202020204" pitchFamily="34" charset="0"/>
              </a:endParaRPr>
            </a:p>
          </p:txBody>
        </p:sp>
      </p:grpSp>
      <p:grpSp>
        <p:nvGrpSpPr>
          <p:cNvPr id="105" name="Group 7">
            <a:extLst>
              <a:ext uri="{FF2B5EF4-FFF2-40B4-BE49-F238E27FC236}">
                <a16:creationId xmlns:a16="http://schemas.microsoft.com/office/drawing/2014/main" id="{5346E8E9-4713-FD25-807E-D26F1094CD5C}"/>
              </a:ext>
            </a:extLst>
          </p:cNvPr>
          <p:cNvGrpSpPr/>
          <p:nvPr/>
        </p:nvGrpSpPr>
        <p:grpSpPr>
          <a:xfrm>
            <a:off x="1380038" y="2947631"/>
            <a:ext cx="1089660" cy="1089660"/>
            <a:chOff x="214143" y="2331570"/>
            <a:chExt cx="1452880" cy="1452880"/>
          </a:xfrm>
        </p:grpSpPr>
        <p:sp>
          <p:nvSpPr>
            <p:cNvPr id="106" name="Ovale 6">
              <a:extLst>
                <a:ext uri="{FF2B5EF4-FFF2-40B4-BE49-F238E27FC236}">
                  <a16:creationId xmlns:a16="http://schemas.microsoft.com/office/drawing/2014/main" id="{FA136372-E459-76B8-0957-2303509FF746}"/>
                </a:ext>
              </a:extLst>
            </p:cNvPr>
            <p:cNvSpPr/>
            <p:nvPr/>
          </p:nvSpPr>
          <p:spPr>
            <a:xfrm>
              <a:off x="363978"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107" name="Grafico 5">
              <a:extLst>
                <a:ext uri="{FF2B5EF4-FFF2-40B4-BE49-F238E27FC236}">
                  <a16:creationId xmlns:a16="http://schemas.microsoft.com/office/drawing/2014/main" id="{C58BF926-5111-0C77-AE5F-9301F72D1194}"/>
                </a:ext>
              </a:extLst>
            </p:cNvPr>
            <p:cNvGraphicFramePr>
              <a:graphicFrameLocks noChangeAspect="1"/>
            </p:cNvGraphicFramePr>
            <p:nvPr/>
          </p:nvGraphicFramePr>
          <p:xfrm>
            <a:off x="214143" y="2331570"/>
            <a:ext cx="1452880" cy="1452880"/>
          </p:xfrm>
          <a:graphic>
            <a:graphicData uri="http://schemas.openxmlformats.org/drawingml/2006/chart">
              <c:chart xmlns:c="http://schemas.openxmlformats.org/drawingml/2006/chart" xmlns:r="http://schemas.openxmlformats.org/officeDocument/2006/relationships" r:id="rId8"/>
            </a:graphicData>
          </a:graphic>
        </p:graphicFrame>
        <p:sp>
          <p:nvSpPr>
            <p:cNvPr id="108" name="CasellaDiTesto 15">
              <a:extLst>
                <a:ext uri="{FF2B5EF4-FFF2-40B4-BE49-F238E27FC236}">
                  <a16:creationId xmlns:a16="http://schemas.microsoft.com/office/drawing/2014/main" id="{C6DC694D-8D3C-1830-4C30-BA99CEFF04D1}"/>
                </a:ext>
              </a:extLst>
            </p:cNvPr>
            <p:cNvSpPr txBox="1"/>
            <p:nvPr/>
          </p:nvSpPr>
          <p:spPr>
            <a:xfrm>
              <a:off x="592493"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62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grpSp>
        <p:nvGrpSpPr>
          <p:cNvPr id="109" name="Group 17">
            <a:extLst>
              <a:ext uri="{FF2B5EF4-FFF2-40B4-BE49-F238E27FC236}">
                <a16:creationId xmlns:a16="http://schemas.microsoft.com/office/drawing/2014/main" id="{A5B6462E-5D25-0986-8944-9AF1CD567557}"/>
              </a:ext>
            </a:extLst>
          </p:cNvPr>
          <p:cNvGrpSpPr/>
          <p:nvPr/>
        </p:nvGrpSpPr>
        <p:grpSpPr>
          <a:xfrm>
            <a:off x="7303745" y="3061298"/>
            <a:ext cx="1089660" cy="1089660"/>
            <a:chOff x="9113239" y="2331570"/>
            <a:chExt cx="1452880" cy="1452880"/>
          </a:xfrm>
        </p:grpSpPr>
        <p:sp>
          <p:nvSpPr>
            <p:cNvPr id="110" name="Ovale 6">
              <a:extLst>
                <a:ext uri="{FF2B5EF4-FFF2-40B4-BE49-F238E27FC236}">
                  <a16:creationId xmlns:a16="http://schemas.microsoft.com/office/drawing/2014/main" id="{A6A6960A-7EC2-9837-16BF-B5F931603D00}"/>
                </a:ext>
              </a:extLst>
            </p:cNvPr>
            <p:cNvSpPr/>
            <p:nvPr/>
          </p:nvSpPr>
          <p:spPr>
            <a:xfrm>
              <a:off x="9301174"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111" name="Grafico 5">
              <a:extLst>
                <a:ext uri="{FF2B5EF4-FFF2-40B4-BE49-F238E27FC236}">
                  <a16:creationId xmlns:a16="http://schemas.microsoft.com/office/drawing/2014/main" id="{6912707C-4E2D-F8B5-442D-E605A27E9A91}"/>
                </a:ext>
              </a:extLst>
            </p:cNvPr>
            <p:cNvGraphicFramePr>
              <a:graphicFrameLocks noChangeAspect="1"/>
            </p:cNvGraphicFramePr>
            <p:nvPr/>
          </p:nvGraphicFramePr>
          <p:xfrm>
            <a:off x="9113239" y="2331570"/>
            <a:ext cx="1452880" cy="1452880"/>
          </p:xfrm>
          <a:graphic>
            <a:graphicData uri="http://schemas.openxmlformats.org/drawingml/2006/chart">
              <c:chart xmlns:c="http://schemas.openxmlformats.org/drawingml/2006/chart" xmlns:r="http://schemas.openxmlformats.org/officeDocument/2006/relationships" r:id="rId9"/>
            </a:graphicData>
          </a:graphic>
        </p:graphicFrame>
        <p:sp>
          <p:nvSpPr>
            <p:cNvPr id="112" name="CasellaDiTesto 15">
              <a:extLst>
                <a:ext uri="{FF2B5EF4-FFF2-40B4-BE49-F238E27FC236}">
                  <a16:creationId xmlns:a16="http://schemas.microsoft.com/office/drawing/2014/main" id="{B1F2FC5F-FB78-34D8-E94D-D85CFB717CD8}"/>
                </a:ext>
              </a:extLst>
            </p:cNvPr>
            <p:cNvSpPr txBox="1"/>
            <p:nvPr/>
          </p:nvSpPr>
          <p:spPr>
            <a:xfrm>
              <a:off x="9529689"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44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sp>
        <p:nvSpPr>
          <p:cNvPr id="113" name="Rectangle 129">
            <a:extLst>
              <a:ext uri="{FF2B5EF4-FFF2-40B4-BE49-F238E27FC236}">
                <a16:creationId xmlns:a16="http://schemas.microsoft.com/office/drawing/2014/main" id="{3FF77C29-59BC-2507-8B59-7FBD00A17D31}"/>
              </a:ext>
            </a:extLst>
          </p:cNvPr>
          <p:cNvSpPr/>
          <p:nvPr/>
        </p:nvSpPr>
        <p:spPr>
          <a:xfrm>
            <a:off x="1399247" y="1252575"/>
            <a:ext cx="2610771" cy="397114"/>
          </a:xfrm>
          <a:prstGeom prst="rect">
            <a:avLst/>
          </a:prstGeom>
          <a:noFill/>
          <a:ln w="25400" cap="flat" cmpd="sng" algn="ctr">
            <a:noFill/>
            <a:prstDash val="solid"/>
          </a:ln>
          <a:effectLst/>
        </p:spPr>
        <p:txBody>
          <a:bodyPr lIns="459000" tIns="27000" bIns="27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1100" b="1" i="0" u="none" strike="noStrike" kern="1200" cap="none" spc="0" normalizeH="0" baseline="0" noProof="0" dirty="0">
                <a:ln>
                  <a:noFill/>
                </a:ln>
                <a:solidFill>
                  <a:srgbClr val="23004C"/>
                </a:solidFill>
                <a:effectLst/>
                <a:uLnTx/>
                <a:uFillTx/>
                <a:ea typeface="Arial"/>
                <a:cs typeface="Arial"/>
              </a:rPr>
              <a:t>Allgemeinbevölkerung</a:t>
            </a:r>
          </a:p>
        </p:txBody>
      </p:sp>
      <p:grpSp>
        <p:nvGrpSpPr>
          <p:cNvPr id="114" name="Group 5">
            <a:extLst>
              <a:ext uri="{FF2B5EF4-FFF2-40B4-BE49-F238E27FC236}">
                <a16:creationId xmlns:a16="http://schemas.microsoft.com/office/drawing/2014/main" id="{537E7961-08C4-2642-884C-DEDBF66BED4B}"/>
              </a:ext>
            </a:extLst>
          </p:cNvPr>
          <p:cNvGrpSpPr/>
          <p:nvPr/>
        </p:nvGrpSpPr>
        <p:grpSpPr>
          <a:xfrm>
            <a:off x="1399247" y="1921218"/>
            <a:ext cx="1089660" cy="1089660"/>
            <a:chOff x="1475630" y="2331570"/>
            <a:chExt cx="1452880" cy="1452880"/>
          </a:xfrm>
        </p:grpSpPr>
        <p:sp>
          <p:nvSpPr>
            <p:cNvPr id="115" name="Ovale 6">
              <a:extLst>
                <a:ext uri="{FF2B5EF4-FFF2-40B4-BE49-F238E27FC236}">
                  <a16:creationId xmlns:a16="http://schemas.microsoft.com/office/drawing/2014/main" id="{63A4B409-9591-09D2-CBA2-29A84C3C586A}"/>
                </a:ext>
              </a:extLst>
            </p:cNvPr>
            <p:cNvSpPr/>
            <p:nvPr/>
          </p:nvSpPr>
          <p:spPr>
            <a:xfrm>
              <a:off x="1625465"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116" name="Grafico 5">
              <a:extLst>
                <a:ext uri="{FF2B5EF4-FFF2-40B4-BE49-F238E27FC236}">
                  <a16:creationId xmlns:a16="http://schemas.microsoft.com/office/drawing/2014/main" id="{F4571312-069B-515E-32EB-76239F5F1D1F}"/>
                </a:ext>
              </a:extLst>
            </p:cNvPr>
            <p:cNvGraphicFramePr>
              <a:graphicFrameLocks noChangeAspect="1"/>
            </p:cNvGraphicFramePr>
            <p:nvPr/>
          </p:nvGraphicFramePr>
          <p:xfrm>
            <a:off x="1475630" y="2331570"/>
            <a:ext cx="1452880" cy="1452880"/>
          </p:xfrm>
          <a:graphic>
            <a:graphicData uri="http://schemas.openxmlformats.org/drawingml/2006/chart">
              <c:chart xmlns:c="http://schemas.openxmlformats.org/drawingml/2006/chart" xmlns:r="http://schemas.openxmlformats.org/officeDocument/2006/relationships" r:id="rId10"/>
            </a:graphicData>
          </a:graphic>
        </p:graphicFrame>
        <p:sp>
          <p:nvSpPr>
            <p:cNvPr id="117" name="CasellaDiTesto 15">
              <a:extLst>
                <a:ext uri="{FF2B5EF4-FFF2-40B4-BE49-F238E27FC236}">
                  <a16:creationId xmlns:a16="http://schemas.microsoft.com/office/drawing/2014/main" id="{19A95B1D-0EA6-BE07-D1CE-F15743EC7204}"/>
                </a:ext>
              </a:extLst>
            </p:cNvPr>
            <p:cNvSpPr txBox="1"/>
            <p:nvPr/>
          </p:nvSpPr>
          <p:spPr>
            <a:xfrm>
              <a:off x="1853980"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&lt; 5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grpSp>
        <p:nvGrpSpPr>
          <p:cNvPr id="118" name="Group 16">
            <a:extLst>
              <a:ext uri="{FF2B5EF4-FFF2-40B4-BE49-F238E27FC236}">
                <a16:creationId xmlns:a16="http://schemas.microsoft.com/office/drawing/2014/main" id="{E7FDFD8E-045F-CED1-4879-2A007ECACAF9}"/>
              </a:ext>
            </a:extLst>
          </p:cNvPr>
          <p:cNvGrpSpPr/>
          <p:nvPr/>
        </p:nvGrpSpPr>
        <p:grpSpPr>
          <a:xfrm>
            <a:off x="7264928" y="1974070"/>
            <a:ext cx="1089660" cy="1089660"/>
            <a:chOff x="10427623" y="2331570"/>
            <a:chExt cx="1452880" cy="1452880"/>
          </a:xfrm>
        </p:grpSpPr>
        <p:sp>
          <p:nvSpPr>
            <p:cNvPr id="119" name="Ovale 6">
              <a:extLst>
                <a:ext uri="{FF2B5EF4-FFF2-40B4-BE49-F238E27FC236}">
                  <a16:creationId xmlns:a16="http://schemas.microsoft.com/office/drawing/2014/main" id="{F55C4038-0440-C330-6AA6-19C4CF430AD7}"/>
                </a:ext>
              </a:extLst>
            </p:cNvPr>
            <p:cNvSpPr/>
            <p:nvPr/>
          </p:nvSpPr>
          <p:spPr>
            <a:xfrm>
              <a:off x="10615558"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120" name="Grafico 5">
              <a:extLst>
                <a:ext uri="{FF2B5EF4-FFF2-40B4-BE49-F238E27FC236}">
                  <a16:creationId xmlns:a16="http://schemas.microsoft.com/office/drawing/2014/main" id="{1D72DADD-0C70-A369-3C77-78914D176DA8}"/>
                </a:ext>
              </a:extLst>
            </p:cNvPr>
            <p:cNvGraphicFramePr>
              <a:graphicFrameLocks noChangeAspect="1"/>
            </p:cNvGraphicFramePr>
            <p:nvPr/>
          </p:nvGraphicFramePr>
          <p:xfrm>
            <a:off x="10427623" y="2331570"/>
            <a:ext cx="1452880" cy="1452880"/>
          </p:xfrm>
          <a:graphic>
            <a:graphicData uri="http://schemas.openxmlformats.org/drawingml/2006/chart">
              <c:chart xmlns:c="http://schemas.openxmlformats.org/drawingml/2006/chart" xmlns:r="http://schemas.openxmlformats.org/officeDocument/2006/relationships" r:id="rId11"/>
            </a:graphicData>
          </a:graphic>
        </p:graphicFrame>
        <p:sp>
          <p:nvSpPr>
            <p:cNvPr id="121" name="CasellaDiTesto 15">
              <a:extLst>
                <a:ext uri="{FF2B5EF4-FFF2-40B4-BE49-F238E27FC236}">
                  <a16:creationId xmlns:a16="http://schemas.microsoft.com/office/drawing/2014/main" id="{4E6F3AA8-7FFF-AB1D-3534-EE22D80AB2F6}"/>
                </a:ext>
              </a:extLst>
            </p:cNvPr>
            <p:cNvSpPr txBox="1"/>
            <p:nvPr/>
          </p:nvSpPr>
          <p:spPr>
            <a:xfrm>
              <a:off x="10844073"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3,3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grpSp>
        <p:nvGrpSpPr>
          <p:cNvPr id="122" name="Group 15">
            <a:extLst>
              <a:ext uri="{FF2B5EF4-FFF2-40B4-BE49-F238E27FC236}">
                <a16:creationId xmlns:a16="http://schemas.microsoft.com/office/drawing/2014/main" id="{2EBED5DE-12BD-23DF-AF5E-BE4B8C8B78EA}"/>
              </a:ext>
            </a:extLst>
          </p:cNvPr>
          <p:cNvGrpSpPr/>
          <p:nvPr/>
        </p:nvGrpSpPr>
        <p:grpSpPr>
          <a:xfrm>
            <a:off x="5347518" y="1976478"/>
            <a:ext cx="1089660" cy="1089660"/>
            <a:chOff x="7631339" y="2331570"/>
            <a:chExt cx="1452880" cy="1452880"/>
          </a:xfrm>
        </p:grpSpPr>
        <p:sp>
          <p:nvSpPr>
            <p:cNvPr id="123" name="Ovale 6">
              <a:extLst>
                <a:ext uri="{FF2B5EF4-FFF2-40B4-BE49-F238E27FC236}">
                  <a16:creationId xmlns:a16="http://schemas.microsoft.com/office/drawing/2014/main" id="{FFBDA541-3450-7887-67C9-66B120B70A67}"/>
                </a:ext>
              </a:extLst>
            </p:cNvPr>
            <p:cNvSpPr/>
            <p:nvPr/>
          </p:nvSpPr>
          <p:spPr>
            <a:xfrm>
              <a:off x="7819274" y="2519505"/>
              <a:ext cx="1077012" cy="1077010"/>
            </a:xfrm>
            <a:prstGeom prst="ellipse">
              <a:avLst/>
            </a:prstGeom>
            <a:noFill/>
            <a:ln w="57150" cap="flat" cmpd="sng" algn="ctr">
              <a:solidFill>
                <a:sysClr val="window" lastClr="FFFFFF">
                  <a:lumMod val="85000"/>
                </a:sysClr>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chemeClr val="accent2">
                    <a:lumMod val="60000"/>
                    <a:lumOff val="40000"/>
                  </a:schemeClr>
                </a:solidFill>
                <a:effectLst/>
                <a:uLnTx/>
                <a:uFillTx/>
                <a:ea typeface="+mn-ea"/>
                <a:cs typeface="Arial" panose="020B0604020202020204" pitchFamily="34" charset="0"/>
              </a:endParaRPr>
            </a:p>
          </p:txBody>
        </p:sp>
        <p:graphicFrame>
          <p:nvGraphicFramePr>
            <p:cNvPr id="124" name="Grafico 5">
              <a:extLst>
                <a:ext uri="{FF2B5EF4-FFF2-40B4-BE49-F238E27FC236}">
                  <a16:creationId xmlns:a16="http://schemas.microsoft.com/office/drawing/2014/main" id="{7A515670-CD65-3E7F-D5AC-C1212E570735}"/>
                </a:ext>
              </a:extLst>
            </p:cNvPr>
            <p:cNvGraphicFramePr>
              <a:graphicFrameLocks noChangeAspect="1"/>
            </p:cNvGraphicFramePr>
            <p:nvPr/>
          </p:nvGraphicFramePr>
          <p:xfrm>
            <a:off x="7631339" y="2331570"/>
            <a:ext cx="1452880" cy="1452880"/>
          </p:xfrm>
          <a:graphic>
            <a:graphicData uri="http://schemas.openxmlformats.org/drawingml/2006/chart">
              <c:chart xmlns:c="http://schemas.openxmlformats.org/drawingml/2006/chart" xmlns:r="http://schemas.openxmlformats.org/officeDocument/2006/relationships" r:id="rId12"/>
            </a:graphicData>
          </a:graphic>
        </p:graphicFrame>
        <p:sp>
          <p:nvSpPr>
            <p:cNvPr id="125" name="CasellaDiTesto 15">
              <a:extLst>
                <a:ext uri="{FF2B5EF4-FFF2-40B4-BE49-F238E27FC236}">
                  <a16:creationId xmlns:a16="http://schemas.microsoft.com/office/drawing/2014/main" id="{6A4F6FEE-8437-92DC-9085-56A311A88C27}"/>
                </a:ext>
              </a:extLst>
            </p:cNvPr>
            <p:cNvSpPr txBox="1"/>
            <p:nvPr/>
          </p:nvSpPr>
          <p:spPr>
            <a:xfrm>
              <a:off x="8047789" y="2774844"/>
              <a:ext cx="622388" cy="566332"/>
            </a:xfrm>
            <a:prstGeom prst="rect">
              <a:avLst/>
            </a:prstGeom>
            <a:noFill/>
          </p:spPr>
          <p:txBody>
            <a:bodyPr wrap="non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60000"/>
                      <a:lumOff val="40000"/>
                    </a:schemeClr>
                  </a:solidFill>
                  <a:effectLst/>
                  <a:uLnTx/>
                  <a:uFillTx/>
                  <a:ea typeface="Arial"/>
                  <a:cs typeface="Arial"/>
                </a:rPr>
                <a:t>11 </a:t>
              </a:r>
              <a:r>
                <a:rPr kumimoji="0" lang="de" sz="1000" b="1" i="0" u="none" strike="noStrike" kern="1200" cap="none" spc="0" normalizeH="0" baseline="0" noProof="0" dirty="0">
                  <a:ln>
                    <a:noFill/>
                  </a:ln>
                  <a:solidFill>
                    <a:schemeClr val="accent2">
                      <a:lumMod val="60000"/>
                      <a:lumOff val="40000"/>
                    </a:schemeClr>
                  </a:solidFill>
                  <a:effectLst/>
                  <a:uLnTx/>
                  <a:uFillTx/>
                  <a:ea typeface="Arial"/>
                  <a:cs typeface="Arial"/>
                </a:rPr>
                <a:t>%</a:t>
              </a:r>
            </a:p>
          </p:txBody>
        </p:sp>
      </p:grpSp>
      <p:pic>
        <p:nvPicPr>
          <p:cNvPr id="126" name="Picture 9" descr="A black background with a black square&#10;&#10;Description automatically generated with medium confidence">
            <a:extLst>
              <a:ext uri="{FF2B5EF4-FFF2-40B4-BE49-F238E27FC236}">
                <a16:creationId xmlns:a16="http://schemas.microsoft.com/office/drawing/2014/main" id="{D77DE6B3-36F1-69DE-2417-3C698C195177}"/>
              </a:ext>
            </a:extLst>
          </p:cNvPr>
          <p:cNvPicPr>
            <a:picLocks noChangeAspect="1"/>
          </p:cNvPicPr>
          <p:nvPr/>
        </p:nvPicPr>
        <p:blipFill>
          <a:blip r:embed="rId13">
            <a:duotone>
              <a:srgbClr val="347475">
                <a:shade val="45000"/>
                <a:satMod val="135000"/>
              </a:srgbClr>
              <a:prstClr val="white"/>
            </a:duotone>
          </a:blip>
          <a:srcRect b="21322"/>
          <a:stretch>
            <a:fillRect/>
          </a:stretch>
        </p:blipFill>
        <p:spPr>
          <a:xfrm>
            <a:off x="278577" y="1978660"/>
            <a:ext cx="827198" cy="650828"/>
          </a:xfrm>
          <a:prstGeom prst="rect">
            <a:avLst/>
          </a:prstGeom>
        </p:spPr>
      </p:pic>
      <p:pic>
        <p:nvPicPr>
          <p:cNvPr id="127" name="Picture 10" descr="A black background with a black square&#10;&#10;Description automatically generated with medium confidence">
            <a:extLst>
              <a:ext uri="{FF2B5EF4-FFF2-40B4-BE49-F238E27FC236}">
                <a16:creationId xmlns:a16="http://schemas.microsoft.com/office/drawing/2014/main" id="{298E1008-B81B-1317-5FF0-1EFD2E69425E}"/>
              </a:ext>
            </a:extLst>
          </p:cNvPr>
          <p:cNvPicPr>
            <a:picLocks noChangeAspect="1"/>
          </p:cNvPicPr>
          <p:nvPr/>
        </p:nvPicPr>
        <p:blipFill>
          <a:blip r:embed="rId13">
            <a:duotone>
              <a:srgbClr val="CC9C50">
                <a:shade val="45000"/>
                <a:satMod val="135000"/>
              </a:srgbClr>
              <a:prstClr val="white"/>
            </a:duotone>
          </a:blip>
          <a:srcRect l="3428" t="4903" r="-3428" b="54796"/>
          <a:stretch>
            <a:fillRect/>
          </a:stretch>
        </p:blipFill>
        <p:spPr>
          <a:xfrm>
            <a:off x="315474" y="3293804"/>
            <a:ext cx="827198" cy="333376"/>
          </a:xfrm>
          <a:prstGeom prst="rect">
            <a:avLst/>
          </a:prstGeom>
        </p:spPr>
      </p:pic>
      <p:cxnSp>
        <p:nvCxnSpPr>
          <p:cNvPr id="128" name="Straight Connector 19">
            <a:extLst>
              <a:ext uri="{FF2B5EF4-FFF2-40B4-BE49-F238E27FC236}">
                <a16:creationId xmlns:a16="http://schemas.microsoft.com/office/drawing/2014/main" id="{263A7977-761A-ED81-858E-EF04127A76E6}"/>
              </a:ext>
            </a:extLst>
          </p:cNvPr>
          <p:cNvCxnSpPr/>
          <p:nvPr/>
        </p:nvCxnSpPr>
        <p:spPr>
          <a:xfrm>
            <a:off x="199791" y="3007328"/>
            <a:ext cx="8448269" cy="5914"/>
          </a:xfrm>
          <a:prstGeom prst="line">
            <a:avLst/>
          </a:prstGeom>
          <a:noFill/>
          <a:ln w="9525" cap="flat" cmpd="sng" algn="ctr">
            <a:solidFill>
              <a:srgbClr val="347475">
                <a:shade val="95000"/>
                <a:satMod val="105000"/>
              </a:srgbClr>
            </a:solidFill>
            <a:prstDash val="dash"/>
          </a:ln>
          <a:effectLst/>
        </p:spPr>
      </p:cxnSp>
      <p:sp>
        <p:nvSpPr>
          <p:cNvPr id="129" name="TextBox 22">
            <a:extLst>
              <a:ext uri="{FF2B5EF4-FFF2-40B4-BE49-F238E27FC236}">
                <a16:creationId xmlns:a16="http://schemas.microsoft.com/office/drawing/2014/main" id="{FAD3FA1B-F725-8A2F-4A2A-6F89A89B2FCD}"/>
              </a:ext>
            </a:extLst>
          </p:cNvPr>
          <p:cNvSpPr txBox="1"/>
          <p:nvPr/>
        </p:nvSpPr>
        <p:spPr>
          <a:xfrm>
            <a:off x="199791" y="2642763"/>
            <a:ext cx="910035" cy="350865"/>
          </a:xfrm>
          <a:prstGeom prst="rect">
            <a:avLst/>
          </a:prstGeom>
          <a:noFill/>
        </p:spPr>
        <p:txBody>
          <a:bodyPr wrap="square">
            <a:spAutoFit/>
          </a:body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050" b="0" i="0" u="none" strike="noStrike" kern="1200" cap="none" spc="0" normalizeH="0" baseline="0" noProof="0" dirty="0">
                <a:ln>
                  <a:noFill/>
                </a:ln>
                <a:solidFill>
                  <a:srgbClr val="23004C"/>
                </a:solidFill>
                <a:effectLst/>
                <a:uLnTx/>
                <a:uFillTx/>
                <a:latin typeface="Arial"/>
                <a:ea typeface="Arial"/>
                <a:cs typeface="Arial"/>
              </a:rPr>
              <a:t>mit</a:t>
            </a:r>
            <a:br>
              <a:rPr kumimoji="0" sz="1050" b="0" i="0" u="none" strike="noStrike" kern="1200" cap="none" spc="0" normalizeH="0" baseline="0" noProof="0" dirty="0">
                <a:ln>
                  <a:noFill/>
                </a:ln>
                <a:solidFill>
                  <a:srgbClr val="23004C"/>
                </a:solidFill>
                <a:effectLst/>
                <a:uLnTx/>
                <a:uFillTx/>
                <a:latin typeface="Arial"/>
                <a:ea typeface="+mn-ea"/>
                <a:cs typeface="Arial"/>
              </a:rPr>
            </a:br>
            <a:r>
              <a:rPr kumimoji="0" lang="de" sz="1050" b="0" i="0" u="none" strike="noStrike" kern="1200" cap="none" spc="0" normalizeH="0" baseline="0" noProof="0" dirty="0">
                <a:ln>
                  <a:noFill/>
                </a:ln>
                <a:solidFill>
                  <a:srgbClr val="23004C"/>
                </a:solidFill>
                <a:effectLst/>
                <a:uLnTx/>
                <a:uFillTx/>
                <a:latin typeface="Arial"/>
                <a:ea typeface="Arial"/>
                <a:cs typeface="Arial"/>
              </a:rPr>
              <a:t>Screening</a:t>
            </a:r>
            <a:endParaRPr kumimoji="0" lang="en-US" sz="1050" b="0" i="0" u="none" strike="noStrike" kern="1200" cap="none" spc="0" normalizeH="0" baseline="30000" noProof="0" dirty="0">
              <a:ln>
                <a:noFill/>
              </a:ln>
              <a:solidFill>
                <a:srgbClr val="23004C"/>
              </a:solidFill>
              <a:effectLst/>
              <a:uLnTx/>
              <a:uFillTx/>
              <a:latin typeface="Arial" panose="020B0604020202020204" pitchFamily="34" charset="0"/>
              <a:ea typeface="+mn-ea"/>
              <a:cs typeface="Arial" panose="020B0604020202020204" pitchFamily="34" charset="0"/>
            </a:endParaRPr>
          </a:p>
        </p:txBody>
      </p:sp>
      <p:sp>
        <p:nvSpPr>
          <p:cNvPr id="130" name="TextBox 23">
            <a:extLst>
              <a:ext uri="{FF2B5EF4-FFF2-40B4-BE49-F238E27FC236}">
                <a16:creationId xmlns:a16="http://schemas.microsoft.com/office/drawing/2014/main" id="{63477796-7C91-ADF4-5E42-1EA880E9DCE1}"/>
              </a:ext>
            </a:extLst>
          </p:cNvPr>
          <p:cNvSpPr txBox="1"/>
          <p:nvPr/>
        </p:nvSpPr>
        <p:spPr>
          <a:xfrm>
            <a:off x="228273" y="3658399"/>
            <a:ext cx="910035" cy="350865"/>
          </a:xfrm>
          <a:prstGeom prst="rect">
            <a:avLst/>
          </a:prstGeom>
          <a:noFill/>
        </p:spPr>
        <p:txBody>
          <a:bodyPr wrap="square">
            <a:spAutoFit/>
          </a:bodyPr>
          <a:lstStyle/>
          <a:p>
            <a:pPr marL="0" marR="0" lvl="0" indent="0" algn="ctr" defTabSz="685800" rtl="0" eaLnBrk="1" fontAlgn="auto" latinLnBrk="0" hangingPunct="1">
              <a:lnSpc>
                <a:spcPct val="80000"/>
              </a:lnSpc>
              <a:spcBef>
                <a:spcPct val="0"/>
              </a:spcBef>
              <a:spcAft>
                <a:spcPct val="0"/>
              </a:spcAft>
              <a:buClrTx/>
              <a:buSzTx/>
              <a:buFontTx/>
              <a:buNone/>
              <a:tabLst/>
              <a:defRPr/>
            </a:pPr>
            <a:r>
              <a:rPr kumimoji="0" lang="de" sz="1050" b="0" i="0" u="none" strike="noStrike" kern="1200" cap="none" spc="0" normalizeH="0" baseline="0" noProof="0" dirty="0">
                <a:ln>
                  <a:noFill/>
                </a:ln>
                <a:solidFill>
                  <a:srgbClr val="23004C"/>
                </a:solidFill>
                <a:effectLst/>
                <a:uLnTx/>
                <a:uFillTx/>
                <a:latin typeface="Arial"/>
                <a:ea typeface="Arial"/>
                <a:cs typeface="Arial"/>
              </a:rPr>
              <a:t>ohne</a:t>
            </a:r>
            <a:br>
              <a:rPr kumimoji="0" sz="1050" b="0" i="0" u="none" strike="noStrike" kern="1200" cap="none" spc="0" normalizeH="0" baseline="0" noProof="0" dirty="0">
                <a:ln>
                  <a:noFill/>
                </a:ln>
                <a:solidFill>
                  <a:srgbClr val="23004C"/>
                </a:solidFill>
                <a:effectLst/>
                <a:uLnTx/>
                <a:uFillTx/>
                <a:latin typeface="Arial"/>
                <a:ea typeface="+mn-ea"/>
                <a:cs typeface="Arial"/>
              </a:rPr>
            </a:br>
            <a:r>
              <a:rPr kumimoji="0" lang="de" sz="1050" b="0" i="0" u="none" strike="noStrike" kern="1200" cap="none" spc="0" normalizeH="0" baseline="0" noProof="0" dirty="0">
                <a:ln>
                  <a:noFill/>
                </a:ln>
                <a:solidFill>
                  <a:srgbClr val="23004C"/>
                </a:solidFill>
                <a:effectLst/>
                <a:uLnTx/>
                <a:uFillTx/>
                <a:latin typeface="Arial"/>
                <a:ea typeface="Arial"/>
                <a:cs typeface="Arial"/>
              </a:rPr>
              <a:t>Screening</a:t>
            </a:r>
            <a:endParaRPr kumimoji="0" lang="en-US" sz="1050" b="0" i="0" u="none" strike="noStrike" kern="1200" cap="none" spc="0" normalizeH="0" baseline="30000" noProof="0" dirty="0">
              <a:ln>
                <a:noFill/>
              </a:ln>
              <a:solidFill>
                <a:srgbClr val="23004C"/>
              </a:solidFill>
              <a:effectLst/>
              <a:uLnTx/>
              <a:uFillTx/>
              <a:latin typeface="Arial" panose="020B0604020202020204" pitchFamily="34" charset="0"/>
              <a:ea typeface="+mn-ea"/>
              <a:cs typeface="Arial" panose="020B0604020202020204" pitchFamily="34" charset="0"/>
            </a:endParaRPr>
          </a:p>
        </p:txBody>
      </p:sp>
      <p:cxnSp>
        <p:nvCxnSpPr>
          <p:cNvPr id="131" name="Straight Connector 29">
            <a:extLst>
              <a:ext uri="{FF2B5EF4-FFF2-40B4-BE49-F238E27FC236}">
                <a16:creationId xmlns:a16="http://schemas.microsoft.com/office/drawing/2014/main" id="{722203A4-7418-ABCA-AFC8-A7FB233A0481}"/>
              </a:ext>
            </a:extLst>
          </p:cNvPr>
          <p:cNvCxnSpPr/>
          <p:nvPr/>
        </p:nvCxnSpPr>
        <p:spPr>
          <a:xfrm>
            <a:off x="1169262" y="1629880"/>
            <a:ext cx="3293372" cy="6003"/>
          </a:xfrm>
          <a:prstGeom prst="line">
            <a:avLst/>
          </a:prstGeom>
          <a:noFill/>
          <a:ln w="12700" cap="flat" cmpd="sng" algn="ctr">
            <a:solidFill>
              <a:srgbClr val="347475">
                <a:shade val="95000"/>
                <a:satMod val="105000"/>
              </a:srgbClr>
            </a:solidFill>
            <a:prstDash val="solid"/>
          </a:ln>
          <a:effectLst/>
        </p:spPr>
      </p:cxnSp>
      <p:cxnSp>
        <p:nvCxnSpPr>
          <p:cNvPr id="132" name="Straight Connector 65">
            <a:extLst>
              <a:ext uri="{FF2B5EF4-FFF2-40B4-BE49-F238E27FC236}">
                <a16:creationId xmlns:a16="http://schemas.microsoft.com/office/drawing/2014/main" id="{B8A2C04F-26D2-BB61-7DD2-199E69AB6300}"/>
              </a:ext>
            </a:extLst>
          </p:cNvPr>
          <p:cNvCxnSpPr/>
          <p:nvPr/>
        </p:nvCxnSpPr>
        <p:spPr>
          <a:xfrm>
            <a:off x="5064806" y="1636663"/>
            <a:ext cx="3583254" cy="9841"/>
          </a:xfrm>
          <a:prstGeom prst="line">
            <a:avLst/>
          </a:prstGeom>
          <a:noFill/>
          <a:ln w="12700" cap="flat" cmpd="sng" algn="ctr">
            <a:solidFill>
              <a:srgbClr val="347475">
                <a:shade val="95000"/>
                <a:satMod val="105000"/>
              </a:srgbClr>
            </a:solidFill>
            <a:prstDash val="solid"/>
          </a:ln>
          <a:effectLst/>
        </p:spPr>
      </p:cxnSp>
      <p:pic>
        <p:nvPicPr>
          <p:cNvPr id="135" name="Picture 25" descr="A black background with a black square&#10;&#10;Description automatically generated with medium confidence">
            <a:extLst>
              <a:ext uri="{FF2B5EF4-FFF2-40B4-BE49-F238E27FC236}">
                <a16:creationId xmlns:a16="http://schemas.microsoft.com/office/drawing/2014/main" id="{451426FE-9FE8-667F-A8B5-86FDB1F22468}"/>
              </a:ext>
            </a:extLst>
          </p:cNvPr>
          <p:cNvPicPr>
            <a:picLocks noChangeAspect="1"/>
          </p:cNvPicPr>
          <p:nvPr/>
        </p:nvPicPr>
        <p:blipFill>
          <a:blip r:embed="rId14">
            <a:duotone>
              <a:srgbClr val="575D72">
                <a:shade val="45000"/>
                <a:satMod val="135000"/>
              </a:srgbClr>
              <a:prstClr val="white"/>
            </a:duotone>
          </a:blip>
          <a:srcRect t="11528" b="23973"/>
          <a:stretch>
            <a:fillRect/>
          </a:stretch>
        </p:blipFill>
        <p:spPr>
          <a:xfrm>
            <a:off x="6698591" y="964219"/>
            <a:ext cx="612014" cy="394742"/>
          </a:xfrm>
          <a:prstGeom prst="rect">
            <a:avLst/>
          </a:prstGeom>
        </p:spPr>
      </p:pic>
      <p:pic>
        <p:nvPicPr>
          <p:cNvPr id="136" name="Picture 27" descr="A black background with a black square&#10;&#10;Description automatically generated with medium confidence">
            <a:extLst>
              <a:ext uri="{FF2B5EF4-FFF2-40B4-BE49-F238E27FC236}">
                <a16:creationId xmlns:a16="http://schemas.microsoft.com/office/drawing/2014/main" id="{D6D045AD-4D08-E9D0-3537-D3A60D4C15E2}"/>
              </a:ext>
            </a:extLst>
          </p:cNvPr>
          <p:cNvPicPr>
            <a:picLocks noChangeAspect="1"/>
          </p:cNvPicPr>
          <p:nvPr/>
        </p:nvPicPr>
        <p:blipFill>
          <a:blip r:embed="rId15">
            <a:duotone>
              <a:srgbClr val="575D72">
                <a:shade val="45000"/>
                <a:satMod val="135000"/>
              </a:srgbClr>
              <a:prstClr val="white"/>
            </a:duotone>
          </a:blip>
          <a:srcRect b="24444"/>
          <a:stretch>
            <a:fillRect/>
          </a:stretch>
        </p:blipFill>
        <p:spPr>
          <a:xfrm>
            <a:off x="2592940" y="915551"/>
            <a:ext cx="612014" cy="462411"/>
          </a:xfrm>
          <a:prstGeom prst="rect">
            <a:avLst/>
          </a:prstGeom>
        </p:spPr>
      </p:pic>
    </p:spTree>
    <p:extLst>
      <p:ext uri="{BB962C8B-B14F-4D97-AF65-F5344CB8AC3E}">
        <p14:creationId xmlns:p14="http://schemas.microsoft.com/office/powerpoint/2010/main" val="27455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9">
            <a:extLst>
              <a:ext uri="{FF2B5EF4-FFF2-40B4-BE49-F238E27FC236}">
                <a16:creationId xmlns:a16="http://schemas.microsoft.com/office/drawing/2014/main" id="{6B46BBCA-3638-637A-4CD8-1F99988F5362}"/>
              </a:ext>
            </a:extLst>
          </p:cNvPr>
          <p:cNvSpPr txBox="1">
            <a:spLocks/>
          </p:cNvSpPr>
          <p:nvPr/>
        </p:nvSpPr>
        <p:spPr>
          <a:xfrm>
            <a:off x="314409" y="11415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Kinder mit bekanntem präsymptomatischem T1D haben bei klinischer Manifestation einen milderen Diabetes</a:t>
            </a:r>
            <a:r>
              <a:rPr lang="de-DE" sz="2000" b="1" baseline="30000" dirty="0">
                <a:solidFill>
                  <a:srgbClr val="7030A0"/>
                </a:solidFill>
                <a:latin typeface="+mj-lt"/>
              </a:rPr>
              <a:t>1</a:t>
            </a:r>
          </a:p>
        </p:txBody>
      </p:sp>
      <p:sp>
        <p:nvSpPr>
          <p:cNvPr id="9" name="TextBox 3037">
            <a:extLst>
              <a:ext uri="{FF2B5EF4-FFF2-40B4-BE49-F238E27FC236}">
                <a16:creationId xmlns:a16="http://schemas.microsoft.com/office/drawing/2014/main" id="{21D6FA55-FC37-FCC8-3A3E-921A72CC22AF}"/>
              </a:ext>
            </a:extLst>
          </p:cNvPr>
          <p:cNvSpPr txBox="1"/>
          <p:nvPr/>
        </p:nvSpPr>
        <p:spPr>
          <a:xfrm>
            <a:off x="314409" y="4930535"/>
            <a:ext cx="7437952" cy="184666"/>
          </a:xfrm>
          <a:prstGeom prst="rect">
            <a:avLst/>
          </a:prstGeom>
          <a:noFill/>
        </p:spPr>
        <p:txBody>
          <a:bodyPr wrap="square" rtlCol="0" anchor="b">
            <a:spAutoFit/>
          </a:bodyPr>
          <a:lstStyle/>
          <a:p>
            <a:r>
              <a:rPr lang="da-DK" sz="600" b="1" dirty="0">
                <a:solidFill>
                  <a:srgbClr val="404040"/>
                </a:solidFill>
                <a:ea typeface="Arial"/>
                <a:cs typeface="Arial"/>
              </a:rPr>
              <a:t>1.</a:t>
            </a:r>
            <a:r>
              <a:rPr lang="da-DK" sz="600" dirty="0">
                <a:solidFill>
                  <a:srgbClr val="404040"/>
                </a:solidFill>
                <a:ea typeface="Arial"/>
                <a:cs typeface="Arial"/>
              </a:rPr>
              <a:t> Hummel S </a:t>
            </a:r>
            <a:r>
              <a:rPr lang="da-DK" sz="600" i="1" dirty="0">
                <a:solidFill>
                  <a:srgbClr val="404040"/>
                </a:solidFill>
                <a:ea typeface="Arial"/>
                <a:cs typeface="Arial"/>
              </a:rPr>
              <a:t>et al. Diabetologia </a:t>
            </a:r>
            <a:r>
              <a:rPr lang="da-DK" sz="600" dirty="0">
                <a:solidFill>
                  <a:srgbClr val="404040"/>
                </a:solidFill>
                <a:ea typeface="Arial"/>
                <a:cs typeface="Arial"/>
              </a:rPr>
              <a:t>2023; 66: 1633–42</a:t>
            </a:r>
            <a:r>
              <a:rPr lang="de-DE" sz="600" dirty="0">
                <a:solidFill>
                  <a:srgbClr val="404040"/>
                </a:solidFill>
              </a:rPr>
              <a:t>. </a:t>
            </a:r>
          </a:p>
        </p:txBody>
      </p:sp>
      <p:sp>
        <p:nvSpPr>
          <p:cNvPr id="14" name="Footer Placeholder 4">
            <a:extLst>
              <a:ext uri="{FF2B5EF4-FFF2-40B4-BE49-F238E27FC236}">
                <a16:creationId xmlns:a16="http://schemas.microsoft.com/office/drawing/2014/main" id="{0C8DAD19-B3B1-8913-9424-363B086ED1D6}"/>
              </a:ext>
            </a:extLst>
          </p:cNvPr>
          <p:cNvSpPr txBox="1">
            <a:spLocks/>
          </p:cNvSpPr>
          <p:nvPr/>
        </p:nvSpPr>
        <p:spPr>
          <a:xfrm>
            <a:off x="349624" y="4758822"/>
            <a:ext cx="7699462"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BMI-SDS: Body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Mass</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Index Standard Deviation Score, Body-Mass-Index-Standardabweichungs-Score; HbA</a:t>
            </a:r>
            <a:r>
              <a:rPr kumimoji="0" lang="de-DE" sz="600" b="0" i="0" u="none" strike="noStrike" kern="1200" cap="none" spc="0" normalizeH="0" baseline="-25000" dirty="0">
                <a:ln>
                  <a:noFill/>
                </a:ln>
                <a:solidFill>
                  <a:srgbClr val="404040"/>
                </a:solidFill>
                <a:effectLst/>
                <a:uLnTx/>
                <a:uFillTx/>
                <a:latin typeface="+mn-lt"/>
                <a:ea typeface="Verdana" panose="020B0604030504040204" pitchFamily="34" charset="0"/>
                <a:cs typeface="Verdana" panose="020B0604030504040204" pitchFamily="34" charset="0"/>
              </a:rPr>
              <a:t>1c</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Hämoglobin A</a:t>
            </a:r>
            <a:r>
              <a:rPr kumimoji="0" lang="de-DE" sz="600" b="0" i="0" u="none" strike="noStrike" kern="1200" cap="none" spc="0" normalizeH="0" baseline="-25000" dirty="0">
                <a:ln>
                  <a:noFill/>
                </a:ln>
                <a:solidFill>
                  <a:srgbClr val="404040"/>
                </a:solidFill>
                <a:effectLst/>
                <a:uLnTx/>
                <a:uFillTx/>
                <a:latin typeface="+mn-lt"/>
                <a:ea typeface="Verdana" panose="020B0604030504040204" pitchFamily="34" charset="0"/>
                <a:cs typeface="Verdana" panose="020B0604030504040204" pitchFamily="34" charset="0"/>
              </a:rPr>
              <a:t>1c</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NPG: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Nüchternplasmaglukose</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T1D: Typ-1-Diabetes. </a:t>
            </a:r>
            <a:endParaRPr kumimoji="0" lang="de-DE" sz="600" b="0" i="0" u="none" strike="noStrike" kern="1200" cap="none" spc="0" normalizeH="0" baseline="30000" dirty="0">
              <a:ln>
                <a:noFill/>
              </a:ln>
              <a:solidFill>
                <a:srgbClr val="404040"/>
              </a:solidFill>
              <a:effectLst/>
              <a:uLnTx/>
              <a:uFillTx/>
              <a:latin typeface="+mn-lt"/>
              <a:ea typeface="+mn-ea"/>
              <a:cs typeface="Arial" panose="020B0604020202020204" pitchFamily="34" charset="0"/>
            </a:endParaRPr>
          </a:p>
        </p:txBody>
      </p:sp>
      <p:grpSp>
        <p:nvGrpSpPr>
          <p:cNvPr id="27" name="Gruppieren 26">
            <a:extLst>
              <a:ext uri="{FF2B5EF4-FFF2-40B4-BE49-F238E27FC236}">
                <a16:creationId xmlns:a16="http://schemas.microsoft.com/office/drawing/2014/main" id="{4B24BF69-6C6A-5B9C-8A04-3031931F2D24}"/>
              </a:ext>
            </a:extLst>
          </p:cNvPr>
          <p:cNvGrpSpPr/>
          <p:nvPr/>
        </p:nvGrpSpPr>
        <p:grpSpPr>
          <a:xfrm>
            <a:off x="456736" y="1072534"/>
            <a:ext cx="8230528" cy="2596086"/>
            <a:chOff x="456736" y="1201003"/>
            <a:chExt cx="8230528" cy="2596086"/>
          </a:xfrm>
        </p:grpSpPr>
        <p:grpSp>
          <p:nvGrpSpPr>
            <p:cNvPr id="7" name="Gruppieren 6">
              <a:extLst>
                <a:ext uri="{FF2B5EF4-FFF2-40B4-BE49-F238E27FC236}">
                  <a16:creationId xmlns:a16="http://schemas.microsoft.com/office/drawing/2014/main" id="{E0376B99-5437-8009-99AC-F8025493E958}"/>
                </a:ext>
              </a:extLst>
            </p:cNvPr>
            <p:cNvGrpSpPr/>
            <p:nvPr/>
          </p:nvGrpSpPr>
          <p:grpSpPr>
            <a:xfrm>
              <a:off x="456736" y="1201003"/>
              <a:ext cx="8230528" cy="2596086"/>
              <a:chOff x="280062" y="1294192"/>
              <a:chExt cx="8583876" cy="2649737"/>
            </a:xfrm>
          </p:grpSpPr>
          <p:pic>
            <p:nvPicPr>
              <p:cNvPr id="8" name="Grafik 7">
                <a:extLst>
                  <a:ext uri="{FF2B5EF4-FFF2-40B4-BE49-F238E27FC236}">
                    <a16:creationId xmlns:a16="http://schemas.microsoft.com/office/drawing/2014/main" id="{FA1BDA9D-7B1E-F3AF-DFBF-0DC1CB0BEF5B}"/>
                  </a:ext>
                </a:extLst>
              </p:cNvPr>
              <p:cNvPicPr>
                <a:picLocks noChangeAspect="1"/>
              </p:cNvPicPr>
              <p:nvPr/>
            </p:nvPicPr>
            <p:blipFill>
              <a:blip r:embed="rId3"/>
              <a:stretch>
                <a:fillRect/>
              </a:stretch>
            </p:blipFill>
            <p:spPr>
              <a:xfrm>
                <a:off x="280062" y="1294192"/>
                <a:ext cx="8583876" cy="2626665"/>
              </a:xfrm>
              <a:prstGeom prst="rect">
                <a:avLst/>
              </a:prstGeom>
            </p:spPr>
          </p:pic>
          <p:sp>
            <p:nvSpPr>
              <p:cNvPr id="3" name="Rechteck 2">
                <a:extLst>
                  <a:ext uri="{FF2B5EF4-FFF2-40B4-BE49-F238E27FC236}">
                    <a16:creationId xmlns:a16="http://schemas.microsoft.com/office/drawing/2014/main" id="{46AC26D6-A9F7-4C3C-B162-369F18A81D04}"/>
                  </a:ext>
                </a:extLst>
              </p:cNvPr>
              <p:cNvSpPr/>
              <p:nvPr/>
            </p:nvSpPr>
            <p:spPr>
              <a:xfrm>
                <a:off x="280062" y="1294192"/>
                <a:ext cx="8583876" cy="2649737"/>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Textfeld 14">
              <a:extLst>
                <a:ext uri="{FF2B5EF4-FFF2-40B4-BE49-F238E27FC236}">
                  <a16:creationId xmlns:a16="http://schemas.microsoft.com/office/drawing/2014/main" id="{ADCF5E46-73F2-F1E6-02F8-876C920A92D9}"/>
                </a:ext>
              </a:extLst>
            </p:cNvPr>
            <p:cNvSpPr txBox="1"/>
            <p:nvPr/>
          </p:nvSpPr>
          <p:spPr>
            <a:xfrm rot="16200000">
              <a:off x="21009" y="2294482"/>
              <a:ext cx="1486304" cy="261610"/>
            </a:xfrm>
            <a:prstGeom prst="rect">
              <a:avLst/>
            </a:prstGeom>
            <a:solidFill>
              <a:schemeClr val="bg1"/>
            </a:solidFill>
          </p:spPr>
          <p:txBody>
            <a:bodyPr wrap="none" rtlCol="0" anchor="ctr">
              <a:spAutoFit/>
            </a:bodyPr>
            <a:lstStyle/>
            <a:p>
              <a:pPr algn="ctr"/>
              <a:r>
                <a:rPr lang="de-DE" sz="1100"/>
                <a:t>HbA</a:t>
              </a:r>
              <a:r>
                <a:rPr lang="de-DE" sz="1100" baseline="-25000"/>
                <a:t>1c</a:t>
              </a:r>
              <a:r>
                <a:rPr lang="de-DE" sz="1100"/>
                <a:t> [mmol/</a:t>
              </a:r>
              <a:r>
                <a:rPr lang="de-DE" sz="1100" err="1"/>
                <a:t>mol</a:t>
              </a:r>
              <a:r>
                <a:rPr lang="de-DE" sz="1100"/>
                <a:t>]</a:t>
              </a:r>
            </a:p>
          </p:txBody>
        </p:sp>
        <p:sp>
          <p:nvSpPr>
            <p:cNvPr id="16" name="Textfeld 15">
              <a:extLst>
                <a:ext uri="{FF2B5EF4-FFF2-40B4-BE49-F238E27FC236}">
                  <a16:creationId xmlns:a16="http://schemas.microsoft.com/office/drawing/2014/main" id="{501078D4-5A44-D1C2-CF17-06137C5C84C5}"/>
                </a:ext>
              </a:extLst>
            </p:cNvPr>
            <p:cNvSpPr txBox="1"/>
            <p:nvPr/>
          </p:nvSpPr>
          <p:spPr>
            <a:xfrm rot="16200000">
              <a:off x="1895747" y="2315599"/>
              <a:ext cx="1958542" cy="261610"/>
            </a:xfrm>
            <a:prstGeom prst="rect">
              <a:avLst/>
            </a:prstGeom>
            <a:solidFill>
              <a:schemeClr val="bg1"/>
            </a:solidFill>
          </p:spPr>
          <p:txBody>
            <a:bodyPr wrap="square" lIns="0" rIns="0" rtlCol="0" anchor="ctr">
              <a:spAutoFit/>
            </a:bodyPr>
            <a:lstStyle/>
            <a:p>
              <a:pPr algn="ctr"/>
              <a:r>
                <a:rPr lang="de-DE" sz="1100"/>
                <a:t>Nüchternglukose [mmol/l]</a:t>
              </a:r>
            </a:p>
          </p:txBody>
        </p:sp>
        <p:sp>
          <p:nvSpPr>
            <p:cNvPr id="17" name="Textfeld 16">
              <a:extLst>
                <a:ext uri="{FF2B5EF4-FFF2-40B4-BE49-F238E27FC236}">
                  <a16:creationId xmlns:a16="http://schemas.microsoft.com/office/drawing/2014/main" id="{1A615E2B-30B9-E29C-C556-8571E88DAFEE}"/>
                </a:ext>
              </a:extLst>
            </p:cNvPr>
            <p:cNvSpPr txBox="1"/>
            <p:nvPr/>
          </p:nvSpPr>
          <p:spPr>
            <a:xfrm rot="16200000">
              <a:off x="3882046" y="2290239"/>
              <a:ext cx="1946046" cy="261610"/>
            </a:xfrm>
            <a:prstGeom prst="rect">
              <a:avLst/>
            </a:prstGeom>
            <a:solidFill>
              <a:schemeClr val="bg1"/>
            </a:solidFill>
          </p:spPr>
          <p:txBody>
            <a:bodyPr wrap="none" lIns="0" rIns="0" rtlCol="0" anchor="ctr">
              <a:spAutoFit/>
            </a:bodyPr>
            <a:lstStyle/>
            <a:p>
              <a:pPr algn="ctr"/>
              <a:r>
                <a:rPr lang="de-DE" sz="1100"/>
                <a:t>Nüchtern-C-Peptid [</a:t>
              </a:r>
              <a:r>
                <a:rPr lang="de-DE" sz="1100" err="1"/>
                <a:t>nmol</a:t>
              </a:r>
              <a:r>
                <a:rPr lang="de-DE" sz="1100"/>
                <a:t>/l]</a:t>
              </a:r>
            </a:p>
          </p:txBody>
        </p:sp>
        <p:sp>
          <p:nvSpPr>
            <p:cNvPr id="18" name="Textfeld 17">
              <a:extLst>
                <a:ext uri="{FF2B5EF4-FFF2-40B4-BE49-F238E27FC236}">
                  <a16:creationId xmlns:a16="http://schemas.microsoft.com/office/drawing/2014/main" id="{B84FC08D-0F77-0069-E474-1111E08E9DCB}"/>
                </a:ext>
              </a:extLst>
            </p:cNvPr>
            <p:cNvSpPr txBox="1"/>
            <p:nvPr/>
          </p:nvSpPr>
          <p:spPr>
            <a:xfrm rot="16200000">
              <a:off x="6443461" y="2303886"/>
              <a:ext cx="824265" cy="261610"/>
            </a:xfrm>
            <a:prstGeom prst="rect">
              <a:avLst/>
            </a:prstGeom>
            <a:solidFill>
              <a:schemeClr val="bg1"/>
            </a:solidFill>
          </p:spPr>
          <p:txBody>
            <a:bodyPr wrap="none" rtlCol="0" anchor="ctr">
              <a:spAutoFit/>
            </a:bodyPr>
            <a:lstStyle/>
            <a:p>
              <a:pPr algn="ctr"/>
              <a:r>
                <a:rPr lang="de-DE" sz="1100"/>
                <a:t>BMI-SDS</a:t>
              </a:r>
            </a:p>
          </p:txBody>
        </p:sp>
        <p:sp>
          <p:nvSpPr>
            <p:cNvPr id="19" name="Textfeld 18">
              <a:extLst>
                <a:ext uri="{FF2B5EF4-FFF2-40B4-BE49-F238E27FC236}">
                  <a16:creationId xmlns:a16="http://schemas.microsoft.com/office/drawing/2014/main" id="{EFF4F580-08A2-F8C9-8BFB-47A313C50790}"/>
                </a:ext>
              </a:extLst>
            </p:cNvPr>
            <p:cNvSpPr txBox="1"/>
            <p:nvPr/>
          </p:nvSpPr>
          <p:spPr>
            <a:xfrm>
              <a:off x="1376483" y="3460021"/>
              <a:ext cx="590226" cy="261610"/>
            </a:xfrm>
            <a:prstGeom prst="rect">
              <a:avLst/>
            </a:prstGeom>
            <a:solidFill>
              <a:schemeClr val="bg1"/>
            </a:solidFill>
          </p:spPr>
          <p:txBody>
            <a:bodyPr wrap="none" rtlCol="0" anchor="ctr">
              <a:spAutoFit/>
            </a:bodyPr>
            <a:lstStyle/>
            <a:p>
              <a:pPr algn="ctr"/>
              <a:r>
                <a:rPr lang="de-DE" sz="1100"/>
                <a:t>Fr1da</a:t>
              </a:r>
            </a:p>
          </p:txBody>
        </p:sp>
        <p:sp>
          <p:nvSpPr>
            <p:cNvPr id="20" name="Textfeld 19">
              <a:extLst>
                <a:ext uri="{FF2B5EF4-FFF2-40B4-BE49-F238E27FC236}">
                  <a16:creationId xmlns:a16="http://schemas.microsoft.com/office/drawing/2014/main" id="{6B268F12-A243-5C1C-0069-4E56798C4E4D}"/>
                </a:ext>
              </a:extLst>
            </p:cNvPr>
            <p:cNvSpPr txBox="1"/>
            <p:nvPr/>
          </p:nvSpPr>
          <p:spPr>
            <a:xfrm>
              <a:off x="1900019" y="3460392"/>
              <a:ext cx="649537" cy="261610"/>
            </a:xfrm>
            <a:prstGeom prst="rect">
              <a:avLst/>
            </a:prstGeom>
            <a:solidFill>
              <a:schemeClr val="bg1"/>
            </a:solidFill>
          </p:spPr>
          <p:txBody>
            <a:bodyPr wrap="none" rtlCol="0" anchor="ctr">
              <a:spAutoFit/>
            </a:bodyPr>
            <a:lstStyle/>
            <a:p>
              <a:pPr algn="ctr"/>
              <a:r>
                <a:rPr lang="de-DE" sz="1100" err="1"/>
                <a:t>DiMelli</a:t>
              </a:r>
              <a:endParaRPr lang="de-DE" sz="1100"/>
            </a:p>
          </p:txBody>
        </p:sp>
        <p:sp>
          <p:nvSpPr>
            <p:cNvPr id="21" name="Textfeld 20">
              <a:extLst>
                <a:ext uri="{FF2B5EF4-FFF2-40B4-BE49-F238E27FC236}">
                  <a16:creationId xmlns:a16="http://schemas.microsoft.com/office/drawing/2014/main" id="{517BC210-51F7-D361-279C-F454A7CC452D}"/>
                </a:ext>
              </a:extLst>
            </p:cNvPr>
            <p:cNvSpPr txBox="1"/>
            <p:nvPr/>
          </p:nvSpPr>
          <p:spPr>
            <a:xfrm>
              <a:off x="3382704" y="3450820"/>
              <a:ext cx="590226" cy="261610"/>
            </a:xfrm>
            <a:prstGeom prst="rect">
              <a:avLst/>
            </a:prstGeom>
            <a:solidFill>
              <a:schemeClr val="bg1"/>
            </a:solidFill>
          </p:spPr>
          <p:txBody>
            <a:bodyPr wrap="none" rtlCol="0" anchor="ctr">
              <a:spAutoFit/>
            </a:bodyPr>
            <a:lstStyle/>
            <a:p>
              <a:pPr algn="ctr"/>
              <a:r>
                <a:rPr lang="de-DE" sz="1100"/>
                <a:t>Fr1da</a:t>
              </a:r>
            </a:p>
          </p:txBody>
        </p:sp>
        <p:sp>
          <p:nvSpPr>
            <p:cNvPr id="22" name="Textfeld 21">
              <a:extLst>
                <a:ext uri="{FF2B5EF4-FFF2-40B4-BE49-F238E27FC236}">
                  <a16:creationId xmlns:a16="http://schemas.microsoft.com/office/drawing/2014/main" id="{2911112A-153D-8694-E2E1-A214F9DC46B4}"/>
                </a:ext>
              </a:extLst>
            </p:cNvPr>
            <p:cNvSpPr txBox="1"/>
            <p:nvPr/>
          </p:nvSpPr>
          <p:spPr>
            <a:xfrm>
              <a:off x="3906240" y="3451191"/>
              <a:ext cx="649537" cy="261610"/>
            </a:xfrm>
            <a:prstGeom prst="rect">
              <a:avLst/>
            </a:prstGeom>
            <a:solidFill>
              <a:schemeClr val="bg1"/>
            </a:solidFill>
          </p:spPr>
          <p:txBody>
            <a:bodyPr wrap="none" rtlCol="0" anchor="ctr">
              <a:spAutoFit/>
            </a:bodyPr>
            <a:lstStyle/>
            <a:p>
              <a:pPr algn="ctr"/>
              <a:r>
                <a:rPr lang="de-DE" sz="1100" err="1"/>
                <a:t>DiMelli</a:t>
              </a:r>
              <a:endParaRPr lang="de-DE" sz="1100"/>
            </a:p>
          </p:txBody>
        </p:sp>
        <p:sp>
          <p:nvSpPr>
            <p:cNvPr id="23" name="Textfeld 22">
              <a:extLst>
                <a:ext uri="{FF2B5EF4-FFF2-40B4-BE49-F238E27FC236}">
                  <a16:creationId xmlns:a16="http://schemas.microsoft.com/office/drawing/2014/main" id="{96F10FDF-3628-46A5-D5A6-09A799C6B916}"/>
                </a:ext>
              </a:extLst>
            </p:cNvPr>
            <p:cNvSpPr txBox="1"/>
            <p:nvPr/>
          </p:nvSpPr>
          <p:spPr>
            <a:xfrm>
              <a:off x="5408853" y="3448522"/>
              <a:ext cx="590226" cy="261610"/>
            </a:xfrm>
            <a:prstGeom prst="rect">
              <a:avLst/>
            </a:prstGeom>
            <a:solidFill>
              <a:schemeClr val="bg1"/>
            </a:solidFill>
          </p:spPr>
          <p:txBody>
            <a:bodyPr wrap="none" rtlCol="0" anchor="ctr">
              <a:spAutoFit/>
            </a:bodyPr>
            <a:lstStyle/>
            <a:p>
              <a:pPr algn="ctr"/>
              <a:r>
                <a:rPr lang="de-DE" sz="1100"/>
                <a:t>Fr1da</a:t>
              </a:r>
            </a:p>
          </p:txBody>
        </p:sp>
        <p:sp>
          <p:nvSpPr>
            <p:cNvPr id="24" name="Textfeld 23">
              <a:extLst>
                <a:ext uri="{FF2B5EF4-FFF2-40B4-BE49-F238E27FC236}">
                  <a16:creationId xmlns:a16="http://schemas.microsoft.com/office/drawing/2014/main" id="{9CC3C386-39EF-9BDB-5AF2-3C67FD1EC604}"/>
                </a:ext>
              </a:extLst>
            </p:cNvPr>
            <p:cNvSpPr txBox="1"/>
            <p:nvPr/>
          </p:nvSpPr>
          <p:spPr>
            <a:xfrm>
              <a:off x="5932389" y="3448893"/>
              <a:ext cx="649537" cy="261610"/>
            </a:xfrm>
            <a:prstGeom prst="rect">
              <a:avLst/>
            </a:prstGeom>
            <a:solidFill>
              <a:schemeClr val="bg1"/>
            </a:solidFill>
          </p:spPr>
          <p:txBody>
            <a:bodyPr wrap="none" rtlCol="0" anchor="ctr">
              <a:spAutoFit/>
            </a:bodyPr>
            <a:lstStyle/>
            <a:p>
              <a:pPr algn="ctr"/>
              <a:r>
                <a:rPr lang="de-DE" sz="1100" err="1"/>
                <a:t>DiMelli</a:t>
              </a:r>
              <a:endParaRPr lang="de-DE" sz="1100"/>
            </a:p>
          </p:txBody>
        </p:sp>
        <p:sp>
          <p:nvSpPr>
            <p:cNvPr id="25" name="Textfeld 24">
              <a:extLst>
                <a:ext uri="{FF2B5EF4-FFF2-40B4-BE49-F238E27FC236}">
                  <a16:creationId xmlns:a16="http://schemas.microsoft.com/office/drawing/2014/main" id="{22A0D0CD-48DB-6D34-A36C-C3F39896B167}"/>
                </a:ext>
              </a:extLst>
            </p:cNvPr>
            <p:cNvSpPr txBox="1"/>
            <p:nvPr/>
          </p:nvSpPr>
          <p:spPr>
            <a:xfrm>
              <a:off x="7316194" y="3443242"/>
              <a:ext cx="590226" cy="261610"/>
            </a:xfrm>
            <a:prstGeom prst="rect">
              <a:avLst/>
            </a:prstGeom>
            <a:solidFill>
              <a:schemeClr val="bg1"/>
            </a:solidFill>
          </p:spPr>
          <p:txBody>
            <a:bodyPr wrap="none" rtlCol="0" anchor="ctr">
              <a:spAutoFit/>
            </a:bodyPr>
            <a:lstStyle/>
            <a:p>
              <a:pPr algn="ctr"/>
              <a:r>
                <a:rPr lang="de-DE" sz="1100"/>
                <a:t>Fr1da</a:t>
              </a:r>
            </a:p>
          </p:txBody>
        </p:sp>
        <p:sp>
          <p:nvSpPr>
            <p:cNvPr id="26" name="Textfeld 25">
              <a:extLst>
                <a:ext uri="{FF2B5EF4-FFF2-40B4-BE49-F238E27FC236}">
                  <a16:creationId xmlns:a16="http://schemas.microsoft.com/office/drawing/2014/main" id="{0BCBA566-D42F-14BA-5AF7-5DCB8ECED6C7}"/>
                </a:ext>
              </a:extLst>
            </p:cNvPr>
            <p:cNvSpPr txBox="1"/>
            <p:nvPr/>
          </p:nvSpPr>
          <p:spPr>
            <a:xfrm>
              <a:off x="7839730" y="3443613"/>
              <a:ext cx="649537" cy="261610"/>
            </a:xfrm>
            <a:prstGeom prst="rect">
              <a:avLst/>
            </a:prstGeom>
            <a:solidFill>
              <a:schemeClr val="bg1"/>
            </a:solidFill>
          </p:spPr>
          <p:txBody>
            <a:bodyPr wrap="none" rtlCol="0" anchor="ctr">
              <a:spAutoFit/>
            </a:bodyPr>
            <a:lstStyle/>
            <a:p>
              <a:pPr algn="ctr"/>
              <a:r>
                <a:rPr lang="de-DE" sz="1100" err="1"/>
                <a:t>DiMelli</a:t>
              </a:r>
              <a:endParaRPr lang="de-DE" sz="1100"/>
            </a:p>
          </p:txBody>
        </p:sp>
      </p:grpSp>
      <p:sp>
        <p:nvSpPr>
          <p:cNvPr id="5" name="Rechteck: abgerundete Ecken 4">
            <a:extLst>
              <a:ext uri="{FF2B5EF4-FFF2-40B4-BE49-F238E27FC236}">
                <a16:creationId xmlns:a16="http://schemas.microsoft.com/office/drawing/2014/main" id="{5B85B630-9F09-37F0-4E46-7585AB6DFFE3}"/>
              </a:ext>
            </a:extLst>
          </p:cNvPr>
          <p:cNvSpPr/>
          <p:nvPr/>
        </p:nvSpPr>
        <p:spPr>
          <a:xfrm>
            <a:off x="456736" y="3868231"/>
            <a:ext cx="8230529" cy="750413"/>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spcAft>
                <a:spcPts val="600"/>
              </a:spcAft>
              <a:defRPr/>
            </a:pPr>
            <a:r>
              <a:rPr lang="de-DE" sz="1100" dirty="0">
                <a:solidFill>
                  <a:schemeClr val="bg1"/>
                </a:solidFill>
              </a:rPr>
              <a:t>Die Diagnose von präsymptomatischem T1D bei Kindern in einem populationsbasierten Früherkennungspro-gramm, gefolgt von Schulung und Überwachung im weiteren Verlauf, führte zu einem besseren klinischen Erscheinungsbild (niedrigerer HbA1c und NPG, höhere C-Peptid-Spiegel) zu Beginn des klinisch manifesten T1D</a:t>
            </a:r>
          </a:p>
        </p:txBody>
      </p:sp>
    </p:spTree>
    <p:extLst>
      <p:ext uri="{BB962C8B-B14F-4D97-AF65-F5344CB8AC3E}">
        <p14:creationId xmlns:p14="http://schemas.microsoft.com/office/powerpoint/2010/main" val="128651844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09" y="11541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Manifestation von T1D ohne DKA ist bei Kindern und Jugendlichen mit besseren langfristigen Ergebnissen assoziiert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cxnSp>
        <p:nvCxnSpPr>
          <p:cNvPr id="29" name="Straight Connector 44">
            <a:extLst>
              <a:ext uri="{FF2B5EF4-FFF2-40B4-BE49-F238E27FC236}">
                <a16:creationId xmlns:a16="http://schemas.microsoft.com/office/drawing/2014/main" id="{8DD6C311-9A52-1CE1-A944-23D242D41BF4}"/>
              </a:ext>
            </a:extLst>
          </p:cNvPr>
          <p:cNvCxnSpPr/>
          <p:nvPr/>
        </p:nvCxnSpPr>
        <p:spPr>
          <a:xfrm>
            <a:off x="6067566" y="2012502"/>
            <a:ext cx="2230181" cy="0"/>
          </a:xfrm>
          <a:prstGeom prst="line">
            <a:avLst/>
          </a:prstGeom>
          <a:noFill/>
          <a:ln w="9525" cap="flat" cmpd="sng" algn="ctr">
            <a:solidFill>
              <a:srgbClr val="347475"/>
            </a:solidFill>
            <a:prstDash val="solid"/>
          </a:ln>
          <a:effectLst/>
        </p:spPr>
      </p:cxnSp>
      <p:sp>
        <p:nvSpPr>
          <p:cNvPr id="30" name="Text Placeholder 9">
            <a:extLst>
              <a:ext uri="{FF2B5EF4-FFF2-40B4-BE49-F238E27FC236}">
                <a16:creationId xmlns:a16="http://schemas.microsoft.com/office/drawing/2014/main" id="{F19C0964-815F-04A9-84E2-F7C6EDEAC114}"/>
              </a:ext>
            </a:extLst>
          </p:cNvPr>
          <p:cNvSpPr txBox="1">
            <a:spLocks/>
          </p:cNvSpPr>
          <p:nvPr/>
        </p:nvSpPr>
        <p:spPr>
          <a:xfrm>
            <a:off x="446442" y="4394047"/>
            <a:ext cx="8432030" cy="659246"/>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br>
              <a:rPr kumimoji="0" lang="de-DE" sz="600" b="0" i="0" u="none" strike="noStrike" kern="1200" cap="none" spc="0" normalizeH="0" baseline="0" noProof="0" dirty="0">
                <a:ln>
                  <a:noFill/>
                </a:ln>
                <a:solidFill>
                  <a:srgbClr val="404040"/>
                </a:solidFill>
                <a:effectLst/>
                <a:uLnTx/>
                <a:uFillTx/>
                <a:latin typeface="+mn-lt"/>
              </a:rPr>
            </a:br>
            <a:r>
              <a:rPr kumimoji="0" lang="de-DE" sz="600" b="0" i="0" u="none" strike="noStrike" kern="1200" cap="none" spc="0" normalizeH="0" baseline="0" noProof="0" dirty="0">
                <a:ln>
                  <a:noFill/>
                </a:ln>
                <a:solidFill>
                  <a:srgbClr val="404040"/>
                </a:solidFill>
                <a:effectLst/>
                <a:uLnTx/>
                <a:uFillTx/>
                <a:latin typeface="+mn-lt"/>
                <a:ea typeface="Arial"/>
                <a:cs typeface="Arial"/>
              </a:rPr>
              <a:t>DKA: diabetische Ketoazidose; HbA</a:t>
            </a:r>
            <a:r>
              <a:rPr kumimoji="0" lang="de-DE" sz="600" b="0" i="0" u="none" strike="noStrike" kern="1200" cap="none" spc="0" normalizeH="0" baseline="-25000" noProof="0" dirty="0">
                <a:ln>
                  <a:noFill/>
                </a:ln>
                <a:solidFill>
                  <a:srgbClr val="404040"/>
                </a:solidFill>
                <a:effectLst/>
                <a:uLnTx/>
                <a:uFillTx/>
                <a:latin typeface="+mn-lt"/>
                <a:ea typeface="Arial"/>
                <a:cs typeface="Arial"/>
              </a:rPr>
              <a:t>1c</a:t>
            </a:r>
            <a:r>
              <a:rPr kumimoji="0" lang="de-DE" sz="600" b="0" i="0" u="none" strike="noStrike" kern="1200" cap="none" spc="0" normalizeH="0" baseline="0" noProof="0" dirty="0">
                <a:ln>
                  <a:noFill/>
                </a:ln>
                <a:solidFill>
                  <a:srgbClr val="404040"/>
                </a:solidFill>
                <a:effectLst/>
                <a:uLnTx/>
                <a:uFillTx/>
                <a:latin typeface="+mn-lt"/>
                <a:ea typeface="Arial"/>
                <a:cs typeface="Arial"/>
              </a:rPr>
              <a:t>: Hämoglobin A</a:t>
            </a:r>
            <a:r>
              <a:rPr kumimoji="0" lang="de-DE" sz="600" b="0" i="0" u="none" strike="noStrike" kern="1200" cap="none" spc="0" normalizeH="0" baseline="-25000" noProof="0" dirty="0">
                <a:ln>
                  <a:noFill/>
                </a:ln>
                <a:solidFill>
                  <a:srgbClr val="404040"/>
                </a:solidFill>
                <a:effectLst/>
                <a:uLnTx/>
                <a:uFillTx/>
                <a:latin typeface="+mn-lt"/>
                <a:ea typeface="Arial"/>
                <a:cs typeface="Arial"/>
              </a:rPr>
              <a:t>1c</a:t>
            </a:r>
            <a:r>
              <a:rPr kumimoji="0" lang="de-DE" sz="600" b="0" i="0" u="none" strike="noStrike" kern="1200" cap="none" spc="0" normalizeH="0" baseline="0" noProof="0" dirty="0">
                <a:ln>
                  <a:noFill/>
                </a:ln>
                <a:solidFill>
                  <a:srgbClr val="404040"/>
                </a:solidFill>
                <a:effectLst/>
                <a:uLnTx/>
                <a:uFillTx/>
                <a:latin typeface="+mn-lt"/>
                <a:ea typeface="Arial"/>
                <a:cs typeface="Arial"/>
              </a:rPr>
              <a:t>; IQ: Intelligenzquotient; T1D: Typ-1-Diabetes.</a:t>
            </a:r>
            <a:br>
              <a:rPr kumimoji="0" lang="de-DE" sz="600" b="0" i="0" u="none" strike="noStrike" kern="1200" cap="none" spc="0" normalizeH="0" baseline="0" noProof="0" dirty="0">
                <a:ln>
                  <a:noFill/>
                </a:ln>
                <a:solidFill>
                  <a:srgbClr val="404040"/>
                </a:solidFill>
                <a:effectLst/>
                <a:uLnTx/>
                <a:uFillTx/>
                <a:latin typeface="+mn-lt"/>
              </a:rPr>
            </a:br>
            <a:r>
              <a:rPr kumimoji="0" lang="de-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b="0" i="0" u="none" strike="noStrike" kern="1200" cap="none" spc="0" normalizeH="0" baseline="0" noProof="0" dirty="0">
                <a:ln>
                  <a:noFill/>
                </a:ln>
                <a:solidFill>
                  <a:srgbClr val="404040"/>
                </a:solidFill>
                <a:effectLst/>
                <a:uLnTx/>
                <a:uFillTx/>
                <a:latin typeface="+mn-lt"/>
                <a:ea typeface="Arial"/>
                <a:cs typeface="Arial"/>
              </a:rPr>
              <a:t>Cameron FJ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2014; 37: 1554</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62. </a:t>
            </a:r>
            <a:r>
              <a:rPr kumimoji="0" lang="de-DE" sz="600" b="1" i="0" u="none" strike="noStrike" kern="1200" cap="none" spc="0" normalizeH="0" baseline="0" noProof="0" dirty="0">
                <a:ln>
                  <a:noFill/>
                </a:ln>
                <a:solidFill>
                  <a:srgbClr val="404040"/>
                </a:solidFill>
                <a:effectLst/>
                <a:uLnTx/>
                <a:uFillTx/>
                <a:latin typeface="+mn-lt"/>
                <a:ea typeface="Arial"/>
                <a:cs typeface="Arial"/>
              </a:rPr>
              <a:t>2.</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Ghetti</a:t>
            </a:r>
            <a:r>
              <a:rPr kumimoji="0" lang="de-DE" sz="600" b="0" i="0" u="none" strike="noStrike" kern="1200" cap="none" spc="0" normalizeH="0" baseline="0" noProof="0" dirty="0">
                <a:ln>
                  <a:noFill/>
                </a:ln>
                <a:solidFill>
                  <a:srgbClr val="404040"/>
                </a:solidFill>
                <a:effectLst/>
                <a:uLnTx/>
                <a:uFillTx/>
                <a:latin typeface="+mn-lt"/>
                <a:ea typeface="Arial"/>
                <a:cs typeface="Arial"/>
              </a:rPr>
              <a:t> S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2020; 43: 2768</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75. </a:t>
            </a:r>
            <a:r>
              <a:rPr kumimoji="0" lang="de-DE" sz="600" b="1" i="0" u="none" strike="noStrike" kern="1200" cap="none" spc="0" normalizeH="0" baseline="0" noProof="0" dirty="0">
                <a:ln>
                  <a:noFill/>
                </a:ln>
                <a:solidFill>
                  <a:srgbClr val="404040"/>
                </a:solidFill>
                <a:effectLst/>
                <a:uLnTx/>
                <a:uFillTx/>
                <a:latin typeface="+mn-lt"/>
                <a:ea typeface="Arial"/>
                <a:cs typeface="Arial"/>
              </a:rPr>
              <a:t>3. </a:t>
            </a:r>
            <a:r>
              <a:rPr kumimoji="0" lang="de-DE" sz="600" b="0" i="0" u="none" strike="noStrike" kern="1200" cap="none" spc="0" normalizeH="0" baseline="0" noProof="0" dirty="0">
                <a:ln>
                  <a:noFill/>
                </a:ln>
                <a:solidFill>
                  <a:srgbClr val="404040"/>
                </a:solidFill>
                <a:effectLst/>
                <a:uLnTx/>
                <a:uFillTx/>
                <a:latin typeface="+mn-lt"/>
                <a:ea typeface="Arial"/>
                <a:cs typeface="Arial"/>
              </a:rPr>
              <a:t>Duca LM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2017; 40: 1249</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55. </a:t>
            </a:r>
            <a:r>
              <a:rPr kumimoji="0" lang="de-DE" sz="600" b="1" i="0" u="none" strike="noStrike" kern="1200" cap="none" spc="0" normalizeH="0" baseline="0" noProof="0" dirty="0">
                <a:ln>
                  <a:noFill/>
                </a:ln>
                <a:solidFill>
                  <a:srgbClr val="404040"/>
                </a:solidFill>
                <a:effectLst/>
                <a:uLnTx/>
                <a:uFillTx/>
                <a:latin typeface="+mn-lt"/>
                <a:ea typeface="Arial"/>
                <a:cs typeface="Arial"/>
              </a:rPr>
              <a:t>4. </a:t>
            </a:r>
            <a:r>
              <a:rPr kumimoji="0" lang="de-DE" sz="600" b="0" i="0" u="none" strike="noStrike" kern="1200" cap="none" spc="0" normalizeH="0" baseline="0" noProof="0" dirty="0">
                <a:ln>
                  <a:noFill/>
                </a:ln>
                <a:solidFill>
                  <a:srgbClr val="404040"/>
                </a:solidFill>
                <a:effectLst/>
                <a:uLnTx/>
                <a:uFillTx/>
                <a:latin typeface="+mn-lt"/>
                <a:ea typeface="Arial"/>
                <a:cs typeface="Arial"/>
              </a:rPr>
              <a:t>Karges B </a:t>
            </a:r>
            <a:r>
              <a:rPr kumimoji="0" lang="de-DE" sz="600" b="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b="0" i="0" u="none" strike="noStrike" kern="1200" cap="none" spc="0" normalizeH="0" baseline="0" noProof="0" dirty="0">
                <a:ln>
                  <a:noFill/>
                </a:ln>
                <a:solidFill>
                  <a:srgbClr val="404040"/>
                </a:solidFill>
                <a:effectLst/>
                <a:uLnTx/>
                <a:uFillTx/>
                <a:latin typeface="+mn-lt"/>
                <a:ea typeface="Arial"/>
                <a:cs typeface="Arial"/>
              </a:rPr>
              <a:t>2021; 44: 1116</a:t>
            </a:r>
            <a:r>
              <a:rPr lang="da-DK"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mn-lt"/>
                <a:ea typeface="Arial"/>
                <a:cs typeface="Arial"/>
              </a:rPr>
              <a:t>24.</a:t>
            </a:r>
            <a:endParaRPr kumimoji="0" lang="de-DE" sz="600" b="0" i="0" u="none" strike="noStrike" kern="1200" cap="none" spc="0" normalizeH="0" baseline="0" noProof="0" dirty="0">
              <a:ln>
                <a:noFill/>
              </a:ln>
              <a:solidFill>
                <a:srgbClr val="404040"/>
              </a:solidFill>
              <a:effectLst/>
              <a:uLnTx/>
              <a:uFillTx/>
              <a:latin typeface="+mn-lt"/>
            </a:endParaRPr>
          </a:p>
        </p:txBody>
      </p:sp>
      <p:graphicFrame>
        <p:nvGraphicFramePr>
          <p:cNvPr id="32" name="Chart 38">
            <a:extLst>
              <a:ext uri="{FF2B5EF4-FFF2-40B4-BE49-F238E27FC236}">
                <a16:creationId xmlns:a16="http://schemas.microsoft.com/office/drawing/2014/main" id="{90D3AD12-7194-C57C-634B-A95208C8B3A7}"/>
              </a:ext>
            </a:extLst>
          </p:cNvPr>
          <p:cNvGraphicFramePr/>
          <p:nvPr>
            <p:extLst>
              <p:ext uri="{D42A27DB-BD31-4B8C-83A1-F6EECF244321}">
                <p14:modId xmlns:p14="http://schemas.microsoft.com/office/powerpoint/2010/main" val="2578502575"/>
              </p:ext>
            </p:extLst>
          </p:nvPr>
        </p:nvGraphicFramePr>
        <p:xfrm>
          <a:off x="3222364" y="951914"/>
          <a:ext cx="4725778" cy="2970095"/>
        </p:xfrm>
        <a:graphic>
          <a:graphicData uri="http://schemas.openxmlformats.org/drawingml/2006/chart">
            <c:chart xmlns:c="http://schemas.openxmlformats.org/drawingml/2006/chart" xmlns:r="http://schemas.openxmlformats.org/officeDocument/2006/relationships" r:id="rId4"/>
          </a:graphicData>
        </a:graphic>
      </p:graphicFrame>
      <p:sp>
        <p:nvSpPr>
          <p:cNvPr id="33" name="Oval 40">
            <a:extLst>
              <a:ext uri="{FF2B5EF4-FFF2-40B4-BE49-F238E27FC236}">
                <a16:creationId xmlns:a16="http://schemas.microsoft.com/office/drawing/2014/main" id="{5A482771-919D-E4E1-0940-A9EBCA17FA37}"/>
              </a:ext>
            </a:extLst>
          </p:cNvPr>
          <p:cNvSpPr/>
          <p:nvPr/>
        </p:nvSpPr>
        <p:spPr>
          <a:xfrm>
            <a:off x="4511188" y="3635317"/>
            <a:ext cx="173576" cy="173576"/>
          </a:xfrm>
          <a:prstGeom prst="ellipse">
            <a:avLst/>
          </a:prstGeom>
          <a:solidFill>
            <a:srgbClr val="347475"/>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sp>
        <p:nvSpPr>
          <p:cNvPr id="34" name="Oval 41">
            <a:extLst>
              <a:ext uri="{FF2B5EF4-FFF2-40B4-BE49-F238E27FC236}">
                <a16:creationId xmlns:a16="http://schemas.microsoft.com/office/drawing/2014/main" id="{4131ADC5-47AF-40EF-119A-42688916C45A}"/>
              </a:ext>
            </a:extLst>
          </p:cNvPr>
          <p:cNvSpPr/>
          <p:nvPr/>
        </p:nvSpPr>
        <p:spPr>
          <a:xfrm>
            <a:off x="4501756" y="1259353"/>
            <a:ext cx="173576" cy="173576"/>
          </a:xfrm>
          <a:prstGeom prst="ellipse">
            <a:avLst/>
          </a:prstGeom>
          <a:solidFill>
            <a:schemeClr val="accent2">
              <a:lumMod val="20000"/>
              <a:lumOff val="80000"/>
            </a:scheme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sp>
        <p:nvSpPr>
          <p:cNvPr id="35" name="Oval 42">
            <a:extLst>
              <a:ext uri="{FF2B5EF4-FFF2-40B4-BE49-F238E27FC236}">
                <a16:creationId xmlns:a16="http://schemas.microsoft.com/office/drawing/2014/main" id="{384E52FD-F8F7-57D1-B63D-E166A3B60EAC}"/>
              </a:ext>
            </a:extLst>
          </p:cNvPr>
          <p:cNvSpPr/>
          <p:nvPr/>
        </p:nvSpPr>
        <p:spPr>
          <a:xfrm>
            <a:off x="8075780" y="1715502"/>
            <a:ext cx="594000" cy="594000"/>
          </a:xfrm>
          <a:prstGeom prst="ellipse">
            <a:avLst/>
          </a:prstGeom>
          <a:solidFill>
            <a:srgbClr val="347475"/>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NZ" sz="1100" b="0" i="0" u="none" strike="noStrike" kern="0" cap="none" spc="0" normalizeH="0" baseline="0" noProof="0">
              <a:ln>
                <a:noFill/>
              </a:ln>
              <a:solidFill>
                <a:prstClr val="white"/>
              </a:solidFill>
              <a:effectLst/>
              <a:uLnTx/>
              <a:uFillTx/>
              <a:ea typeface="+mn-ea"/>
              <a:cs typeface="Arial"/>
            </a:endParaRPr>
          </a:p>
        </p:txBody>
      </p:sp>
      <p:cxnSp>
        <p:nvCxnSpPr>
          <p:cNvPr id="36" name="Straight Connector 43">
            <a:extLst>
              <a:ext uri="{FF2B5EF4-FFF2-40B4-BE49-F238E27FC236}">
                <a16:creationId xmlns:a16="http://schemas.microsoft.com/office/drawing/2014/main" id="{1424975D-996F-9F28-325D-1732E9E70526}"/>
              </a:ext>
            </a:extLst>
          </p:cNvPr>
          <p:cNvCxnSpPr/>
          <p:nvPr/>
        </p:nvCxnSpPr>
        <p:spPr>
          <a:xfrm>
            <a:off x="622939" y="2012502"/>
            <a:ext cx="2453243" cy="0"/>
          </a:xfrm>
          <a:prstGeom prst="line">
            <a:avLst/>
          </a:prstGeom>
          <a:noFill/>
          <a:ln w="9525" cap="flat" cmpd="sng" algn="ctr">
            <a:solidFill>
              <a:schemeClr val="accent2">
                <a:lumMod val="40000"/>
                <a:lumOff val="60000"/>
              </a:schemeClr>
            </a:solidFill>
            <a:prstDash val="solid"/>
          </a:ln>
          <a:effectLst/>
        </p:spPr>
      </p:cxnSp>
      <p:sp>
        <p:nvSpPr>
          <p:cNvPr id="37" name="TextBox 45">
            <a:extLst>
              <a:ext uri="{FF2B5EF4-FFF2-40B4-BE49-F238E27FC236}">
                <a16:creationId xmlns:a16="http://schemas.microsoft.com/office/drawing/2014/main" id="{D2BF6A48-E178-88D1-4F3C-2F333A2FB9C7}"/>
              </a:ext>
            </a:extLst>
          </p:cNvPr>
          <p:cNvSpPr txBox="1"/>
          <p:nvPr/>
        </p:nvSpPr>
        <p:spPr>
          <a:xfrm>
            <a:off x="6078713" y="1742757"/>
            <a:ext cx="2284898" cy="16927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100" b="1" i="0" u="none" strike="noStrike" kern="1200" cap="none" spc="0" normalizeH="0" baseline="0" noProof="0" dirty="0">
                <a:ln>
                  <a:noFill/>
                </a:ln>
                <a:solidFill>
                  <a:srgbClr val="347475"/>
                </a:solidFill>
                <a:effectLst/>
                <a:uLnTx/>
                <a:uFillTx/>
                <a:latin typeface="+mn-lt"/>
                <a:ea typeface="Arial"/>
                <a:cs typeface="Arial"/>
              </a:rPr>
              <a:t>Glykämische Kontrolle</a:t>
            </a:r>
            <a:r>
              <a:rPr kumimoji="0" lang="de" sz="1100" b="1" i="0" u="none" strike="noStrike" kern="1200" cap="none" spc="0" normalizeH="0" baseline="30000" noProof="0" dirty="0">
                <a:ln>
                  <a:noFill/>
                </a:ln>
                <a:solidFill>
                  <a:srgbClr val="347475"/>
                </a:solidFill>
                <a:effectLst/>
                <a:uLnTx/>
                <a:uFillTx/>
                <a:latin typeface="+mn-lt"/>
                <a:ea typeface="Arial"/>
                <a:cs typeface="Arial"/>
              </a:rPr>
              <a:t>3,4</a:t>
            </a:r>
          </a:p>
        </p:txBody>
      </p:sp>
      <p:sp>
        <p:nvSpPr>
          <p:cNvPr id="38" name="TextBox 46">
            <a:extLst>
              <a:ext uri="{FF2B5EF4-FFF2-40B4-BE49-F238E27FC236}">
                <a16:creationId xmlns:a16="http://schemas.microsoft.com/office/drawing/2014/main" id="{41DDBA00-C6DC-B605-0830-7F38EA3AE495}"/>
              </a:ext>
            </a:extLst>
          </p:cNvPr>
          <p:cNvSpPr txBox="1"/>
          <p:nvPr/>
        </p:nvSpPr>
        <p:spPr>
          <a:xfrm>
            <a:off x="6287208" y="2315344"/>
            <a:ext cx="2284898" cy="161583"/>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dirty="0">
                <a:ln>
                  <a:noFill/>
                </a:ln>
                <a:solidFill>
                  <a:srgbClr val="347475"/>
                </a:solidFill>
                <a:effectLst/>
                <a:uLnTx/>
                <a:uFillTx/>
                <a:latin typeface="+mn-lt"/>
                <a:ea typeface="Arial"/>
                <a:cs typeface="Arial"/>
              </a:rPr>
              <a:t>Bessere Kontrolle des HbA</a:t>
            </a:r>
            <a:r>
              <a:rPr kumimoji="0" lang="de" sz="1050" b="0" i="0" u="none" strike="noStrike" kern="1200" cap="none" spc="0" normalizeH="0" baseline="-25000" noProof="0" dirty="0">
                <a:ln>
                  <a:noFill/>
                </a:ln>
                <a:solidFill>
                  <a:srgbClr val="347475"/>
                </a:solidFill>
                <a:effectLst/>
                <a:uLnTx/>
                <a:uFillTx/>
                <a:latin typeface="+mn-lt"/>
                <a:ea typeface="Arial"/>
                <a:cs typeface="Arial"/>
              </a:rPr>
              <a:t>1c</a:t>
            </a:r>
            <a:r>
              <a:rPr kumimoji="0" lang="de" sz="1050" b="0" i="0" u="none" strike="noStrike" kern="1200" cap="none" spc="0" normalizeH="0" baseline="30000" noProof="0" dirty="0">
                <a:ln>
                  <a:noFill/>
                </a:ln>
                <a:solidFill>
                  <a:srgbClr val="347475"/>
                </a:solidFill>
                <a:effectLst/>
                <a:uLnTx/>
                <a:uFillTx/>
                <a:latin typeface="+mn-lt"/>
                <a:ea typeface="Arial"/>
                <a:cs typeface="Arial"/>
              </a:rPr>
              <a:t>3</a:t>
            </a:r>
          </a:p>
        </p:txBody>
      </p:sp>
      <p:sp>
        <p:nvSpPr>
          <p:cNvPr id="39" name="TextBox 47">
            <a:extLst>
              <a:ext uri="{FF2B5EF4-FFF2-40B4-BE49-F238E27FC236}">
                <a16:creationId xmlns:a16="http://schemas.microsoft.com/office/drawing/2014/main" id="{D97BC5D6-2817-BAEA-4877-E4F047F39302}"/>
              </a:ext>
            </a:extLst>
          </p:cNvPr>
          <p:cNvSpPr txBox="1"/>
          <p:nvPr/>
        </p:nvSpPr>
        <p:spPr>
          <a:xfrm>
            <a:off x="6188498" y="2795993"/>
            <a:ext cx="2284898" cy="323165"/>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rgbClr val="347475"/>
                </a:solidFill>
                <a:effectLst/>
                <a:uLnTx/>
                <a:uFillTx/>
                <a:latin typeface="+mn-lt"/>
                <a:ea typeface="Arial"/>
                <a:cs typeface="Arial"/>
              </a:rPr>
              <a:t>Geringere Inzidenz schwerer Hypoglykämien</a:t>
            </a:r>
            <a:r>
              <a:rPr kumimoji="0" lang="de" sz="1050" b="0" i="0" u="none" strike="noStrike" kern="1200" cap="none" spc="0" normalizeH="0" baseline="30000" noProof="0">
                <a:ln>
                  <a:noFill/>
                </a:ln>
                <a:solidFill>
                  <a:srgbClr val="347475"/>
                </a:solidFill>
                <a:effectLst/>
                <a:uLnTx/>
                <a:uFillTx/>
                <a:latin typeface="+mn-lt"/>
                <a:ea typeface="Arial"/>
                <a:cs typeface="Arial"/>
              </a:rPr>
              <a:t>4</a:t>
            </a:r>
          </a:p>
        </p:txBody>
      </p:sp>
      <p:sp>
        <p:nvSpPr>
          <p:cNvPr id="40" name="TextBox 48">
            <a:extLst>
              <a:ext uri="{FF2B5EF4-FFF2-40B4-BE49-F238E27FC236}">
                <a16:creationId xmlns:a16="http://schemas.microsoft.com/office/drawing/2014/main" id="{63F00B1A-34EC-3D9A-9260-C123B33A1A57}"/>
              </a:ext>
            </a:extLst>
          </p:cNvPr>
          <p:cNvSpPr txBox="1"/>
          <p:nvPr/>
        </p:nvSpPr>
        <p:spPr>
          <a:xfrm>
            <a:off x="5831108" y="3370432"/>
            <a:ext cx="2284898" cy="323165"/>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dirty="0">
                <a:ln>
                  <a:noFill/>
                </a:ln>
                <a:solidFill>
                  <a:srgbClr val="347475"/>
                </a:solidFill>
                <a:effectLst/>
                <a:uLnTx/>
                <a:uFillTx/>
                <a:latin typeface="+mn-lt"/>
                <a:ea typeface="Arial"/>
                <a:cs typeface="Arial"/>
              </a:rPr>
              <a:t>Geringere Wahrscheinlichkeit einer Wiederholung von DKA</a:t>
            </a:r>
            <a:r>
              <a:rPr kumimoji="0" lang="de" sz="1050" b="0" i="0" u="none" strike="noStrike" kern="1200" cap="none" spc="0" normalizeH="0" baseline="30000" noProof="0" dirty="0">
                <a:ln>
                  <a:noFill/>
                </a:ln>
                <a:solidFill>
                  <a:srgbClr val="347475"/>
                </a:solidFill>
                <a:effectLst/>
                <a:uLnTx/>
                <a:uFillTx/>
                <a:latin typeface="+mn-lt"/>
                <a:ea typeface="Arial"/>
                <a:cs typeface="Arial"/>
              </a:rPr>
              <a:t>4</a:t>
            </a:r>
          </a:p>
        </p:txBody>
      </p:sp>
      <p:sp>
        <p:nvSpPr>
          <p:cNvPr id="41" name="TextBox 49">
            <a:extLst>
              <a:ext uri="{FF2B5EF4-FFF2-40B4-BE49-F238E27FC236}">
                <a16:creationId xmlns:a16="http://schemas.microsoft.com/office/drawing/2014/main" id="{BB90F503-AE36-75F3-F036-5816D6FC51A0}"/>
              </a:ext>
            </a:extLst>
          </p:cNvPr>
          <p:cNvSpPr txBox="1"/>
          <p:nvPr/>
        </p:nvSpPr>
        <p:spPr>
          <a:xfrm>
            <a:off x="3794142" y="2075288"/>
            <a:ext cx="1660607" cy="969496"/>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1050" b="1" i="0" u="none" strike="noStrike" kern="1200" cap="none" spc="0" normalizeH="0" baseline="0" noProof="0">
                <a:ln>
                  <a:noFill/>
                </a:ln>
                <a:solidFill>
                  <a:srgbClr val="2F3651"/>
                </a:solidFill>
                <a:effectLst/>
                <a:uLnTx/>
                <a:uFillTx/>
                <a:latin typeface="+mn-lt"/>
                <a:ea typeface="Arial"/>
                <a:cs typeface="Arial"/>
              </a:rPr>
              <a:t>Ergebnisse bei Personen, die nicht mit DKA vorstellig wurden</a:t>
            </a:r>
            <a:r>
              <a:rPr kumimoji="0" lang="de" sz="1050" b="0" i="0" u="none" strike="noStrike" kern="1200" cap="none" spc="0" normalizeH="0" baseline="0" noProof="0">
                <a:ln>
                  <a:noFill/>
                </a:ln>
                <a:solidFill>
                  <a:srgbClr val="2F3651"/>
                </a:solidFill>
                <a:effectLst/>
                <a:uLnTx/>
                <a:uFillTx/>
                <a:latin typeface="+mn-lt"/>
                <a:ea typeface="Arial"/>
                <a:cs typeface="Arial"/>
              </a:rPr>
              <a:t>, im Vergleich zu Personen, die mit DKA vorstellig wurden</a:t>
            </a:r>
            <a:r>
              <a:rPr kumimoji="0" lang="de" sz="1050" b="0" i="0" u="none" strike="noStrike" kern="1200" cap="none" spc="0" normalizeH="0" baseline="30000" noProof="0">
                <a:ln>
                  <a:noFill/>
                </a:ln>
                <a:solidFill>
                  <a:srgbClr val="2F3651"/>
                </a:solidFill>
                <a:effectLst/>
                <a:uLnTx/>
                <a:uFillTx/>
                <a:latin typeface="+mn-lt"/>
                <a:ea typeface="Arial"/>
                <a:cs typeface="Arial"/>
              </a:rPr>
              <a:t>1-4</a:t>
            </a:r>
          </a:p>
        </p:txBody>
      </p:sp>
      <p:pic>
        <p:nvPicPr>
          <p:cNvPr id="42" name="Graphic 51" descr="Water outline">
            <a:extLst>
              <a:ext uri="{FF2B5EF4-FFF2-40B4-BE49-F238E27FC236}">
                <a16:creationId xmlns:a16="http://schemas.microsoft.com/office/drawing/2014/main" id="{E6FBC41C-4703-81B1-4EFB-6CB5F8E6B82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10710" y="1768837"/>
            <a:ext cx="514350" cy="514350"/>
          </a:xfrm>
          <a:prstGeom prst="rect">
            <a:avLst/>
          </a:prstGeom>
        </p:spPr>
      </p:pic>
      <p:sp>
        <p:nvSpPr>
          <p:cNvPr id="43" name="Oval 52">
            <a:extLst>
              <a:ext uri="{FF2B5EF4-FFF2-40B4-BE49-F238E27FC236}">
                <a16:creationId xmlns:a16="http://schemas.microsoft.com/office/drawing/2014/main" id="{13D537EE-7F71-E78D-30F4-192333291EAE}"/>
              </a:ext>
            </a:extLst>
          </p:cNvPr>
          <p:cNvSpPr/>
          <p:nvPr/>
        </p:nvSpPr>
        <p:spPr>
          <a:xfrm>
            <a:off x="529623" y="1715502"/>
            <a:ext cx="594000" cy="594000"/>
          </a:xfrm>
          <a:prstGeom prst="ellipse">
            <a:avLst/>
          </a:prstGeom>
          <a:solidFill>
            <a:schemeClr val="accent2">
              <a:lumMod val="20000"/>
              <a:lumOff val="80000"/>
            </a:scheme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NZ" sz="1100" b="0" i="0" u="none" strike="noStrike" kern="0" cap="none" spc="0" normalizeH="0" baseline="0" noProof="0">
              <a:ln>
                <a:noFill/>
              </a:ln>
              <a:solidFill>
                <a:prstClr val="white"/>
              </a:solidFill>
              <a:effectLst/>
              <a:uLnTx/>
              <a:uFillTx/>
              <a:ea typeface="+mn-ea"/>
              <a:cs typeface="Arial"/>
            </a:endParaRPr>
          </a:p>
        </p:txBody>
      </p:sp>
      <p:sp>
        <p:nvSpPr>
          <p:cNvPr id="44" name="TextBox 53">
            <a:extLst>
              <a:ext uri="{FF2B5EF4-FFF2-40B4-BE49-F238E27FC236}">
                <a16:creationId xmlns:a16="http://schemas.microsoft.com/office/drawing/2014/main" id="{4D54278F-EAED-B40D-F6BE-04B48EF0794A}"/>
              </a:ext>
            </a:extLst>
          </p:cNvPr>
          <p:cNvSpPr txBox="1"/>
          <p:nvPr/>
        </p:nvSpPr>
        <p:spPr>
          <a:xfrm>
            <a:off x="1189856" y="1742757"/>
            <a:ext cx="1830134" cy="16927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1100" b="1" i="0" u="none" strike="noStrike" kern="1200" cap="none" spc="0" normalizeH="0" baseline="0" noProof="0" dirty="0">
                <a:ln>
                  <a:noFill/>
                </a:ln>
                <a:solidFill>
                  <a:schemeClr val="accent2">
                    <a:lumMod val="40000"/>
                    <a:lumOff val="60000"/>
                  </a:schemeClr>
                </a:solidFill>
                <a:effectLst/>
                <a:uLnTx/>
                <a:uFillTx/>
                <a:latin typeface="+mn-lt"/>
                <a:ea typeface="Arial"/>
                <a:cs typeface="Arial"/>
              </a:rPr>
              <a:t>Kognition und IQ</a:t>
            </a:r>
            <a:r>
              <a:rPr kumimoji="0" lang="de" sz="1100" b="1" i="0" u="none" strike="noStrike" kern="1200" cap="none" spc="0" normalizeH="0" baseline="30000" noProof="0" dirty="0">
                <a:ln>
                  <a:noFill/>
                </a:ln>
                <a:solidFill>
                  <a:schemeClr val="accent2">
                    <a:lumMod val="40000"/>
                    <a:lumOff val="60000"/>
                  </a:schemeClr>
                </a:solidFill>
                <a:effectLst/>
                <a:uLnTx/>
                <a:uFillTx/>
                <a:latin typeface="+mn-lt"/>
                <a:ea typeface="Arial"/>
                <a:cs typeface="Arial"/>
              </a:rPr>
              <a:t>1,2</a:t>
            </a:r>
          </a:p>
        </p:txBody>
      </p:sp>
      <p:sp>
        <p:nvSpPr>
          <p:cNvPr id="45" name="TextBox 54">
            <a:extLst>
              <a:ext uri="{FF2B5EF4-FFF2-40B4-BE49-F238E27FC236}">
                <a16:creationId xmlns:a16="http://schemas.microsoft.com/office/drawing/2014/main" id="{7A684AA9-FABC-0C95-3F65-0F6B9FC2EFEC}"/>
              </a:ext>
            </a:extLst>
          </p:cNvPr>
          <p:cNvSpPr txBox="1"/>
          <p:nvPr/>
        </p:nvSpPr>
        <p:spPr>
          <a:xfrm>
            <a:off x="826851" y="2153762"/>
            <a:ext cx="2104821" cy="323165"/>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chemeClr val="accent2">
                    <a:lumMod val="40000"/>
                    <a:lumOff val="60000"/>
                  </a:schemeClr>
                </a:solidFill>
                <a:effectLst/>
                <a:uLnTx/>
                <a:uFillTx/>
                <a:latin typeface="+mn-lt"/>
                <a:ea typeface="Arial"/>
                <a:cs typeface="Arial"/>
              </a:rPr>
              <a:t>Höhere Werte für den mentalen Zustand</a:t>
            </a:r>
            <a:r>
              <a:rPr kumimoji="0" lang="de" sz="1050" b="0" i="0" u="none" strike="noStrike" kern="1200" cap="none" spc="0" normalizeH="0" baseline="30000" noProof="0">
                <a:ln>
                  <a:noFill/>
                </a:ln>
                <a:solidFill>
                  <a:schemeClr val="accent2">
                    <a:lumMod val="40000"/>
                    <a:lumOff val="60000"/>
                  </a:schemeClr>
                </a:solidFill>
                <a:effectLst/>
                <a:uLnTx/>
                <a:uFillTx/>
                <a:latin typeface="+mn-lt"/>
                <a:ea typeface="Arial"/>
                <a:cs typeface="Arial"/>
              </a:rPr>
              <a:t>1</a:t>
            </a:r>
          </a:p>
        </p:txBody>
      </p:sp>
      <p:sp>
        <p:nvSpPr>
          <p:cNvPr id="46" name="TextBox 56">
            <a:extLst>
              <a:ext uri="{FF2B5EF4-FFF2-40B4-BE49-F238E27FC236}">
                <a16:creationId xmlns:a16="http://schemas.microsoft.com/office/drawing/2014/main" id="{4D0413D6-3769-911C-E9D0-E4C0D9A3946B}"/>
              </a:ext>
            </a:extLst>
          </p:cNvPr>
          <p:cNvSpPr txBox="1"/>
          <p:nvPr/>
        </p:nvSpPr>
        <p:spPr>
          <a:xfrm>
            <a:off x="1050257" y="2865242"/>
            <a:ext cx="1913260" cy="161583"/>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chemeClr val="accent2">
                    <a:lumMod val="40000"/>
                    <a:lumOff val="60000"/>
                  </a:schemeClr>
                </a:solidFill>
                <a:effectLst/>
                <a:uLnTx/>
                <a:uFillTx/>
                <a:latin typeface="+mn-lt"/>
                <a:ea typeface="Arial"/>
                <a:cs typeface="Arial"/>
              </a:rPr>
              <a:t>Bessere Gedächtniswerte</a:t>
            </a:r>
            <a:r>
              <a:rPr kumimoji="0" lang="de" sz="1050" b="0" i="0" u="none" strike="noStrike" kern="1200" cap="none" spc="0" normalizeH="0" baseline="30000" noProof="0">
                <a:ln>
                  <a:noFill/>
                </a:ln>
                <a:solidFill>
                  <a:schemeClr val="accent2">
                    <a:lumMod val="40000"/>
                    <a:lumOff val="60000"/>
                  </a:schemeClr>
                </a:solidFill>
                <a:effectLst/>
                <a:uLnTx/>
                <a:uFillTx/>
                <a:latin typeface="+mn-lt"/>
                <a:ea typeface="Arial"/>
                <a:cs typeface="Arial"/>
              </a:rPr>
              <a:t>1,2</a:t>
            </a:r>
          </a:p>
        </p:txBody>
      </p:sp>
      <p:sp>
        <p:nvSpPr>
          <p:cNvPr id="47" name="TextBox 63">
            <a:extLst>
              <a:ext uri="{FF2B5EF4-FFF2-40B4-BE49-F238E27FC236}">
                <a16:creationId xmlns:a16="http://schemas.microsoft.com/office/drawing/2014/main" id="{2D2A03EF-EE23-7343-8551-58160965D640}"/>
              </a:ext>
            </a:extLst>
          </p:cNvPr>
          <p:cNvSpPr txBox="1"/>
          <p:nvPr/>
        </p:nvSpPr>
        <p:spPr>
          <a:xfrm>
            <a:off x="1050257" y="3415140"/>
            <a:ext cx="2139752" cy="161583"/>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ct val="0"/>
              </a:spcBef>
              <a:spcAft>
                <a:spcPct val="0"/>
              </a:spcAft>
              <a:buClrTx/>
              <a:buSzTx/>
              <a:buFontTx/>
              <a:buNone/>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1050" b="0" i="0" u="none" strike="noStrike" kern="1200" cap="none" spc="0" normalizeH="0" baseline="0" noProof="0">
                <a:ln>
                  <a:noFill/>
                </a:ln>
                <a:solidFill>
                  <a:schemeClr val="accent2">
                    <a:lumMod val="40000"/>
                    <a:lumOff val="60000"/>
                  </a:schemeClr>
                </a:solidFill>
                <a:effectLst/>
                <a:uLnTx/>
                <a:uFillTx/>
                <a:latin typeface="+mn-lt"/>
                <a:ea typeface="Arial"/>
                <a:cs typeface="Arial"/>
              </a:rPr>
              <a:t>Höherer Gesamt-IQ</a:t>
            </a:r>
            <a:r>
              <a:rPr kumimoji="0" lang="de" sz="1050" b="0" i="0" u="none" strike="noStrike" kern="1200" cap="none" spc="0" normalizeH="0" baseline="30000" noProof="0">
                <a:ln>
                  <a:noFill/>
                </a:ln>
                <a:solidFill>
                  <a:schemeClr val="accent2">
                    <a:lumMod val="40000"/>
                    <a:lumOff val="60000"/>
                  </a:schemeClr>
                </a:solidFill>
                <a:effectLst/>
                <a:uLnTx/>
                <a:uFillTx/>
                <a:latin typeface="+mn-lt"/>
                <a:ea typeface="Arial"/>
                <a:cs typeface="Arial"/>
              </a:rPr>
              <a:t>2</a:t>
            </a:r>
          </a:p>
        </p:txBody>
      </p:sp>
      <p:pic>
        <p:nvPicPr>
          <p:cNvPr id="48" name="Graphic 65" descr="Brain in head outline">
            <a:extLst>
              <a:ext uri="{FF2B5EF4-FFF2-40B4-BE49-F238E27FC236}">
                <a16:creationId xmlns:a16="http://schemas.microsoft.com/office/drawing/2014/main" id="{8917AA9D-05DF-0781-F95A-2D5FC733A8F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9780" y="1759678"/>
            <a:ext cx="490247" cy="490247"/>
          </a:xfrm>
          <a:prstGeom prst="rect">
            <a:avLst/>
          </a:prstGeom>
        </p:spPr>
      </p:pic>
    </p:spTree>
    <p:extLst>
      <p:ext uri="{BB962C8B-B14F-4D97-AF65-F5344CB8AC3E}">
        <p14:creationId xmlns:p14="http://schemas.microsoft.com/office/powerpoint/2010/main" val="144984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Top Corners Rounded 9">
            <a:extLst>
              <a:ext uri="{FF2B5EF4-FFF2-40B4-BE49-F238E27FC236}">
                <a16:creationId xmlns:a16="http://schemas.microsoft.com/office/drawing/2014/main" id="{886B1D07-BAFA-E0F0-F868-411725E85F5A}"/>
              </a:ext>
            </a:extLst>
          </p:cNvPr>
          <p:cNvSpPr/>
          <p:nvPr/>
        </p:nvSpPr>
        <p:spPr>
          <a:xfrm rot="5400000">
            <a:off x="657644" y="200115"/>
            <a:ext cx="229046" cy="1544336"/>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FR1DA-Studie*</a:t>
            </a:r>
          </a:p>
        </p:txBody>
      </p:sp>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14409" y="114313"/>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PHQ-9-Depressionsscores bei Eltern von Kindern mit präsymptomatischem T1D sinken im Laufe der Zeit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453" name="Text Placeholder 9">
            <a:extLst>
              <a:ext uri="{FF2B5EF4-FFF2-40B4-BE49-F238E27FC236}">
                <a16:creationId xmlns:a16="http://schemas.microsoft.com/office/drawing/2014/main" id="{D12677F4-D0C5-09C0-EF05-6DE806957B02}"/>
              </a:ext>
            </a:extLst>
          </p:cNvPr>
          <p:cNvSpPr txBox="1">
            <a:spLocks/>
          </p:cNvSpPr>
          <p:nvPr/>
        </p:nvSpPr>
        <p:spPr>
          <a:xfrm>
            <a:off x="426680" y="4770634"/>
            <a:ext cx="8365729"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 Die T1D-Prävalenz wurde durch Messung von IAk in deutschen Kliniken beurteilt. Familien von Kindern (&lt; 6 Jahre), bei denen präsymptomatischer T1D diagnostiziert wurde, wurden eingeladen, an einem Programm zur Diabetesaufklärung, metabolischen Stadieneinteilung und Beurteilung von diagnosebedingtem psychischem Stress teilzunehmen. 657 Mütter schlossen die Beurteilung ab. Der psychologische Stress wurde anhand des PHQ-9 bewertet, wobei Scores ≤ 4 als keine oder minimale Depression interpretiert wurden und Scores &gt; 20 als schwere Depression. </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IAk: Inselautoantikörper; PHQ-9: Patient Health Questionnaire-9; T1D: Typ-1-Diabetes. </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Ziegler AG </a:t>
            </a:r>
            <a:r>
              <a:rPr kumimoji="0" lang="de" sz="600" b="0" i="1" u="none" strike="noStrike" kern="1200" cap="none" spc="0" normalizeH="0" baseline="0" noProof="0" dirty="0">
                <a:ln>
                  <a:noFill/>
                </a:ln>
                <a:solidFill>
                  <a:srgbClr val="404040"/>
                </a:solidFill>
                <a:effectLst/>
                <a:uLnTx/>
                <a:uFillTx/>
                <a:latin typeface="+mn-lt"/>
                <a:ea typeface="Arial"/>
                <a:cs typeface="Arial"/>
              </a:rPr>
              <a:t>et al. JAMA </a:t>
            </a:r>
            <a:r>
              <a:rPr kumimoji="0" lang="de" sz="600" b="0" i="0" u="none" strike="noStrike" kern="1200" cap="none" spc="0" normalizeH="0" baseline="0" noProof="0" dirty="0">
                <a:ln>
                  <a:noFill/>
                </a:ln>
                <a:solidFill>
                  <a:srgbClr val="404040"/>
                </a:solidFill>
                <a:effectLst/>
                <a:uLnTx/>
                <a:uFillTx/>
                <a:latin typeface="+mn-lt"/>
                <a:ea typeface="Arial"/>
                <a:cs typeface="Arial"/>
              </a:rPr>
              <a:t>2020; 323: 339</a:t>
            </a:r>
            <a:r>
              <a:rPr lang="da-DK" sz="600" dirty="0">
                <a:solidFill>
                  <a:srgbClr val="404040"/>
                </a:solidFill>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Arial"/>
                <a:cs typeface="Arial"/>
              </a:rPr>
              <a:t>51.</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48" name="TextBox 194">
            <a:extLst>
              <a:ext uri="{FF2B5EF4-FFF2-40B4-BE49-F238E27FC236}">
                <a16:creationId xmlns:a16="http://schemas.microsoft.com/office/drawing/2014/main" id="{B8463F8D-0BE5-CCBA-FFF9-5971818297DE}"/>
              </a:ext>
            </a:extLst>
          </p:cNvPr>
          <p:cNvSpPr txBox="1"/>
          <p:nvPr/>
        </p:nvSpPr>
        <p:spPr>
          <a:xfrm>
            <a:off x="402124" y="2687097"/>
            <a:ext cx="939337"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404040"/>
                </a:solidFill>
                <a:effectLst/>
                <a:uLnTx/>
                <a:uFillTx/>
                <a:ea typeface="Arial"/>
                <a:cs typeface="Arial"/>
              </a:rPr>
              <a:t>Keine oder minimale Depression</a:t>
            </a:r>
            <a:endParaRPr kumimoji="0" lang="en-NZ" sz="900" b="1" i="0" u="none" strike="noStrike" kern="1200" cap="none" spc="0" normalizeH="0" baseline="0" noProof="0" dirty="0">
              <a:ln>
                <a:noFill/>
              </a:ln>
              <a:solidFill>
                <a:srgbClr val="404040"/>
              </a:solidFill>
              <a:effectLst/>
              <a:uLnTx/>
              <a:uFillTx/>
              <a:ea typeface="+mn-ea"/>
              <a:cs typeface="Arial"/>
            </a:endParaRPr>
          </a:p>
        </p:txBody>
      </p:sp>
      <p:grpSp>
        <p:nvGrpSpPr>
          <p:cNvPr id="348" name="Group 7">
            <a:extLst>
              <a:ext uri="{FF2B5EF4-FFF2-40B4-BE49-F238E27FC236}">
                <a16:creationId xmlns:a16="http://schemas.microsoft.com/office/drawing/2014/main" id="{F9A0A5CB-C8FE-1B2D-5CC3-804BC0A041CE}"/>
              </a:ext>
            </a:extLst>
          </p:cNvPr>
          <p:cNvGrpSpPr/>
          <p:nvPr/>
        </p:nvGrpSpPr>
        <p:grpSpPr>
          <a:xfrm>
            <a:off x="1837113" y="1423606"/>
            <a:ext cx="6182213" cy="1661378"/>
            <a:chOff x="2267340" y="2761861"/>
            <a:chExt cx="7573077" cy="2556588"/>
          </a:xfrm>
        </p:grpSpPr>
        <p:cxnSp>
          <p:nvCxnSpPr>
            <p:cNvPr id="349" name="Straight Connector 78">
              <a:extLst>
                <a:ext uri="{FF2B5EF4-FFF2-40B4-BE49-F238E27FC236}">
                  <a16:creationId xmlns:a16="http://schemas.microsoft.com/office/drawing/2014/main" id="{DA41B588-5708-B895-95F4-F15FD3071814}"/>
                </a:ext>
              </a:extLst>
            </p:cNvPr>
            <p:cNvCxnSpPr/>
            <p:nvPr/>
          </p:nvCxnSpPr>
          <p:spPr>
            <a:xfrm flipH="1">
              <a:off x="2267340" y="5318449"/>
              <a:ext cx="7573077" cy="0"/>
            </a:xfrm>
            <a:prstGeom prst="line">
              <a:avLst/>
            </a:prstGeom>
            <a:noFill/>
            <a:ln w="12700" cap="flat" cmpd="sng" algn="ctr">
              <a:solidFill>
                <a:srgbClr val="000000"/>
              </a:solidFill>
              <a:prstDash val="solid"/>
            </a:ln>
            <a:effectLst/>
          </p:spPr>
        </p:cxnSp>
        <p:cxnSp>
          <p:nvCxnSpPr>
            <p:cNvPr id="350" name="Straight Connector 85">
              <a:extLst>
                <a:ext uri="{FF2B5EF4-FFF2-40B4-BE49-F238E27FC236}">
                  <a16:creationId xmlns:a16="http://schemas.microsoft.com/office/drawing/2014/main" id="{E27D2295-A0C9-0381-FDE3-9D7057F379B9}"/>
                </a:ext>
              </a:extLst>
            </p:cNvPr>
            <p:cNvCxnSpPr/>
            <p:nvPr/>
          </p:nvCxnSpPr>
          <p:spPr>
            <a:xfrm flipH="1">
              <a:off x="2267340" y="2761861"/>
              <a:ext cx="0" cy="2556588"/>
            </a:xfrm>
            <a:prstGeom prst="line">
              <a:avLst/>
            </a:prstGeom>
            <a:noFill/>
            <a:ln w="12700" cap="flat" cmpd="sng" algn="ctr">
              <a:solidFill>
                <a:srgbClr val="000000"/>
              </a:solidFill>
              <a:prstDash val="solid"/>
            </a:ln>
            <a:effectLst/>
          </p:spPr>
        </p:cxnSp>
      </p:grpSp>
      <p:sp>
        <p:nvSpPr>
          <p:cNvPr id="351" name="TextBox 10">
            <a:extLst>
              <a:ext uri="{FF2B5EF4-FFF2-40B4-BE49-F238E27FC236}">
                <a16:creationId xmlns:a16="http://schemas.microsoft.com/office/drawing/2014/main" id="{510A5B10-C0D4-C688-4CBC-DC85FE661EA3}"/>
              </a:ext>
            </a:extLst>
          </p:cNvPr>
          <p:cNvSpPr txBox="1"/>
          <p:nvPr/>
        </p:nvSpPr>
        <p:spPr>
          <a:xfrm>
            <a:off x="2364909" y="2538317"/>
            <a:ext cx="311027" cy="230832"/>
          </a:xfrm>
          <a:prstGeom prst="rect">
            <a:avLst/>
          </a:prstGeom>
          <a:noFill/>
        </p:spPr>
        <p:txBody>
          <a:bodyPr wrap="square" rtlCol="0">
            <a:spAutoFit/>
          </a:body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de" sz="900" b="1" i="0" u="none" strike="noStrike" kern="1200" cap="none" spc="0" normalizeH="0" baseline="0" noProof="0">
                <a:ln>
                  <a:noFill/>
                </a:ln>
                <a:solidFill>
                  <a:srgbClr val="404040"/>
                </a:solidFill>
                <a:effectLst/>
                <a:uLnTx/>
                <a:uFillTx/>
                <a:ea typeface="Arial"/>
                <a:cs typeface="Arial"/>
              </a:rPr>
              <a:t>3</a:t>
            </a:r>
          </a:p>
        </p:txBody>
      </p:sp>
      <p:sp>
        <p:nvSpPr>
          <p:cNvPr id="352" name="TextBox 11">
            <a:extLst>
              <a:ext uri="{FF2B5EF4-FFF2-40B4-BE49-F238E27FC236}">
                <a16:creationId xmlns:a16="http://schemas.microsoft.com/office/drawing/2014/main" id="{59842324-710A-6176-0496-1306DFE26716}"/>
              </a:ext>
            </a:extLst>
          </p:cNvPr>
          <p:cNvSpPr txBox="1"/>
          <p:nvPr/>
        </p:nvSpPr>
        <p:spPr>
          <a:xfrm>
            <a:off x="3706554" y="2588833"/>
            <a:ext cx="364346" cy="230832"/>
          </a:xfrm>
          <a:prstGeom prst="rect">
            <a:avLst/>
          </a:prstGeom>
          <a:noFill/>
        </p:spPr>
        <p:txBody>
          <a:bodyPr wrap="square" rtlCol="0">
            <a:spAutoFit/>
          </a:body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de" sz="900" b="1" i="0" u="none" strike="noStrike" kern="1200" cap="none" spc="0" normalizeH="0" baseline="0" noProof="0">
                <a:ln>
                  <a:noFill/>
                </a:ln>
                <a:solidFill>
                  <a:srgbClr val="404040"/>
                </a:solidFill>
                <a:effectLst/>
                <a:uLnTx/>
                <a:uFillTx/>
                <a:ea typeface="Arial"/>
                <a:cs typeface="Arial"/>
              </a:rPr>
              <a:t>2</a:t>
            </a:r>
          </a:p>
        </p:txBody>
      </p:sp>
      <p:sp>
        <p:nvSpPr>
          <p:cNvPr id="353" name="TextBox 12">
            <a:extLst>
              <a:ext uri="{FF2B5EF4-FFF2-40B4-BE49-F238E27FC236}">
                <a16:creationId xmlns:a16="http://schemas.microsoft.com/office/drawing/2014/main" id="{09EE10D2-749A-EE36-A0A7-F354A8EA6AE9}"/>
              </a:ext>
            </a:extLst>
          </p:cNvPr>
          <p:cNvSpPr txBox="1"/>
          <p:nvPr/>
        </p:nvSpPr>
        <p:spPr>
          <a:xfrm>
            <a:off x="5042679" y="2573123"/>
            <a:ext cx="364346" cy="230832"/>
          </a:xfrm>
          <a:prstGeom prst="rect">
            <a:avLst/>
          </a:prstGeom>
          <a:noFill/>
        </p:spPr>
        <p:txBody>
          <a:bodyPr wrap="square" rtlCol="0">
            <a:spAutoFit/>
          </a:body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de" sz="900" b="1" i="0" u="none" strike="noStrike" kern="1200" cap="none" spc="0" normalizeH="0" baseline="0" noProof="0">
                <a:ln>
                  <a:noFill/>
                </a:ln>
                <a:solidFill>
                  <a:srgbClr val="404040"/>
                </a:solidFill>
                <a:effectLst/>
                <a:uLnTx/>
                <a:uFillTx/>
                <a:ea typeface="Arial"/>
                <a:cs typeface="Arial"/>
              </a:rPr>
              <a:t>2</a:t>
            </a:r>
          </a:p>
        </p:txBody>
      </p:sp>
      <p:sp>
        <p:nvSpPr>
          <p:cNvPr id="354" name="TextBox 13">
            <a:extLst>
              <a:ext uri="{FF2B5EF4-FFF2-40B4-BE49-F238E27FC236}">
                <a16:creationId xmlns:a16="http://schemas.microsoft.com/office/drawing/2014/main" id="{05AEDB21-B0E3-0D1A-FDC5-CBD576C01107}"/>
              </a:ext>
            </a:extLst>
          </p:cNvPr>
          <p:cNvSpPr txBox="1"/>
          <p:nvPr/>
        </p:nvSpPr>
        <p:spPr>
          <a:xfrm>
            <a:off x="6371638" y="2578604"/>
            <a:ext cx="391005" cy="230832"/>
          </a:xfrm>
          <a:prstGeom prst="rect">
            <a:avLst/>
          </a:prstGeom>
          <a:noFill/>
        </p:spPr>
        <p:txBody>
          <a:bodyPr wrap="square" rtlCol="0">
            <a:spAutoFit/>
          </a:body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de" sz="900" b="1" i="0" u="none" strike="noStrike" kern="1200" cap="none" spc="0" normalizeH="0" baseline="0" noProof="0">
                <a:ln>
                  <a:noFill/>
                </a:ln>
                <a:solidFill>
                  <a:srgbClr val="404040"/>
                </a:solidFill>
                <a:effectLst/>
                <a:uLnTx/>
                <a:uFillTx/>
                <a:ea typeface="Arial"/>
                <a:cs typeface="Arial"/>
              </a:rPr>
              <a:t>2</a:t>
            </a:r>
          </a:p>
        </p:txBody>
      </p:sp>
      <p:sp>
        <p:nvSpPr>
          <p:cNvPr id="355" name="TextBox 14">
            <a:extLst>
              <a:ext uri="{FF2B5EF4-FFF2-40B4-BE49-F238E27FC236}">
                <a16:creationId xmlns:a16="http://schemas.microsoft.com/office/drawing/2014/main" id="{D23A72D8-1BE3-F052-7E78-19F4B3CF5492}"/>
              </a:ext>
            </a:extLst>
          </p:cNvPr>
          <p:cNvSpPr txBox="1"/>
          <p:nvPr/>
        </p:nvSpPr>
        <p:spPr>
          <a:xfrm>
            <a:off x="7690593" y="2407991"/>
            <a:ext cx="364346" cy="230832"/>
          </a:xfrm>
          <a:prstGeom prst="rect">
            <a:avLst/>
          </a:prstGeom>
          <a:noFill/>
        </p:spPr>
        <p:txBody>
          <a:bodyPr wrap="square" rtlCol="0">
            <a:spAutoFit/>
          </a:body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de" sz="900" b="1" i="0" u="none" strike="noStrike" kern="1200" cap="none" spc="0" normalizeH="0" baseline="0" noProof="0">
                <a:ln>
                  <a:noFill/>
                </a:ln>
                <a:solidFill>
                  <a:srgbClr val="404040"/>
                </a:solidFill>
                <a:effectLst/>
                <a:uLnTx/>
                <a:uFillTx/>
                <a:ea typeface="Arial"/>
                <a:cs typeface="Arial"/>
              </a:rPr>
              <a:t>5</a:t>
            </a:r>
          </a:p>
        </p:txBody>
      </p:sp>
      <p:sp>
        <p:nvSpPr>
          <p:cNvPr id="356" name="TextBox 64">
            <a:extLst>
              <a:ext uri="{FF2B5EF4-FFF2-40B4-BE49-F238E27FC236}">
                <a16:creationId xmlns:a16="http://schemas.microsoft.com/office/drawing/2014/main" id="{693F1BF4-EDC4-D636-D055-E28B236D9A43}"/>
              </a:ext>
            </a:extLst>
          </p:cNvPr>
          <p:cNvSpPr txBox="1"/>
          <p:nvPr/>
        </p:nvSpPr>
        <p:spPr>
          <a:xfrm>
            <a:off x="1885681" y="3109231"/>
            <a:ext cx="627095" cy="230832"/>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Staging</a:t>
            </a:r>
          </a:p>
        </p:txBody>
      </p:sp>
      <p:sp>
        <p:nvSpPr>
          <p:cNvPr id="357" name="TextBox 65">
            <a:extLst>
              <a:ext uri="{FF2B5EF4-FFF2-40B4-BE49-F238E27FC236}">
                <a16:creationId xmlns:a16="http://schemas.microsoft.com/office/drawing/2014/main" id="{50498DAA-8331-707B-F131-BC5F37A33BC0}"/>
              </a:ext>
            </a:extLst>
          </p:cNvPr>
          <p:cNvSpPr txBox="1"/>
          <p:nvPr/>
        </p:nvSpPr>
        <p:spPr>
          <a:xfrm>
            <a:off x="3165560" y="3109231"/>
            <a:ext cx="723275" cy="230832"/>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6 Monate</a:t>
            </a:r>
          </a:p>
        </p:txBody>
      </p:sp>
      <p:sp>
        <p:nvSpPr>
          <p:cNvPr id="358" name="TextBox 66">
            <a:extLst>
              <a:ext uri="{FF2B5EF4-FFF2-40B4-BE49-F238E27FC236}">
                <a16:creationId xmlns:a16="http://schemas.microsoft.com/office/drawing/2014/main" id="{923691F3-9E59-D53B-40AA-E89C9D5CF6F9}"/>
              </a:ext>
            </a:extLst>
          </p:cNvPr>
          <p:cNvSpPr txBox="1"/>
          <p:nvPr/>
        </p:nvSpPr>
        <p:spPr>
          <a:xfrm>
            <a:off x="4469281" y="3109230"/>
            <a:ext cx="797013" cy="230832"/>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12 Monate</a:t>
            </a:r>
          </a:p>
        </p:txBody>
      </p:sp>
      <p:sp>
        <p:nvSpPr>
          <p:cNvPr id="359" name="TextBox 67">
            <a:extLst>
              <a:ext uri="{FF2B5EF4-FFF2-40B4-BE49-F238E27FC236}">
                <a16:creationId xmlns:a16="http://schemas.microsoft.com/office/drawing/2014/main" id="{0C9FFB0C-6E37-74B3-4D53-69471759E923}"/>
              </a:ext>
            </a:extLst>
          </p:cNvPr>
          <p:cNvSpPr txBox="1"/>
          <p:nvPr/>
        </p:nvSpPr>
        <p:spPr>
          <a:xfrm>
            <a:off x="5594270" y="3109230"/>
            <a:ext cx="1176924" cy="230832"/>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Kontrollpersonen</a:t>
            </a:r>
          </a:p>
        </p:txBody>
      </p:sp>
      <p:sp>
        <p:nvSpPr>
          <p:cNvPr id="360" name="TextBox 68">
            <a:extLst>
              <a:ext uri="{FF2B5EF4-FFF2-40B4-BE49-F238E27FC236}">
                <a16:creationId xmlns:a16="http://schemas.microsoft.com/office/drawing/2014/main" id="{01ADEB24-4A44-F31C-2572-408341BB35EB}"/>
              </a:ext>
            </a:extLst>
          </p:cNvPr>
          <p:cNvSpPr txBox="1"/>
          <p:nvPr/>
        </p:nvSpPr>
        <p:spPr>
          <a:xfrm>
            <a:off x="7210685" y="3109230"/>
            <a:ext cx="620683" cy="369332"/>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DiMelli-</a:t>
            </a:r>
            <a:br>
              <a:rPr kumimoji="0" sz="900" b="0" i="0" u="none" strike="noStrike" kern="1200" cap="none" spc="0" normalizeH="0" baseline="0" noProof="0">
                <a:ln>
                  <a:noFill/>
                </a:ln>
                <a:solidFill>
                  <a:srgbClr val="404040"/>
                </a:solidFill>
                <a:effectLst/>
                <a:uLnTx/>
                <a:uFillTx/>
                <a:ea typeface="+mn-ea"/>
                <a:cs typeface="Arial"/>
              </a:rPr>
            </a:br>
            <a:r>
              <a:rPr kumimoji="0" lang="de" sz="900" b="0" i="0" u="none" strike="noStrike" kern="1200" cap="none" spc="0" normalizeH="0" baseline="0" noProof="0">
                <a:ln>
                  <a:noFill/>
                </a:ln>
                <a:solidFill>
                  <a:srgbClr val="404040"/>
                </a:solidFill>
                <a:effectLst/>
                <a:uLnTx/>
                <a:uFillTx/>
                <a:ea typeface="Arial"/>
                <a:cs typeface="Arial"/>
              </a:rPr>
              <a:t>Studie</a:t>
            </a:r>
          </a:p>
        </p:txBody>
      </p:sp>
      <p:sp>
        <p:nvSpPr>
          <p:cNvPr id="364" name="TextBox 70">
            <a:extLst>
              <a:ext uri="{FF2B5EF4-FFF2-40B4-BE49-F238E27FC236}">
                <a16:creationId xmlns:a16="http://schemas.microsoft.com/office/drawing/2014/main" id="{818001B4-8792-458F-104D-E8E064576944}"/>
              </a:ext>
            </a:extLst>
          </p:cNvPr>
          <p:cNvSpPr txBox="1"/>
          <p:nvPr/>
        </p:nvSpPr>
        <p:spPr>
          <a:xfrm rot="16200000">
            <a:off x="422079" y="2175175"/>
            <a:ext cx="2013693" cy="230832"/>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a:ln>
                  <a:noFill/>
                </a:ln>
                <a:solidFill>
                  <a:srgbClr val="404040"/>
                </a:solidFill>
                <a:effectLst/>
                <a:uLnTx/>
                <a:uFillTx/>
                <a:ea typeface="Arial"/>
                <a:cs typeface="Arial"/>
              </a:rPr>
              <a:t>PHQ-9-Score für Depression</a:t>
            </a:r>
          </a:p>
        </p:txBody>
      </p:sp>
      <p:sp>
        <p:nvSpPr>
          <p:cNvPr id="365" name="TextBox 71">
            <a:extLst>
              <a:ext uri="{FF2B5EF4-FFF2-40B4-BE49-F238E27FC236}">
                <a16:creationId xmlns:a16="http://schemas.microsoft.com/office/drawing/2014/main" id="{C19B7D40-AF4D-8814-CAB0-33E644D749C6}"/>
              </a:ext>
            </a:extLst>
          </p:cNvPr>
          <p:cNvSpPr txBox="1"/>
          <p:nvPr/>
        </p:nvSpPr>
        <p:spPr>
          <a:xfrm>
            <a:off x="1642160" y="1337896"/>
            <a:ext cx="184730"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endParaRPr kumimoji="0" lang="en-GB" sz="900" b="0" i="0" u="none" strike="noStrike" kern="1200" cap="none" spc="0" normalizeH="0" baseline="0" noProof="0">
              <a:ln>
                <a:noFill/>
              </a:ln>
              <a:solidFill>
                <a:srgbClr val="404040"/>
              </a:solidFill>
              <a:effectLst/>
              <a:uLnTx/>
              <a:uFillTx/>
              <a:ea typeface="Verdana" panose="020B0604030504040204" pitchFamily="34" charset="0"/>
              <a:cs typeface="Arial"/>
            </a:endParaRPr>
          </a:p>
        </p:txBody>
      </p:sp>
      <p:sp>
        <p:nvSpPr>
          <p:cNvPr id="366" name="TextBox 72">
            <a:extLst>
              <a:ext uri="{FF2B5EF4-FFF2-40B4-BE49-F238E27FC236}">
                <a16:creationId xmlns:a16="http://schemas.microsoft.com/office/drawing/2014/main" id="{37B11E1C-0258-564C-43C1-4D10A0715CA0}"/>
              </a:ext>
            </a:extLst>
          </p:cNvPr>
          <p:cNvSpPr txBox="1"/>
          <p:nvPr/>
        </p:nvSpPr>
        <p:spPr>
          <a:xfrm>
            <a:off x="1494748" y="1584330"/>
            <a:ext cx="332142"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25</a:t>
            </a:r>
          </a:p>
        </p:txBody>
      </p:sp>
      <p:sp>
        <p:nvSpPr>
          <p:cNvPr id="367" name="TextBox 73">
            <a:extLst>
              <a:ext uri="{FF2B5EF4-FFF2-40B4-BE49-F238E27FC236}">
                <a16:creationId xmlns:a16="http://schemas.microsoft.com/office/drawing/2014/main" id="{5E4073A6-1B52-F590-77B5-90A0018362E8}"/>
              </a:ext>
            </a:extLst>
          </p:cNvPr>
          <p:cNvSpPr txBox="1"/>
          <p:nvPr/>
        </p:nvSpPr>
        <p:spPr>
          <a:xfrm>
            <a:off x="1494748" y="1850323"/>
            <a:ext cx="332142"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20</a:t>
            </a:r>
          </a:p>
        </p:txBody>
      </p:sp>
      <p:sp>
        <p:nvSpPr>
          <p:cNvPr id="368" name="TextBox 74">
            <a:extLst>
              <a:ext uri="{FF2B5EF4-FFF2-40B4-BE49-F238E27FC236}">
                <a16:creationId xmlns:a16="http://schemas.microsoft.com/office/drawing/2014/main" id="{8BB4FB87-9172-2469-DAC4-BAF35A9A6978}"/>
              </a:ext>
            </a:extLst>
          </p:cNvPr>
          <p:cNvSpPr txBox="1"/>
          <p:nvPr/>
        </p:nvSpPr>
        <p:spPr>
          <a:xfrm>
            <a:off x="1494748" y="2111847"/>
            <a:ext cx="332142"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15</a:t>
            </a:r>
          </a:p>
        </p:txBody>
      </p:sp>
      <p:sp>
        <p:nvSpPr>
          <p:cNvPr id="369" name="TextBox 75">
            <a:extLst>
              <a:ext uri="{FF2B5EF4-FFF2-40B4-BE49-F238E27FC236}">
                <a16:creationId xmlns:a16="http://schemas.microsoft.com/office/drawing/2014/main" id="{73BB38A7-3861-4A15-CBE3-AAC16FD227E3}"/>
              </a:ext>
            </a:extLst>
          </p:cNvPr>
          <p:cNvSpPr txBox="1"/>
          <p:nvPr/>
        </p:nvSpPr>
        <p:spPr>
          <a:xfrm>
            <a:off x="1494748" y="2372575"/>
            <a:ext cx="332142"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10</a:t>
            </a:r>
          </a:p>
        </p:txBody>
      </p:sp>
      <p:sp>
        <p:nvSpPr>
          <p:cNvPr id="370" name="TextBox 76">
            <a:extLst>
              <a:ext uri="{FF2B5EF4-FFF2-40B4-BE49-F238E27FC236}">
                <a16:creationId xmlns:a16="http://schemas.microsoft.com/office/drawing/2014/main" id="{9599F0F3-F8F3-D7D8-8D00-BC297DABC1BA}"/>
              </a:ext>
            </a:extLst>
          </p:cNvPr>
          <p:cNvSpPr txBox="1"/>
          <p:nvPr/>
        </p:nvSpPr>
        <p:spPr>
          <a:xfrm>
            <a:off x="1568487" y="2633302"/>
            <a:ext cx="258404"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5</a:t>
            </a:r>
          </a:p>
        </p:txBody>
      </p:sp>
      <p:sp>
        <p:nvSpPr>
          <p:cNvPr id="371" name="TextBox 77">
            <a:extLst>
              <a:ext uri="{FF2B5EF4-FFF2-40B4-BE49-F238E27FC236}">
                <a16:creationId xmlns:a16="http://schemas.microsoft.com/office/drawing/2014/main" id="{04D54825-F4B1-F0C4-503F-E42D311D2C16}"/>
              </a:ext>
            </a:extLst>
          </p:cNvPr>
          <p:cNvSpPr txBox="1"/>
          <p:nvPr/>
        </p:nvSpPr>
        <p:spPr>
          <a:xfrm>
            <a:off x="1568487" y="2894029"/>
            <a:ext cx="258404" cy="230832"/>
          </a:xfrm>
          <a:prstGeom prst="rect">
            <a:avLst/>
          </a:prstGeom>
          <a:noFill/>
        </p:spPr>
        <p:txBody>
          <a:bodyPr wrap="none" rtlCol="0">
            <a:spAutoFit/>
          </a:bodyPr>
          <a:lstStyle/>
          <a:p>
            <a:pPr marL="0" marR="0" lvl="0" indent="0" algn="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0</a:t>
            </a:r>
          </a:p>
        </p:txBody>
      </p:sp>
      <p:sp>
        <p:nvSpPr>
          <p:cNvPr id="373" name="TextBox 95">
            <a:extLst>
              <a:ext uri="{FF2B5EF4-FFF2-40B4-BE49-F238E27FC236}">
                <a16:creationId xmlns:a16="http://schemas.microsoft.com/office/drawing/2014/main" id="{7F03EBED-992C-77E9-4E75-065C331A8510}"/>
              </a:ext>
            </a:extLst>
          </p:cNvPr>
          <p:cNvSpPr txBox="1"/>
          <p:nvPr/>
        </p:nvSpPr>
        <p:spPr>
          <a:xfrm>
            <a:off x="2622467" y="4068070"/>
            <a:ext cx="2015295"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dirty="0">
                <a:ln>
                  <a:noFill/>
                </a:ln>
                <a:solidFill>
                  <a:srgbClr val="404040"/>
                </a:solidFill>
                <a:effectLst/>
                <a:uLnTx/>
                <a:uFillTx/>
                <a:ea typeface="Arial"/>
                <a:cs typeface="Arial"/>
              </a:rPr>
              <a:t>Mit Früherkennung; </a:t>
            </a:r>
            <a:br>
              <a:rPr kumimoji="0" sz="700" b="0" i="0" u="none" strike="noStrike" kern="1200" cap="none" spc="0" normalizeH="0" baseline="0" noProof="0" dirty="0">
                <a:ln>
                  <a:noFill/>
                </a:ln>
                <a:solidFill>
                  <a:srgbClr val="404040"/>
                </a:solidFill>
                <a:effectLst/>
                <a:uLnTx/>
                <a:uFillTx/>
                <a:ea typeface="+mn-ea"/>
                <a:cs typeface="Arial"/>
              </a:rPr>
            </a:br>
            <a:r>
              <a:rPr kumimoji="0" lang="de" sz="700" b="1" i="0" u="none" strike="noStrike" kern="1200" cap="none" spc="0" normalizeH="0" baseline="0" noProof="0" dirty="0">
                <a:ln>
                  <a:noFill/>
                </a:ln>
                <a:solidFill>
                  <a:schemeClr val="accent2"/>
                </a:solidFill>
                <a:effectLst/>
                <a:uLnTx/>
                <a:uFillTx/>
                <a:ea typeface="Arial"/>
                <a:cs typeface="Arial"/>
              </a:rPr>
              <a:t>positiv für präsymptomatischen T1D</a:t>
            </a:r>
          </a:p>
        </p:txBody>
      </p:sp>
      <p:sp>
        <p:nvSpPr>
          <p:cNvPr id="374" name="TextBox 96">
            <a:extLst>
              <a:ext uri="{FF2B5EF4-FFF2-40B4-BE49-F238E27FC236}">
                <a16:creationId xmlns:a16="http://schemas.microsoft.com/office/drawing/2014/main" id="{409086EF-6C6F-21D3-49CD-02BA9E9B5CF3}"/>
              </a:ext>
            </a:extLst>
          </p:cNvPr>
          <p:cNvSpPr txBox="1"/>
          <p:nvPr/>
        </p:nvSpPr>
        <p:spPr>
          <a:xfrm>
            <a:off x="5251241" y="4068071"/>
            <a:ext cx="1790701" cy="307777"/>
          </a:xfrm>
          <a:prstGeom prst="rect">
            <a:avLst/>
          </a:prstGeom>
          <a:noFill/>
        </p:spPr>
        <p:txBody>
          <a:bodyPr wrap="squar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dirty="0">
                <a:ln>
                  <a:noFill/>
                </a:ln>
                <a:solidFill>
                  <a:srgbClr val="404040"/>
                </a:solidFill>
                <a:effectLst/>
                <a:uLnTx/>
                <a:uFillTx/>
                <a:ea typeface="Arial"/>
                <a:cs typeface="Arial"/>
              </a:rPr>
              <a:t>Mit Früherkennung;</a:t>
            </a:r>
            <a:br>
              <a:rPr kumimoji="0" sz="700" b="0" i="0" u="none" strike="noStrike" kern="1200" cap="none" spc="0" normalizeH="0" baseline="0" noProof="0" dirty="0">
                <a:ln>
                  <a:noFill/>
                </a:ln>
                <a:solidFill>
                  <a:srgbClr val="404040"/>
                </a:solidFill>
                <a:effectLst/>
                <a:uLnTx/>
                <a:uFillTx/>
                <a:ea typeface="+mn-ea"/>
                <a:cs typeface="Arial"/>
              </a:rPr>
            </a:br>
            <a:r>
              <a:rPr kumimoji="0" lang="de" sz="700" b="1" i="0" u="none" strike="noStrike" kern="1200" cap="none" spc="0" normalizeH="0" baseline="0" noProof="0" dirty="0">
                <a:ln>
                  <a:noFill/>
                </a:ln>
                <a:solidFill>
                  <a:schemeClr val="accent2"/>
                </a:solidFill>
                <a:effectLst/>
                <a:uLnTx/>
                <a:uFillTx/>
                <a:ea typeface="Arial"/>
                <a:cs typeface="Arial"/>
              </a:rPr>
              <a:t>ohne präsymptomatischen T1D</a:t>
            </a:r>
          </a:p>
        </p:txBody>
      </p:sp>
      <p:sp>
        <p:nvSpPr>
          <p:cNvPr id="375" name="TextBox 97">
            <a:extLst>
              <a:ext uri="{FF2B5EF4-FFF2-40B4-BE49-F238E27FC236}">
                <a16:creationId xmlns:a16="http://schemas.microsoft.com/office/drawing/2014/main" id="{1CE793EE-0270-959D-0F36-C4337E2B7DAD}"/>
              </a:ext>
            </a:extLst>
          </p:cNvPr>
          <p:cNvSpPr txBox="1"/>
          <p:nvPr/>
        </p:nvSpPr>
        <p:spPr>
          <a:xfrm>
            <a:off x="6858523" y="4068071"/>
            <a:ext cx="1588436" cy="415498"/>
          </a:xfrm>
          <a:prstGeom prst="rect">
            <a:avLst/>
          </a:prstGeom>
          <a:noFill/>
        </p:spPr>
        <p:txBody>
          <a:bodyPr wrap="squar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700" b="0" i="0" u="none" strike="noStrike" kern="1200" cap="none" spc="0" normalizeH="0" baseline="0" noProof="0" dirty="0">
                <a:ln>
                  <a:noFill/>
                </a:ln>
                <a:solidFill>
                  <a:srgbClr val="404040"/>
                </a:solidFill>
                <a:effectLst/>
                <a:uLnTx/>
                <a:uFillTx/>
                <a:ea typeface="Arial"/>
                <a:cs typeface="Arial"/>
              </a:rPr>
              <a:t>Keine Früherkennung;</a:t>
            </a:r>
            <a:br>
              <a:rPr kumimoji="0" sz="700" b="0" i="0" u="none" strike="noStrike" kern="1200" cap="none" spc="0" normalizeH="0" baseline="0" noProof="0" dirty="0">
                <a:ln>
                  <a:noFill/>
                </a:ln>
                <a:solidFill>
                  <a:srgbClr val="404040"/>
                </a:solidFill>
                <a:effectLst/>
                <a:uLnTx/>
                <a:uFillTx/>
                <a:ea typeface="+mn-ea"/>
                <a:cs typeface="Arial"/>
              </a:rPr>
            </a:br>
            <a:r>
              <a:rPr kumimoji="0" lang="de-DE" sz="700" b="1" i="0" u="none" strike="noStrike" kern="1200" cap="none" spc="0" normalizeH="0" baseline="0" noProof="0" dirty="0">
                <a:ln>
                  <a:noFill/>
                </a:ln>
                <a:solidFill>
                  <a:schemeClr val="accent2"/>
                </a:solidFill>
                <a:effectLst/>
                <a:uLnTx/>
                <a:uFillTx/>
                <a:ea typeface="+mn-ea"/>
                <a:cs typeface="Arial"/>
              </a:rPr>
              <a:t>Kinder mit </a:t>
            </a:r>
            <a:r>
              <a:rPr kumimoji="0" lang="de" sz="700" b="1" i="0" u="none" strike="noStrike" kern="1200" cap="none" spc="0" normalizeH="0" baseline="0" noProof="0" dirty="0">
                <a:ln>
                  <a:noFill/>
                </a:ln>
                <a:solidFill>
                  <a:schemeClr val="accent2"/>
                </a:solidFill>
                <a:effectLst/>
                <a:uLnTx/>
                <a:uFillTx/>
                <a:ea typeface="+mn-ea"/>
                <a:cs typeface="Arial"/>
              </a:rPr>
              <a:t>T1D</a:t>
            </a:r>
            <a:br>
              <a:rPr kumimoji="0" sz="700" b="1" i="0" u="none" strike="noStrike" kern="1200" cap="none" spc="0" normalizeH="0" baseline="0" noProof="0" dirty="0">
                <a:ln>
                  <a:noFill/>
                </a:ln>
                <a:solidFill>
                  <a:schemeClr val="accent2"/>
                </a:solidFill>
                <a:effectLst/>
                <a:uLnTx/>
                <a:uFillTx/>
                <a:ea typeface="+mn-ea"/>
                <a:cs typeface="Arial"/>
              </a:rPr>
            </a:br>
            <a:r>
              <a:rPr kumimoji="0" lang="de" sz="700" b="1" i="0" u="none" strike="noStrike" kern="1200" cap="none" spc="0" normalizeH="0" baseline="0" noProof="0" dirty="0">
                <a:ln>
                  <a:noFill/>
                </a:ln>
                <a:solidFill>
                  <a:schemeClr val="accent2"/>
                </a:solidFill>
                <a:effectLst/>
                <a:uLnTx/>
                <a:uFillTx/>
                <a:ea typeface="+mn-ea"/>
                <a:cs typeface="Arial"/>
              </a:rPr>
              <a:t>im Stadium 3</a:t>
            </a:r>
          </a:p>
        </p:txBody>
      </p:sp>
      <p:grpSp>
        <p:nvGrpSpPr>
          <p:cNvPr id="376" name="Group 16">
            <a:extLst>
              <a:ext uri="{FF2B5EF4-FFF2-40B4-BE49-F238E27FC236}">
                <a16:creationId xmlns:a16="http://schemas.microsoft.com/office/drawing/2014/main" id="{369491BA-6F0F-676E-85E7-C37D9529D7F8}"/>
              </a:ext>
            </a:extLst>
          </p:cNvPr>
          <p:cNvGrpSpPr/>
          <p:nvPr/>
        </p:nvGrpSpPr>
        <p:grpSpPr>
          <a:xfrm>
            <a:off x="1864382" y="1592902"/>
            <a:ext cx="669694" cy="1405515"/>
            <a:chOff x="627440" y="2840943"/>
            <a:chExt cx="820360" cy="2162857"/>
          </a:xfrm>
        </p:grpSpPr>
        <p:sp>
          <p:nvSpPr>
            <p:cNvPr id="377" name="Freeform: Shape 56">
              <a:extLst>
                <a:ext uri="{FF2B5EF4-FFF2-40B4-BE49-F238E27FC236}">
                  <a16:creationId xmlns:a16="http://schemas.microsoft.com/office/drawing/2014/main" id="{0A159C7F-49F8-E6B5-1268-9E87484024D5}"/>
                </a:ext>
              </a:extLst>
            </p:cNvPr>
            <p:cNvSpPr/>
            <p:nvPr/>
          </p:nvSpPr>
          <p:spPr>
            <a:xfrm>
              <a:off x="628650" y="3584575"/>
              <a:ext cx="819150" cy="1419225"/>
            </a:xfrm>
            <a:custGeom>
              <a:avLst/>
              <a:gdLst>
                <a:gd name="connsiteX0" fmla="*/ 76200 w 819150"/>
                <a:gd name="connsiteY0" fmla="*/ 1412875 h 1419225"/>
                <a:gd name="connsiteX1" fmla="*/ 12700 w 819150"/>
                <a:gd name="connsiteY1" fmla="*/ 1333500 h 1419225"/>
                <a:gd name="connsiteX2" fmla="*/ 0 w 819150"/>
                <a:gd name="connsiteY2" fmla="*/ 1295400 h 1419225"/>
                <a:gd name="connsiteX3" fmla="*/ 12700 w 819150"/>
                <a:gd name="connsiteY3" fmla="*/ 1247775 h 1419225"/>
                <a:gd name="connsiteX4" fmla="*/ 193675 w 819150"/>
                <a:gd name="connsiteY4" fmla="*/ 936625 h 1419225"/>
                <a:gd name="connsiteX5" fmla="*/ 203200 w 819150"/>
                <a:gd name="connsiteY5" fmla="*/ 895350 h 1419225"/>
                <a:gd name="connsiteX6" fmla="*/ 196850 w 819150"/>
                <a:gd name="connsiteY6" fmla="*/ 819150 h 1419225"/>
                <a:gd name="connsiteX7" fmla="*/ 196850 w 819150"/>
                <a:gd name="connsiteY7" fmla="*/ 746125 h 1419225"/>
                <a:gd name="connsiteX8" fmla="*/ 222250 w 819150"/>
                <a:gd name="connsiteY8" fmla="*/ 688975 h 1419225"/>
                <a:gd name="connsiteX9" fmla="*/ 307975 w 819150"/>
                <a:gd name="connsiteY9" fmla="*/ 571500 h 1419225"/>
                <a:gd name="connsiteX10" fmla="*/ 355600 w 819150"/>
                <a:gd name="connsiteY10" fmla="*/ 454025 h 1419225"/>
                <a:gd name="connsiteX11" fmla="*/ 368300 w 819150"/>
                <a:gd name="connsiteY11" fmla="*/ 371475 h 1419225"/>
                <a:gd name="connsiteX12" fmla="*/ 361950 w 819150"/>
                <a:gd name="connsiteY12" fmla="*/ 317500 h 1419225"/>
                <a:gd name="connsiteX13" fmla="*/ 403225 w 819150"/>
                <a:gd name="connsiteY13" fmla="*/ 0 h 1419225"/>
                <a:gd name="connsiteX14" fmla="*/ 457200 w 819150"/>
                <a:gd name="connsiteY14" fmla="*/ 295275 h 1419225"/>
                <a:gd name="connsiteX15" fmla="*/ 457200 w 819150"/>
                <a:gd name="connsiteY15" fmla="*/ 330200 h 1419225"/>
                <a:gd name="connsiteX16" fmla="*/ 450850 w 819150"/>
                <a:gd name="connsiteY16" fmla="*/ 384175 h 1419225"/>
                <a:gd name="connsiteX17" fmla="*/ 463550 w 819150"/>
                <a:gd name="connsiteY17" fmla="*/ 466725 h 1419225"/>
                <a:gd name="connsiteX18" fmla="*/ 498475 w 819150"/>
                <a:gd name="connsiteY18" fmla="*/ 558800 h 1419225"/>
                <a:gd name="connsiteX19" fmla="*/ 527050 w 819150"/>
                <a:gd name="connsiteY19" fmla="*/ 606425 h 1419225"/>
                <a:gd name="connsiteX20" fmla="*/ 577850 w 819150"/>
                <a:gd name="connsiteY20" fmla="*/ 673100 h 1419225"/>
                <a:gd name="connsiteX21" fmla="*/ 615950 w 819150"/>
                <a:gd name="connsiteY21" fmla="*/ 727075 h 1419225"/>
                <a:gd name="connsiteX22" fmla="*/ 625475 w 819150"/>
                <a:gd name="connsiteY22" fmla="*/ 758825 h 1419225"/>
                <a:gd name="connsiteX23" fmla="*/ 622300 w 819150"/>
                <a:gd name="connsiteY23" fmla="*/ 822325 h 1419225"/>
                <a:gd name="connsiteX24" fmla="*/ 619125 w 819150"/>
                <a:gd name="connsiteY24" fmla="*/ 889000 h 1419225"/>
                <a:gd name="connsiteX25" fmla="*/ 628650 w 819150"/>
                <a:gd name="connsiteY25" fmla="*/ 942975 h 1419225"/>
                <a:gd name="connsiteX26" fmla="*/ 701675 w 819150"/>
                <a:gd name="connsiteY26" fmla="*/ 1073150 h 1419225"/>
                <a:gd name="connsiteX27" fmla="*/ 777875 w 819150"/>
                <a:gd name="connsiteY27" fmla="*/ 1209675 h 1419225"/>
                <a:gd name="connsiteX28" fmla="*/ 819150 w 819150"/>
                <a:gd name="connsiteY28" fmla="*/ 1276350 h 1419225"/>
                <a:gd name="connsiteX29" fmla="*/ 815975 w 819150"/>
                <a:gd name="connsiteY29" fmla="*/ 1317625 h 1419225"/>
                <a:gd name="connsiteX30" fmla="*/ 768350 w 819150"/>
                <a:gd name="connsiteY30" fmla="*/ 1387475 h 1419225"/>
                <a:gd name="connsiteX31" fmla="*/ 742950 w 819150"/>
                <a:gd name="connsiteY31" fmla="*/ 1419225 h 1419225"/>
                <a:gd name="connsiteX32" fmla="*/ 76200 w 819150"/>
                <a:gd name="connsiteY32" fmla="*/ 1412875 h 141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19150" h="1419225">
                  <a:moveTo>
                    <a:pt x="76200" y="1412875"/>
                  </a:moveTo>
                  <a:lnTo>
                    <a:pt x="12700" y="1333500"/>
                  </a:lnTo>
                  <a:lnTo>
                    <a:pt x="0" y="1295400"/>
                  </a:lnTo>
                  <a:lnTo>
                    <a:pt x="12700" y="1247775"/>
                  </a:lnTo>
                  <a:lnTo>
                    <a:pt x="193675" y="936625"/>
                  </a:lnTo>
                  <a:lnTo>
                    <a:pt x="203200" y="895350"/>
                  </a:lnTo>
                  <a:lnTo>
                    <a:pt x="196850" y="819150"/>
                  </a:lnTo>
                  <a:lnTo>
                    <a:pt x="196850" y="746125"/>
                  </a:lnTo>
                  <a:lnTo>
                    <a:pt x="222250" y="688975"/>
                  </a:lnTo>
                  <a:lnTo>
                    <a:pt x="307975" y="571500"/>
                  </a:lnTo>
                  <a:lnTo>
                    <a:pt x="355600" y="454025"/>
                  </a:lnTo>
                  <a:lnTo>
                    <a:pt x="368300" y="371475"/>
                  </a:lnTo>
                  <a:lnTo>
                    <a:pt x="361950" y="317500"/>
                  </a:lnTo>
                  <a:lnTo>
                    <a:pt x="403225" y="0"/>
                  </a:lnTo>
                  <a:lnTo>
                    <a:pt x="457200" y="295275"/>
                  </a:lnTo>
                  <a:lnTo>
                    <a:pt x="457200" y="330200"/>
                  </a:lnTo>
                  <a:lnTo>
                    <a:pt x="450850" y="384175"/>
                  </a:lnTo>
                  <a:lnTo>
                    <a:pt x="463550" y="466725"/>
                  </a:lnTo>
                  <a:lnTo>
                    <a:pt x="498475" y="558800"/>
                  </a:lnTo>
                  <a:lnTo>
                    <a:pt x="527050" y="606425"/>
                  </a:lnTo>
                  <a:lnTo>
                    <a:pt x="577850" y="673100"/>
                  </a:lnTo>
                  <a:lnTo>
                    <a:pt x="615950" y="727075"/>
                  </a:lnTo>
                  <a:lnTo>
                    <a:pt x="625475" y="758825"/>
                  </a:lnTo>
                  <a:lnTo>
                    <a:pt x="622300" y="822325"/>
                  </a:lnTo>
                  <a:lnTo>
                    <a:pt x="619125" y="889000"/>
                  </a:lnTo>
                  <a:lnTo>
                    <a:pt x="628650" y="942975"/>
                  </a:lnTo>
                  <a:lnTo>
                    <a:pt x="701675" y="1073150"/>
                  </a:lnTo>
                  <a:lnTo>
                    <a:pt x="777875" y="1209675"/>
                  </a:lnTo>
                  <a:lnTo>
                    <a:pt x="819150" y="1276350"/>
                  </a:lnTo>
                  <a:lnTo>
                    <a:pt x="815975" y="1317625"/>
                  </a:lnTo>
                  <a:lnTo>
                    <a:pt x="768350" y="1387475"/>
                  </a:lnTo>
                  <a:lnTo>
                    <a:pt x="742950" y="1419225"/>
                  </a:lnTo>
                  <a:lnTo>
                    <a:pt x="76200" y="1412875"/>
                  </a:lnTo>
                  <a:close/>
                </a:path>
              </a:pathLst>
            </a:custGeom>
            <a:solidFill>
              <a:srgbClr val="347475">
                <a:lumMod val="20000"/>
                <a:lumOff val="80000"/>
              </a:srgbClr>
            </a:solidFill>
            <a:ln w="9525" cap="flat" cmpd="sng" algn="ctr">
              <a:solidFill>
                <a:srgbClr val="347475">
                  <a:lumMod val="20000"/>
                  <a:lumOff val="80000"/>
                </a:srgbClr>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grpSp>
          <p:nvGrpSpPr>
            <p:cNvPr id="378" name="Group 57">
              <a:extLst>
                <a:ext uri="{FF2B5EF4-FFF2-40B4-BE49-F238E27FC236}">
                  <a16:creationId xmlns:a16="http://schemas.microsoft.com/office/drawing/2014/main" id="{D46BC556-E198-AF31-F52F-786F4807F951}"/>
                </a:ext>
              </a:extLst>
            </p:cNvPr>
            <p:cNvGrpSpPr/>
            <p:nvPr/>
          </p:nvGrpSpPr>
          <p:grpSpPr>
            <a:xfrm>
              <a:off x="627440" y="3580106"/>
              <a:ext cx="817756" cy="1421184"/>
              <a:chOff x="2541134" y="3643575"/>
              <a:chExt cx="817756" cy="1421184"/>
            </a:xfrm>
          </p:grpSpPr>
          <p:grpSp>
            <p:nvGrpSpPr>
              <p:cNvPr id="389" name="Group 60">
                <a:extLst>
                  <a:ext uri="{FF2B5EF4-FFF2-40B4-BE49-F238E27FC236}">
                    <a16:creationId xmlns:a16="http://schemas.microsoft.com/office/drawing/2014/main" id="{13E02322-1DC6-A658-AE20-3810B4FFA478}"/>
                  </a:ext>
                </a:extLst>
              </p:cNvPr>
              <p:cNvGrpSpPr/>
              <p:nvPr/>
            </p:nvGrpSpPr>
            <p:grpSpPr>
              <a:xfrm>
                <a:off x="2541134" y="3643575"/>
                <a:ext cx="817756" cy="1419284"/>
                <a:chOff x="2541134" y="3643575"/>
                <a:chExt cx="817756" cy="1419284"/>
              </a:xfrm>
            </p:grpSpPr>
            <p:sp>
              <p:nvSpPr>
                <p:cNvPr id="391" name="Freeform: Shape 62">
                  <a:extLst>
                    <a:ext uri="{FF2B5EF4-FFF2-40B4-BE49-F238E27FC236}">
                      <a16:creationId xmlns:a16="http://schemas.microsoft.com/office/drawing/2014/main" id="{499FE168-A3C5-5115-8D83-72AE40C2DB9C}"/>
                    </a:ext>
                  </a:extLst>
                </p:cNvPr>
                <p:cNvSpPr/>
                <p:nvPr/>
              </p:nvSpPr>
              <p:spPr>
                <a:xfrm>
                  <a:off x="2541134" y="3643575"/>
                  <a:ext cx="406824" cy="1419284"/>
                </a:xfrm>
                <a:custGeom>
                  <a:avLst/>
                  <a:gdLst>
                    <a:gd name="connsiteX0" fmla="*/ 73040 w 406824"/>
                    <a:gd name="connsiteY0" fmla="*/ 1419284 h 1419284"/>
                    <a:gd name="connsiteX1" fmla="*/ 113 w 406824"/>
                    <a:gd name="connsiteY1" fmla="*/ 1304283 h 1419284"/>
                    <a:gd name="connsiteX2" fmla="*/ 59016 w 406824"/>
                    <a:gd name="connsiteY2" fmla="*/ 1180867 h 1419284"/>
                    <a:gd name="connsiteX3" fmla="*/ 162797 w 406824"/>
                    <a:gd name="connsiteY3" fmla="*/ 995743 h 1419284"/>
                    <a:gd name="connsiteX4" fmla="*/ 196456 w 406824"/>
                    <a:gd name="connsiteY4" fmla="*/ 908791 h 1419284"/>
                    <a:gd name="connsiteX5" fmla="*/ 196456 w 406824"/>
                    <a:gd name="connsiteY5" fmla="*/ 760131 h 1419284"/>
                    <a:gd name="connsiteX6" fmla="*/ 238530 w 406824"/>
                    <a:gd name="connsiteY6" fmla="*/ 678788 h 1419284"/>
                    <a:gd name="connsiteX7" fmla="*/ 325482 w 406824"/>
                    <a:gd name="connsiteY7" fmla="*/ 544153 h 1419284"/>
                    <a:gd name="connsiteX8" fmla="*/ 364751 w 406824"/>
                    <a:gd name="connsiteY8" fmla="*/ 401102 h 1419284"/>
                    <a:gd name="connsiteX9" fmla="*/ 364751 w 406824"/>
                    <a:gd name="connsiteY9" fmla="*/ 280491 h 1419284"/>
                    <a:gd name="connsiteX10" fmla="*/ 406824 w 406824"/>
                    <a:gd name="connsiteY10" fmla="*/ 0 h 141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6824" h="1419284">
                      <a:moveTo>
                        <a:pt x="73040" y="1419284"/>
                      </a:moveTo>
                      <a:cubicBezTo>
                        <a:pt x="37745" y="1381651"/>
                        <a:pt x="2450" y="1344019"/>
                        <a:pt x="113" y="1304283"/>
                      </a:cubicBezTo>
                      <a:cubicBezTo>
                        <a:pt x="-2224" y="1264547"/>
                        <a:pt x="31902" y="1232290"/>
                        <a:pt x="59016" y="1180867"/>
                      </a:cubicBezTo>
                      <a:cubicBezTo>
                        <a:pt x="86130" y="1129444"/>
                        <a:pt x="139890" y="1041089"/>
                        <a:pt x="162797" y="995743"/>
                      </a:cubicBezTo>
                      <a:cubicBezTo>
                        <a:pt x="185704" y="950397"/>
                        <a:pt x="190846" y="948060"/>
                        <a:pt x="196456" y="908791"/>
                      </a:cubicBezTo>
                      <a:cubicBezTo>
                        <a:pt x="202066" y="869522"/>
                        <a:pt x="189444" y="798465"/>
                        <a:pt x="196456" y="760131"/>
                      </a:cubicBezTo>
                      <a:cubicBezTo>
                        <a:pt x="203468" y="721797"/>
                        <a:pt x="217026" y="714784"/>
                        <a:pt x="238530" y="678788"/>
                      </a:cubicBezTo>
                      <a:cubicBezTo>
                        <a:pt x="260034" y="642792"/>
                        <a:pt x="304445" y="590434"/>
                        <a:pt x="325482" y="544153"/>
                      </a:cubicBezTo>
                      <a:cubicBezTo>
                        <a:pt x="346519" y="497872"/>
                        <a:pt x="358206" y="445046"/>
                        <a:pt x="364751" y="401102"/>
                      </a:cubicBezTo>
                      <a:cubicBezTo>
                        <a:pt x="371296" y="357158"/>
                        <a:pt x="357739" y="347341"/>
                        <a:pt x="364751" y="280491"/>
                      </a:cubicBezTo>
                      <a:cubicBezTo>
                        <a:pt x="371763" y="213641"/>
                        <a:pt x="389293" y="106820"/>
                        <a:pt x="406824" y="0"/>
                      </a:cubicBezTo>
                    </a:path>
                  </a:pathLst>
                </a:custGeom>
                <a:no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sp>
              <p:nvSpPr>
                <p:cNvPr id="392" name="Freeform: Shape 63">
                  <a:extLst>
                    <a:ext uri="{FF2B5EF4-FFF2-40B4-BE49-F238E27FC236}">
                      <a16:creationId xmlns:a16="http://schemas.microsoft.com/office/drawing/2014/main" id="{E37EF84D-C2EB-85A2-250A-0A3FF0836777}"/>
                    </a:ext>
                  </a:extLst>
                </p:cNvPr>
                <p:cNvSpPr/>
                <p:nvPr/>
              </p:nvSpPr>
              <p:spPr>
                <a:xfrm flipH="1">
                  <a:off x="2952066" y="3643575"/>
                  <a:ext cx="406824" cy="1419284"/>
                </a:xfrm>
                <a:custGeom>
                  <a:avLst/>
                  <a:gdLst>
                    <a:gd name="connsiteX0" fmla="*/ 73040 w 406824"/>
                    <a:gd name="connsiteY0" fmla="*/ 1419284 h 1419284"/>
                    <a:gd name="connsiteX1" fmla="*/ 113 w 406824"/>
                    <a:gd name="connsiteY1" fmla="*/ 1304283 h 1419284"/>
                    <a:gd name="connsiteX2" fmla="*/ 59016 w 406824"/>
                    <a:gd name="connsiteY2" fmla="*/ 1180867 h 1419284"/>
                    <a:gd name="connsiteX3" fmla="*/ 162797 w 406824"/>
                    <a:gd name="connsiteY3" fmla="*/ 995743 h 1419284"/>
                    <a:gd name="connsiteX4" fmla="*/ 196456 w 406824"/>
                    <a:gd name="connsiteY4" fmla="*/ 908791 h 1419284"/>
                    <a:gd name="connsiteX5" fmla="*/ 196456 w 406824"/>
                    <a:gd name="connsiteY5" fmla="*/ 760131 h 1419284"/>
                    <a:gd name="connsiteX6" fmla="*/ 238530 w 406824"/>
                    <a:gd name="connsiteY6" fmla="*/ 678788 h 1419284"/>
                    <a:gd name="connsiteX7" fmla="*/ 325482 w 406824"/>
                    <a:gd name="connsiteY7" fmla="*/ 544153 h 1419284"/>
                    <a:gd name="connsiteX8" fmla="*/ 364751 w 406824"/>
                    <a:gd name="connsiteY8" fmla="*/ 401102 h 1419284"/>
                    <a:gd name="connsiteX9" fmla="*/ 364751 w 406824"/>
                    <a:gd name="connsiteY9" fmla="*/ 280491 h 1419284"/>
                    <a:gd name="connsiteX10" fmla="*/ 406824 w 406824"/>
                    <a:gd name="connsiteY10" fmla="*/ 0 h 141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6824" h="1419284">
                      <a:moveTo>
                        <a:pt x="73040" y="1419284"/>
                      </a:moveTo>
                      <a:cubicBezTo>
                        <a:pt x="37745" y="1381651"/>
                        <a:pt x="2450" y="1344019"/>
                        <a:pt x="113" y="1304283"/>
                      </a:cubicBezTo>
                      <a:cubicBezTo>
                        <a:pt x="-2224" y="1264547"/>
                        <a:pt x="31902" y="1232290"/>
                        <a:pt x="59016" y="1180867"/>
                      </a:cubicBezTo>
                      <a:cubicBezTo>
                        <a:pt x="86130" y="1129444"/>
                        <a:pt x="139890" y="1041089"/>
                        <a:pt x="162797" y="995743"/>
                      </a:cubicBezTo>
                      <a:cubicBezTo>
                        <a:pt x="185704" y="950397"/>
                        <a:pt x="190846" y="948060"/>
                        <a:pt x="196456" y="908791"/>
                      </a:cubicBezTo>
                      <a:cubicBezTo>
                        <a:pt x="202066" y="869522"/>
                        <a:pt x="189444" y="798465"/>
                        <a:pt x="196456" y="760131"/>
                      </a:cubicBezTo>
                      <a:cubicBezTo>
                        <a:pt x="203468" y="721797"/>
                        <a:pt x="217026" y="714784"/>
                        <a:pt x="238530" y="678788"/>
                      </a:cubicBezTo>
                      <a:cubicBezTo>
                        <a:pt x="260034" y="642792"/>
                        <a:pt x="304445" y="590434"/>
                        <a:pt x="325482" y="544153"/>
                      </a:cubicBezTo>
                      <a:cubicBezTo>
                        <a:pt x="346519" y="497872"/>
                        <a:pt x="358206" y="445046"/>
                        <a:pt x="364751" y="401102"/>
                      </a:cubicBezTo>
                      <a:cubicBezTo>
                        <a:pt x="371296" y="357158"/>
                        <a:pt x="357739" y="347341"/>
                        <a:pt x="364751" y="280491"/>
                      </a:cubicBezTo>
                      <a:cubicBezTo>
                        <a:pt x="371763" y="213641"/>
                        <a:pt x="389293" y="106820"/>
                        <a:pt x="406824" y="0"/>
                      </a:cubicBezTo>
                    </a:path>
                  </a:pathLst>
                </a:custGeom>
                <a:no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grpSp>
          <p:cxnSp>
            <p:nvCxnSpPr>
              <p:cNvPr id="390" name="Straight Connector 61">
                <a:extLst>
                  <a:ext uri="{FF2B5EF4-FFF2-40B4-BE49-F238E27FC236}">
                    <a16:creationId xmlns:a16="http://schemas.microsoft.com/office/drawing/2014/main" id="{229BE30A-D051-1BA2-7293-0279834B1E0C}"/>
                  </a:ext>
                </a:extLst>
              </p:cNvPr>
              <p:cNvCxnSpPr>
                <a:stCxn id="391" idx="0"/>
              </p:cNvCxnSpPr>
              <p:nvPr/>
            </p:nvCxnSpPr>
            <p:spPr>
              <a:xfrm>
                <a:off x="2614174" y="5062859"/>
                <a:ext cx="673178" cy="1900"/>
              </a:xfrm>
              <a:prstGeom prst="line">
                <a:avLst/>
              </a:prstGeom>
              <a:noFill/>
              <a:ln w="9525" cap="flat" cmpd="sng" algn="ctr">
                <a:solidFill>
                  <a:srgbClr val="000000"/>
                </a:solidFill>
                <a:prstDash val="solid"/>
              </a:ln>
              <a:effectLst/>
            </p:spPr>
          </p:cxnSp>
        </p:grpSp>
        <p:cxnSp>
          <p:nvCxnSpPr>
            <p:cNvPr id="380" name="Straight Connector 58">
              <a:extLst>
                <a:ext uri="{FF2B5EF4-FFF2-40B4-BE49-F238E27FC236}">
                  <a16:creationId xmlns:a16="http://schemas.microsoft.com/office/drawing/2014/main" id="{B88CC1FE-03B5-7BFF-A15C-84DC9A36C633}"/>
                </a:ext>
              </a:extLst>
            </p:cNvPr>
            <p:cNvCxnSpPr/>
            <p:nvPr/>
          </p:nvCxnSpPr>
          <p:spPr>
            <a:xfrm flipH="1">
              <a:off x="1037025" y="2859667"/>
              <a:ext cx="0" cy="735839"/>
            </a:xfrm>
            <a:prstGeom prst="line">
              <a:avLst/>
            </a:prstGeom>
            <a:noFill/>
            <a:ln w="9525" cap="flat" cmpd="sng" algn="ctr">
              <a:solidFill>
                <a:srgbClr val="000000"/>
              </a:solidFill>
              <a:prstDash val="solid"/>
            </a:ln>
            <a:effectLst/>
          </p:spPr>
        </p:cxnSp>
        <p:sp>
          <p:nvSpPr>
            <p:cNvPr id="388" name="Isosceles Triangle 59">
              <a:extLst>
                <a:ext uri="{FF2B5EF4-FFF2-40B4-BE49-F238E27FC236}">
                  <a16:creationId xmlns:a16="http://schemas.microsoft.com/office/drawing/2014/main" id="{3BED25D0-836D-0C16-15D1-7D5F0F2CC073}"/>
                </a:ext>
              </a:extLst>
            </p:cNvPr>
            <p:cNvSpPr/>
            <p:nvPr/>
          </p:nvSpPr>
          <p:spPr>
            <a:xfrm rot="10800000">
              <a:off x="1018850" y="2840943"/>
              <a:ext cx="36000" cy="36000"/>
            </a:xfrm>
            <a:prstGeom prst="triangle">
              <a:avLst/>
            </a:prstGeom>
            <a:solidFill>
              <a:srgbClr val="347475">
                <a:lumMod val="20000"/>
                <a:lumOff val="80000"/>
              </a:srgbClr>
            </a:solid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grpSp>
      <p:grpSp>
        <p:nvGrpSpPr>
          <p:cNvPr id="393" name="Group 17">
            <a:extLst>
              <a:ext uri="{FF2B5EF4-FFF2-40B4-BE49-F238E27FC236}">
                <a16:creationId xmlns:a16="http://schemas.microsoft.com/office/drawing/2014/main" id="{4044104D-2B6C-D55A-BC61-9332B80D1FA4}"/>
              </a:ext>
            </a:extLst>
          </p:cNvPr>
          <p:cNvGrpSpPr/>
          <p:nvPr/>
        </p:nvGrpSpPr>
        <p:grpSpPr>
          <a:xfrm>
            <a:off x="2001009" y="3439377"/>
            <a:ext cx="5722957" cy="481218"/>
            <a:chOff x="2468110" y="5863801"/>
            <a:chExt cx="7010497" cy="740516"/>
          </a:xfrm>
        </p:grpSpPr>
        <p:sp>
          <p:nvSpPr>
            <p:cNvPr id="396" name="TextBox 50">
              <a:extLst>
                <a:ext uri="{FF2B5EF4-FFF2-40B4-BE49-F238E27FC236}">
                  <a16:creationId xmlns:a16="http://schemas.microsoft.com/office/drawing/2014/main" id="{29BF2EDF-002F-582D-EB21-DE2C469F4884}"/>
                </a:ext>
              </a:extLst>
            </p:cNvPr>
            <p:cNvSpPr txBox="1"/>
            <p:nvPr/>
          </p:nvSpPr>
          <p:spPr>
            <a:xfrm>
              <a:off x="3559268" y="5863801"/>
              <a:ext cx="5103902" cy="355213"/>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404040"/>
                  </a:solidFill>
                  <a:effectLst/>
                  <a:uLnTx/>
                  <a:uFillTx/>
                  <a:ea typeface="Arial"/>
                  <a:cs typeface="Arial"/>
                </a:rPr>
                <a:t>Anzahl der Mütter von Kindern mit präsymptomatischem T1D</a:t>
              </a:r>
            </a:p>
          </p:txBody>
        </p:sp>
        <p:sp>
          <p:nvSpPr>
            <p:cNvPr id="398" name="TextBox 51">
              <a:extLst>
                <a:ext uri="{FF2B5EF4-FFF2-40B4-BE49-F238E27FC236}">
                  <a16:creationId xmlns:a16="http://schemas.microsoft.com/office/drawing/2014/main" id="{82956254-6BC2-2D73-1DBB-86334629FD4B}"/>
                </a:ext>
              </a:extLst>
            </p:cNvPr>
            <p:cNvSpPr txBox="1"/>
            <p:nvPr/>
          </p:nvSpPr>
          <p:spPr>
            <a:xfrm>
              <a:off x="2468110" y="6249104"/>
              <a:ext cx="497194" cy="355213"/>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173</a:t>
              </a:r>
            </a:p>
          </p:txBody>
        </p:sp>
        <p:sp>
          <p:nvSpPr>
            <p:cNvPr id="399" name="TextBox 52">
              <a:extLst>
                <a:ext uri="{FF2B5EF4-FFF2-40B4-BE49-F238E27FC236}">
                  <a16:creationId xmlns:a16="http://schemas.microsoft.com/office/drawing/2014/main" id="{E83E978C-C0E4-6DC4-5B9F-5009E7BB66D1}"/>
                </a:ext>
              </a:extLst>
            </p:cNvPr>
            <p:cNvSpPr txBox="1"/>
            <p:nvPr/>
          </p:nvSpPr>
          <p:spPr>
            <a:xfrm>
              <a:off x="4089723" y="6249096"/>
              <a:ext cx="497194" cy="355213"/>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101</a:t>
              </a:r>
            </a:p>
          </p:txBody>
        </p:sp>
        <p:sp>
          <p:nvSpPr>
            <p:cNvPr id="400" name="TextBox 53">
              <a:extLst>
                <a:ext uri="{FF2B5EF4-FFF2-40B4-BE49-F238E27FC236}">
                  <a16:creationId xmlns:a16="http://schemas.microsoft.com/office/drawing/2014/main" id="{32172103-3057-71B5-EF6B-C2394A712425}"/>
                </a:ext>
              </a:extLst>
            </p:cNvPr>
            <p:cNvSpPr txBox="1"/>
            <p:nvPr/>
          </p:nvSpPr>
          <p:spPr>
            <a:xfrm>
              <a:off x="5776418" y="6249096"/>
              <a:ext cx="406867" cy="355213"/>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78</a:t>
              </a:r>
            </a:p>
          </p:txBody>
        </p:sp>
        <p:sp>
          <p:nvSpPr>
            <p:cNvPr id="401" name="TextBox 54">
              <a:extLst>
                <a:ext uri="{FF2B5EF4-FFF2-40B4-BE49-F238E27FC236}">
                  <a16:creationId xmlns:a16="http://schemas.microsoft.com/office/drawing/2014/main" id="{35CB24D7-6B88-A8F9-55EA-9CF51FA72E8D}"/>
                </a:ext>
              </a:extLst>
            </p:cNvPr>
            <p:cNvSpPr txBox="1"/>
            <p:nvPr/>
          </p:nvSpPr>
          <p:spPr>
            <a:xfrm>
              <a:off x="7342035" y="6249096"/>
              <a:ext cx="497194" cy="355213"/>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136</a:t>
              </a:r>
            </a:p>
          </p:txBody>
        </p:sp>
        <p:sp>
          <p:nvSpPr>
            <p:cNvPr id="402" name="TextBox 55">
              <a:extLst>
                <a:ext uri="{FF2B5EF4-FFF2-40B4-BE49-F238E27FC236}">
                  <a16:creationId xmlns:a16="http://schemas.microsoft.com/office/drawing/2014/main" id="{259104CE-6F15-22D5-6775-CD8F3C9AFC21}"/>
                </a:ext>
              </a:extLst>
            </p:cNvPr>
            <p:cNvSpPr txBox="1"/>
            <p:nvPr/>
          </p:nvSpPr>
          <p:spPr>
            <a:xfrm>
              <a:off x="8981413" y="6249098"/>
              <a:ext cx="497194" cy="355213"/>
            </a:xfrm>
            <a:prstGeom prst="rect">
              <a:avLst/>
            </a:prstGeom>
            <a:noFill/>
          </p:spPr>
          <p:txBody>
            <a:bodyPr wrap="non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a:ln>
                    <a:noFill/>
                  </a:ln>
                  <a:solidFill>
                    <a:srgbClr val="404040"/>
                  </a:solidFill>
                  <a:effectLst/>
                  <a:uLnTx/>
                  <a:uFillTx/>
                  <a:ea typeface="Arial"/>
                  <a:cs typeface="Arial"/>
                </a:rPr>
                <a:t>169</a:t>
              </a:r>
            </a:p>
          </p:txBody>
        </p:sp>
      </p:grpSp>
      <p:grpSp>
        <p:nvGrpSpPr>
          <p:cNvPr id="403" name="Group 18">
            <a:extLst>
              <a:ext uri="{FF2B5EF4-FFF2-40B4-BE49-F238E27FC236}">
                <a16:creationId xmlns:a16="http://schemas.microsoft.com/office/drawing/2014/main" id="{9CB4E065-A4DB-1A46-4C64-BC547A9AD338}"/>
              </a:ext>
            </a:extLst>
          </p:cNvPr>
          <p:cNvGrpSpPr/>
          <p:nvPr/>
        </p:nvGrpSpPr>
        <p:grpSpPr>
          <a:xfrm>
            <a:off x="2100434" y="2157113"/>
            <a:ext cx="197668" cy="842984"/>
            <a:chOff x="2827959" y="3773156"/>
            <a:chExt cx="242139" cy="1297213"/>
          </a:xfrm>
        </p:grpSpPr>
        <p:cxnSp>
          <p:nvCxnSpPr>
            <p:cNvPr id="404" name="Straight Connector 47">
              <a:extLst>
                <a:ext uri="{FF2B5EF4-FFF2-40B4-BE49-F238E27FC236}">
                  <a16:creationId xmlns:a16="http://schemas.microsoft.com/office/drawing/2014/main" id="{DEF83C0E-F637-8159-791D-9DE771CCE910}"/>
                </a:ext>
              </a:extLst>
            </p:cNvPr>
            <p:cNvCxnSpPr/>
            <p:nvPr/>
          </p:nvCxnSpPr>
          <p:spPr>
            <a:xfrm flipH="1">
              <a:off x="2949199" y="3773156"/>
              <a:ext cx="0" cy="1297213"/>
            </a:xfrm>
            <a:prstGeom prst="line">
              <a:avLst/>
            </a:prstGeom>
            <a:noFill/>
            <a:ln w="12700" cap="flat" cmpd="sng" algn="ctr">
              <a:solidFill>
                <a:srgbClr val="000000"/>
              </a:solidFill>
              <a:prstDash val="solid"/>
            </a:ln>
            <a:effectLst/>
          </p:spPr>
        </p:cxnSp>
        <p:sp>
          <p:nvSpPr>
            <p:cNvPr id="405" name="Rectangle 48">
              <a:extLst>
                <a:ext uri="{FF2B5EF4-FFF2-40B4-BE49-F238E27FC236}">
                  <a16:creationId xmlns:a16="http://schemas.microsoft.com/office/drawing/2014/main" id="{D6174544-10ED-953D-8B23-DD9C5BA01290}"/>
                </a:ext>
              </a:extLst>
            </p:cNvPr>
            <p:cNvSpPr/>
            <p:nvPr/>
          </p:nvSpPr>
          <p:spPr>
            <a:xfrm>
              <a:off x="2827959" y="4505933"/>
              <a:ext cx="242139" cy="484924"/>
            </a:xfrm>
            <a:prstGeom prst="rect">
              <a:avLst/>
            </a:prstGeom>
            <a:solidFill>
              <a:sysClr val="window" lastClr="FFFFFF"/>
            </a:solidFill>
            <a:ln w="12700"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06" name="Straight Connector 49">
              <a:extLst>
                <a:ext uri="{FF2B5EF4-FFF2-40B4-BE49-F238E27FC236}">
                  <a16:creationId xmlns:a16="http://schemas.microsoft.com/office/drawing/2014/main" id="{C037A7E3-B718-1624-7739-618AAAE42789}"/>
                </a:ext>
              </a:extLst>
            </p:cNvPr>
            <p:cNvCxnSpPr/>
            <p:nvPr/>
          </p:nvCxnSpPr>
          <p:spPr>
            <a:xfrm flipH="1">
              <a:off x="2840659" y="4833806"/>
              <a:ext cx="216000" cy="0"/>
            </a:xfrm>
            <a:prstGeom prst="line">
              <a:avLst/>
            </a:prstGeom>
            <a:noFill/>
            <a:ln w="12700" cap="flat" cmpd="sng" algn="ctr">
              <a:solidFill>
                <a:srgbClr val="000000"/>
              </a:solidFill>
              <a:prstDash val="solid"/>
            </a:ln>
            <a:effectLst/>
          </p:spPr>
        </p:cxnSp>
      </p:grpSp>
      <p:grpSp>
        <p:nvGrpSpPr>
          <p:cNvPr id="407" name="Group 19">
            <a:extLst>
              <a:ext uri="{FF2B5EF4-FFF2-40B4-BE49-F238E27FC236}">
                <a16:creationId xmlns:a16="http://schemas.microsoft.com/office/drawing/2014/main" id="{9C087AE2-F128-FB6C-DBC9-EA914827F5E6}"/>
              </a:ext>
            </a:extLst>
          </p:cNvPr>
          <p:cNvGrpSpPr/>
          <p:nvPr/>
        </p:nvGrpSpPr>
        <p:grpSpPr>
          <a:xfrm>
            <a:off x="3025733" y="1730616"/>
            <a:ext cx="1009132" cy="1273409"/>
            <a:chOff x="3969382" y="3116848"/>
            <a:chExt cx="1236164" cy="1959567"/>
          </a:xfrm>
        </p:grpSpPr>
        <p:sp>
          <p:nvSpPr>
            <p:cNvPr id="408" name="Freeform: Shape 45">
              <a:extLst>
                <a:ext uri="{FF2B5EF4-FFF2-40B4-BE49-F238E27FC236}">
                  <a16:creationId xmlns:a16="http://schemas.microsoft.com/office/drawing/2014/main" id="{8A916707-3B1A-418A-868D-07B3C02A90F1}"/>
                </a:ext>
              </a:extLst>
            </p:cNvPr>
            <p:cNvSpPr/>
            <p:nvPr/>
          </p:nvSpPr>
          <p:spPr>
            <a:xfrm>
              <a:off x="3969382" y="3116848"/>
              <a:ext cx="1236164" cy="1958128"/>
            </a:xfrm>
            <a:custGeom>
              <a:avLst/>
              <a:gdLst>
                <a:gd name="connsiteX0" fmla="*/ 40906 w 1236164"/>
                <a:gd name="connsiteY0" fmla="*/ 1958128 h 1958128"/>
                <a:gd name="connsiteX1" fmla="*/ 1149 w 1236164"/>
                <a:gd name="connsiteY1" fmla="*/ 1922348 h 1958128"/>
                <a:gd name="connsiteX2" fmla="*/ 80662 w 1236164"/>
                <a:gd name="connsiteY2" fmla="*/ 1858737 h 1958128"/>
                <a:gd name="connsiteX3" fmla="*/ 191981 w 1236164"/>
                <a:gd name="connsiteY3" fmla="*/ 1803078 h 1958128"/>
                <a:gd name="connsiteX4" fmla="*/ 263542 w 1236164"/>
                <a:gd name="connsiteY4" fmla="*/ 1739468 h 1958128"/>
                <a:gd name="connsiteX5" fmla="*/ 299323 w 1236164"/>
                <a:gd name="connsiteY5" fmla="*/ 1628149 h 1958128"/>
                <a:gd name="connsiteX6" fmla="*/ 378836 w 1236164"/>
                <a:gd name="connsiteY6" fmla="*/ 1508880 h 1958128"/>
                <a:gd name="connsiteX7" fmla="*/ 498106 w 1236164"/>
                <a:gd name="connsiteY7" fmla="*/ 1373708 h 1958128"/>
                <a:gd name="connsiteX8" fmla="*/ 605448 w 1236164"/>
                <a:gd name="connsiteY8" fmla="*/ 1063607 h 1958128"/>
                <a:gd name="connsiteX9" fmla="*/ 637254 w 1236164"/>
                <a:gd name="connsiteY9" fmla="*/ 884702 h 1958128"/>
                <a:gd name="connsiteX10" fmla="*/ 637254 w 1236164"/>
                <a:gd name="connsiteY10" fmla="*/ 697847 h 1958128"/>
                <a:gd name="connsiteX11" fmla="*/ 633278 w 1236164"/>
                <a:gd name="connsiteY11" fmla="*/ 546772 h 1958128"/>
                <a:gd name="connsiteX12" fmla="*/ 613400 w 1236164"/>
                <a:gd name="connsiteY12" fmla="*/ 403648 h 1958128"/>
                <a:gd name="connsiteX13" fmla="*/ 601473 w 1236164"/>
                <a:gd name="connsiteY13" fmla="*/ 73669 h 1958128"/>
                <a:gd name="connsiteX14" fmla="*/ 617375 w 1236164"/>
                <a:gd name="connsiteY14" fmla="*/ 2108 h 1958128"/>
                <a:gd name="connsiteX15" fmla="*/ 629302 w 1236164"/>
                <a:gd name="connsiteY15" fmla="*/ 121377 h 1958128"/>
                <a:gd name="connsiteX16" fmla="*/ 617375 w 1236164"/>
                <a:gd name="connsiteY16" fmla="*/ 487137 h 1958128"/>
                <a:gd name="connsiteX17" fmla="*/ 605448 w 1236164"/>
                <a:gd name="connsiteY17" fmla="*/ 642188 h 1958128"/>
                <a:gd name="connsiteX18" fmla="*/ 609424 w 1236164"/>
                <a:gd name="connsiteY18" fmla="*/ 872775 h 1958128"/>
                <a:gd name="connsiteX19" fmla="*/ 665083 w 1236164"/>
                <a:gd name="connsiteY19" fmla="*/ 1162998 h 1958128"/>
                <a:gd name="connsiteX20" fmla="*/ 736645 w 1236164"/>
                <a:gd name="connsiteY20" fmla="*/ 1361781 h 1958128"/>
                <a:gd name="connsiteX21" fmla="*/ 883744 w 1236164"/>
                <a:gd name="connsiteY21" fmla="*/ 1536709 h 1958128"/>
                <a:gd name="connsiteX22" fmla="*/ 931452 w 1236164"/>
                <a:gd name="connsiteY22" fmla="*/ 1608271 h 1958128"/>
                <a:gd name="connsiteX23" fmla="*/ 971208 w 1236164"/>
                <a:gd name="connsiteY23" fmla="*/ 1731516 h 1958128"/>
                <a:gd name="connsiteX24" fmla="*/ 1066624 w 1236164"/>
                <a:gd name="connsiteY24" fmla="*/ 1815005 h 1958128"/>
                <a:gd name="connsiteX25" fmla="*/ 1177942 w 1236164"/>
                <a:gd name="connsiteY25" fmla="*/ 1870664 h 1958128"/>
                <a:gd name="connsiteX26" fmla="*/ 1233601 w 1236164"/>
                <a:gd name="connsiteY26" fmla="*/ 1914396 h 1958128"/>
                <a:gd name="connsiteX27" fmla="*/ 1221674 w 1236164"/>
                <a:gd name="connsiteY27" fmla="*/ 1954153 h 195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36164" h="1958128">
                  <a:moveTo>
                    <a:pt x="40906" y="1958128"/>
                  </a:moveTo>
                  <a:cubicBezTo>
                    <a:pt x="17714" y="1948520"/>
                    <a:pt x="-5477" y="1938913"/>
                    <a:pt x="1149" y="1922348"/>
                  </a:cubicBezTo>
                  <a:cubicBezTo>
                    <a:pt x="7775" y="1905783"/>
                    <a:pt x="48857" y="1878615"/>
                    <a:pt x="80662" y="1858737"/>
                  </a:cubicBezTo>
                  <a:cubicBezTo>
                    <a:pt x="112467" y="1838859"/>
                    <a:pt x="161501" y="1822956"/>
                    <a:pt x="191981" y="1803078"/>
                  </a:cubicBezTo>
                  <a:cubicBezTo>
                    <a:pt x="222461" y="1783200"/>
                    <a:pt x="245652" y="1768623"/>
                    <a:pt x="263542" y="1739468"/>
                  </a:cubicBezTo>
                  <a:cubicBezTo>
                    <a:pt x="281432" y="1710313"/>
                    <a:pt x="280107" y="1666580"/>
                    <a:pt x="299323" y="1628149"/>
                  </a:cubicBezTo>
                  <a:cubicBezTo>
                    <a:pt x="318539" y="1589718"/>
                    <a:pt x="345705" y="1551287"/>
                    <a:pt x="378836" y="1508880"/>
                  </a:cubicBezTo>
                  <a:cubicBezTo>
                    <a:pt x="411967" y="1466473"/>
                    <a:pt x="460337" y="1447920"/>
                    <a:pt x="498106" y="1373708"/>
                  </a:cubicBezTo>
                  <a:cubicBezTo>
                    <a:pt x="535875" y="1299496"/>
                    <a:pt x="582257" y="1145108"/>
                    <a:pt x="605448" y="1063607"/>
                  </a:cubicBezTo>
                  <a:cubicBezTo>
                    <a:pt x="628639" y="982106"/>
                    <a:pt x="631953" y="945662"/>
                    <a:pt x="637254" y="884702"/>
                  </a:cubicBezTo>
                  <a:cubicBezTo>
                    <a:pt x="642555" y="823742"/>
                    <a:pt x="637917" y="754169"/>
                    <a:pt x="637254" y="697847"/>
                  </a:cubicBezTo>
                  <a:cubicBezTo>
                    <a:pt x="636591" y="641525"/>
                    <a:pt x="637254" y="595805"/>
                    <a:pt x="633278" y="546772"/>
                  </a:cubicBezTo>
                  <a:cubicBezTo>
                    <a:pt x="629302" y="497739"/>
                    <a:pt x="618701" y="482498"/>
                    <a:pt x="613400" y="403648"/>
                  </a:cubicBezTo>
                  <a:cubicBezTo>
                    <a:pt x="608099" y="324798"/>
                    <a:pt x="600811" y="140592"/>
                    <a:pt x="601473" y="73669"/>
                  </a:cubicBezTo>
                  <a:cubicBezTo>
                    <a:pt x="602135" y="6746"/>
                    <a:pt x="612737" y="-5843"/>
                    <a:pt x="617375" y="2108"/>
                  </a:cubicBezTo>
                  <a:cubicBezTo>
                    <a:pt x="622013" y="10059"/>
                    <a:pt x="629302" y="40539"/>
                    <a:pt x="629302" y="121377"/>
                  </a:cubicBezTo>
                  <a:cubicBezTo>
                    <a:pt x="629302" y="202215"/>
                    <a:pt x="621351" y="400335"/>
                    <a:pt x="617375" y="487137"/>
                  </a:cubicBezTo>
                  <a:cubicBezTo>
                    <a:pt x="613399" y="573939"/>
                    <a:pt x="606773" y="577915"/>
                    <a:pt x="605448" y="642188"/>
                  </a:cubicBezTo>
                  <a:cubicBezTo>
                    <a:pt x="604123" y="706461"/>
                    <a:pt x="599485" y="785973"/>
                    <a:pt x="609424" y="872775"/>
                  </a:cubicBezTo>
                  <a:cubicBezTo>
                    <a:pt x="619363" y="959577"/>
                    <a:pt x="643880" y="1081497"/>
                    <a:pt x="665083" y="1162998"/>
                  </a:cubicBezTo>
                  <a:cubicBezTo>
                    <a:pt x="686286" y="1244499"/>
                    <a:pt x="700202" y="1299496"/>
                    <a:pt x="736645" y="1361781"/>
                  </a:cubicBezTo>
                  <a:cubicBezTo>
                    <a:pt x="773088" y="1424066"/>
                    <a:pt x="851276" y="1495627"/>
                    <a:pt x="883744" y="1536709"/>
                  </a:cubicBezTo>
                  <a:cubicBezTo>
                    <a:pt x="916212" y="1577791"/>
                    <a:pt x="916875" y="1575803"/>
                    <a:pt x="931452" y="1608271"/>
                  </a:cubicBezTo>
                  <a:cubicBezTo>
                    <a:pt x="946029" y="1640739"/>
                    <a:pt x="948679" y="1697060"/>
                    <a:pt x="971208" y="1731516"/>
                  </a:cubicBezTo>
                  <a:cubicBezTo>
                    <a:pt x="993737" y="1765972"/>
                    <a:pt x="1032168" y="1791814"/>
                    <a:pt x="1066624" y="1815005"/>
                  </a:cubicBezTo>
                  <a:cubicBezTo>
                    <a:pt x="1101080" y="1838196"/>
                    <a:pt x="1150113" y="1854099"/>
                    <a:pt x="1177942" y="1870664"/>
                  </a:cubicBezTo>
                  <a:cubicBezTo>
                    <a:pt x="1205771" y="1887229"/>
                    <a:pt x="1226312" y="1900481"/>
                    <a:pt x="1233601" y="1914396"/>
                  </a:cubicBezTo>
                  <a:cubicBezTo>
                    <a:pt x="1240890" y="1928311"/>
                    <a:pt x="1231282" y="1941232"/>
                    <a:pt x="1221674" y="1954153"/>
                  </a:cubicBezTo>
                </a:path>
              </a:pathLst>
            </a:custGeom>
            <a:solidFill>
              <a:srgbClr val="347475">
                <a:lumMod val="20000"/>
                <a:lumOff val="80000"/>
              </a:srgbClr>
            </a:solid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09" name="Straight Connector 46">
              <a:extLst>
                <a:ext uri="{FF2B5EF4-FFF2-40B4-BE49-F238E27FC236}">
                  <a16:creationId xmlns:a16="http://schemas.microsoft.com/office/drawing/2014/main" id="{D1279326-AB67-7E35-3A48-EDE037558F1F}"/>
                </a:ext>
              </a:extLst>
            </p:cNvPr>
            <p:cNvCxnSpPr/>
            <p:nvPr/>
          </p:nvCxnSpPr>
          <p:spPr>
            <a:xfrm>
              <a:off x="4001563" y="5076415"/>
              <a:ext cx="1182687" cy="0"/>
            </a:xfrm>
            <a:prstGeom prst="line">
              <a:avLst/>
            </a:prstGeom>
            <a:noFill/>
            <a:ln w="9525" cap="flat" cmpd="sng" algn="ctr">
              <a:solidFill>
                <a:srgbClr val="000000"/>
              </a:solidFill>
              <a:prstDash val="solid"/>
            </a:ln>
            <a:effectLst/>
          </p:spPr>
        </p:cxnSp>
      </p:grpSp>
      <p:grpSp>
        <p:nvGrpSpPr>
          <p:cNvPr id="410" name="Group 20">
            <a:extLst>
              <a:ext uri="{FF2B5EF4-FFF2-40B4-BE49-F238E27FC236}">
                <a16:creationId xmlns:a16="http://schemas.microsoft.com/office/drawing/2014/main" id="{16B0DADA-8F12-183B-A994-19112EA7379E}"/>
              </a:ext>
            </a:extLst>
          </p:cNvPr>
          <p:cNvGrpSpPr/>
          <p:nvPr/>
        </p:nvGrpSpPr>
        <p:grpSpPr>
          <a:xfrm>
            <a:off x="3434768" y="2472578"/>
            <a:ext cx="197668" cy="524465"/>
            <a:chOff x="4462489" y="4258605"/>
            <a:chExt cx="242139" cy="807065"/>
          </a:xfrm>
        </p:grpSpPr>
        <p:cxnSp>
          <p:nvCxnSpPr>
            <p:cNvPr id="411" name="Straight Connector 42">
              <a:extLst>
                <a:ext uri="{FF2B5EF4-FFF2-40B4-BE49-F238E27FC236}">
                  <a16:creationId xmlns:a16="http://schemas.microsoft.com/office/drawing/2014/main" id="{AFC786E5-6A66-5160-399D-133116C97D0A}"/>
                </a:ext>
              </a:extLst>
            </p:cNvPr>
            <p:cNvCxnSpPr/>
            <p:nvPr/>
          </p:nvCxnSpPr>
          <p:spPr>
            <a:xfrm flipH="1">
              <a:off x="4581511" y="4258605"/>
              <a:ext cx="0" cy="499290"/>
            </a:xfrm>
            <a:prstGeom prst="line">
              <a:avLst/>
            </a:prstGeom>
            <a:noFill/>
            <a:ln w="12700" cap="flat" cmpd="sng" algn="ctr">
              <a:solidFill>
                <a:srgbClr val="000000"/>
              </a:solidFill>
              <a:prstDash val="solid"/>
            </a:ln>
            <a:effectLst/>
          </p:spPr>
        </p:cxnSp>
        <p:sp>
          <p:nvSpPr>
            <p:cNvPr id="412" name="Rectangle 43">
              <a:extLst>
                <a:ext uri="{FF2B5EF4-FFF2-40B4-BE49-F238E27FC236}">
                  <a16:creationId xmlns:a16="http://schemas.microsoft.com/office/drawing/2014/main" id="{B9D477B6-AB68-1C4C-3EB0-CC1315A414D9}"/>
                </a:ext>
              </a:extLst>
            </p:cNvPr>
            <p:cNvSpPr/>
            <p:nvPr/>
          </p:nvSpPr>
          <p:spPr>
            <a:xfrm>
              <a:off x="4462489" y="4757896"/>
              <a:ext cx="242139" cy="307774"/>
            </a:xfrm>
            <a:prstGeom prst="rect">
              <a:avLst/>
            </a:prstGeom>
            <a:solidFill>
              <a:sysClr val="window" lastClr="FFFFFF"/>
            </a:solidFill>
            <a:ln w="12700"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13" name="Straight Connector 44">
              <a:extLst>
                <a:ext uri="{FF2B5EF4-FFF2-40B4-BE49-F238E27FC236}">
                  <a16:creationId xmlns:a16="http://schemas.microsoft.com/office/drawing/2014/main" id="{FCCC9C31-08BF-5126-0085-A6866795CF73}"/>
                </a:ext>
              </a:extLst>
            </p:cNvPr>
            <p:cNvCxnSpPr/>
            <p:nvPr/>
          </p:nvCxnSpPr>
          <p:spPr>
            <a:xfrm flipH="1">
              <a:off x="4478175" y="4919421"/>
              <a:ext cx="216000" cy="0"/>
            </a:xfrm>
            <a:prstGeom prst="line">
              <a:avLst/>
            </a:prstGeom>
            <a:noFill/>
            <a:ln w="12700" cap="flat" cmpd="sng" algn="ctr">
              <a:solidFill>
                <a:srgbClr val="000000"/>
              </a:solidFill>
              <a:prstDash val="solid"/>
            </a:ln>
            <a:effectLst/>
          </p:spPr>
        </p:cxnSp>
      </p:grpSp>
      <p:grpSp>
        <p:nvGrpSpPr>
          <p:cNvPr id="414" name="Group 21">
            <a:extLst>
              <a:ext uri="{FF2B5EF4-FFF2-40B4-BE49-F238E27FC236}">
                <a16:creationId xmlns:a16="http://schemas.microsoft.com/office/drawing/2014/main" id="{0D84C6CC-76B0-9F7C-394A-747AC41103FB}"/>
              </a:ext>
            </a:extLst>
          </p:cNvPr>
          <p:cNvGrpSpPr/>
          <p:nvPr/>
        </p:nvGrpSpPr>
        <p:grpSpPr>
          <a:xfrm>
            <a:off x="4342991" y="2361588"/>
            <a:ext cx="1036709" cy="642513"/>
            <a:chOff x="5575043" y="4087810"/>
            <a:chExt cx="1269945" cy="988722"/>
          </a:xfrm>
        </p:grpSpPr>
        <p:sp>
          <p:nvSpPr>
            <p:cNvPr id="415" name="Freeform: Shape 40">
              <a:extLst>
                <a:ext uri="{FF2B5EF4-FFF2-40B4-BE49-F238E27FC236}">
                  <a16:creationId xmlns:a16="http://schemas.microsoft.com/office/drawing/2014/main" id="{7C2DE7A6-C696-3F11-EC48-060CB36B46E2}"/>
                </a:ext>
              </a:extLst>
            </p:cNvPr>
            <p:cNvSpPr/>
            <p:nvPr/>
          </p:nvSpPr>
          <p:spPr>
            <a:xfrm>
              <a:off x="5575043" y="4087810"/>
              <a:ext cx="1269945" cy="988722"/>
            </a:xfrm>
            <a:custGeom>
              <a:avLst/>
              <a:gdLst>
                <a:gd name="connsiteX0" fmla="*/ 37269 w 1269945"/>
                <a:gd name="connsiteY0" fmla="*/ 988722 h 988722"/>
                <a:gd name="connsiteX1" fmla="*/ 9440 w 1269945"/>
                <a:gd name="connsiteY1" fmla="*/ 937039 h 988722"/>
                <a:gd name="connsiteX2" fmla="*/ 180393 w 1269945"/>
                <a:gd name="connsiteY2" fmla="*/ 817769 h 988722"/>
                <a:gd name="connsiteX3" fmla="*/ 470615 w 1269945"/>
                <a:gd name="connsiteY3" fmla="*/ 579230 h 988722"/>
                <a:gd name="connsiteX4" fmla="*/ 546153 w 1269945"/>
                <a:gd name="connsiteY4" fmla="*/ 292983 h 988722"/>
                <a:gd name="connsiteX5" fmla="*/ 581934 w 1269945"/>
                <a:gd name="connsiteY5" fmla="*/ 82274 h 988722"/>
                <a:gd name="connsiteX6" fmla="*/ 598623 w 1269945"/>
                <a:gd name="connsiteY6" fmla="*/ 16303 h 988722"/>
                <a:gd name="connsiteX7" fmla="*/ 642376 w 1269945"/>
                <a:gd name="connsiteY7" fmla="*/ 1187 h 988722"/>
                <a:gd name="connsiteX8" fmla="*/ 693252 w 1269945"/>
                <a:gd name="connsiteY8" fmla="*/ 18683 h 988722"/>
                <a:gd name="connsiteX9" fmla="*/ 717106 w 1269945"/>
                <a:gd name="connsiteY9" fmla="*/ 157811 h 988722"/>
                <a:gd name="connsiteX10" fmla="*/ 780716 w 1269945"/>
                <a:gd name="connsiteY10" fmla="*/ 511644 h 988722"/>
                <a:gd name="connsiteX11" fmla="*/ 884083 w 1269945"/>
                <a:gd name="connsiteY11" fmla="*/ 654768 h 988722"/>
                <a:gd name="connsiteX12" fmla="*/ 1142501 w 1269945"/>
                <a:gd name="connsiteY12" fmla="*/ 845599 h 988722"/>
                <a:gd name="connsiteX13" fmla="*/ 1261770 w 1269945"/>
                <a:gd name="connsiteY13" fmla="*/ 925112 h 988722"/>
                <a:gd name="connsiteX14" fmla="*/ 1249843 w 1269945"/>
                <a:gd name="connsiteY14" fmla="*/ 980771 h 9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69945" h="988722">
                  <a:moveTo>
                    <a:pt x="37269" y="988722"/>
                  </a:moveTo>
                  <a:cubicBezTo>
                    <a:pt x="11427" y="977126"/>
                    <a:pt x="-14414" y="965531"/>
                    <a:pt x="9440" y="937039"/>
                  </a:cubicBezTo>
                  <a:cubicBezTo>
                    <a:pt x="33294" y="908547"/>
                    <a:pt x="103531" y="877404"/>
                    <a:pt x="180393" y="817769"/>
                  </a:cubicBezTo>
                  <a:cubicBezTo>
                    <a:pt x="257255" y="758134"/>
                    <a:pt x="409655" y="666694"/>
                    <a:pt x="470615" y="579230"/>
                  </a:cubicBezTo>
                  <a:cubicBezTo>
                    <a:pt x="531575" y="491766"/>
                    <a:pt x="527600" y="375809"/>
                    <a:pt x="546153" y="292983"/>
                  </a:cubicBezTo>
                  <a:cubicBezTo>
                    <a:pt x="564706" y="210157"/>
                    <a:pt x="573189" y="128387"/>
                    <a:pt x="581934" y="82274"/>
                  </a:cubicBezTo>
                  <a:cubicBezTo>
                    <a:pt x="590679" y="36161"/>
                    <a:pt x="588549" y="29817"/>
                    <a:pt x="598623" y="16303"/>
                  </a:cubicBezTo>
                  <a:cubicBezTo>
                    <a:pt x="608697" y="2789"/>
                    <a:pt x="626605" y="790"/>
                    <a:pt x="642376" y="1187"/>
                  </a:cubicBezTo>
                  <a:cubicBezTo>
                    <a:pt x="658147" y="1584"/>
                    <a:pt x="680797" y="-7421"/>
                    <a:pt x="693252" y="18683"/>
                  </a:cubicBezTo>
                  <a:cubicBezTo>
                    <a:pt x="705707" y="44787"/>
                    <a:pt x="702529" y="75651"/>
                    <a:pt x="717106" y="157811"/>
                  </a:cubicBezTo>
                  <a:cubicBezTo>
                    <a:pt x="731683" y="239971"/>
                    <a:pt x="752887" y="428818"/>
                    <a:pt x="780716" y="511644"/>
                  </a:cubicBezTo>
                  <a:cubicBezTo>
                    <a:pt x="808545" y="594470"/>
                    <a:pt x="823786" y="599109"/>
                    <a:pt x="884083" y="654768"/>
                  </a:cubicBezTo>
                  <a:cubicBezTo>
                    <a:pt x="944380" y="710427"/>
                    <a:pt x="1079553" y="800542"/>
                    <a:pt x="1142501" y="845599"/>
                  </a:cubicBezTo>
                  <a:cubicBezTo>
                    <a:pt x="1205449" y="890656"/>
                    <a:pt x="1243880" y="902583"/>
                    <a:pt x="1261770" y="925112"/>
                  </a:cubicBezTo>
                  <a:cubicBezTo>
                    <a:pt x="1279660" y="947641"/>
                    <a:pt x="1264751" y="964206"/>
                    <a:pt x="1249843" y="980771"/>
                  </a:cubicBezTo>
                </a:path>
              </a:pathLst>
            </a:custGeom>
            <a:solidFill>
              <a:srgbClr val="347475">
                <a:lumMod val="20000"/>
                <a:lumOff val="80000"/>
              </a:srgbClr>
            </a:solid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16" name="Straight Connector 41">
              <a:extLst>
                <a:ext uri="{FF2B5EF4-FFF2-40B4-BE49-F238E27FC236}">
                  <a16:creationId xmlns:a16="http://schemas.microsoft.com/office/drawing/2014/main" id="{302F120D-0476-5350-BEB6-8545C7436E7E}"/>
                </a:ext>
              </a:extLst>
            </p:cNvPr>
            <p:cNvCxnSpPr/>
            <p:nvPr/>
          </p:nvCxnSpPr>
          <p:spPr>
            <a:xfrm>
              <a:off x="5610057" y="5075808"/>
              <a:ext cx="1212162" cy="0"/>
            </a:xfrm>
            <a:prstGeom prst="line">
              <a:avLst/>
            </a:prstGeom>
            <a:noFill/>
            <a:ln w="9525" cap="flat" cmpd="sng" algn="ctr">
              <a:solidFill>
                <a:srgbClr val="000000"/>
              </a:solidFill>
              <a:prstDash val="solid"/>
            </a:ln>
            <a:effectLst/>
          </p:spPr>
        </p:cxnSp>
      </p:grpSp>
      <p:grpSp>
        <p:nvGrpSpPr>
          <p:cNvPr id="417" name="Group 22">
            <a:extLst>
              <a:ext uri="{FF2B5EF4-FFF2-40B4-BE49-F238E27FC236}">
                <a16:creationId xmlns:a16="http://schemas.microsoft.com/office/drawing/2014/main" id="{05DA31A7-89A2-C2CC-B1D2-5CBBA06D5DF3}"/>
              </a:ext>
            </a:extLst>
          </p:cNvPr>
          <p:cNvGrpSpPr/>
          <p:nvPr/>
        </p:nvGrpSpPr>
        <p:grpSpPr>
          <a:xfrm>
            <a:off x="4764936" y="2472579"/>
            <a:ext cx="197668" cy="522776"/>
            <a:chOff x="6091917" y="4258605"/>
            <a:chExt cx="242139" cy="804467"/>
          </a:xfrm>
        </p:grpSpPr>
        <p:cxnSp>
          <p:nvCxnSpPr>
            <p:cNvPr id="418" name="Straight Connector 37">
              <a:extLst>
                <a:ext uri="{FF2B5EF4-FFF2-40B4-BE49-F238E27FC236}">
                  <a16:creationId xmlns:a16="http://schemas.microsoft.com/office/drawing/2014/main" id="{2D054F32-C6E8-29C0-46CC-12CAA04766E9}"/>
                </a:ext>
              </a:extLst>
            </p:cNvPr>
            <p:cNvCxnSpPr/>
            <p:nvPr/>
          </p:nvCxnSpPr>
          <p:spPr>
            <a:xfrm flipH="1">
              <a:off x="6208213" y="4258605"/>
              <a:ext cx="0" cy="499290"/>
            </a:xfrm>
            <a:prstGeom prst="line">
              <a:avLst/>
            </a:prstGeom>
            <a:noFill/>
            <a:ln w="12700" cap="flat" cmpd="sng" algn="ctr">
              <a:solidFill>
                <a:srgbClr val="000000"/>
              </a:solidFill>
              <a:prstDash val="solid"/>
            </a:ln>
            <a:effectLst/>
          </p:spPr>
        </p:cxnSp>
        <p:sp>
          <p:nvSpPr>
            <p:cNvPr id="419" name="Rectangle 38">
              <a:extLst>
                <a:ext uri="{FF2B5EF4-FFF2-40B4-BE49-F238E27FC236}">
                  <a16:creationId xmlns:a16="http://schemas.microsoft.com/office/drawing/2014/main" id="{D5975C8C-77E1-777C-3295-2104DC49DB99}"/>
                </a:ext>
              </a:extLst>
            </p:cNvPr>
            <p:cNvSpPr/>
            <p:nvPr/>
          </p:nvSpPr>
          <p:spPr>
            <a:xfrm>
              <a:off x="6091917" y="4755298"/>
              <a:ext cx="242139" cy="307774"/>
            </a:xfrm>
            <a:prstGeom prst="rect">
              <a:avLst/>
            </a:prstGeom>
            <a:solidFill>
              <a:sysClr val="window" lastClr="FFFFFF"/>
            </a:solidFill>
            <a:ln w="12700"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20" name="Straight Connector 39">
              <a:extLst>
                <a:ext uri="{FF2B5EF4-FFF2-40B4-BE49-F238E27FC236}">
                  <a16:creationId xmlns:a16="http://schemas.microsoft.com/office/drawing/2014/main" id="{B3713AA5-46A9-0958-461C-74B65B8A95A7}"/>
                </a:ext>
              </a:extLst>
            </p:cNvPr>
            <p:cNvCxnSpPr/>
            <p:nvPr/>
          </p:nvCxnSpPr>
          <p:spPr>
            <a:xfrm flipH="1">
              <a:off x="6104507" y="4911800"/>
              <a:ext cx="216000" cy="0"/>
            </a:xfrm>
            <a:prstGeom prst="line">
              <a:avLst/>
            </a:prstGeom>
            <a:noFill/>
            <a:ln w="12700" cap="flat" cmpd="sng" algn="ctr">
              <a:solidFill>
                <a:srgbClr val="000000"/>
              </a:solidFill>
              <a:prstDash val="solid"/>
            </a:ln>
            <a:effectLst/>
          </p:spPr>
        </p:cxnSp>
      </p:grpSp>
      <p:grpSp>
        <p:nvGrpSpPr>
          <p:cNvPr id="421" name="Group 23">
            <a:extLst>
              <a:ext uri="{FF2B5EF4-FFF2-40B4-BE49-F238E27FC236}">
                <a16:creationId xmlns:a16="http://schemas.microsoft.com/office/drawing/2014/main" id="{F34C8210-9572-AA32-0A63-3AA18260388E}"/>
              </a:ext>
            </a:extLst>
          </p:cNvPr>
          <p:cNvGrpSpPr/>
          <p:nvPr/>
        </p:nvGrpSpPr>
        <p:grpSpPr>
          <a:xfrm>
            <a:off x="5594158" y="2529146"/>
            <a:ext cx="1202340" cy="478056"/>
            <a:chOff x="7107695" y="4345654"/>
            <a:chExt cx="1472840" cy="735650"/>
          </a:xfrm>
        </p:grpSpPr>
        <p:sp>
          <p:nvSpPr>
            <p:cNvPr id="422" name="Freeform: Shape 35">
              <a:extLst>
                <a:ext uri="{FF2B5EF4-FFF2-40B4-BE49-F238E27FC236}">
                  <a16:creationId xmlns:a16="http://schemas.microsoft.com/office/drawing/2014/main" id="{EBC981FF-504C-BD59-284C-C424EF8CF365}"/>
                </a:ext>
              </a:extLst>
            </p:cNvPr>
            <p:cNvSpPr/>
            <p:nvPr/>
          </p:nvSpPr>
          <p:spPr>
            <a:xfrm>
              <a:off x="7107695" y="4345654"/>
              <a:ext cx="1472840" cy="728819"/>
            </a:xfrm>
            <a:custGeom>
              <a:avLst/>
              <a:gdLst>
                <a:gd name="connsiteX0" fmla="*/ 304816 w 1472840"/>
                <a:gd name="connsiteY0" fmla="*/ 728819 h 728819"/>
                <a:gd name="connsiteX1" fmla="*/ 238141 w 1472840"/>
                <a:gd name="connsiteY1" fmla="*/ 683575 h 728819"/>
                <a:gd name="connsiteX2" fmla="*/ 209566 w 1472840"/>
                <a:gd name="connsiteY2" fmla="*/ 652619 h 728819"/>
                <a:gd name="connsiteX3" fmla="*/ 92885 w 1472840"/>
                <a:gd name="connsiteY3" fmla="*/ 609756 h 728819"/>
                <a:gd name="connsiteX4" fmla="*/ 4778 w 1472840"/>
                <a:gd name="connsiteY4" fmla="*/ 562131 h 728819"/>
                <a:gd name="connsiteX5" fmla="*/ 40497 w 1472840"/>
                <a:gd name="connsiteY5" fmla="*/ 512125 h 728819"/>
                <a:gd name="connsiteX6" fmla="*/ 278622 w 1472840"/>
                <a:gd name="connsiteY6" fmla="*/ 421638 h 728819"/>
                <a:gd name="connsiteX7" fmla="*/ 459597 w 1472840"/>
                <a:gd name="connsiteY7" fmla="*/ 354963 h 728819"/>
                <a:gd name="connsiteX8" fmla="*/ 531035 w 1472840"/>
                <a:gd name="connsiteY8" fmla="*/ 307338 h 728819"/>
                <a:gd name="connsiteX9" fmla="*/ 547703 w 1472840"/>
                <a:gd name="connsiteY9" fmla="*/ 193038 h 728819"/>
                <a:gd name="connsiteX10" fmla="*/ 669147 w 1472840"/>
                <a:gd name="connsiteY10" fmla="*/ 57306 h 728819"/>
                <a:gd name="connsiteX11" fmla="*/ 702485 w 1472840"/>
                <a:gd name="connsiteY11" fmla="*/ 4919 h 728819"/>
                <a:gd name="connsiteX12" fmla="*/ 764397 w 1472840"/>
                <a:gd name="connsiteY12" fmla="*/ 4919 h 728819"/>
                <a:gd name="connsiteX13" fmla="*/ 781066 w 1472840"/>
                <a:gd name="connsiteY13" fmla="*/ 28731 h 728819"/>
                <a:gd name="connsiteX14" fmla="*/ 850122 w 1472840"/>
                <a:gd name="connsiteY14" fmla="*/ 104931 h 728819"/>
                <a:gd name="connsiteX15" fmla="*/ 923941 w 1472840"/>
                <a:gd name="connsiteY15" fmla="*/ 188275 h 728819"/>
                <a:gd name="connsiteX16" fmla="*/ 940610 w 1472840"/>
                <a:gd name="connsiteY16" fmla="*/ 304956 h 728819"/>
                <a:gd name="connsiteX17" fmla="*/ 1050147 w 1472840"/>
                <a:gd name="connsiteY17" fmla="*/ 366869 h 728819"/>
                <a:gd name="connsiteX18" fmla="*/ 1335897 w 1472840"/>
                <a:gd name="connsiteY18" fmla="*/ 469263 h 728819"/>
                <a:gd name="connsiteX19" fmla="*/ 1466866 w 1472840"/>
                <a:gd name="connsiteY19" fmla="*/ 535938 h 728819"/>
                <a:gd name="connsiteX20" fmla="*/ 1438291 w 1472840"/>
                <a:gd name="connsiteY20" fmla="*/ 585944 h 728819"/>
                <a:gd name="connsiteX21" fmla="*/ 1328753 w 1472840"/>
                <a:gd name="connsiteY21" fmla="*/ 624044 h 728819"/>
                <a:gd name="connsiteX22" fmla="*/ 1243028 w 1472840"/>
                <a:gd name="connsiteY22" fmla="*/ 671669 h 728819"/>
                <a:gd name="connsiteX23" fmla="*/ 1200166 w 1472840"/>
                <a:gd name="connsiteY23" fmla="*/ 709769 h 728819"/>
                <a:gd name="connsiteX24" fmla="*/ 1152541 w 1472840"/>
                <a:gd name="connsiteY24" fmla="*/ 724056 h 728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72840" h="728819">
                  <a:moveTo>
                    <a:pt x="304816" y="728819"/>
                  </a:moveTo>
                  <a:cubicBezTo>
                    <a:pt x="279416" y="712547"/>
                    <a:pt x="254016" y="696275"/>
                    <a:pt x="238141" y="683575"/>
                  </a:cubicBezTo>
                  <a:cubicBezTo>
                    <a:pt x="222266" y="670875"/>
                    <a:pt x="233775" y="664922"/>
                    <a:pt x="209566" y="652619"/>
                  </a:cubicBezTo>
                  <a:cubicBezTo>
                    <a:pt x="185357" y="640316"/>
                    <a:pt x="127016" y="624837"/>
                    <a:pt x="92885" y="609756"/>
                  </a:cubicBezTo>
                  <a:cubicBezTo>
                    <a:pt x="58754" y="594675"/>
                    <a:pt x="13509" y="578403"/>
                    <a:pt x="4778" y="562131"/>
                  </a:cubicBezTo>
                  <a:cubicBezTo>
                    <a:pt x="-3953" y="545859"/>
                    <a:pt x="-5144" y="535540"/>
                    <a:pt x="40497" y="512125"/>
                  </a:cubicBezTo>
                  <a:cubicBezTo>
                    <a:pt x="86138" y="488710"/>
                    <a:pt x="278622" y="421638"/>
                    <a:pt x="278622" y="421638"/>
                  </a:cubicBezTo>
                  <a:cubicBezTo>
                    <a:pt x="348472" y="395444"/>
                    <a:pt x="417528" y="374013"/>
                    <a:pt x="459597" y="354963"/>
                  </a:cubicBezTo>
                  <a:cubicBezTo>
                    <a:pt x="501666" y="335913"/>
                    <a:pt x="516351" y="334325"/>
                    <a:pt x="531035" y="307338"/>
                  </a:cubicBezTo>
                  <a:cubicBezTo>
                    <a:pt x="545719" y="280351"/>
                    <a:pt x="524684" y="234710"/>
                    <a:pt x="547703" y="193038"/>
                  </a:cubicBezTo>
                  <a:cubicBezTo>
                    <a:pt x="570722" y="151366"/>
                    <a:pt x="643350" y="88659"/>
                    <a:pt x="669147" y="57306"/>
                  </a:cubicBezTo>
                  <a:cubicBezTo>
                    <a:pt x="694944" y="25953"/>
                    <a:pt x="686610" y="13650"/>
                    <a:pt x="702485" y="4919"/>
                  </a:cubicBezTo>
                  <a:cubicBezTo>
                    <a:pt x="718360" y="-3812"/>
                    <a:pt x="751300" y="950"/>
                    <a:pt x="764397" y="4919"/>
                  </a:cubicBezTo>
                  <a:cubicBezTo>
                    <a:pt x="777494" y="8888"/>
                    <a:pt x="766779" y="12062"/>
                    <a:pt x="781066" y="28731"/>
                  </a:cubicBezTo>
                  <a:cubicBezTo>
                    <a:pt x="795353" y="45400"/>
                    <a:pt x="826310" y="78340"/>
                    <a:pt x="850122" y="104931"/>
                  </a:cubicBezTo>
                  <a:cubicBezTo>
                    <a:pt x="873935" y="131522"/>
                    <a:pt x="908860" y="154937"/>
                    <a:pt x="923941" y="188275"/>
                  </a:cubicBezTo>
                  <a:cubicBezTo>
                    <a:pt x="939022" y="221612"/>
                    <a:pt x="919576" y="275190"/>
                    <a:pt x="940610" y="304956"/>
                  </a:cubicBezTo>
                  <a:cubicBezTo>
                    <a:pt x="961644" y="334722"/>
                    <a:pt x="984266" y="339485"/>
                    <a:pt x="1050147" y="366869"/>
                  </a:cubicBezTo>
                  <a:cubicBezTo>
                    <a:pt x="1116028" y="394253"/>
                    <a:pt x="1266444" y="441085"/>
                    <a:pt x="1335897" y="469263"/>
                  </a:cubicBezTo>
                  <a:cubicBezTo>
                    <a:pt x="1405350" y="497441"/>
                    <a:pt x="1449800" y="516491"/>
                    <a:pt x="1466866" y="535938"/>
                  </a:cubicBezTo>
                  <a:cubicBezTo>
                    <a:pt x="1483932" y="555385"/>
                    <a:pt x="1461310" y="571260"/>
                    <a:pt x="1438291" y="585944"/>
                  </a:cubicBezTo>
                  <a:cubicBezTo>
                    <a:pt x="1415272" y="600628"/>
                    <a:pt x="1361297" y="609757"/>
                    <a:pt x="1328753" y="624044"/>
                  </a:cubicBezTo>
                  <a:cubicBezTo>
                    <a:pt x="1296209" y="638331"/>
                    <a:pt x="1264459" y="657381"/>
                    <a:pt x="1243028" y="671669"/>
                  </a:cubicBezTo>
                  <a:cubicBezTo>
                    <a:pt x="1221597" y="685956"/>
                    <a:pt x="1215247" y="701038"/>
                    <a:pt x="1200166" y="709769"/>
                  </a:cubicBezTo>
                  <a:cubicBezTo>
                    <a:pt x="1185085" y="718500"/>
                    <a:pt x="1168813" y="721278"/>
                    <a:pt x="1152541" y="724056"/>
                  </a:cubicBezTo>
                </a:path>
              </a:pathLst>
            </a:custGeom>
            <a:solidFill>
              <a:srgbClr val="347475">
                <a:lumMod val="20000"/>
                <a:lumOff val="80000"/>
              </a:srgbClr>
            </a:solid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23" name="Straight Connector 36">
              <a:extLst>
                <a:ext uri="{FF2B5EF4-FFF2-40B4-BE49-F238E27FC236}">
                  <a16:creationId xmlns:a16="http://schemas.microsoft.com/office/drawing/2014/main" id="{8DDCF67C-3DA5-0F1C-7BA8-961BCDDF8883}"/>
                </a:ext>
              </a:extLst>
            </p:cNvPr>
            <p:cNvCxnSpPr/>
            <p:nvPr/>
          </p:nvCxnSpPr>
          <p:spPr>
            <a:xfrm>
              <a:off x="7415044" y="5081304"/>
              <a:ext cx="855241" cy="0"/>
            </a:xfrm>
            <a:prstGeom prst="line">
              <a:avLst/>
            </a:prstGeom>
            <a:noFill/>
            <a:ln w="9525" cap="flat" cmpd="sng" algn="ctr">
              <a:solidFill>
                <a:srgbClr val="000000"/>
              </a:solidFill>
              <a:prstDash val="solid"/>
            </a:ln>
            <a:effectLst/>
          </p:spPr>
        </p:cxnSp>
      </p:grpSp>
      <p:grpSp>
        <p:nvGrpSpPr>
          <p:cNvPr id="424" name="Group 24">
            <a:extLst>
              <a:ext uri="{FF2B5EF4-FFF2-40B4-BE49-F238E27FC236}">
                <a16:creationId xmlns:a16="http://schemas.microsoft.com/office/drawing/2014/main" id="{23570A73-B029-7593-F7FE-E37FDD60AD91}"/>
              </a:ext>
            </a:extLst>
          </p:cNvPr>
          <p:cNvGrpSpPr/>
          <p:nvPr/>
        </p:nvGrpSpPr>
        <p:grpSpPr>
          <a:xfrm>
            <a:off x="6099065" y="2572581"/>
            <a:ext cx="197668" cy="427515"/>
            <a:chOff x="7726196" y="4412493"/>
            <a:chExt cx="242139" cy="657876"/>
          </a:xfrm>
        </p:grpSpPr>
        <p:cxnSp>
          <p:nvCxnSpPr>
            <p:cNvPr id="425" name="Straight Connector 32">
              <a:extLst>
                <a:ext uri="{FF2B5EF4-FFF2-40B4-BE49-F238E27FC236}">
                  <a16:creationId xmlns:a16="http://schemas.microsoft.com/office/drawing/2014/main" id="{A96BC3A8-4A98-EBFC-98E0-2E7E397DA08E}"/>
                </a:ext>
              </a:extLst>
            </p:cNvPr>
            <p:cNvCxnSpPr/>
            <p:nvPr/>
          </p:nvCxnSpPr>
          <p:spPr>
            <a:xfrm flipH="1">
              <a:off x="7842744" y="4412493"/>
              <a:ext cx="0" cy="657876"/>
            </a:xfrm>
            <a:prstGeom prst="line">
              <a:avLst/>
            </a:prstGeom>
            <a:noFill/>
            <a:ln w="12700" cap="flat" cmpd="sng" algn="ctr">
              <a:solidFill>
                <a:srgbClr val="000000"/>
              </a:solidFill>
              <a:prstDash val="solid"/>
            </a:ln>
            <a:effectLst/>
          </p:spPr>
        </p:cxnSp>
        <p:sp>
          <p:nvSpPr>
            <p:cNvPr id="426" name="Rectangle 33">
              <a:extLst>
                <a:ext uri="{FF2B5EF4-FFF2-40B4-BE49-F238E27FC236}">
                  <a16:creationId xmlns:a16="http://schemas.microsoft.com/office/drawing/2014/main" id="{28C720F2-74CF-6A96-F297-06D206C143CB}"/>
                </a:ext>
              </a:extLst>
            </p:cNvPr>
            <p:cNvSpPr/>
            <p:nvPr/>
          </p:nvSpPr>
          <p:spPr>
            <a:xfrm>
              <a:off x="7726196" y="4760322"/>
              <a:ext cx="242139" cy="230252"/>
            </a:xfrm>
            <a:prstGeom prst="rect">
              <a:avLst/>
            </a:prstGeom>
            <a:solidFill>
              <a:sysClr val="window" lastClr="FFFFFF"/>
            </a:solidFill>
            <a:ln w="12700"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27" name="Straight Connector 34">
              <a:extLst>
                <a:ext uri="{FF2B5EF4-FFF2-40B4-BE49-F238E27FC236}">
                  <a16:creationId xmlns:a16="http://schemas.microsoft.com/office/drawing/2014/main" id="{D7C263E5-421C-1D5A-2247-B15510A46F85}"/>
                </a:ext>
              </a:extLst>
            </p:cNvPr>
            <p:cNvCxnSpPr/>
            <p:nvPr/>
          </p:nvCxnSpPr>
          <p:spPr>
            <a:xfrm flipH="1">
              <a:off x="7739044" y="4914397"/>
              <a:ext cx="216000" cy="0"/>
            </a:xfrm>
            <a:prstGeom prst="line">
              <a:avLst/>
            </a:prstGeom>
            <a:noFill/>
            <a:ln w="12700" cap="flat" cmpd="sng" algn="ctr">
              <a:solidFill>
                <a:srgbClr val="000000"/>
              </a:solidFill>
              <a:prstDash val="solid"/>
            </a:ln>
            <a:effectLst/>
          </p:spPr>
        </p:cxnSp>
      </p:grpSp>
      <p:grpSp>
        <p:nvGrpSpPr>
          <p:cNvPr id="428" name="Group 25">
            <a:extLst>
              <a:ext uri="{FF2B5EF4-FFF2-40B4-BE49-F238E27FC236}">
                <a16:creationId xmlns:a16="http://schemas.microsoft.com/office/drawing/2014/main" id="{0BB31366-4B98-703E-3F12-3F1B01F5DA6D}"/>
              </a:ext>
            </a:extLst>
          </p:cNvPr>
          <p:cNvGrpSpPr/>
          <p:nvPr/>
        </p:nvGrpSpPr>
        <p:grpSpPr>
          <a:xfrm>
            <a:off x="7232967" y="1744465"/>
            <a:ext cx="599452" cy="1256666"/>
            <a:chOff x="9115201" y="3138158"/>
            <a:chExt cx="734315" cy="1933803"/>
          </a:xfrm>
          <a:effectLst/>
        </p:grpSpPr>
        <p:cxnSp>
          <p:nvCxnSpPr>
            <p:cNvPr id="429" name="Straight Connector 30">
              <a:extLst>
                <a:ext uri="{FF2B5EF4-FFF2-40B4-BE49-F238E27FC236}">
                  <a16:creationId xmlns:a16="http://schemas.microsoft.com/office/drawing/2014/main" id="{9BCBD656-4694-5D89-67BF-496EAF27B3A9}"/>
                </a:ext>
              </a:extLst>
            </p:cNvPr>
            <p:cNvCxnSpPr/>
            <p:nvPr/>
          </p:nvCxnSpPr>
          <p:spPr>
            <a:xfrm>
              <a:off x="9303499" y="5071961"/>
              <a:ext cx="357232" cy="0"/>
            </a:xfrm>
            <a:prstGeom prst="line">
              <a:avLst/>
            </a:prstGeom>
            <a:noFill/>
            <a:ln w="9525" cap="flat" cmpd="sng" algn="ctr">
              <a:solidFill>
                <a:srgbClr val="000000"/>
              </a:solidFill>
              <a:prstDash val="solid"/>
            </a:ln>
            <a:effectLst/>
          </p:spPr>
        </p:cxnSp>
        <p:sp>
          <p:nvSpPr>
            <p:cNvPr id="430" name="Freeform: Shape 31">
              <a:extLst>
                <a:ext uri="{FF2B5EF4-FFF2-40B4-BE49-F238E27FC236}">
                  <a16:creationId xmlns:a16="http://schemas.microsoft.com/office/drawing/2014/main" id="{DA1A2104-A015-4DA9-E14D-D74E42660745}"/>
                </a:ext>
              </a:extLst>
            </p:cNvPr>
            <p:cNvSpPr/>
            <p:nvPr/>
          </p:nvSpPr>
          <p:spPr>
            <a:xfrm>
              <a:off x="9115201" y="3138158"/>
              <a:ext cx="734315" cy="1933747"/>
            </a:xfrm>
            <a:custGeom>
              <a:avLst/>
              <a:gdLst>
                <a:gd name="connsiteX0" fmla="*/ 189573 w 734315"/>
                <a:gd name="connsiteY0" fmla="*/ 1933747 h 1933747"/>
                <a:gd name="connsiteX1" fmla="*/ 104162 w 734315"/>
                <a:gd name="connsiteY1" fmla="*/ 1788046 h 1933747"/>
                <a:gd name="connsiteX2" fmla="*/ 21263 w 734315"/>
                <a:gd name="connsiteY2" fmla="*/ 1649882 h 1933747"/>
                <a:gd name="connsiteX3" fmla="*/ 3678 w 734315"/>
                <a:gd name="connsiteY3" fmla="*/ 1514229 h 1933747"/>
                <a:gd name="connsiteX4" fmla="*/ 79041 w 734315"/>
                <a:gd name="connsiteY4" fmla="*/ 1350943 h 1933747"/>
                <a:gd name="connsiteX5" fmla="*/ 222230 w 734315"/>
                <a:gd name="connsiteY5" fmla="*/ 1195194 h 1933747"/>
                <a:gd name="connsiteX6" fmla="*/ 249863 w 734315"/>
                <a:gd name="connsiteY6" fmla="*/ 1021860 h 1933747"/>
                <a:gd name="connsiteX7" fmla="*/ 312665 w 734315"/>
                <a:gd name="connsiteY7" fmla="*/ 743018 h 1933747"/>
                <a:gd name="connsiteX8" fmla="*/ 342810 w 734315"/>
                <a:gd name="connsiteY8" fmla="*/ 396350 h 1933747"/>
                <a:gd name="connsiteX9" fmla="*/ 362907 w 734315"/>
                <a:gd name="connsiteY9" fmla="*/ 17024 h 1933747"/>
                <a:gd name="connsiteX10" fmla="*/ 375467 w 734315"/>
                <a:gd name="connsiteY10" fmla="*/ 97411 h 1933747"/>
                <a:gd name="connsiteX11" fmla="*/ 383003 w 734315"/>
                <a:gd name="connsiteY11" fmla="*/ 381277 h 1933747"/>
                <a:gd name="connsiteX12" fmla="*/ 415661 w 734315"/>
                <a:gd name="connsiteY12" fmla="*/ 687752 h 1933747"/>
                <a:gd name="connsiteX13" fmla="*/ 448318 w 734315"/>
                <a:gd name="connsiteY13" fmla="*/ 868622 h 1933747"/>
                <a:gd name="connsiteX14" fmla="*/ 485999 w 734315"/>
                <a:gd name="connsiteY14" fmla="*/ 1024372 h 1933747"/>
                <a:gd name="connsiteX15" fmla="*/ 501072 w 734315"/>
                <a:gd name="connsiteY15" fmla="*/ 1180121 h 1933747"/>
                <a:gd name="connsiteX16" fmla="*/ 639236 w 734315"/>
                <a:gd name="connsiteY16" fmla="*/ 1333358 h 1933747"/>
                <a:gd name="connsiteX17" fmla="*/ 712087 w 734315"/>
                <a:gd name="connsiteY17" fmla="*/ 1441378 h 1933747"/>
                <a:gd name="connsiteX18" fmla="*/ 732184 w 734315"/>
                <a:gd name="connsiteY18" fmla="*/ 1589591 h 1933747"/>
                <a:gd name="connsiteX19" fmla="*/ 669381 w 734315"/>
                <a:gd name="connsiteY19" fmla="*/ 1722732 h 1933747"/>
                <a:gd name="connsiteX20" fmla="*/ 546289 w 734315"/>
                <a:gd name="connsiteY20" fmla="*/ 1933747 h 193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4315" h="1933747">
                  <a:moveTo>
                    <a:pt x="189573" y="1933747"/>
                  </a:moveTo>
                  <a:lnTo>
                    <a:pt x="104162" y="1788046"/>
                  </a:lnTo>
                  <a:cubicBezTo>
                    <a:pt x="76110" y="1740735"/>
                    <a:pt x="38010" y="1695518"/>
                    <a:pt x="21263" y="1649882"/>
                  </a:cubicBezTo>
                  <a:cubicBezTo>
                    <a:pt x="4516" y="1604246"/>
                    <a:pt x="-5952" y="1564052"/>
                    <a:pt x="3678" y="1514229"/>
                  </a:cubicBezTo>
                  <a:cubicBezTo>
                    <a:pt x="13308" y="1464406"/>
                    <a:pt x="42616" y="1404116"/>
                    <a:pt x="79041" y="1350943"/>
                  </a:cubicBezTo>
                  <a:cubicBezTo>
                    <a:pt x="115466" y="1297770"/>
                    <a:pt x="193760" y="1250041"/>
                    <a:pt x="222230" y="1195194"/>
                  </a:cubicBezTo>
                  <a:cubicBezTo>
                    <a:pt x="250700" y="1140347"/>
                    <a:pt x="234791" y="1097223"/>
                    <a:pt x="249863" y="1021860"/>
                  </a:cubicBezTo>
                  <a:cubicBezTo>
                    <a:pt x="264935" y="946497"/>
                    <a:pt x="297174" y="847270"/>
                    <a:pt x="312665" y="743018"/>
                  </a:cubicBezTo>
                  <a:cubicBezTo>
                    <a:pt x="328156" y="638766"/>
                    <a:pt x="334436" y="517349"/>
                    <a:pt x="342810" y="396350"/>
                  </a:cubicBezTo>
                  <a:cubicBezTo>
                    <a:pt x="351184" y="275351"/>
                    <a:pt x="357464" y="66847"/>
                    <a:pt x="362907" y="17024"/>
                  </a:cubicBezTo>
                  <a:cubicBezTo>
                    <a:pt x="368350" y="-32799"/>
                    <a:pt x="372118" y="36702"/>
                    <a:pt x="375467" y="97411"/>
                  </a:cubicBezTo>
                  <a:cubicBezTo>
                    <a:pt x="378816" y="158120"/>
                    <a:pt x="376304" y="282887"/>
                    <a:pt x="383003" y="381277"/>
                  </a:cubicBezTo>
                  <a:cubicBezTo>
                    <a:pt x="389702" y="479667"/>
                    <a:pt x="404775" y="606528"/>
                    <a:pt x="415661" y="687752"/>
                  </a:cubicBezTo>
                  <a:cubicBezTo>
                    <a:pt x="426547" y="768976"/>
                    <a:pt x="436595" y="812519"/>
                    <a:pt x="448318" y="868622"/>
                  </a:cubicBezTo>
                  <a:cubicBezTo>
                    <a:pt x="460041" y="924725"/>
                    <a:pt x="477207" y="972456"/>
                    <a:pt x="485999" y="1024372"/>
                  </a:cubicBezTo>
                  <a:cubicBezTo>
                    <a:pt x="494791" y="1076288"/>
                    <a:pt x="475533" y="1128623"/>
                    <a:pt x="501072" y="1180121"/>
                  </a:cubicBezTo>
                  <a:cubicBezTo>
                    <a:pt x="526611" y="1231619"/>
                    <a:pt x="604067" y="1289815"/>
                    <a:pt x="639236" y="1333358"/>
                  </a:cubicBezTo>
                  <a:cubicBezTo>
                    <a:pt x="674405" y="1376901"/>
                    <a:pt x="696596" y="1398673"/>
                    <a:pt x="712087" y="1441378"/>
                  </a:cubicBezTo>
                  <a:cubicBezTo>
                    <a:pt x="727578" y="1484083"/>
                    <a:pt x="739302" y="1542699"/>
                    <a:pt x="732184" y="1589591"/>
                  </a:cubicBezTo>
                  <a:cubicBezTo>
                    <a:pt x="725066" y="1636483"/>
                    <a:pt x="700364" y="1665373"/>
                    <a:pt x="669381" y="1722732"/>
                  </a:cubicBezTo>
                  <a:cubicBezTo>
                    <a:pt x="638399" y="1780091"/>
                    <a:pt x="592344" y="1856919"/>
                    <a:pt x="546289" y="1933747"/>
                  </a:cubicBezTo>
                </a:path>
              </a:pathLst>
            </a:custGeom>
            <a:solidFill>
              <a:srgbClr val="347475">
                <a:lumMod val="20000"/>
                <a:lumOff val="80000"/>
              </a:srgbClr>
            </a:solidFill>
            <a:ln w="9525"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grpSp>
      <p:grpSp>
        <p:nvGrpSpPr>
          <p:cNvPr id="431" name="Group 26">
            <a:extLst>
              <a:ext uri="{FF2B5EF4-FFF2-40B4-BE49-F238E27FC236}">
                <a16:creationId xmlns:a16="http://schemas.microsoft.com/office/drawing/2014/main" id="{E7BEDC58-B8EF-A63C-B3E5-62D788D9D9E7}"/>
              </a:ext>
            </a:extLst>
          </p:cNvPr>
          <p:cNvGrpSpPr/>
          <p:nvPr/>
        </p:nvGrpSpPr>
        <p:grpSpPr>
          <a:xfrm>
            <a:off x="7429709" y="2211850"/>
            <a:ext cx="197668" cy="788246"/>
            <a:chOff x="9356205" y="3857388"/>
            <a:chExt cx="242139" cy="1212981"/>
          </a:xfrm>
        </p:grpSpPr>
        <p:cxnSp>
          <p:nvCxnSpPr>
            <p:cNvPr id="432" name="Straight Connector 27">
              <a:extLst>
                <a:ext uri="{FF2B5EF4-FFF2-40B4-BE49-F238E27FC236}">
                  <a16:creationId xmlns:a16="http://schemas.microsoft.com/office/drawing/2014/main" id="{5A70A58F-D877-0B82-DCA4-4438DA2F13E1}"/>
                </a:ext>
              </a:extLst>
            </p:cNvPr>
            <p:cNvCxnSpPr/>
            <p:nvPr/>
          </p:nvCxnSpPr>
          <p:spPr>
            <a:xfrm flipH="1">
              <a:off x="9477276" y="3857388"/>
              <a:ext cx="0" cy="1212981"/>
            </a:xfrm>
            <a:prstGeom prst="line">
              <a:avLst/>
            </a:prstGeom>
            <a:noFill/>
            <a:ln w="12700" cap="flat" cmpd="sng" algn="ctr">
              <a:solidFill>
                <a:srgbClr val="000000"/>
              </a:solidFill>
              <a:prstDash val="solid"/>
            </a:ln>
            <a:effectLst/>
          </p:spPr>
        </p:cxnSp>
        <p:sp>
          <p:nvSpPr>
            <p:cNvPr id="433" name="Rectangle 28">
              <a:extLst>
                <a:ext uri="{FF2B5EF4-FFF2-40B4-BE49-F238E27FC236}">
                  <a16:creationId xmlns:a16="http://schemas.microsoft.com/office/drawing/2014/main" id="{C7F35059-9D06-795A-BB41-D6DDF019A7C4}"/>
                </a:ext>
              </a:extLst>
            </p:cNvPr>
            <p:cNvSpPr/>
            <p:nvPr/>
          </p:nvSpPr>
          <p:spPr>
            <a:xfrm>
              <a:off x="9356205" y="4430450"/>
              <a:ext cx="242139" cy="403356"/>
            </a:xfrm>
            <a:prstGeom prst="rect">
              <a:avLst/>
            </a:prstGeom>
            <a:solidFill>
              <a:sysClr val="window" lastClr="FFFFFF"/>
            </a:solidFill>
            <a:ln w="12700" cap="flat" cmpd="sng" algn="ctr">
              <a:solidFill>
                <a:srgbClr val="000000"/>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cxnSp>
          <p:nvCxnSpPr>
            <p:cNvPr id="434" name="Straight Connector 29">
              <a:extLst>
                <a:ext uri="{FF2B5EF4-FFF2-40B4-BE49-F238E27FC236}">
                  <a16:creationId xmlns:a16="http://schemas.microsoft.com/office/drawing/2014/main" id="{4858B93D-D9A7-C45E-C906-33370477F06B}"/>
                </a:ext>
              </a:extLst>
            </p:cNvPr>
            <p:cNvCxnSpPr/>
            <p:nvPr/>
          </p:nvCxnSpPr>
          <p:spPr>
            <a:xfrm flipH="1">
              <a:off x="9370395" y="4672297"/>
              <a:ext cx="216000" cy="0"/>
            </a:xfrm>
            <a:prstGeom prst="line">
              <a:avLst/>
            </a:prstGeom>
            <a:noFill/>
            <a:ln w="12700" cap="flat" cmpd="sng" algn="ctr">
              <a:solidFill>
                <a:srgbClr val="000000"/>
              </a:solidFill>
              <a:prstDash val="solid"/>
            </a:ln>
            <a:effectLst/>
          </p:spPr>
        </p:cxnSp>
      </p:grpSp>
      <p:sp>
        <p:nvSpPr>
          <p:cNvPr id="435" name="Left Brace 92">
            <a:extLst>
              <a:ext uri="{FF2B5EF4-FFF2-40B4-BE49-F238E27FC236}">
                <a16:creationId xmlns:a16="http://schemas.microsoft.com/office/drawing/2014/main" id="{ED6541EF-A2B3-85C8-3DD5-6A8AE402A8CE}"/>
              </a:ext>
            </a:extLst>
          </p:cNvPr>
          <p:cNvSpPr/>
          <p:nvPr/>
        </p:nvSpPr>
        <p:spPr>
          <a:xfrm rot="16200000">
            <a:off x="3514010" y="2192184"/>
            <a:ext cx="232204" cy="3499178"/>
          </a:xfrm>
          <a:prstGeom prst="leftBrace">
            <a:avLst/>
          </a:prstGeom>
          <a:noFill/>
          <a:ln w="1905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sp>
        <p:nvSpPr>
          <p:cNvPr id="436" name="Left Brace 93">
            <a:extLst>
              <a:ext uri="{FF2B5EF4-FFF2-40B4-BE49-F238E27FC236}">
                <a16:creationId xmlns:a16="http://schemas.microsoft.com/office/drawing/2014/main" id="{73464D61-B305-62F3-9DEF-5A62EECAB431}"/>
              </a:ext>
            </a:extLst>
          </p:cNvPr>
          <p:cNvSpPr/>
          <p:nvPr/>
        </p:nvSpPr>
        <p:spPr>
          <a:xfrm rot="16200000">
            <a:off x="6048317" y="3271369"/>
            <a:ext cx="255908" cy="1364505"/>
          </a:xfrm>
          <a:prstGeom prst="leftBrace">
            <a:avLst/>
          </a:prstGeom>
          <a:noFill/>
          <a:ln w="1905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sp>
        <p:nvSpPr>
          <p:cNvPr id="437" name="Left Brace 94">
            <a:extLst>
              <a:ext uri="{FF2B5EF4-FFF2-40B4-BE49-F238E27FC236}">
                <a16:creationId xmlns:a16="http://schemas.microsoft.com/office/drawing/2014/main" id="{0ACE3B81-4F1A-5EFA-DF35-CE1930435C18}"/>
              </a:ext>
            </a:extLst>
          </p:cNvPr>
          <p:cNvSpPr/>
          <p:nvPr/>
        </p:nvSpPr>
        <p:spPr>
          <a:xfrm rot="16200000">
            <a:off x="7398089" y="3456941"/>
            <a:ext cx="232204" cy="969660"/>
          </a:xfrm>
          <a:prstGeom prst="leftBrace">
            <a:avLst/>
          </a:prstGeom>
          <a:noFill/>
          <a:ln w="1905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a:ln>
                <a:noFill/>
              </a:ln>
              <a:solidFill>
                <a:srgbClr val="404040"/>
              </a:solidFill>
              <a:effectLst/>
              <a:uLnTx/>
              <a:uFillTx/>
              <a:ea typeface="+mn-ea"/>
              <a:cs typeface="Arial"/>
            </a:endParaRPr>
          </a:p>
        </p:txBody>
      </p:sp>
      <p:sp>
        <p:nvSpPr>
          <p:cNvPr id="438" name="Text Placeholder 7">
            <a:extLst>
              <a:ext uri="{FF2B5EF4-FFF2-40B4-BE49-F238E27FC236}">
                <a16:creationId xmlns:a16="http://schemas.microsoft.com/office/drawing/2014/main" id="{484774CD-155C-81D4-602E-2D51E1748D9A}"/>
              </a:ext>
            </a:extLst>
          </p:cNvPr>
          <p:cNvSpPr txBox="1"/>
          <p:nvPr/>
        </p:nvSpPr>
        <p:spPr>
          <a:xfrm>
            <a:off x="430677" y="4430796"/>
            <a:ext cx="1991701" cy="142899"/>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ct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nach Ziegler AG 2020.</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endParaRPr kumimoji="0" lang="en-NZ"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cxnSp>
        <p:nvCxnSpPr>
          <p:cNvPr id="439" name="Straight Connector 183">
            <a:extLst>
              <a:ext uri="{FF2B5EF4-FFF2-40B4-BE49-F238E27FC236}">
                <a16:creationId xmlns:a16="http://schemas.microsoft.com/office/drawing/2014/main" id="{7399CA26-899D-C17D-C992-24372735836E}"/>
              </a:ext>
            </a:extLst>
          </p:cNvPr>
          <p:cNvCxnSpPr/>
          <p:nvPr/>
        </p:nvCxnSpPr>
        <p:spPr>
          <a:xfrm>
            <a:off x="1798426" y="2995354"/>
            <a:ext cx="27000" cy="0"/>
          </a:xfrm>
          <a:prstGeom prst="line">
            <a:avLst/>
          </a:prstGeom>
          <a:noFill/>
          <a:ln w="12700" cap="flat" cmpd="sng" algn="ctr">
            <a:solidFill>
              <a:srgbClr val="000000"/>
            </a:solidFill>
            <a:prstDash val="solid"/>
          </a:ln>
          <a:effectLst/>
        </p:spPr>
      </p:cxnSp>
      <p:cxnSp>
        <p:nvCxnSpPr>
          <p:cNvPr id="440" name="Straight Connector 184">
            <a:extLst>
              <a:ext uri="{FF2B5EF4-FFF2-40B4-BE49-F238E27FC236}">
                <a16:creationId xmlns:a16="http://schemas.microsoft.com/office/drawing/2014/main" id="{1DA56703-7BC1-A97C-88C1-B49FAA284936}"/>
              </a:ext>
            </a:extLst>
          </p:cNvPr>
          <p:cNvCxnSpPr/>
          <p:nvPr/>
        </p:nvCxnSpPr>
        <p:spPr>
          <a:xfrm>
            <a:off x="1798426" y="1686789"/>
            <a:ext cx="27000" cy="0"/>
          </a:xfrm>
          <a:prstGeom prst="line">
            <a:avLst/>
          </a:prstGeom>
          <a:noFill/>
          <a:ln w="12700" cap="flat" cmpd="sng" algn="ctr">
            <a:solidFill>
              <a:srgbClr val="000000"/>
            </a:solidFill>
            <a:prstDash val="solid"/>
          </a:ln>
          <a:effectLst/>
        </p:spPr>
      </p:cxnSp>
      <p:cxnSp>
        <p:nvCxnSpPr>
          <p:cNvPr id="441" name="Straight Connector 185">
            <a:extLst>
              <a:ext uri="{FF2B5EF4-FFF2-40B4-BE49-F238E27FC236}">
                <a16:creationId xmlns:a16="http://schemas.microsoft.com/office/drawing/2014/main" id="{9E209CE7-DDCE-C4CE-A952-CCB70D87DB48}"/>
              </a:ext>
            </a:extLst>
          </p:cNvPr>
          <p:cNvCxnSpPr/>
          <p:nvPr/>
        </p:nvCxnSpPr>
        <p:spPr>
          <a:xfrm>
            <a:off x="1798426" y="1949971"/>
            <a:ext cx="27000" cy="0"/>
          </a:xfrm>
          <a:prstGeom prst="line">
            <a:avLst/>
          </a:prstGeom>
          <a:noFill/>
          <a:ln w="12700" cap="flat" cmpd="sng" algn="ctr">
            <a:solidFill>
              <a:srgbClr val="000000"/>
            </a:solidFill>
            <a:prstDash val="solid"/>
          </a:ln>
          <a:effectLst/>
        </p:spPr>
      </p:cxnSp>
      <p:cxnSp>
        <p:nvCxnSpPr>
          <p:cNvPr id="442" name="Straight Connector 186">
            <a:extLst>
              <a:ext uri="{FF2B5EF4-FFF2-40B4-BE49-F238E27FC236}">
                <a16:creationId xmlns:a16="http://schemas.microsoft.com/office/drawing/2014/main" id="{19259333-9E09-D7BC-701A-7A98AC9BACB8}"/>
              </a:ext>
            </a:extLst>
          </p:cNvPr>
          <p:cNvCxnSpPr/>
          <p:nvPr/>
        </p:nvCxnSpPr>
        <p:spPr>
          <a:xfrm>
            <a:off x="1798426" y="2213154"/>
            <a:ext cx="27000" cy="0"/>
          </a:xfrm>
          <a:prstGeom prst="line">
            <a:avLst/>
          </a:prstGeom>
          <a:noFill/>
          <a:ln w="12700" cap="flat" cmpd="sng" algn="ctr">
            <a:solidFill>
              <a:srgbClr val="000000"/>
            </a:solidFill>
            <a:prstDash val="solid"/>
          </a:ln>
          <a:effectLst/>
        </p:spPr>
      </p:cxnSp>
      <p:cxnSp>
        <p:nvCxnSpPr>
          <p:cNvPr id="443" name="Straight Connector 187">
            <a:extLst>
              <a:ext uri="{FF2B5EF4-FFF2-40B4-BE49-F238E27FC236}">
                <a16:creationId xmlns:a16="http://schemas.microsoft.com/office/drawing/2014/main" id="{78E76F82-E75D-4A13-059B-445406F25310}"/>
              </a:ext>
            </a:extLst>
          </p:cNvPr>
          <p:cNvCxnSpPr/>
          <p:nvPr/>
        </p:nvCxnSpPr>
        <p:spPr>
          <a:xfrm>
            <a:off x="1798426" y="2476336"/>
            <a:ext cx="27000" cy="0"/>
          </a:xfrm>
          <a:prstGeom prst="line">
            <a:avLst/>
          </a:prstGeom>
          <a:noFill/>
          <a:ln w="12700" cap="flat" cmpd="sng" algn="ctr">
            <a:solidFill>
              <a:srgbClr val="000000"/>
            </a:solidFill>
            <a:prstDash val="solid"/>
          </a:ln>
          <a:effectLst/>
        </p:spPr>
      </p:cxnSp>
      <p:cxnSp>
        <p:nvCxnSpPr>
          <p:cNvPr id="444" name="Straight Connector 188">
            <a:extLst>
              <a:ext uri="{FF2B5EF4-FFF2-40B4-BE49-F238E27FC236}">
                <a16:creationId xmlns:a16="http://schemas.microsoft.com/office/drawing/2014/main" id="{25D80C83-824C-8A55-9D4E-0BF83871EA47}"/>
              </a:ext>
            </a:extLst>
          </p:cNvPr>
          <p:cNvCxnSpPr/>
          <p:nvPr/>
        </p:nvCxnSpPr>
        <p:spPr>
          <a:xfrm>
            <a:off x="1798426" y="2739519"/>
            <a:ext cx="27000" cy="0"/>
          </a:xfrm>
          <a:prstGeom prst="line">
            <a:avLst/>
          </a:prstGeom>
          <a:noFill/>
          <a:ln w="12700" cap="flat" cmpd="sng" algn="ctr">
            <a:solidFill>
              <a:srgbClr val="000000"/>
            </a:solidFill>
            <a:prstDash val="solid"/>
          </a:ln>
          <a:effectLst/>
        </p:spPr>
      </p:cxnSp>
      <p:cxnSp>
        <p:nvCxnSpPr>
          <p:cNvPr id="445" name="Straight Arrow Connector 190">
            <a:extLst>
              <a:ext uri="{FF2B5EF4-FFF2-40B4-BE49-F238E27FC236}">
                <a16:creationId xmlns:a16="http://schemas.microsoft.com/office/drawing/2014/main" id="{39D59DDE-7465-7038-F7F8-ED35119E7752}"/>
              </a:ext>
            </a:extLst>
          </p:cNvPr>
          <p:cNvCxnSpPr/>
          <p:nvPr/>
        </p:nvCxnSpPr>
        <p:spPr>
          <a:xfrm flipH="1" flipV="1">
            <a:off x="395358" y="1418612"/>
            <a:ext cx="0" cy="372282"/>
          </a:xfrm>
          <a:prstGeom prst="straightConnector1">
            <a:avLst/>
          </a:prstGeom>
          <a:noFill/>
          <a:ln w="9525" cap="flat" cmpd="sng" algn="ctr">
            <a:solidFill>
              <a:srgbClr val="2F3651"/>
            </a:solidFill>
            <a:prstDash val="solid"/>
            <a:tailEnd type="triangle"/>
          </a:ln>
          <a:effectLst/>
        </p:spPr>
      </p:cxnSp>
      <p:sp>
        <p:nvSpPr>
          <p:cNvPr id="446" name="TextBox 191">
            <a:extLst>
              <a:ext uri="{FF2B5EF4-FFF2-40B4-BE49-F238E27FC236}">
                <a16:creationId xmlns:a16="http://schemas.microsoft.com/office/drawing/2014/main" id="{F27072C3-F829-6ED7-F0CB-A011E005D071}"/>
              </a:ext>
            </a:extLst>
          </p:cNvPr>
          <p:cNvSpPr txBox="1"/>
          <p:nvPr/>
        </p:nvSpPr>
        <p:spPr>
          <a:xfrm>
            <a:off x="432061" y="1418612"/>
            <a:ext cx="924856" cy="369332"/>
          </a:xfrm>
          <a:prstGeom prst="rect">
            <a:avLst/>
          </a:prstGeom>
          <a:noFill/>
        </p:spPr>
        <p:txBody>
          <a:bodyPr wrap="square" rtlCol="0">
            <a:spAutoFit/>
          </a:body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900" b="1" i="0" u="none" strike="noStrike" kern="1200" cap="none" spc="0" normalizeH="0" baseline="0" noProof="0" dirty="0">
                <a:ln>
                  <a:noFill/>
                </a:ln>
                <a:solidFill>
                  <a:srgbClr val="404040"/>
                </a:solidFill>
                <a:effectLst/>
                <a:uLnTx/>
                <a:uFillTx/>
                <a:ea typeface="Arial"/>
                <a:cs typeface="Arial"/>
              </a:rPr>
              <a:t>Schwere Depression</a:t>
            </a:r>
            <a:endParaRPr kumimoji="0" lang="en-NZ" sz="900" b="1" i="0" u="none" strike="noStrike" kern="1200" cap="none" spc="0" normalizeH="0" baseline="0" noProof="0" dirty="0">
              <a:ln>
                <a:noFill/>
              </a:ln>
              <a:solidFill>
                <a:srgbClr val="404040"/>
              </a:solidFill>
              <a:effectLst/>
              <a:uLnTx/>
              <a:uFillTx/>
              <a:ea typeface="+mn-ea"/>
              <a:cs typeface="Arial"/>
            </a:endParaRPr>
          </a:p>
        </p:txBody>
      </p:sp>
      <p:cxnSp>
        <p:nvCxnSpPr>
          <p:cNvPr id="447" name="Straight Arrow Connector 193">
            <a:extLst>
              <a:ext uri="{FF2B5EF4-FFF2-40B4-BE49-F238E27FC236}">
                <a16:creationId xmlns:a16="http://schemas.microsoft.com/office/drawing/2014/main" id="{FEAB80CD-D8FB-82C2-957F-E344A031677A}"/>
              </a:ext>
            </a:extLst>
          </p:cNvPr>
          <p:cNvCxnSpPr>
            <a:cxnSpLocks/>
          </p:cNvCxnSpPr>
          <p:nvPr/>
        </p:nvCxnSpPr>
        <p:spPr>
          <a:xfrm>
            <a:off x="395358" y="2749702"/>
            <a:ext cx="0" cy="397079"/>
          </a:xfrm>
          <a:prstGeom prst="straightConnector1">
            <a:avLst/>
          </a:prstGeom>
          <a:noFill/>
          <a:ln w="9525" cap="flat" cmpd="sng" algn="ctr">
            <a:solidFill>
              <a:srgbClr val="2F3651"/>
            </a:solidFill>
            <a:prstDash val="solid"/>
            <a:tailEnd type="triangle"/>
          </a:ln>
          <a:effectLst/>
        </p:spPr>
      </p:cxnSp>
      <p:sp>
        <p:nvSpPr>
          <p:cNvPr id="449" name="Left Bracket 8">
            <a:extLst>
              <a:ext uri="{FF2B5EF4-FFF2-40B4-BE49-F238E27FC236}">
                <a16:creationId xmlns:a16="http://schemas.microsoft.com/office/drawing/2014/main" id="{72C52A7C-DD57-E1B8-8C40-71D69D2B3F7E}"/>
              </a:ext>
            </a:extLst>
          </p:cNvPr>
          <p:cNvSpPr/>
          <p:nvPr/>
        </p:nvSpPr>
        <p:spPr>
          <a:xfrm rot="5400000">
            <a:off x="4123126" y="-488527"/>
            <a:ext cx="141684" cy="3943352"/>
          </a:xfrm>
          <a:prstGeom prst="leftBracket">
            <a:avLst/>
          </a:prstGeom>
          <a:noFill/>
          <a:ln w="9525" cap="flat" cmpd="sng" algn="ctr">
            <a:solidFill>
              <a:srgbClr val="347475">
                <a:shade val="95000"/>
                <a:satMod val="105000"/>
              </a:srgbClr>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404040"/>
              </a:solidFill>
              <a:effectLst/>
              <a:uLnTx/>
              <a:uFillTx/>
              <a:ea typeface="+mn-ea"/>
              <a:cs typeface="Arial"/>
            </a:endParaRPr>
          </a:p>
        </p:txBody>
      </p:sp>
      <p:sp>
        <p:nvSpPr>
          <p:cNvPr id="450" name="TextBox 69">
            <a:extLst>
              <a:ext uri="{FF2B5EF4-FFF2-40B4-BE49-F238E27FC236}">
                <a16:creationId xmlns:a16="http://schemas.microsoft.com/office/drawing/2014/main" id="{1506EDBE-AB6C-9898-6791-6921AC85239E}"/>
              </a:ext>
            </a:extLst>
          </p:cNvPr>
          <p:cNvSpPr txBox="1"/>
          <p:nvPr/>
        </p:nvSpPr>
        <p:spPr>
          <a:xfrm>
            <a:off x="3359165" y="1188447"/>
            <a:ext cx="1603439" cy="230832"/>
          </a:xfrm>
          <a:prstGeom prst="rect">
            <a:avLst/>
          </a:prstGeom>
          <a:noFill/>
        </p:spPr>
        <p:txBody>
          <a:bodyPr wrap="square" rtlCol="0">
            <a:spAutoFit/>
          </a:bodyP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0" i="0" u="none" strike="noStrike" kern="1200" cap="none" spc="0" normalizeH="0" baseline="0" noProof="0" dirty="0">
                <a:ln>
                  <a:noFill/>
                </a:ln>
                <a:solidFill>
                  <a:srgbClr val="404040"/>
                </a:solidFill>
                <a:effectLst/>
                <a:uLnTx/>
                <a:uFillTx/>
                <a:ea typeface="Arial"/>
                <a:cs typeface="Arial"/>
              </a:rPr>
              <a:t>p = 0,002</a:t>
            </a:r>
            <a:endParaRPr kumimoji="0" lang="en-US" sz="900" b="0" i="0" u="none" strike="noStrike" kern="1200" cap="none" spc="0" normalizeH="0" baseline="0" noProof="0" dirty="0">
              <a:ln>
                <a:noFill/>
              </a:ln>
              <a:solidFill>
                <a:srgbClr val="404040"/>
              </a:solidFill>
              <a:effectLst/>
              <a:uLnTx/>
              <a:uFillTx/>
              <a:ea typeface="+mn-ea"/>
              <a:cs typeface="Arial"/>
            </a:endParaRPr>
          </a:p>
        </p:txBody>
      </p:sp>
    </p:spTree>
    <p:extLst>
      <p:ext uri="{BB962C8B-B14F-4D97-AF65-F5344CB8AC3E}">
        <p14:creationId xmlns:p14="http://schemas.microsoft.com/office/powerpoint/2010/main" val="4193458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44DDE-AE3B-764F-4CE1-3CE2DF66BE8E}"/>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552713AE-3A62-0509-62AA-306CDA54CF13}"/>
              </a:ext>
            </a:extLst>
          </p:cNvPr>
          <p:cNvSpPr txBox="1">
            <a:spLocks/>
          </p:cNvSpPr>
          <p:nvPr/>
        </p:nvSpPr>
        <p:spPr>
          <a:xfrm>
            <a:off x="314408"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Früherkennung verbessert die Lebensqualität von Kindern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un</a:t>
            </a:r>
            <a:r>
              <a:rPr lang="de-DE" sz="2000" b="1" dirty="0">
                <a:solidFill>
                  <a:srgbClr val="7030A0"/>
                </a:solidFill>
                <a:latin typeface="Verdana"/>
              </a:rPr>
              <a:t>d reduziert den Stress für Eltern nach der Diagnose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438" name="Text Placeholder 7">
            <a:extLst>
              <a:ext uri="{FF2B5EF4-FFF2-40B4-BE49-F238E27FC236}">
                <a16:creationId xmlns:a16="http://schemas.microsoft.com/office/drawing/2014/main" id="{0BD93650-49E4-7157-0BB0-547EEC9EA08D}"/>
              </a:ext>
            </a:extLst>
          </p:cNvPr>
          <p:cNvSpPr txBox="1"/>
          <p:nvPr/>
        </p:nvSpPr>
        <p:spPr>
          <a:xfrm>
            <a:off x="367723" y="4512955"/>
            <a:ext cx="2054655" cy="142899"/>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ct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nach Smith LB 2018.</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endParaRPr kumimoji="0" lang="en-NZ" sz="600" b="0" i="0" u="none" strike="noStrike" kern="1200" cap="none" spc="0" normalizeH="0" baseline="30000" noProof="0" dirty="0">
              <a:ln>
                <a:noFill/>
              </a:ln>
              <a:solidFill>
                <a:srgbClr val="404040"/>
              </a:solidFill>
              <a:effectLst/>
              <a:uLnTx/>
              <a:uFillTx/>
              <a:latin typeface="+mn-lt"/>
            </a:endParaRPr>
          </a:p>
        </p:txBody>
      </p:sp>
      <p:sp>
        <p:nvSpPr>
          <p:cNvPr id="453" name="Text Placeholder 9">
            <a:extLst>
              <a:ext uri="{FF2B5EF4-FFF2-40B4-BE49-F238E27FC236}">
                <a16:creationId xmlns:a16="http://schemas.microsoft.com/office/drawing/2014/main" id="{74DA3B03-A2B0-428B-BA52-E0CED141C4D4}"/>
              </a:ext>
            </a:extLst>
          </p:cNvPr>
          <p:cNvSpPr txBox="1">
            <a:spLocks/>
          </p:cNvSpPr>
          <p:nvPr/>
        </p:nvSpPr>
        <p:spPr>
          <a:xfrm>
            <a:off x="367724" y="4776013"/>
            <a:ext cx="8473824"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 Analyse 1 Jahr nach Diagnose von T1D Stadium 3. </a:t>
            </a:r>
          </a:p>
          <a:p>
            <a:pPr>
              <a:defRPr/>
            </a:pPr>
            <a:r>
              <a:rPr kumimoji="0" lang="de" sz="600" b="0" i="0" u="none" strike="noStrike" kern="1200" cap="none" spc="0" normalizeH="0" baseline="0" noProof="0" dirty="0">
                <a:ln>
                  <a:noFill/>
                </a:ln>
                <a:solidFill>
                  <a:srgbClr val="404040"/>
                </a:solidFill>
                <a:effectLst/>
                <a:uLnTx/>
                <a:uFillTx/>
                <a:latin typeface="+mn-lt"/>
                <a:ea typeface="Arial"/>
                <a:cs typeface="Arial"/>
              </a:rPr>
              <a:t>PedsQL: Pediatic Quality of Life Inventor, Lebensqualität-Fragebogen für Kinder; PIP: Pediatric Inventory for Parents, Pädiatrischer Fragebogen für Eltern; QoL: Quality of Life, Lebensqualität; SAI: Spielberger State Anxiety Inventory, Spielbergers Zustandsangst-Inventar; T1D: Typ-1-Diabetes; </a:t>
            </a:r>
            <a:r>
              <a:rPr lang="de" sz="600" dirty="0">
                <a:solidFill>
                  <a:srgbClr val="404040"/>
                </a:solidFill>
                <a:latin typeface="+mn-lt"/>
                <a:ea typeface="Arial"/>
                <a:cs typeface="Arial"/>
              </a:rPr>
              <a:t>TEDDY: </a:t>
            </a:r>
            <a:r>
              <a:rPr lang="en-US" sz="600" dirty="0">
                <a:solidFill>
                  <a:srgbClr val="404040"/>
                </a:solidFill>
                <a:latin typeface="+mn-lt"/>
                <a:ea typeface="Arial"/>
                <a:cs typeface="Arial"/>
              </a:rPr>
              <a:t>The Environmental Determinants of Diabetes in the Young (Studie).</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Smith LB </a:t>
            </a:r>
            <a:r>
              <a:rPr kumimoji="0" lang="de" sz="600" b="0" i="1" u="none" strike="noStrike" kern="1200" cap="none" spc="0" normalizeH="0" baseline="0" noProof="0" dirty="0">
                <a:ln>
                  <a:noFill/>
                </a:ln>
                <a:solidFill>
                  <a:srgbClr val="404040"/>
                </a:solidFill>
                <a:effectLst/>
                <a:uLnTx/>
                <a:uFillTx/>
                <a:latin typeface="+mn-lt"/>
                <a:ea typeface="Arial"/>
                <a:cs typeface="Arial"/>
              </a:rPr>
              <a:t>et al. Pediatr Diabetes </a:t>
            </a:r>
            <a:r>
              <a:rPr kumimoji="0" lang="de" sz="600" b="0" i="0" u="none" strike="noStrike" kern="1200" cap="none" spc="0" normalizeH="0" baseline="0" noProof="0" dirty="0">
                <a:ln>
                  <a:noFill/>
                </a:ln>
                <a:solidFill>
                  <a:srgbClr val="404040"/>
                </a:solidFill>
                <a:effectLst/>
                <a:uLnTx/>
                <a:uFillTx/>
                <a:latin typeface="+mn-lt"/>
                <a:ea typeface="Arial"/>
                <a:cs typeface="Arial"/>
              </a:rPr>
              <a:t>2018; 19: 1025</a:t>
            </a:r>
            <a:r>
              <a:rPr lang="da-DK" sz="600" dirty="0">
                <a:solidFill>
                  <a:srgbClr val="404040"/>
                </a:solidFill>
                <a:latin typeface="+mn-lt"/>
                <a:ea typeface="Arial"/>
                <a:cs typeface="Arial"/>
              </a:rPr>
              <a:t>–33</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2" name="Text Placeholder 4">
            <a:extLst>
              <a:ext uri="{FF2B5EF4-FFF2-40B4-BE49-F238E27FC236}">
                <a16:creationId xmlns:a16="http://schemas.microsoft.com/office/drawing/2014/main" id="{23FB0B08-29F9-CF5A-F4D7-E1C5F7870E0F}"/>
              </a:ext>
            </a:extLst>
          </p:cNvPr>
          <p:cNvSpPr txBox="1">
            <a:spLocks/>
          </p:cNvSpPr>
          <p:nvPr/>
        </p:nvSpPr>
        <p:spPr>
          <a:xfrm>
            <a:off x="367723" y="1330501"/>
            <a:ext cx="2768240" cy="2969572"/>
          </a:xfrm>
          <a:prstGeom prst="roundRect">
            <a:avLst>
              <a:gd name="adj" fmla="val 6037"/>
            </a:avLst>
          </a:prstGeom>
          <a:ln w="12700">
            <a:solidFill>
              <a:srgbClr val="030F3B"/>
            </a:solidFill>
          </a:ln>
        </p:spPr>
        <p:txBody>
          <a:bodyPr vert="horz" wrap="square" lIns="108000" tIns="27000" rIns="0" bIns="0" rtlCol="0" anchor="ctr" anchorCtr="0">
            <a:noAutofit/>
          </a:bodyPr>
          <a:lstStyle>
            <a:lvl1pPr marL="0" indent="0" algn="l" defTabSz="914400" rtl="0" eaLnBrk="1" latinLnBrk="0" hangingPunct="1">
              <a:lnSpc>
                <a:spcPct val="90000"/>
              </a:lnSpc>
              <a:spcBef>
                <a:spcPts val="2400"/>
              </a:spcBef>
              <a:buFont typeface="Arial" panose="020B0604020202020204" pitchFamily="34" charset="0"/>
              <a:buNone/>
              <a:defRPr sz="180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914400" rtl="0" eaLnBrk="1" latinLnBrk="0" hangingPunct="1">
              <a:lnSpc>
                <a:spcPct val="90000"/>
              </a:lnSpc>
              <a:spcBef>
                <a:spcPts val="1200"/>
              </a:spcBef>
              <a:buFont typeface="Arial" panose="020B0604020202020204" pitchFamily="34" charset="0"/>
              <a:buNone/>
              <a:defRPr sz="14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1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1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defTabSz="685800">
              <a:spcBef>
                <a:spcPts val="0"/>
              </a:spcBef>
              <a:spcAft>
                <a:spcPts val="450"/>
              </a:spcAft>
              <a:defRPr/>
            </a:pPr>
            <a:r>
              <a:rPr lang="de-DE" sz="1100" i="0" dirty="0">
                <a:solidFill>
                  <a:srgbClr val="030F3B"/>
                </a:solidFill>
                <a:latin typeface="+mn-lt"/>
              </a:rPr>
              <a:t>Die Analyse der TEDDY-Studie (N = 108) ergab, dass sich für Kinder, bei denen ein hohes Risiko für </a:t>
            </a:r>
            <a:r>
              <a:rPr kumimoji="0" lang="en-US" sz="1100" b="0" i="0" u="none" strike="noStrike" kern="1200" cap="none" spc="0" normalizeH="0" baseline="0" noProof="0" dirty="0">
                <a:ln>
                  <a:noFill/>
                </a:ln>
                <a:solidFill>
                  <a:srgbClr val="030F3B"/>
                </a:solidFill>
                <a:effectLst/>
                <a:uLnTx/>
                <a:uFillTx/>
                <a:latin typeface="+mn-lt"/>
              </a:rPr>
              <a:t>T1D Stadium 3 </a:t>
            </a:r>
            <a:r>
              <a:rPr kumimoji="0" lang="en-US" sz="1100" b="1" i="0" u="none" strike="noStrike" kern="1200" cap="none" spc="0" normalizeH="0" baseline="0" noProof="0" dirty="0" err="1">
                <a:ln>
                  <a:noFill/>
                </a:ln>
                <a:solidFill>
                  <a:srgbClr val="030F3B"/>
                </a:solidFill>
                <a:effectLst/>
                <a:uLnTx/>
                <a:uFillTx/>
                <a:latin typeface="+mn-lt"/>
              </a:rPr>
              <a:t>im</a:t>
            </a:r>
            <a:r>
              <a:rPr kumimoji="0" lang="en-US" sz="1100" b="1" i="0" u="none" strike="noStrike" kern="1200" cap="none" spc="0" normalizeH="0" baseline="0" noProof="0" dirty="0">
                <a:ln>
                  <a:noFill/>
                </a:ln>
                <a:solidFill>
                  <a:srgbClr val="030F3B"/>
                </a:solidFill>
                <a:effectLst/>
                <a:uLnTx/>
                <a:uFillTx/>
                <a:latin typeface="+mn-lt"/>
              </a:rPr>
              <a:t> Rahmen </a:t>
            </a:r>
            <a:r>
              <a:rPr kumimoji="0" lang="en-US" sz="1100" b="1" i="0" u="none" strike="noStrike" kern="1200" cap="none" spc="0" normalizeH="0" baseline="0" noProof="0" dirty="0" err="1">
                <a:ln>
                  <a:noFill/>
                </a:ln>
                <a:solidFill>
                  <a:srgbClr val="030F3B"/>
                </a:solidFill>
                <a:effectLst/>
                <a:uLnTx/>
                <a:uFillTx/>
                <a:latin typeface="+mn-lt"/>
              </a:rPr>
              <a:t>eines</a:t>
            </a:r>
            <a:r>
              <a:rPr kumimoji="0" lang="en-US" sz="1100" b="1" i="0" u="none" strike="noStrike" kern="1200" cap="none" spc="0" normalizeH="0" baseline="0" noProof="0" dirty="0">
                <a:ln>
                  <a:noFill/>
                </a:ln>
                <a:solidFill>
                  <a:srgbClr val="030F3B"/>
                </a:solidFill>
                <a:effectLst/>
                <a:uLnTx/>
                <a:uFillTx/>
                <a:latin typeface="+mn-lt"/>
              </a:rPr>
              <a:t> Screenings und </a:t>
            </a:r>
            <a:r>
              <a:rPr kumimoji="0" lang="en-US" sz="1100" b="1" i="0" u="none" strike="noStrike" kern="1200" cap="none" spc="0" normalizeH="0" baseline="0" noProof="0" dirty="0" err="1">
                <a:ln>
                  <a:noFill/>
                </a:ln>
                <a:solidFill>
                  <a:srgbClr val="030F3B"/>
                </a:solidFill>
                <a:effectLst/>
                <a:uLnTx/>
                <a:uFillTx/>
                <a:latin typeface="+mn-lt"/>
              </a:rPr>
              <a:t>Monitorings</a:t>
            </a:r>
            <a:r>
              <a:rPr kumimoji="0" lang="en-US" sz="1100" b="1" i="0" u="none" strike="noStrike" kern="1200" cap="none" spc="0" normalizeH="0" baseline="0" noProof="0" dirty="0">
                <a:ln>
                  <a:noFill/>
                </a:ln>
                <a:solidFill>
                  <a:srgbClr val="030F3B"/>
                </a:solidFill>
                <a:effectLst/>
                <a:uLnTx/>
                <a:uFillTx/>
                <a:latin typeface="+mn-lt"/>
              </a:rPr>
              <a:t> </a:t>
            </a:r>
            <a:r>
              <a:rPr kumimoji="0" lang="en-US" sz="1100" b="0" i="0" u="none" strike="noStrike" kern="1200" cap="none" spc="0" normalizeH="0" baseline="0" noProof="0" dirty="0" err="1">
                <a:ln>
                  <a:noFill/>
                </a:ln>
                <a:solidFill>
                  <a:srgbClr val="030F3B"/>
                </a:solidFill>
                <a:effectLst/>
                <a:uLnTx/>
                <a:uFillTx/>
                <a:latin typeface="+mn-lt"/>
              </a:rPr>
              <a:t>diagnostiziert</a:t>
            </a:r>
            <a:r>
              <a:rPr kumimoji="0" lang="en-US" sz="1100" b="0" i="0" u="none" strike="noStrike" kern="1200" cap="none" spc="0" normalizeH="0" baseline="0" noProof="0" dirty="0">
                <a:ln>
                  <a:noFill/>
                </a:ln>
                <a:solidFill>
                  <a:srgbClr val="030F3B"/>
                </a:solidFill>
                <a:effectLst/>
                <a:uLnTx/>
                <a:uFillTx/>
                <a:latin typeface="+mn-lt"/>
              </a:rPr>
              <a:t> </a:t>
            </a:r>
            <a:r>
              <a:rPr kumimoji="0" lang="en-US" sz="1100" b="0" i="0" u="none" strike="noStrike" kern="1200" cap="none" spc="0" normalizeH="0" baseline="0" noProof="0" dirty="0" err="1">
                <a:ln>
                  <a:noFill/>
                </a:ln>
                <a:solidFill>
                  <a:srgbClr val="030F3B"/>
                </a:solidFill>
                <a:effectLst/>
                <a:uLnTx/>
                <a:uFillTx/>
                <a:latin typeface="+mn-lt"/>
              </a:rPr>
              <a:t>wurde</a:t>
            </a:r>
            <a:r>
              <a:rPr kumimoji="0" lang="en-US" sz="1100" b="0" i="0" u="none" strike="noStrike" kern="1200" cap="none" spc="0" normalizeH="0" baseline="0" noProof="0" dirty="0">
                <a:ln>
                  <a:noFill/>
                </a:ln>
                <a:solidFill>
                  <a:srgbClr val="030F3B"/>
                </a:solidFill>
                <a:effectLst/>
                <a:uLnTx/>
                <a:uFillTx/>
                <a:latin typeface="+mn-lt"/>
              </a:rPr>
              <a:t> vs. Kinder, erst die </a:t>
            </a:r>
            <a:r>
              <a:rPr kumimoji="0" lang="en-US" sz="1100" b="0" i="0" u="none" strike="noStrike" kern="1200" cap="none" spc="0" normalizeH="0" baseline="0" noProof="0" dirty="0" err="1">
                <a:ln>
                  <a:noFill/>
                </a:ln>
                <a:solidFill>
                  <a:srgbClr val="030F3B"/>
                </a:solidFill>
                <a:effectLst/>
                <a:uLnTx/>
                <a:uFillTx/>
                <a:latin typeface="+mn-lt"/>
              </a:rPr>
              <a:t>bei</a:t>
            </a:r>
            <a:r>
              <a:rPr kumimoji="0" lang="en-US" sz="1100" b="0" i="0" u="none" strike="noStrike" kern="1200" cap="none" spc="0" normalizeH="0" baseline="0" noProof="0" dirty="0">
                <a:ln>
                  <a:noFill/>
                </a:ln>
                <a:solidFill>
                  <a:srgbClr val="030F3B"/>
                </a:solidFill>
                <a:effectLst/>
                <a:uLnTx/>
                <a:uFillTx/>
                <a:latin typeface="+mn-lt"/>
              </a:rPr>
              <a:t> </a:t>
            </a:r>
            <a:r>
              <a:rPr kumimoji="0" lang="en-US" sz="1100" b="0" i="0" u="none" strike="noStrike" kern="1200" cap="none" spc="0" normalizeH="0" baseline="0" noProof="0" dirty="0" err="1">
                <a:ln>
                  <a:noFill/>
                </a:ln>
                <a:solidFill>
                  <a:srgbClr val="030F3B"/>
                </a:solidFill>
                <a:effectLst/>
                <a:uLnTx/>
                <a:uFillTx/>
                <a:latin typeface="+mn-lt"/>
              </a:rPr>
              <a:t>klinischer</a:t>
            </a:r>
            <a:r>
              <a:rPr kumimoji="0" lang="en-US" sz="1100" b="0" i="0" u="none" strike="noStrike" kern="1200" cap="none" spc="0" normalizeH="0" baseline="0" noProof="0" dirty="0">
                <a:ln>
                  <a:noFill/>
                </a:ln>
                <a:solidFill>
                  <a:srgbClr val="030F3B"/>
                </a:solidFill>
                <a:effectLst/>
                <a:uLnTx/>
                <a:uFillTx/>
                <a:latin typeface="+mn-lt"/>
              </a:rPr>
              <a:t> Manifestation </a:t>
            </a:r>
            <a:r>
              <a:rPr kumimoji="0" lang="en-US" sz="1100" b="0" i="0" u="none" strike="noStrike" kern="1200" cap="none" spc="0" normalizeH="0" baseline="0" noProof="0" dirty="0" err="1">
                <a:ln>
                  <a:noFill/>
                </a:ln>
                <a:solidFill>
                  <a:srgbClr val="030F3B"/>
                </a:solidFill>
                <a:effectLst/>
                <a:uLnTx/>
                <a:uFillTx/>
                <a:latin typeface="+mn-lt"/>
              </a:rPr>
              <a:t>diagnostiziert</a:t>
            </a:r>
            <a:r>
              <a:rPr kumimoji="0" lang="en-US" sz="1100" b="0" i="0" u="none" strike="noStrike" kern="1200" cap="none" spc="0" normalizeH="0" baseline="0" noProof="0" dirty="0">
                <a:ln>
                  <a:noFill/>
                </a:ln>
                <a:solidFill>
                  <a:srgbClr val="030F3B"/>
                </a:solidFill>
                <a:effectLst/>
                <a:uLnTx/>
                <a:uFillTx/>
                <a:latin typeface="+mn-lt"/>
              </a:rPr>
              <a:t> </a:t>
            </a:r>
            <a:r>
              <a:rPr kumimoji="0" lang="en-US" sz="1100" b="0" i="0" u="none" strike="noStrike" kern="1200" cap="none" spc="0" normalizeH="0" baseline="0" noProof="0" dirty="0" err="1">
                <a:ln>
                  <a:noFill/>
                </a:ln>
                <a:solidFill>
                  <a:srgbClr val="030F3B"/>
                </a:solidFill>
                <a:effectLst/>
                <a:uLnTx/>
                <a:uFillTx/>
                <a:latin typeface="+mn-lt"/>
              </a:rPr>
              <a:t>wurden</a:t>
            </a:r>
            <a:r>
              <a:rPr kumimoji="0" lang="en-US" sz="1100" b="0" i="0" u="none" strike="noStrike" kern="1200" cap="none" spc="0" normalizeH="0" baseline="0" noProof="0" dirty="0">
                <a:ln>
                  <a:noFill/>
                </a:ln>
                <a:solidFill>
                  <a:srgbClr val="030F3B"/>
                </a:solidFill>
                <a:effectLst/>
                <a:uLnTx/>
                <a:uFillTx/>
                <a:latin typeface="+mn-lt"/>
              </a:rPr>
              <a:t>, </a:t>
            </a:r>
            <a:r>
              <a:rPr kumimoji="0" lang="en-US" sz="1100" b="0" i="0" u="none" strike="noStrike" kern="1200" cap="none" spc="0" normalizeH="0" baseline="0" noProof="0" dirty="0" err="1">
                <a:ln>
                  <a:noFill/>
                </a:ln>
                <a:solidFill>
                  <a:srgbClr val="030F3B"/>
                </a:solidFill>
                <a:effectLst/>
                <a:uLnTx/>
                <a:uFillTx/>
                <a:latin typeface="+mn-lt"/>
              </a:rPr>
              <a:t>folgendes</a:t>
            </a:r>
            <a:r>
              <a:rPr kumimoji="0" lang="en-US" sz="1100" b="0" i="0" u="none" strike="noStrike" kern="1200" cap="none" spc="0" normalizeH="0" baseline="0" noProof="0" dirty="0">
                <a:ln>
                  <a:noFill/>
                </a:ln>
                <a:solidFill>
                  <a:srgbClr val="030F3B"/>
                </a:solidFill>
                <a:effectLst/>
                <a:uLnTx/>
                <a:uFillTx/>
                <a:latin typeface="+mn-lt"/>
              </a:rPr>
              <a:t> </a:t>
            </a:r>
            <a:r>
              <a:rPr kumimoji="0" lang="en-US" sz="1100" b="0" i="0" u="none" strike="noStrike" kern="1200" cap="none" spc="0" normalizeH="0" baseline="0" noProof="0" dirty="0" err="1">
                <a:ln>
                  <a:noFill/>
                </a:ln>
                <a:solidFill>
                  <a:srgbClr val="030F3B"/>
                </a:solidFill>
                <a:effectLst/>
                <a:uLnTx/>
                <a:uFillTx/>
                <a:latin typeface="+mn-lt"/>
              </a:rPr>
              <a:t>zeigte</a:t>
            </a:r>
            <a:r>
              <a:rPr kumimoji="0" lang="en-US" sz="1100" b="0" i="0" u="none" strike="noStrike" kern="1200" cap="none" spc="0" normalizeH="0" baseline="0" noProof="0" dirty="0">
                <a:ln>
                  <a:noFill/>
                </a:ln>
                <a:solidFill>
                  <a:srgbClr val="030F3B"/>
                </a:solidFill>
                <a:effectLst/>
                <a:uLnTx/>
                <a:uFillTx/>
                <a:latin typeface="+mn-lt"/>
              </a:rPr>
              <a:t>:*</a:t>
            </a:r>
          </a:p>
          <a:p>
            <a:pPr marL="136922" lvl="1" indent="-136922" defTabSz="685800">
              <a:spcBef>
                <a:spcPts val="0"/>
              </a:spcBef>
              <a:spcAft>
                <a:spcPts val="450"/>
              </a:spcAft>
              <a:buFont typeface="Arial" panose="020B0604020202020204" pitchFamily="34" charset="0"/>
              <a:buChar char="•"/>
              <a:defRPr/>
            </a:pPr>
            <a:r>
              <a:rPr lang="de-DE" sz="1100" dirty="0">
                <a:solidFill>
                  <a:srgbClr val="030F3B"/>
                </a:solidFill>
                <a:latin typeface="+mn-lt"/>
              </a:rPr>
              <a:t>Kein signifikanter Unterschied hinsichtlich der Diabetes-bezogenen Ängste der Eltern </a:t>
            </a:r>
          </a:p>
          <a:p>
            <a:pPr marL="136922" lvl="1" indent="-136922" defTabSz="685800">
              <a:spcBef>
                <a:spcPts val="0"/>
              </a:spcBef>
              <a:spcAft>
                <a:spcPts val="450"/>
              </a:spcAft>
              <a:buFont typeface="Arial" panose="020B0604020202020204" pitchFamily="34" charset="0"/>
              <a:buChar char="•"/>
              <a:defRPr/>
            </a:pPr>
            <a:r>
              <a:rPr lang="de-DE" sz="1100" dirty="0">
                <a:solidFill>
                  <a:srgbClr val="030F3B"/>
                </a:solidFill>
                <a:latin typeface="+mn-lt"/>
              </a:rPr>
              <a:t>Signifikant </a:t>
            </a:r>
            <a:r>
              <a:rPr lang="de-DE" sz="1100" b="1" dirty="0">
                <a:solidFill>
                  <a:srgbClr val="030F3B"/>
                </a:solidFill>
                <a:latin typeface="+mn-lt"/>
              </a:rPr>
              <a:t>verbesserte </a:t>
            </a:r>
            <a:r>
              <a:rPr lang="de-DE" sz="1100" b="1" dirty="0" err="1">
                <a:solidFill>
                  <a:srgbClr val="030F3B"/>
                </a:solidFill>
                <a:latin typeface="+mn-lt"/>
              </a:rPr>
              <a:t>Diabe</a:t>
            </a:r>
            <a:r>
              <a:rPr lang="de-DE" sz="1100" b="1" dirty="0">
                <a:solidFill>
                  <a:srgbClr val="030F3B"/>
                </a:solidFill>
                <a:latin typeface="+mn-lt"/>
              </a:rPr>
              <a:t>-</a:t>
            </a:r>
            <a:r>
              <a:rPr lang="de-DE" sz="1100" b="1" dirty="0" err="1">
                <a:solidFill>
                  <a:srgbClr val="030F3B"/>
                </a:solidFill>
                <a:latin typeface="+mn-lt"/>
              </a:rPr>
              <a:t>tes</a:t>
            </a:r>
            <a:r>
              <a:rPr lang="de-DE" sz="1100" b="1" dirty="0">
                <a:solidFill>
                  <a:srgbClr val="030F3B"/>
                </a:solidFill>
                <a:latin typeface="+mn-lt"/>
              </a:rPr>
              <a:t>-bezogene Lebensqualität </a:t>
            </a:r>
          </a:p>
          <a:p>
            <a:pPr marL="136922" lvl="1" indent="-136922" defTabSz="685800">
              <a:spcBef>
                <a:spcPts val="0"/>
              </a:spcBef>
              <a:spcAft>
                <a:spcPts val="450"/>
              </a:spcAft>
              <a:buFont typeface="Arial" panose="020B0604020202020204" pitchFamily="34" charset="0"/>
              <a:buChar char="•"/>
              <a:defRPr/>
            </a:pPr>
            <a:r>
              <a:rPr lang="de-DE" sz="1100" dirty="0">
                <a:solidFill>
                  <a:srgbClr val="030F3B"/>
                </a:solidFill>
                <a:latin typeface="+mn-lt"/>
              </a:rPr>
              <a:t>Signifikant </a:t>
            </a:r>
            <a:r>
              <a:rPr lang="de-DE" sz="1100" b="1" dirty="0">
                <a:solidFill>
                  <a:srgbClr val="030F3B"/>
                </a:solidFill>
                <a:latin typeface="+mn-lt"/>
              </a:rPr>
              <a:t>geringerer Stress für die Eltern nach der Diagnose</a:t>
            </a:r>
            <a:r>
              <a:rPr kumimoji="0" lang="en-US" sz="1100" b="1" i="0" u="none" strike="noStrike" kern="1200" cap="none" spc="0" normalizeH="0" baseline="0" noProof="0" dirty="0">
                <a:ln>
                  <a:noFill/>
                </a:ln>
                <a:solidFill>
                  <a:srgbClr val="030F3B"/>
                </a:solidFill>
                <a:effectLst/>
                <a:uLnTx/>
                <a:uFillTx/>
                <a:latin typeface="+mn-lt"/>
              </a:rPr>
              <a:t> </a:t>
            </a:r>
          </a:p>
        </p:txBody>
      </p:sp>
      <p:sp>
        <p:nvSpPr>
          <p:cNvPr id="43" name="Elemento grafico 40">
            <a:extLst>
              <a:ext uri="{FF2B5EF4-FFF2-40B4-BE49-F238E27FC236}">
                <a16:creationId xmlns:a16="http://schemas.microsoft.com/office/drawing/2014/main" id="{21A93336-54D8-6D9B-2EF7-13E9175CB1D3}"/>
              </a:ext>
            </a:extLst>
          </p:cNvPr>
          <p:cNvSpPr/>
          <p:nvPr/>
        </p:nvSpPr>
        <p:spPr>
          <a:xfrm>
            <a:off x="4063474" y="2386928"/>
            <a:ext cx="135587" cy="922022"/>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00000"/>
            </a:solidFill>
            <a:prstDash val="solid"/>
            <a:miter/>
          </a:ln>
        </p:spPr>
        <p:txBody>
          <a:bodyPr rtlCol="0" anchor="ctr"/>
          <a:lstStyle/>
          <a:p>
            <a:pPr defTabSz="685800">
              <a:defRPr/>
            </a:pPr>
            <a:endParaRPr lang="en-US" sz="900" kern="0">
              <a:solidFill>
                <a:srgbClr val="000000"/>
              </a:solidFill>
            </a:endParaRPr>
          </a:p>
        </p:txBody>
      </p:sp>
      <p:sp>
        <p:nvSpPr>
          <p:cNvPr id="44" name="Rettangolo 23">
            <a:extLst>
              <a:ext uri="{FF2B5EF4-FFF2-40B4-BE49-F238E27FC236}">
                <a16:creationId xmlns:a16="http://schemas.microsoft.com/office/drawing/2014/main" id="{ACD8D7A4-AF0D-FC8D-9230-C5C5976D6B6B}"/>
              </a:ext>
            </a:extLst>
          </p:cNvPr>
          <p:cNvSpPr/>
          <p:nvPr/>
        </p:nvSpPr>
        <p:spPr>
          <a:xfrm>
            <a:off x="3939173" y="2901755"/>
            <a:ext cx="390629" cy="176213"/>
          </a:xfrm>
          <a:prstGeom prst="rect">
            <a:avLst/>
          </a:prstGeom>
          <a:solidFill>
            <a:srgbClr val="00D1CC"/>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endParaRPr>
          </a:p>
        </p:txBody>
      </p:sp>
      <p:cxnSp>
        <p:nvCxnSpPr>
          <p:cNvPr id="45" name="Connettore diritto 25">
            <a:extLst>
              <a:ext uri="{FF2B5EF4-FFF2-40B4-BE49-F238E27FC236}">
                <a16:creationId xmlns:a16="http://schemas.microsoft.com/office/drawing/2014/main" id="{7F4B15B9-900F-F37C-D8D1-CCCD9704A2F7}"/>
              </a:ext>
            </a:extLst>
          </p:cNvPr>
          <p:cNvCxnSpPr>
            <a:cxnSpLocks/>
          </p:cNvCxnSpPr>
          <p:nvPr/>
        </p:nvCxnSpPr>
        <p:spPr>
          <a:xfrm>
            <a:off x="3939173" y="2989643"/>
            <a:ext cx="390629" cy="0"/>
          </a:xfrm>
          <a:prstGeom prst="line">
            <a:avLst/>
          </a:prstGeom>
          <a:noFill/>
          <a:ln w="19050" cap="flat" cmpd="sng" algn="ctr">
            <a:solidFill>
              <a:srgbClr val="FFFFFF"/>
            </a:solidFill>
            <a:prstDash val="solid"/>
            <a:miter lim="800000"/>
          </a:ln>
          <a:effectLst/>
        </p:spPr>
      </p:cxnSp>
      <p:sp>
        <p:nvSpPr>
          <p:cNvPr id="46" name="Ovale 28">
            <a:extLst>
              <a:ext uri="{FF2B5EF4-FFF2-40B4-BE49-F238E27FC236}">
                <a16:creationId xmlns:a16="http://schemas.microsoft.com/office/drawing/2014/main" id="{85F4DDCD-0D23-6ACC-1FDA-255FEC18D4DB}"/>
              </a:ext>
            </a:extLst>
          </p:cNvPr>
          <p:cNvSpPr>
            <a:spLocks/>
          </p:cNvSpPr>
          <p:nvPr/>
        </p:nvSpPr>
        <p:spPr>
          <a:xfrm>
            <a:off x="4101270" y="2940025"/>
            <a:ext cx="67793" cy="67500"/>
          </a:xfrm>
          <a:prstGeom prst="ellipse">
            <a:avLst/>
          </a:prstGeom>
          <a:solidFill>
            <a:srgbClr val="000000"/>
          </a:solidFill>
          <a:ln w="12700" cap="flat" cmpd="sng" algn="ctr">
            <a:noFill/>
            <a:prstDash val="solid"/>
          </a:ln>
          <a:effectLst/>
        </p:spPr>
        <p:txBody>
          <a:bodyPr rtlCol="0" anchor="ctr"/>
          <a:lstStyle/>
          <a:p>
            <a:pPr algn="ctr" defTabSz="685800">
              <a:defRPr/>
            </a:pPr>
            <a:endParaRPr lang="en-US" sz="900" kern="0">
              <a:solidFill>
                <a:prstClr val="white"/>
              </a:solidFill>
            </a:endParaRPr>
          </a:p>
        </p:txBody>
      </p:sp>
      <p:sp>
        <p:nvSpPr>
          <p:cNvPr id="47" name="Elemento grafico 40">
            <a:extLst>
              <a:ext uri="{FF2B5EF4-FFF2-40B4-BE49-F238E27FC236}">
                <a16:creationId xmlns:a16="http://schemas.microsoft.com/office/drawing/2014/main" id="{41C514CE-75F7-B9FC-F7DE-3631D19B27FA}"/>
              </a:ext>
            </a:extLst>
          </p:cNvPr>
          <p:cNvSpPr/>
          <p:nvPr/>
        </p:nvSpPr>
        <p:spPr>
          <a:xfrm>
            <a:off x="4595709" y="2387224"/>
            <a:ext cx="135587" cy="975303"/>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00000"/>
            </a:solidFill>
            <a:prstDash val="solid"/>
            <a:miter/>
          </a:ln>
        </p:spPr>
        <p:txBody>
          <a:bodyPr rtlCol="0" anchor="ctr"/>
          <a:lstStyle/>
          <a:p>
            <a:pPr defTabSz="685800">
              <a:defRPr/>
            </a:pPr>
            <a:endParaRPr lang="en-US" sz="900" kern="0">
              <a:solidFill>
                <a:srgbClr val="000000"/>
              </a:solidFill>
            </a:endParaRPr>
          </a:p>
        </p:txBody>
      </p:sp>
      <p:sp>
        <p:nvSpPr>
          <p:cNvPr id="48" name="Rettangolo 32">
            <a:extLst>
              <a:ext uri="{FF2B5EF4-FFF2-40B4-BE49-F238E27FC236}">
                <a16:creationId xmlns:a16="http://schemas.microsoft.com/office/drawing/2014/main" id="{FA22E00A-0895-DAF3-D3ED-70CE4B7F4BF4}"/>
              </a:ext>
            </a:extLst>
          </p:cNvPr>
          <p:cNvSpPr/>
          <p:nvPr/>
        </p:nvSpPr>
        <p:spPr>
          <a:xfrm>
            <a:off x="4471408" y="2782692"/>
            <a:ext cx="390629" cy="297657"/>
          </a:xfrm>
          <a:prstGeom prst="rect">
            <a:avLst/>
          </a:prstGeom>
          <a:solidFill>
            <a:srgbClr val="FFFFFF">
              <a:lumMod val="65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endParaRPr>
          </a:p>
        </p:txBody>
      </p:sp>
      <p:cxnSp>
        <p:nvCxnSpPr>
          <p:cNvPr id="49" name="Connettore diritto 33">
            <a:extLst>
              <a:ext uri="{FF2B5EF4-FFF2-40B4-BE49-F238E27FC236}">
                <a16:creationId xmlns:a16="http://schemas.microsoft.com/office/drawing/2014/main" id="{5FB2384E-AA96-7182-A6B2-A82A2B309AAF}"/>
              </a:ext>
            </a:extLst>
          </p:cNvPr>
          <p:cNvCxnSpPr>
            <a:cxnSpLocks/>
          </p:cNvCxnSpPr>
          <p:nvPr/>
        </p:nvCxnSpPr>
        <p:spPr>
          <a:xfrm>
            <a:off x="4471408" y="2903098"/>
            <a:ext cx="390629" cy="0"/>
          </a:xfrm>
          <a:prstGeom prst="line">
            <a:avLst/>
          </a:prstGeom>
          <a:noFill/>
          <a:ln w="19050" cap="flat" cmpd="sng" algn="ctr">
            <a:solidFill>
              <a:srgbClr val="FFFFFF"/>
            </a:solidFill>
            <a:prstDash val="solid"/>
            <a:miter lim="800000"/>
          </a:ln>
          <a:effectLst/>
        </p:spPr>
      </p:cxnSp>
      <p:sp>
        <p:nvSpPr>
          <p:cNvPr id="50" name="Ovale 34">
            <a:extLst>
              <a:ext uri="{FF2B5EF4-FFF2-40B4-BE49-F238E27FC236}">
                <a16:creationId xmlns:a16="http://schemas.microsoft.com/office/drawing/2014/main" id="{30BEB1F2-AEEA-6C12-7F64-855C0A80F460}"/>
              </a:ext>
            </a:extLst>
          </p:cNvPr>
          <p:cNvSpPr>
            <a:spLocks/>
          </p:cNvSpPr>
          <p:nvPr/>
        </p:nvSpPr>
        <p:spPr>
          <a:xfrm>
            <a:off x="4633505" y="2873115"/>
            <a:ext cx="67793" cy="67500"/>
          </a:xfrm>
          <a:prstGeom prst="ellipse">
            <a:avLst/>
          </a:prstGeom>
          <a:solidFill>
            <a:srgbClr val="000000"/>
          </a:solidFill>
          <a:ln w="12700" cap="flat" cmpd="sng" algn="ctr">
            <a:noFill/>
            <a:prstDash val="solid"/>
          </a:ln>
          <a:effectLst/>
        </p:spPr>
        <p:txBody>
          <a:bodyPr rtlCol="0" anchor="ctr"/>
          <a:lstStyle/>
          <a:p>
            <a:pPr algn="ctr" defTabSz="685800">
              <a:defRPr/>
            </a:pPr>
            <a:endParaRPr lang="en-US" sz="900" kern="0">
              <a:solidFill>
                <a:prstClr val="white"/>
              </a:solidFill>
            </a:endParaRPr>
          </a:p>
        </p:txBody>
      </p:sp>
      <p:sp>
        <p:nvSpPr>
          <p:cNvPr id="51" name="TextBox 10">
            <a:extLst>
              <a:ext uri="{FF2B5EF4-FFF2-40B4-BE49-F238E27FC236}">
                <a16:creationId xmlns:a16="http://schemas.microsoft.com/office/drawing/2014/main" id="{7FAAFB0A-CE8C-9332-3185-4A54F596041E}"/>
              </a:ext>
            </a:extLst>
          </p:cNvPr>
          <p:cNvSpPr txBox="1"/>
          <p:nvPr/>
        </p:nvSpPr>
        <p:spPr>
          <a:xfrm>
            <a:off x="3940836" y="3761980"/>
            <a:ext cx="388406" cy="134985"/>
          </a:xfrm>
          <a:prstGeom prst="rect">
            <a:avLst/>
          </a:prstGeom>
          <a:noFill/>
        </p:spPr>
        <p:txBody>
          <a:bodyPr wrap="square" lIns="0" tIns="0" rIns="0" bIns="27000" anchor="b" anchorCtr="0">
            <a:spAutoFit/>
          </a:bodyPr>
          <a:lstStyle/>
          <a:p>
            <a:pPr algn="ctr" defTabSz="685800">
              <a:defRPr/>
            </a:pPr>
            <a:r>
              <a:rPr lang="en-US" sz="700" dirty="0">
                <a:solidFill>
                  <a:srgbClr val="030F3B"/>
                </a:solidFill>
                <a:cs typeface="Poppins Thin" panose="020B0502040204020203" pitchFamily="2" charset="0"/>
              </a:rPr>
              <a:t>N = 40</a:t>
            </a:r>
          </a:p>
        </p:txBody>
      </p:sp>
      <p:sp>
        <p:nvSpPr>
          <p:cNvPr id="52" name="TextBox 10">
            <a:extLst>
              <a:ext uri="{FF2B5EF4-FFF2-40B4-BE49-F238E27FC236}">
                <a16:creationId xmlns:a16="http://schemas.microsoft.com/office/drawing/2014/main" id="{D8964697-E77A-C935-E12E-340F0337A836}"/>
              </a:ext>
            </a:extLst>
          </p:cNvPr>
          <p:cNvSpPr txBox="1"/>
          <p:nvPr/>
        </p:nvSpPr>
        <p:spPr>
          <a:xfrm>
            <a:off x="4473073" y="3761980"/>
            <a:ext cx="388406" cy="134985"/>
          </a:xfrm>
          <a:prstGeom prst="rect">
            <a:avLst/>
          </a:prstGeom>
          <a:noFill/>
        </p:spPr>
        <p:txBody>
          <a:bodyPr wrap="square" lIns="0" tIns="0" rIns="0" bIns="27000" anchor="b" anchorCtr="0">
            <a:spAutoFit/>
          </a:bodyPr>
          <a:lstStyle/>
          <a:p>
            <a:pPr algn="ctr" defTabSz="685800">
              <a:defRPr/>
            </a:pPr>
            <a:r>
              <a:rPr lang="en-US" sz="700" dirty="0">
                <a:solidFill>
                  <a:srgbClr val="030F3B"/>
                </a:solidFill>
                <a:cs typeface="Poppins Thin" panose="020B0502040204020203" pitchFamily="2" charset="0"/>
              </a:rPr>
              <a:t>N = 34</a:t>
            </a:r>
          </a:p>
        </p:txBody>
      </p:sp>
      <p:sp>
        <p:nvSpPr>
          <p:cNvPr id="53" name="Rectangle: Top Corners Rounded 269">
            <a:extLst>
              <a:ext uri="{FF2B5EF4-FFF2-40B4-BE49-F238E27FC236}">
                <a16:creationId xmlns:a16="http://schemas.microsoft.com/office/drawing/2014/main" id="{57EB8C89-E684-0230-7D6D-BFF823A74867}"/>
              </a:ext>
            </a:extLst>
          </p:cNvPr>
          <p:cNvSpPr/>
          <p:nvPr/>
        </p:nvSpPr>
        <p:spPr>
          <a:xfrm>
            <a:off x="3660525" y="1587836"/>
            <a:ext cx="1446316" cy="415498"/>
          </a:xfrm>
          <a:prstGeom prst="rect">
            <a:avLst/>
          </a:prstGeom>
          <a:noFill/>
        </p:spPr>
        <p:txBody>
          <a:bodyPr wrap="square" lIns="0" tIns="0" rIns="0" bIns="0" anchor="b">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78" eaLnBrk="0" fontAlgn="base" hangingPunct="0">
              <a:lnSpc>
                <a:spcPct val="90000"/>
              </a:lnSpc>
              <a:spcBef>
                <a:spcPct val="0"/>
              </a:spcBef>
              <a:spcAft>
                <a:spcPct val="0"/>
              </a:spcAft>
            </a:pPr>
            <a:r>
              <a:rPr lang="en-US" sz="1000" b="1" dirty="0">
                <a:solidFill>
                  <a:srgbClr val="030F3B"/>
                </a:solidFill>
                <a:cs typeface="Arial" panose="020B0604020202020204" pitchFamily="34" charset="0"/>
              </a:rPr>
              <a:t>Diabetes-</a:t>
            </a:r>
            <a:r>
              <a:rPr lang="en-US" sz="1000" b="1" dirty="0" err="1">
                <a:solidFill>
                  <a:srgbClr val="030F3B"/>
                </a:solidFill>
                <a:cs typeface="Arial" panose="020B0604020202020204" pitchFamily="34" charset="0"/>
              </a:rPr>
              <a:t>bezogene</a:t>
            </a:r>
            <a:r>
              <a:rPr lang="en-US" sz="1000" b="1" dirty="0">
                <a:solidFill>
                  <a:srgbClr val="030F3B"/>
                </a:solidFill>
                <a:cs typeface="Arial" panose="020B0604020202020204" pitchFamily="34" charset="0"/>
              </a:rPr>
              <a:t> </a:t>
            </a:r>
            <a:r>
              <a:rPr lang="en-US" sz="1000" b="1" dirty="0" err="1">
                <a:solidFill>
                  <a:srgbClr val="030F3B"/>
                </a:solidFill>
                <a:cs typeface="Arial" panose="020B0604020202020204" pitchFamily="34" charset="0"/>
              </a:rPr>
              <a:t>Ängste</a:t>
            </a:r>
            <a:r>
              <a:rPr lang="en-US" sz="1000" b="1" dirty="0">
                <a:solidFill>
                  <a:srgbClr val="030F3B"/>
                </a:solidFill>
                <a:cs typeface="Arial" panose="020B0604020202020204" pitchFamily="34" charset="0"/>
              </a:rPr>
              <a:t> der </a:t>
            </a:r>
            <a:r>
              <a:rPr lang="en-US" sz="1000" b="1" dirty="0" err="1">
                <a:solidFill>
                  <a:srgbClr val="030F3B"/>
                </a:solidFill>
                <a:cs typeface="Arial" panose="020B0604020202020204" pitchFamily="34" charset="0"/>
              </a:rPr>
              <a:t>Eltern</a:t>
            </a:r>
            <a:r>
              <a:rPr lang="en-US" sz="1000" b="1" dirty="0">
                <a:solidFill>
                  <a:srgbClr val="030F3B"/>
                </a:solidFill>
                <a:cs typeface="Arial" panose="020B0604020202020204" pitchFamily="34" charset="0"/>
              </a:rPr>
              <a:t> </a:t>
            </a:r>
          </a:p>
          <a:p>
            <a:pPr algn="ctr" defTabSz="914378" eaLnBrk="0" fontAlgn="base" hangingPunct="0">
              <a:lnSpc>
                <a:spcPct val="90000"/>
              </a:lnSpc>
              <a:spcBef>
                <a:spcPct val="0"/>
              </a:spcBef>
              <a:spcAft>
                <a:spcPct val="0"/>
              </a:spcAft>
            </a:pPr>
            <a:r>
              <a:rPr lang="en-US" sz="1000" dirty="0">
                <a:solidFill>
                  <a:srgbClr val="030F3B"/>
                </a:solidFill>
                <a:cs typeface="Arial" panose="020B0604020202020204" pitchFamily="34" charset="0"/>
              </a:rPr>
              <a:t>(p = 0,30)</a:t>
            </a:r>
          </a:p>
        </p:txBody>
      </p:sp>
      <p:sp>
        <p:nvSpPr>
          <p:cNvPr id="54" name="CasellaDiTesto 18">
            <a:extLst>
              <a:ext uri="{FF2B5EF4-FFF2-40B4-BE49-F238E27FC236}">
                <a16:creationId xmlns:a16="http://schemas.microsoft.com/office/drawing/2014/main" id="{64D29D38-CEBE-EDCE-1DE3-6082A932FA3F}"/>
              </a:ext>
            </a:extLst>
          </p:cNvPr>
          <p:cNvSpPr txBox="1"/>
          <p:nvPr/>
        </p:nvSpPr>
        <p:spPr>
          <a:xfrm rot="16200000">
            <a:off x="2699716" y="2941115"/>
            <a:ext cx="1225892" cy="148148"/>
          </a:xfrm>
          <a:prstGeom prst="rect">
            <a:avLst/>
          </a:prstGeom>
          <a:noFill/>
        </p:spPr>
        <p:txBody>
          <a:bodyPr wrap="square" lIns="0" tIns="0" rIns="0" bIns="0" rtlCol="0" anchor="b" anchorCtr="0">
            <a:noAutofit/>
          </a:bodyPr>
          <a:lstStyle/>
          <a:p>
            <a:pPr algn="ctr" defTabSz="685800">
              <a:lnSpc>
                <a:spcPct val="80000"/>
              </a:lnSpc>
              <a:defRPr/>
            </a:pPr>
            <a:r>
              <a:rPr lang="en-US" sz="1000" b="1" dirty="0">
                <a:solidFill>
                  <a:srgbClr val="030F3B"/>
                </a:solidFill>
              </a:rPr>
              <a:t>SAI-Score</a:t>
            </a:r>
          </a:p>
        </p:txBody>
      </p:sp>
      <p:sp>
        <p:nvSpPr>
          <p:cNvPr id="55" name="Elemento grafico 40">
            <a:extLst>
              <a:ext uri="{FF2B5EF4-FFF2-40B4-BE49-F238E27FC236}">
                <a16:creationId xmlns:a16="http://schemas.microsoft.com/office/drawing/2014/main" id="{F8AE2BEE-EF29-DB6E-02E8-2E25B57D6D2D}"/>
              </a:ext>
            </a:extLst>
          </p:cNvPr>
          <p:cNvSpPr/>
          <p:nvPr/>
        </p:nvSpPr>
        <p:spPr>
          <a:xfrm>
            <a:off x="5949424" y="2325015"/>
            <a:ext cx="135587" cy="999016"/>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00000"/>
            </a:solidFill>
            <a:prstDash val="solid"/>
            <a:miter/>
          </a:ln>
        </p:spPr>
        <p:txBody>
          <a:bodyPr rtlCol="0" anchor="ctr"/>
          <a:lstStyle/>
          <a:p>
            <a:pPr defTabSz="685800">
              <a:defRPr/>
            </a:pPr>
            <a:endParaRPr lang="en-US" sz="900" kern="0">
              <a:solidFill>
                <a:srgbClr val="000000"/>
              </a:solidFill>
            </a:endParaRPr>
          </a:p>
        </p:txBody>
      </p:sp>
      <p:sp>
        <p:nvSpPr>
          <p:cNvPr id="56" name="Rettangolo 23">
            <a:extLst>
              <a:ext uri="{FF2B5EF4-FFF2-40B4-BE49-F238E27FC236}">
                <a16:creationId xmlns:a16="http://schemas.microsoft.com/office/drawing/2014/main" id="{FC31D50E-6D39-D6B4-F32E-3CC396FE6A98}"/>
              </a:ext>
            </a:extLst>
          </p:cNvPr>
          <p:cNvSpPr/>
          <p:nvPr/>
        </p:nvSpPr>
        <p:spPr>
          <a:xfrm>
            <a:off x="5825123" y="2634659"/>
            <a:ext cx="390629" cy="342106"/>
          </a:xfrm>
          <a:prstGeom prst="rect">
            <a:avLst/>
          </a:prstGeom>
          <a:solidFill>
            <a:srgbClr val="00D1CC"/>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endParaRPr>
          </a:p>
        </p:txBody>
      </p:sp>
      <p:cxnSp>
        <p:nvCxnSpPr>
          <p:cNvPr id="57" name="Connettore diritto 25">
            <a:extLst>
              <a:ext uri="{FF2B5EF4-FFF2-40B4-BE49-F238E27FC236}">
                <a16:creationId xmlns:a16="http://schemas.microsoft.com/office/drawing/2014/main" id="{8EC24164-B8A8-310B-050D-B205CA7A83F5}"/>
              </a:ext>
            </a:extLst>
          </p:cNvPr>
          <p:cNvCxnSpPr>
            <a:cxnSpLocks/>
          </p:cNvCxnSpPr>
          <p:nvPr/>
        </p:nvCxnSpPr>
        <p:spPr>
          <a:xfrm>
            <a:off x="5825123" y="2758662"/>
            <a:ext cx="390629" cy="0"/>
          </a:xfrm>
          <a:prstGeom prst="line">
            <a:avLst/>
          </a:prstGeom>
          <a:noFill/>
          <a:ln w="19050" cap="flat" cmpd="sng" algn="ctr">
            <a:solidFill>
              <a:srgbClr val="FFFFFF"/>
            </a:solidFill>
            <a:prstDash val="solid"/>
            <a:miter lim="800000"/>
          </a:ln>
          <a:effectLst/>
        </p:spPr>
      </p:cxnSp>
      <p:sp>
        <p:nvSpPr>
          <p:cNvPr id="58" name="Ovale 28">
            <a:extLst>
              <a:ext uri="{FF2B5EF4-FFF2-40B4-BE49-F238E27FC236}">
                <a16:creationId xmlns:a16="http://schemas.microsoft.com/office/drawing/2014/main" id="{9385F87C-7B55-946D-0E4C-F2CEF4A1FD1D}"/>
              </a:ext>
            </a:extLst>
          </p:cNvPr>
          <p:cNvSpPr>
            <a:spLocks/>
          </p:cNvSpPr>
          <p:nvPr/>
        </p:nvSpPr>
        <p:spPr>
          <a:xfrm>
            <a:off x="5987220" y="2757860"/>
            <a:ext cx="67793" cy="67500"/>
          </a:xfrm>
          <a:prstGeom prst="ellipse">
            <a:avLst/>
          </a:prstGeom>
          <a:solidFill>
            <a:srgbClr val="000000"/>
          </a:solidFill>
          <a:ln w="12700" cap="flat" cmpd="sng" algn="ctr">
            <a:noFill/>
            <a:prstDash val="solid"/>
          </a:ln>
          <a:effectLst/>
        </p:spPr>
        <p:txBody>
          <a:bodyPr rtlCol="0" anchor="ctr"/>
          <a:lstStyle/>
          <a:p>
            <a:pPr algn="ctr" defTabSz="685800">
              <a:defRPr/>
            </a:pPr>
            <a:endParaRPr lang="en-US" sz="900" kern="0">
              <a:solidFill>
                <a:prstClr val="white"/>
              </a:solidFill>
            </a:endParaRPr>
          </a:p>
        </p:txBody>
      </p:sp>
      <p:sp>
        <p:nvSpPr>
          <p:cNvPr id="59" name="Elemento grafico 40">
            <a:extLst>
              <a:ext uri="{FF2B5EF4-FFF2-40B4-BE49-F238E27FC236}">
                <a16:creationId xmlns:a16="http://schemas.microsoft.com/office/drawing/2014/main" id="{6DBE0648-BCF0-3BF4-16FF-EFF8BBBC3F2F}"/>
              </a:ext>
            </a:extLst>
          </p:cNvPr>
          <p:cNvSpPr/>
          <p:nvPr/>
        </p:nvSpPr>
        <p:spPr>
          <a:xfrm>
            <a:off x="6481659" y="2287211"/>
            <a:ext cx="135587" cy="1273754"/>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00000"/>
            </a:solidFill>
            <a:prstDash val="solid"/>
            <a:miter/>
          </a:ln>
        </p:spPr>
        <p:txBody>
          <a:bodyPr rtlCol="0" anchor="ctr"/>
          <a:lstStyle/>
          <a:p>
            <a:pPr defTabSz="685800">
              <a:defRPr/>
            </a:pPr>
            <a:endParaRPr lang="en-US" sz="900" kern="0">
              <a:solidFill>
                <a:srgbClr val="000000"/>
              </a:solidFill>
            </a:endParaRPr>
          </a:p>
        </p:txBody>
      </p:sp>
      <p:sp>
        <p:nvSpPr>
          <p:cNvPr id="60" name="Rettangolo 32">
            <a:extLst>
              <a:ext uri="{FF2B5EF4-FFF2-40B4-BE49-F238E27FC236}">
                <a16:creationId xmlns:a16="http://schemas.microsoft.com/office/drawing/2014/main" id="{265A33FB-F015-F856-39C5-5AF03DCCB83F}"/>
              </a:ext>
            </a:extLst>
          </p:cNvPr>
          <p:cNvSpPr/>
          <p:nvPr/>
        </p:nvSpPr>
        <p:spPr>
          <a:xfrm>
            <a:off x="6357358" y="2757293"/>
            <a:ext cx="390629" cy="320675"/>
          </a:xfrm>
          <a:prstGeom prst="rect">
            <a:avLst/>
          </a:prstGeom>
          <a:solidFill>
            <a:srgbClr val="FFFFFF">
              <a:lumMod val="65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endParaRPr>
          </a:p>
        </p:txBody>
      </p:sp>
      <p:cxnSp>
        <p:nvCxnSpPr>
          <p:cNvPr id="61" name="Connettore diritto 33">
            <a:extLst>
              <a:ext uri="{FF2B5EF4-FFF2-40B4-BE49-F238E27FC236}">
                <a16:creationId xmlns:a16="http://schemas.microsoft.com/office/drawing/2014/main" id="{DDA67AE0-98D6-D532-E1CD-44EE51F0CFEE}"/>
              </a:ext>
            </a:extLst>
          </p:cNvPr>
          <p:cNvCxnSpPr>
            <a:cxnSpLocks/>
          </p:cNvCxnSpPr>
          <p:nvPr/>
        </p:nvCxnSpPr>
        <p:spPr>
          <a:xfrm>
            <a:off x="6357358" y="2956677"/>
            <a:ext cx="390629" cy="0"/>
          </a:xfrm>
          <a:prstGeom prst="line">
            <a:avLst/>
          </a:prstGeom>
          <a:noFill/>
          <a:ln w="19050" cap="flat" cmpd="sng" algn="ctr">
            <a:solidFill>
              <a:srgbClr val="FFFFFF"/>
            </a:solidFill>
            <a:prstDash val="solid"/>
            <a:miter lim="800000"/>
          </a:ln>
          <a:effectLst/>
        </p:spPr>
      </p:cxnSp>
      <p:sp>
        <p:nvSpPr>
          <p:cNvPr id="62" name="Ovale 34">
            <a:extLst>
              <a:ext uri="{FF2B5EF4-FFF2-40B4-BE49-F238E27FC236}">
                <a16:creationId xmlns:a16="http://schemas.microsoft.com/office/drawing/2014/main" id="{979C31BA-A209-2BD7-A72D-E9186D56B773}"/>
              </a:ext>
            </a:extLst>
          </p:cNvPr>
          <p:cNvSpPr>
            <a:spLocks/>
          </p:cNvSpPr>
          <p:nvPr/>
        </p:nvSpPr>
        <p:spPr>
          <a:xfrm>
            <a:off x="6519455" y="2883831"/>
            <a:ext cx="67793" cy="67500"/>
          </a:xfrm>
          <a:prstGeom prst="ellipse">
            <a:avLst/>
          </a:prstGeom>
          <a:solidFill>
            <a:srgbClr val="000000"/>
          </a:solidFill>
          <a:ln w="12700" cap="flat" cmpd="sng" algn="ctr">
            <a:noFill/>
            <a:prstDash val="solid"/>
          </a:ln>
          <a:effectLst/>
        </p:spPr>
        <p:txBody>
          <a:bodyPr rtlCol="0" anchor="ctr"/>
          <a:lstStyle/>
          <a:p>
            <a:pPr algn="ctr" defTabSz="685800">
              <a:defRPr/>
            </a:pPr>
            <a:endParaRPr lang="en-US" sz="900" kern="0">
              <a:solidFill>
                <a:prstClr val="white"/>
              </a:solidFill>
            </a:endParaRPr>
          </a:p>
        </p:txBody>
      </p:sp>
      <p:sp>
        <p:nvSpPr>
          <p:cNvPr id="63" name="TextBox 10">
            <a:extLst>
              <a:ext uri="{FF2B5EF4-FFF2-40B4-BE49-F238E27FC236}">
                <a16:creationId xmlns:a16="http://schemas.microsoft.com/office/drawing/2014/main" id="{B886FB75-D0D9-FD70-C0C9-CBF483873159}"/>
              </a:ext>
            </a:extLst>
          </p:cNvPr>
          <p:cNvSpPr txBox="1"/>
          <p:nvPr/>
        </p:nvSpPr>
        <p:spPr>
          <a:xfrm>
            <a:off x="5826786" y="3761980"/>
            <a:ext cx="388406" cy="134985"/>
          </a:xfrm>
          <a:prstGeom prst="rect">
            <a:avLst/>
          </a:prstGeom>
          <a:noFill/>
        </p:spPr>
        <p:txBody>
          <a:bodyPr wrap="square" lIns="0" tIns="0" rIns="0" bIns="27000" anchor="b" anchorCtr="0">
            <a:spAutoFit/>
          </a:bodyPr>
          <a:lstStyle/>
          <a:p>
            <a:pPr algn="ctr" defTabSz="685800">
              <a:defRPr/>
            </a:pPr>
            <a:r>
              <a:rPr lang="en-US" sz="700" dirty="0">
                <a:solidFill>
                  <a:srgbClr val="030F3B"/>
                </a:solidFill>
                <a:cs typeface="Poppins Thin" panose="020B0502040204020203" pitchFamily="2" charset="0"/>
              </a:rPr>
              <a:t>N = 41</a:t>
            </a:r>
          </a:p>
        </p:txBody>
      </p:sp>
      <p:sp>
        <p:nvSpPr>
          <p:cNvPr id="451" name="TextBox 10">
            <a:extLst>
              <a:ext uri="{FF2B5EF4-FFF2-40B4-BE49-F238E27FC236}">
                <a16:creationId xmlns:a16="http://schemas.microsoft.com/office/drawing/2014/main" id="{75264FEF-816D-1A6D-5C7E-1DD674222D1B}"/>
              </a:ext>
            </a:extLst>
          </p:cNvPr>
          <p:cNvSpPr txBox="1"/>
          <p:nvPr/>
        </p:nvSpPr>
        <p:spPr>
          <a:xfrm>
            <a:off x="6359023" y="3761980"/>
            <a:ext cx="388406" cy="134985"/>
          </a:xfrm>
          <a:prstGeom prst="rect">
            <a:avLst/>
          </a:prstGeom>
          <a:noFill/>
        </p:spPr>
        <p:txBody>
          <a:bodyPr wrap="square" lIns="0" tIns="0" rIns="0" bIns="27000" anchor="b" anchorCtr="0">
            <a:spAutoFit/>
          </a:bodyPr>
          <a:lstStyle/>
          <a:p>
            <a:pPr algn="ctr" defTabSz="685800">
              <a:defRPr/>
            </a:pPr>
            <a:r>
              <a:rPr lang="en-US" sz="700" dirty="0">
                <a:solidFill>
                  <a:srgbClr val="030F3B"/>
                </a:solidFill>
                <a:cs typeface="Poppins Thin" panose="020B0502040204020203" pitchFamily="2" charset="0"/>
              </a:rPr>
              <a:t>N = 34</a:t>
            </a:r>
          </a:p>
        </p:txBody>
      </p:sp>
      <p:sp>
        <p:nvSpPr>
          <p:cNvPr id="452" name="Rectangle: Top Corners Rounded 269">
            <a:extLst>
              <a:ext uri="{FF2B5EF4-FFF2-40B4-BE49-F238E27FC236}">
                <a16:creationId xmlns:a16="http://schemas.microsoft.com/office/drawing/2014/main" id="{5DC670A3-1D71-2329-7D87-328866842596}"/>
              </a:ext>
            </a:extLst>
          </p:cNvPr>
          <p:cNvSpPr/>
          <p:nvPr/>
        </p:nvSpPr>
        <p:spPr>
          <a:xfrm>
            <a:off x="5546475" y="1587836"/>
            <a:ext cx="1446316" cy="415498"/>
          </a:xfrm>
          <a:prstGeom prst="rect">
            <a:avLst/>
          </a:prstGeom>
          <a:noFill/>
        </p:spPr>
        <p:txBody>
          <a:bodyPr wrap="square" lIns="0" tIns="0" rIns="0" bIns="0" anchor="b">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78" eaLnBrk="0" fontAlgn="base" hangingPunct="0">
              <a:lnSpc>
                <a:spcPct val="90000"/>
              </a:lnSpc>
              <a:spcBef>
                <a:spcPct val="0"/>
              </a:spcBef>
              <a:spcAft>
                <a:spcPct val="0"/>
              </a:spcAft>
            </a:pPr>
            <a:r>
              <a:rPr lang="en-US" sz="1000" b="1" dirty="0">
                <a:solidFill>
                  <a:srgbClr val="030F3B"/>
                </a:solidFill>
                <a:cs typeface="Arial" panose="020B0604020202020204" pitchFamily="34" charset="0"/>
              </a:rPr>
              <a:t>Diabetes-</a:t>
            </a:r>
            <a:br>
              <a:rPr lang="en-US" sz="1000" b="1" dirty="0">
                <a:solidFill>
                  <a:srgbClr val="030F3B"/>
                </a:solidFill>
                <a:cs typeface="Arial" panose="020B0604020202020204" pitchFamily="34" charset="0"/>
              </a:rPr>
            </a:br>
            <a:r>
              <a:rPr lang="en-US" sz="1000" b="1" dirty="0" err="1">
                <a:solidFill>
                  <a:srgbClr val="030F3B"/>
                </a:solidFill>
                <a:cs typeface="Arial" panose="020B0604020202020204" pitchFamily="34" charset="0"/>
              </a:rPr>
              <a:t>spezifische</a:t>
            </a:r>
            <a:r>
              <a:rPr lang="en-US" sz="1000" b="1" dirty="0">
                <a:solidFill>
                  <a:srgbClr val="030F3B"/>
                </a:solidFill>
                <a:cs typeface="Arial" panose="020B0604020202020204" pitchFamily="34" charset="0"/>
              </a:rPr>
              <a:t> QoL</a:t>
            </a:r>
            <a:br>
              <a:rPr lang="en-US" sz="1000" b="1" dirty="0">
                <a:solidFill>
                  <a:srgbClr val="030F3B"/>
                </a:solidFill>
                <a:cs typeface="Arial" panose="020B0604020202020204" pitchFamily="34" charset="0"/>
              </a:rPr>
            </a:br>
            <a:r>
              <a:rPr lang="en-US" sz="1000" dirty="0">
                <a:solidFill>
                  <a:srgbClr val="030F3B"/>
                </a:solidFill>
                <a:cs typeface="Arial" panose="020B0604020202020204" pitchFamily="34" charset="0"/>
              </a:rPr>
              <a:t>(p = 0,03)</a:t>
            </a:r>
          </a:p>
        </p:txBody>
      </p:sp>
      <p:sp>
        <p:nvSpPr>
          <p:cNvPr id="454" name="CasellaDiTesto 18">
            <a:extLst>
              <a:ext uri="{FF2B5EF4-FFF2-40B4-BE49-F238E27FC236}">
                <a16:creationId xmlns:a16="http://schemas.microsoft.com/office/drawing/2014/main" id="{10881FF1-87F3-58A8-C81D-00053506B02E}"/>
              </a:ext>
            </a:extLst>
          </p:cNvPr>
          <p:cNvSpPr txBox="1"/>
          <p:nvPr/>
        </p:nvSpPr>
        <p:spPr>
          <a:xfrm rot="16200000">
            <a:off x="4351460" y="2955204"/>
            <a:ext cx="1802062" cy="148148"/>
          </a:xfrm>
          <a:prstGeom prst="rect">
            <a:avLst/>
          </a:prstGeom>
          <a:noFill/>
        </p:spPr>
        <p:txBody>
          <a:bodyPr wrap="square" lIns="0" tIns="0" rIns="0" bIns="0" rtlCol="0" anchor="b" anchorCtr="0">
            <a:noAutofit/>
          </a:bodyPr>
          <a:lstStyle/>
          <a:p>
            <a:pPr algn="ctr" defTabSz="685800">
              <a:lnSpc>
                <a:spcPct val="80000"/>
              </a:lnSpc>
              <a:defRPr/>
            </a:pPr>
            <a:r>
              <a:rPr lang="en-US" sz="1000" b="1" dirty="0" err="1">
                <a:solidFill>
                  <a:srgbClr val="030F3B"/>
                </a:solidFill>
              </a:rPr>
              <a:t>PedsQL</a:t>
            </a:r>
            <a:r>
              <a:rPr lang="en-US" sz="1000" b="1" dirty="0">
                <a:solidFill>
                  <a:srgbClr val="030F3B"/>
                </a:solidFill>
              </a:rPr>
              <a:t>-</a:t>
            </a:r>
            <a:r>
              <a:rPr lang="en-US" sz="1000" b="1" dirty="0" err="1">
                <a:solidFill>
                  <a:srgbClr val="030F3B"/>
                </a:solidFill>
              </a:rPr>
              <a:t>Gesamt</a:t>
            </a:r>
            <a:r>
              <a:rPr lang="en-US" sz="1000" b="1" dirty="0">
                <a:solidFill>
                  <a:srgbClr val="030F3B"/>
                </a:solidFill>
              </a:rPr>
              <a:t>-Score</a:t>
            </a:r>
          </a:p>
        </p:txBody>
      </p:sp>
      <p:sp>
        <p:nvSpPr>
          <p:cNvPr id="455" name="Elemento grafico 40">
            <a:extLst>
              <a:ext uri="{FF2B5EF4-FFF2-40B4-BE49-F238E27FC236}">
                <a16:creationId xmlns:a16="http://schemas.microsoft.com/office/drawing/2014/main" id="{A08D3B79-D6E7-191B-6D92-8A18189B3A43}"/>
              </a:ext>
            </a:extLst>
          </p:cNvPr>
          <p:cNvSpPr/>
          <p:nvPr/>
        </p:nvSpPr>
        <p:spPr>
          <a:xfrm>
            <a:off x="7854424" y="2383753"/>
            <a:ext cx="135587" cy="970838"/>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00000"/>
            </a:solidFill>
            <a:prstDash val="solid"/>
            <a:miter/>
          </a:ln>
        </p:spPr>
        <p:txBody>
          <a:bodyPr rtlCol="0" anchor="ctr"/>
          <a:lstStyle/>
          <a:p>
            <a:pPr defTabSz="685800">
              <a:defRPr/>
            </a:pPr>
            <a:endParaRPr lang="en-US" sz="900" kern="0">
              <a:solidFill>
                <a:srgbClr val="000000"/>
              </a:solidFill>
            </a:endParaRPr>
          </a:p>
        </p:txBody>
      </p:sp>
      <p:sp>
        <p:nvSpPr>
          <p:cNvPr id="456" name="Rettangolo 23">
            <a:extLst>
              <a:ext uri="{FF2B5EF4-FFF2-40B4-BE49-F238E27FC236}">
                <a16:creationId xmlns:a16="http://schemas.microsoft.com/office/drawing/2014/main" id="{425908E6-9EC0-A531-3148-63BFA2CD3FE8}"/>
              </a:ext>
            </a:extLst>
          </p:cNvPr>
          <p:cNvSpPr/>
          <p:nvPr/>
        </p:nvSpPr>
        <p:spPr>
          <a:xfrm>
            <a:off x="7730123" y="2738641"/>
            <a:ext cx="390629" cy="366712"/>
          </a:xfrm>
          <a:prstGeom prst="rect">
            <a:avLst/>
          </a:prstGeom>
          <a:solidFill>
            <a:srgbClr val="00D1CC"/>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endParaRPr>
          </a:p>
        </p:txBody>
      </p:sp>
      <p:cxnSp>
        <p:nvCxnSpPr>
          <p:cNvPr id="457" name="Connettore diritto 25">
            <a:extLst>
              <a:ext uri="{FF2B5EF4-FFF2-40B4-BE49-F238E27FC236}">
                <a16:creationId xmlns:a16="http://schemas.microsoft.com/office/drawing/2014/main" id="{B0163D04-D099-63C5-48DF-6DB2C36EAC91}"/>
              </a:ext>
            </a:extLst>
          </p:cNvPr>
          <p:cNvCxnSpPr>
            <a:cxnSpLocks/>
          </p:cNvCxnSpPr>
          <p:nvPr/>
        </p:nvCxnSpPr>
        <p:spPr>
          <a:xfrm>
            <a:off x="7730123" y="2958687"/>
            <a:ext cx="390629" cy="0"/>
          </a:xfrm>
          <a:prstGeom prst="line">
            <a:avLst/>
          </a:prstGeom>
          <a:noFill/>
          <a:ln w="19050" cap="flat" cmpd="sng" algn="ctr">
            <a:solidFill>
              <a:srgbClr val="FFFFFF"/>
            </a:solidFill>
            <a:prstDash val="solid"/>
            <a:miter lim="800000"/>
          </a:ln>
          <a:effectLst/>
        </p:spPr>
      </p:cxnSp>
      <p:sp>
        <p:nvSpPr>
          <p:cNvPr id="458" name="Ovale 28">
            <a:extLst>
              <a:ext uri="{FF2B5EF4-FFF2-40B4-BE49-F238E27FC236}">
                <a16:creationId xmlns:a16="http://schemas.microsoft.com/office/drawing/2014/main" id="{B1E8B445-34C0-5280-7378-7FCFB0029549}"/>
              </a:ext>
            </a:extLst>
          </p:cNvPr>
          <p:cNvSpPr>
            <a:spLocks/>
          </p:cNvSpPr>
          <p:nvPr/>
        </p:nvSpPr>
        <p:spPr>
          <a:xfrm>
            <a:off x="7892220" y="2891210"/>
            <a:ext cx="67793" cy="67500"/>
          </a:xfrm>
          <a:prstGeom prst="ellipse">
            <a:avLst/>
          </a:prstGeom>
          <a:solidFill>
            <a:srgbClr val="000000"/>
          </a:solidFill>
          <a:ln w="12700" cap="flat" cmpd="sng" algn="ctr">
            <a:noFill/>
            <a:prstDash val="solid"/>
          </a:ln>
          <a:effectLst/>
        </p:spPr>
        <p:txBody>
          <a:bodyPr rtlCol="0" anchor="ctr"/>
          <a:lstStyle/>
          <a:p>
            <a:pPr algn="ctr" defTabSz="685800">
              <a:defRPr/>
            </a:pPr>
            <a:endParaRPr lang="en-US" sz="900" kern="0">
              <a:solidFill>
                <a:prstClr val="white"/>
              </a:solidFill>
            </a:endParaRPr>
          </a:p>
        </p:txBody>
      </p:sp>
      <p:sp>
        <p:nvSpPr>
          <p:cNvPr id="459" name="Elemento grafico 40">
            <a:extLst>
              <a:ext uri="{FF2B5EF4-FFF2-40B4-BE49-F238E27FC236}">
                <a16:creationId xmlns:a16="http://schemas.microsoft.com/office/drawing/2014/main" id="{1527DBA8-546F-62B8-A362-3B3B6B8C495F}"/>
              </a:ext>
            </a:extLst>
          </p:cNvPr>
          <p:cNvSpPr/>
          <p:nvPr/>
        </p:nvSpPr>
        <p:spPr>
          <a:xfrm>
            <a:off x="8386659" y="2351290"/>
            <a:ext cx="135587" cy="1195388"/>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00000"/>
            </a:solidFill>
            <a:prstDash val="solid"/>
            <a:miter/>
          </a:ln>
        </p:spPr>
        <p:txBody>
          <a:bodyPr rtlCol="0" anchor="ctr"/>
          <a:lstStyle/>
          <a:p>
            <a:pPr defTabSz="685800">
              <a:defRPr/>
            </a:pPr>
            <a:endParaRPr lang="en-US" sz="900" kern="0">
              <a:solidFill>
                <a:srgbClr val="000000"/>
              </a:solidFill>
            </a:endParaRPr>
          </a:p>
        </p:txBody>
      </p:sp>
      <p:sp>
        <p:nvSpPr>
          <p:cNvPr id="460" name="Rettangolo 32">
            <a:extLst>
              <a:ext uri="{FF2B5EF4-FFF2-40B4-BE49-F238E27FC236}">
                <a16:creationId xmlns:a16="http://schemas.microsoft.com/office/drawing/2014/main" id="{94DA7814-90F5-44FA-D754-6575598D55C8}"/>
              </a:ext>
            </a:extLst>
          </p:cNvPr>
          <p:cNvSpPr/>
          <p:nvPr/>
        </p:nvSpPr>
        <p:spPr>
          <a:xfrm>
            <a:off x="8262358" y="2589415"/>
            <a:ext cx="390629" cy="402828"/>
          </a:xfrm>
          <a:prstGeom prst="rect">
            <a:avLst/>
          </a:prstGeom>
          <a:solidFill>
            <a:srgbClr val="FFFFFF">
              <a:lumMod val="65000"/>
            </a:srgb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endParaRPr>
          </a:p>
        </p:txBody>
      </p:sp>
      <p:cxnSp>
        <p:nvCxnSpPr>
          <p:cNvPr id="461" name="Connettore diritto 33">
            <a:extLst>
              <a:ext uri="{FF2B5EF4-FFF2-40B4-BE49-F238E27FC236}">
                <a16:creationId xmlns:a16="http://schemas.microsoft.com/office/drawing/2014/main" id="{0A5D5661-18E5-4CFF-23C8-8BBE8B2D5401}"/>
              </a:ext>
            </a:extLst>
          </p:cNvPr>
          <p:cNvCxnSpPr>
            <a:cxnSpLocks/>
          </p:cNvCxnSpPr>
          <p:nvPr/>
        </p:nvCxnSpPr>
        <p:spPr>
          <a:xfrm>
            <a:off x="8262358" y="2859839"/>
            <a:ext cx="390629" cy="0"/>
          </a:xfrm>
          <a:prstGeom prst="line">
            <a:avLst/>
          </a:prstGeom>
          <a:noFill/>
          <a:ln w="19050" cap="flat" cmpd="sng" algn="ctr">
            <a:solidFill>
              <a:srgbClr val="FFFFFF"/>
            </a:solidFill>
            <a:prstDash val="solid"/>
            <a:miter lim="800000"/>
          </a:ln>
          <a:effectLst/>
        </p:spPr>
      </p:cxnSp>
      <p:sp>
        <p:nvSpPr>
          <p:cNvPr id="462" name="Ovale 34">
            <a:extLst>
              <a:ext uri="{FF2B5EF4-FFF2-40B4-BE49-F238E27FC236}">
                <a16:creationId xmlns:a16="http://schemas.microsoft.com/office/drawing/2014/main" id="{C60608CC-A1F9-D20C-CF4A-16EE603C87B3}"/>
              </a:ext>
            </a:extLst>
          </p:cNvPr>
          <p:cNvSpPr>
            <a:spLocks/>
          </p:cNvSpPr>
          <p:nvPr/>
        </p:nvSpPr>
        <p:spPr>
          <a:xfrm>
            <a:off x="8424455" y="2818744"/>
            <a:ext cx="67793" cy="67500"/>
          </a:xfrm>
          <a:prstGeom prst="ellipse">
            <a:avLst/>
          </a:prstGeom>
          <a:solidFill>
            <a:srgbClr val="000000"/>
          </a:solidFill>
          <a:ln w="12700" cap="flat" cmpd="sng" algn="ctr">
            <a:noFill/>
            <a:prstDash val="solid"/>
          </a:ln>
          <a:effectLst/>
        </p:spPr>
        <p:txBody>
          <a:bodyPr rtlCol="0" anchor="ctr"/>
          <a:lstStyle/>
          <a:p>
            <a:pPr algn="ctr" defTabSz="685800">
              <a:defRPr/>
            </a:pPr>
            <a:endParaRPr lang="en-US" sz="900" kern="0">
              <a:solidFill>
                <a:prstClr val="white"/>
              </a:solidFill>
            </a:endParaRPr>
          </a:p>
        </p:txBody>
      </p:sp>
      <p:sp>
        <p:nvSpPr>
          <p:cNvPr id="463" name="TextBox 10">
            <a:extLst>
              <a:ext uri="{FF2B5EF4-FFF2-40B4-BE49-F238E27FC236}">
                <a16:creationId xmlns:a16="http://schemas.microsoft.com/office/drawing/2014/main" id="{0A283F9A-6C43-2B4F-7D2B-27DED420C25D}"/>
              </a:ext>
            </a:extLst>
          </p:cNvPr>
          <p:cNvSpPr txBox="1"/>
          <p:nvPr/>
        </p:nvSpPr>
        <p:spPr>
          <a:xfrm>
            <a:off x="7731786" y="3761980"/>
            <a:ext cx="388406" cy="134985"/>
          </a:xfrm>
          <a:prstGeom prst="rect">
            <a:avLst/>
          </a:prstGeom>
          <a:noFill/>
        </p:spPr>
        <p:txBody>
          <a:bodyPr wrap="square" lIns="0" tIns="0" rIns="0" bIns="27000" anchor="b" anchorCtr="0">
            <a:spAutoFit/>
          </a:bodyPr>
          <a:lstStyle/>
          <a:p>
            <a:pPr algn="ctr" defTabSz="685800">
              <a:defRPr/>
            </a:pPr>
            <a:r>
              <a:rPr lang="en-US" sz="700" dirty="0">
                <a:solidFill>
                  <a:srgbClr val="030F3B"/>
                </a:solidFill>
                <a:cs typeface="Poppins Thin" panose="020B0502040204020203" pitchFamily="2" charset="0"/>
              </a:rPr>
              <a:t>N = 41</a:t>
            </a:r>
          </a:p>
        </p:txBody>
      </p:sp>
      <p:sp>
        <p:nvSpPr>
          <p:cNvPr id="464" name="TextBox 10">
            <a:extLst>
              <a:ext uri="{FF2B5EF4-FFF2-40B4-BE49-F238E27FC236}">
                <a16:creationId xmlns:a16="http://schemas.microsoft.com/office/drawing/2014/main" id="{3048C21B-8CB3-2BD4-D2DF-B6A5BB24D226}"/>
              </a:ext>
            </a:extLst>
          </p:cNvPr>
          <p:cNvSpPr txBox="1"/>
          <p:nvPr/>
        </p:nvSpPr>
        <p:spPr>
          <a:xfrm>
            <a:off x="8264023" y="3761980"/>
            <a:ext cx="388406" cy="134985"/>
          </a:xfrm>
          <a:prstGeom prst="rect">
            <a:avLst/>
          </a:prstGeom>
          <a:noFill/>
        </p:spPr>
        <p:txBody>
          <a:bodyPr wrap="square" lIns="0" tIns="0" rIns="0" bIns="27000" anchor="b" anchorCtr="0">
            <a:spAutoFit/>
          </a:bodyPr>
          <a:lstStyle/>
          <a:p>
            <a:pPr algn="ctr" defTabSz="685800">
              <a:defRPr/>
            </a:pPr>
            <a:r>
              <a:rPr lang="en-US" sz="700" dirty="0">
                <a:solidFill>
                  <a:srgbClr val="030F3B"/>
                </a:solidFill>
                <a:cs typeface="Poppins Thin" panose="020B0502040204020203" pitchFamily="2" charset="0"/>
              </a:rPr>
              <a:t>N = 34</a:t>
            </a:r>
          </a:p>
        </p:txBody>
      </p:sp>
      <p:sp>
        <p:nvSpPr>
          <p:cNvPr id="465" name="Rectangle: Top Corners Rounded 269">
            <a:extLst>
              <a:ext uri="{FF2B5EF4-FFF2-40B4-BE49-F238E27FC236}">
                <a16:creationId xmlns:a16="http://schemas.microsoft.com/office/drawing/2014/main" id="{7412D582-42B1-E7DD-889E-14ECA32E596C}"/>
              </a:ext>
            </a:extLst>
          </p:cNvPr>
          <p:cNvSpPr/>
          <p:nvPr/>
        </p:nvSpPr>
        <p:spPr>
          <a:xfrm>
            <a:off x="7451475" y="1587836"/>
            <a:ext cx="1446316" cy="415498"/>
          </a:xfrm>
          <a:prstGeom prst="rect">
            <a:avLst/>
          </a:prstGeom>
          <a:noFill/>
        </p:spPr>
        <p:txBody>
          <a:bodyPr wrap="square" lIns="0" tIns="0" rIns="0" bIns="0" anchor="b">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78" eaLnBrk="0" fontAlgn="base" hangingPunct="0">
              <a:lnSpc>
                <a:spcPct val="90000"/>
              </a:lnSpc>
              <a:spcBef>
                <a:spcPct val="0"/>
              </a:spcBef>
              <a:spcAft>
                <a:spcPct val="0"/>
              </a:spcAft>
            </a:pPr>
            <a:r>
              <a:rPr lang="en-US" sz="1000" b="1" dirty="0">
                <a:solidFill>
                  <a:srgbClr val="030F3B"/>
                </a:solidFill>
                <a:cs typeface="Arial" panose="020B0604020202020204" pitchFamily="34" charset="0"/>
              </a:rPr>
              <a:t>PIP-</a:t>
            </a:r>
            <a:r>
              <a:rPr lang="en-US" sz="1000" b="1" dirty="0" err="1">
                <a:solidFill>
                  <a:srgbClr val="030F3B"/>
                </a:solidFill>
                <a:cs typeface="Arial" panose="020B0604020202020204" pitchFamily="34" charset="0"/>
              </a:rPr>
              <a:t>Häufigkeit</a:t>
            </a:r>
            <a:r>
              <a:rPr lang="en-US" sz="1000" b="1" dirty="0">
                <a:solidFill>
                  <a:srgbClr val="030F3B"/>
                </a:solidFill>
                <a:cs typeface="Arial" panose="020B0604020202020204" pitchFamily="34" charset="0"/>
              </a:rPr>
              <a:t> von Stress für die </a:t>
            </a:r>
            <a:r>
              <a:rPr lang="en-US" sz="1000" b="1" dirty="0" err="1">
                <a:solidFill>
                  <a:srgbClr val="030F3B"/>
                </a:solidFill>
                <a:cs typeface="Arial" panose="020B0604020202020204" pitchFamily="34" charset="0"/>
              </a:rPr>
              <a:t>Eltern</a:t>
            </a:r>
            <a:br>
              <a:rPr lang="en-US" sz="1000" b="1" dirty="0">
                <a:solidFill>
                  <a:srgbClr val="030F3B"/>
                </a:solidFill>
                <a:cs typeface="Arial" panose="020B0604020202020204" pitchFamily="34" charset="0"/>
              </a:rPr>
            </a:br>
            <a:r>
              <a:rPr lang="en-US" sz="1000" dirty="0">
                <a:solidFill>
                  <a:srgbClr val="030F3B"/>
                </a:solidFill>
                <a:cs typeface="Arial" panose="020B0604020202020204" pitchFamily="34" charset="0"/>
              </a:rPr>
              <a:t>(p = 0,004)</a:t>
            </a:r>
          </a:p>
        </p:txBody>
      </p:sp>
      <p:sp>
        <p:nvSpPr>
          <p:cNvPr id="466" name="CasellaDiTesto 18">
            <a:extLst>
              <a:ext uri="{FF2B5EF4-FFF2-40B4-BE49-F238E27FC236}">
                <a16:creationId xmlns:a16="http://schemas.microsoft.com/office/drawing/2014/main" id="{125DF8D1-E668-A47E-F905-20575EEE2D69}"/>
              </a:ext>
            </a:extLst>
          </p:cNvPr>
          <p:cNvSpPr txBox="1"/>
          <p:nvPr/>
        </p:nvSpPr>
        <p:spPr>
          <a:xfrm rot="16200000">
            <a:off x="6242982" y="2949857"/>
            <a:ext cx="1802062" cy="148148"/>
          </a:xfrm>
          <a:prstGeom prst="rect">
            <a:avLst/>
          </a:prstGeom>
          <a:noFill/>
        </p:spPr>
        <p:txBody>
          <a:bodyPr wrap="square" lIns="0" tIns="0" rIns="0" bIns="0" rtlCol="0" anchor="b" anchorCtr="0">
            <a:noAutofit/>
          </a:bodyPr>
          <a:lstStyle/>
          <a:p>
            <a:pPr algn="ctr" defTabSz="685800">
              <a:lnSpc>
                <a:spcPct val="80000"/>
              </a:lnSpc>
              <a:defRPr/>
            </a:pPr>
            <a:r>
              <a:rPr lang="en-US" sz="1050" b="1" dirty="0">
                <a:solidFill>
                  <a:srgbClr val="030F3B"/>
                </a:solidFill>
              </a:rPr>
              <a:t>PIP-</a:t>
            </a:r>
            <a:r>
              <a:rPr lang="en-US" sz="1050" b="1" dirty="0" err="1">
                <a:solidFill>
                  <a:srgbClr val="030F3B"/>
                </a:solidFill>
              </a:rPr>
              <a:t>Häufigkeits</a:t>
            </a:r>
            <a:r>
              <a:rPr lang="en-US" sz="1050" b="1" dirty="0">
                <a:solidFill>
                  <a:srgbClr val="030F3B"/>
                </a:solidFill>
              </a:rPr>
              <a:t>- Score</a:t>
            </a:r>
          </a:p>
        </p:txBody>
      </p:sp>
      <p:graphicFrame>
        <p:nvGraphicFramePr>
          <p:cNvPr id="7" name="GR1">
            <a:extLst>
              <a:ext uri="{FF2B5EF4-FFF2-40B4-BE49-F238E27FC236}">
                <a16:creationId xmlns:a16="http://schemas.microsoft.com/office/drawing/2014/main" id="{8E9B5BEE-F81C-9EC8-0910-0074894EDC26}"/>
              </a:ext>
            </a:extLst>
          </p:cNvPr>
          <p:cNvGraphicFramePr>
            <a:graphicFrameLocks/>
          </p:cNvGraphicFramePr>
          <p:nvPr>
            <p:extLst>
              <p:ext uri="{D42A27DB-BD31-4B8C-83A1-F6EECF244321}">
                <p14:modId xmlns:p14="http://schemas.microsoft.com/office/powerpoint/2010/main" val="3222354055"/>
              </p:ext>
            </p:extLst>
          </p:nvPr>
        </p:nvGraphicFramePr>
        <p:xfrm>
          <a:off x="3432445" y="1816594"/>
          <a:ext cx="1644380" cy="277648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1">
            <a:extLst>
              <a:ext uri="{FF2B5EF4-FFF2-40B4-BE49-F238E27FC236}">
                <a16:creationId xmlns:a16="http://schemas.microsoft.com/office/drawing/2014/main" id="{26FFED2C-30D3-B7D3-519D-FB3552167D1F}"/>
              </a:ext>
            </a:extLst>
          </p:cNvPr>
          <p:cNvGraphicFramePr>
            <a:graphicFrameLocks/>
          </p:cNvGraphicFramePr>
          <p:nvPr>
            <p:extLst>
              <p:ext uri="{D42A27DB-BD31-4B8C-83A1-F6EECF244321}">
                <p14:modId xmlns:p14="http://schemas.microsoft.com/office/powerpoint/2010/main" val="1256015248"/>
              </p:ext>
            </p:extLst>
          </p:nvPr>
        </p:nvGraphicFramePr>
        <p:xfrm>
          <a:off x="5318395" y="1816594"/>
          <a:ext cx="1644380" cy="277648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GR1">
            <a:extLst>
              <a:ext uri="{FF2B5EF4-FFF2-40B4-BE49-F238E27FC236}">
                <a16:creationId xmlns:a16="http://schemas.microsoft.com/office/drawing/2014/main" id="{570981FF-ED32-44AD-79B6-8286D4A39EC7}"/>
              </a:ext>
            </a:extLst>
          </p:cNvPr>
          <p:cNvGraphicFramePr>
            <a:graphicFrameLocks/>
          </p:cNvGraphicFramePr>
          <p:nvPr>
            <p:extLst>
              <p:ext uri="{D42A27DB-BD31-4B8C-83A1-F6EECF244321}">
                <p14:modId xmlns:p14="http://schemas.microsoft.com/office/powerpoint/2010/main" val="3713687464"/>
              </p:ext>
            </p:extLst>
          </p:nvPr>
        </p:nvGraphicFramePr>
        <p:xfrm>
          <a:off x="7223395" y="1816594"/>
          <a:ext cx="1644380" cy="2776482"/>
        </p:xfrm>
        <a:graphic>
          <a:graphicData uri="http://schemas.openxmlformats.org/drawingml/2006/chart">
            <c:chart xmlns:c="http://schemas.openxmlformats.org/drawingml/2006/chart" xmlns:r="http://schemas.openxmlformats.org/officeDocument/2006/relationships" r:id="rId6"/>
          </a:graphicData>
        </a:graphic>
      </p:graphicFrame>
      <p:grpSp>
        <p:nvGrpSpPr>
          <p:cNvPr id="13" name="Gruppo 21">
            <a:extLst>
              <a:ext uri="{FF2B5EF4-FFF2-40B4-BE49-F238E27FC236}">
                <a16:creationId xmlns:a16="http://schemas.microsoft.com/office/drawing/2014/main" id="{4413F156-C44E-9AAD-5755-5A419D909141}"/>
              </a:ext>
            </a:extLst>
          </p:cNvPr>
          <p:cNvGrpSpPr/>
          <p:nvPr/>
        </p:nvGrpSpPr>
        <p:grpSpPr>
          <a:xfrm>
            <a:off x="3758107" y="4286882"/>
            <a:ext cx="135000" cy="322663"/>
            <a:chOff x="2925505" y="4844748"/>
            <a:chExt cx="180000" cy="430217"/>
          </a:xfrm>
        </p:grpSpPr>
        <p:sp>
          <p:nvSpPr>
            <p:cNvPr id="14" name="Oval 7">
              <a:extLst>
                <a:ext uri="{FF2B5EF4-FFF2-40B4-BE49-F238E27FC236}">
                  <a16:creationId xmlns:a16="http://schemas.microsoft.com/office/drawing/2014/main" id="{138B20FF-A36F-5957-2331-114D04CCB4AF}"/>
                </a:ext>
              </a:extLst>
            </p:cNvPr>
            <p:cNvSpPr>
              <a:spLocks noChangeAspect="1"/>
            </p:cNvSpPr>
            <p:nvPr/>
          </p:nvSpPr>
          <p:spPr>
            <a:xfrm>
              <a:off x="2925505" y="5094965"/>
              <a:ext cx="180000" cy="180000"/>
            </a:xfrm>
            <a:prstGeom prst="ellipse">
              <a:avLst/>
            </a:prstGeom>
            <a:solidFill>
              <a:srgbClr val="A6A6A6"/>
            </a:solidFill>
            <a:ln w="19050" cap="flat" cmpd="sng" algn="ctr">
              <a:noFill/>
              <a:prstDash val="solid"/>
              <a:miter lim="800000"/>
            </a:ln>
            <a:effectLst/>
          </p:spPr>
          <p:txBody>
            <a:bodyPr wrap="none" lIns="324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Altersgleiche</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Kontrollgruppe</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mit</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T1D-Diagnose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bei</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klinischer</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Manifestation</a:t>
              </a:r>
            </a:p>
          </p:txBody>
        </p:sp>
        <p:sp>
          <p:nvSpPr>
            <p:cNvPr id="15" name="Oval 6">
              <a:extLst>
                <a:ext uri="{FF2B5EF4-FFF2-40B4-BE49-F238E27FC236}">
                  <a16:creationId xmlns:a16="http://schemas.microsoft.com/office/drawing/2014/main" id="{ED65B19C-1BEA-1316-75D0-3EFDC46C816A}"/>
                </a:ext>
              </a:extLst>
            </p:cNvPr>
            <p:cNvSpPr>
              <a:spLocks noChangeAspect="1"/>
            </p:cNvSpPr>
            <p:nvPr/>
          </p:nvSpPr>
          <p:spPr>
            <a:xfrm>
              <a:off x="2925505" y="4844748"/>
              <a:ext cx="180000" cy="180000"/>
            </a:xfrm>
            <a:prstGeom prst="ellipse">
              <a:avLst/>
            </a:prstGeom>
            <a:solidFill>
              <a:srgbClr val="00D1CC"/>
            </a:solidFill>
            <a:ln w="19050" cap="flat" cmpd="sng" algn="ctr">
              <a:noFill/>
              <a:prstDash val="solid"/>
              <a:miter lim="800000"/>
            </a:ln>
            <a:effectLst/>
          </p:spPr>
          <p:txBody>
            <a:bodyPr wrap="none" lIns="324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TEDDY-</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Teilnehmer</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mit</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T1D-Diagnose</a:t>
              </a:r>
            </a:p>
          </p:txBody>
        </p:sp>
      </p:grpSp>
      <p:sp>
        <p:nvSpPr>
          <p:cNvPr id="3" name="Rectangle: Top Corners Rounded 9">
            <a:extLst>
              <a:ext uri="{FF2B5EF4-FFF2-40B4-BE49-F238E27FC236}">
                <a16:creationId xmlns:a16="http://schemas.microsoft.com/office/drawing/2014/main" id="{F36F6E14-290C-90E1-EBAE-0F080EA08592}"/>
              </a:ext>
            </a:extLst>
          </p:cNvPr>
          <p:cNvSpPr/>
          <p:nvPr/>
        </p:nvSpPr>
        <p:spPr>
          <a:xfrm rot="5400000">
            <a:off x="594624" y="262382"/>
            <a:ext cx="228452" cy="1417699"/>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TEDDY-Studie</a:t>
            </a:r>
          </a:p>
        </p:txBody>
      </p:sp>
    </p:spTree>
    <p:extLst>
      <p:ext uri="{BB962C8B-B14F-4D97-AF65-F5344CB8AC3E}">
        <p14:creationId xmlns:p14="http://schemas.microsoft.com/office/powerpoint/2010/main" val="1570173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platzhalter 9">
            <a:extLst>
              <a:ext uri="{FF2B5EF4-FFF2-40B4-BE49-F238E27FC236}">
                <a16:creationId xmlns:a16="http://schemas.microsoft.com/office/drawing/2014/main" id="{6286A387-2517-A865-5BA1-8DDEFFE4E5DC}"/>
              </a:ext>
            </a:extLst>
          </p:cNvPr>
          <p:cNvSpPr txBox="1">
            <a:spLocks/>
          </p:cNvSpPr>
          <p:nvPr/>
        </p:nvSpPr>
        <p:spPr>
          <a:xfrm>
            <a:off x="330546" y="11691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i="0" strike="noStrike" cap="none" spc="0" baseline="0" dirty="0">
                <a:solidFill>
                  <a:srgbClr val="7030A0"/>
                </a:solidFill>
                <a:effectLst/>
                <a:latin typeface="+mj-lt"/>
                <a:ea typeface="Arial"/>
                <a:cs typeface="Arial"/>
              </a:rPr>
              <a:t>T1D im Frühstadium wird durch das Vorhandensein von Insel-Autoantikörpern definiert</a:t>
            </a:r>
            <a:endParaRPr lang="de-DE" sz="2000" b="1" dirty="0">
              <a:solidFill>
                <a:srgbClr val="7030A0"/>
              </a:solidFill>
              <a:latin typeface="+mj-lt"/>
            </a:endParaRPr>
          </a:p>
        </p:txBody>
      </p:sp>
      <p:graphicFrame>
        <p:nvGraphicFramePr>
          <p:cNvPr id="4" name="Object 3" hidden="1">
            <a:extLst>
              <a:ext uri="{FF2B5EF4-FFF2-40B4-BE49-F238E27FC236}">
                <a16:creationId xmlns:a16="http://schemas.microsoft.com/office/drawing/2014/main" id="{9F2CCD75-52B3-A1D9-87C5-F967D11F1FAD}"/>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395" imgH="394" progId="TCLayout.ActiveDocument.1">
                  <p:embed/>
                </p:oleObj>
              </mc:Choice>
              <mc:Fallback>
                <p:oleObj name="think-cell Slide" r:id="rId5" imgW="395" imgH="394" progId="TCLayout.ActiveDocument.1">
                  <p:embed/>
                  <p:pic>
                    <p:nvPicPr>
                      <p:cNvPr id="4" name="Object 3" hidden="1">
                        <a:extLst>
                          <a:ext uri="{FF2B5EF4-FFF2-40B4-BE49-F238E27FC236}">
                            <a16:creationId xmlns:a16="http://schemas.microsoft.com/office/drawing/2014/main" id="{9F2CCD75-52B3-A1D9-87C5-F967D11F1FAD}"/>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76" name="Text Placeholder 4">
            <a:extLst>
              <a:ext uri="{FF2B5EF4-FFF2-40B4-BE49-F238E27FC236}">
                <a16:creationId xmlns:a16="http://schemas.microsoft.com/office/drawing/2014/main" id="{FBC9FD23-935D-1BF1-7618-E5962EDF2D76}"/>
              </a:ext>
            </a:extLst>
          </p:cNvPr>
          <p:cNvSpPr txBox="1"/>
          <p:nvPr/>
        </p:nvSpPr>
        <p:spPr>
          <a:xfrm>
            <a:off x="375047" y="896466"/>
            <a:ext cx="4188560" cy="3343275"/>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050">
              <a:solidFill>
                <a:schemeClr val="tx1">
                  <a:lumMod val="50000"/>
                  <a:lumOff val="50000"/>
                </a:schemeClr>
              </a:solidFill>
              <a:latin typeface="Verdana" panose="020B0604030504040204" pitchFamily="34" charset="0"/>
              <a:cs typeface="Verdana" panose="020B0604030504040204" pitchFamily="34" charset="0"/>
            </a:endParaRPr>
          </a:p>
        </p:txBody>
      </p:sp>
      <p:sp>
        <p:nvSpPr>
          <p:cNvPr id="67" name="Rectangle: Rounded Corners 6">
            <a:extLst>
              <a:ext uri="{FF2B5EF4-FFF2-40B4-BE49-F238E27FC236}">
                <a16:creationId xmlns:a16="http://schemas.microsoft.com/office/drawing/2014/main" id="{D17123F9-2EF5-88EB-1FF4-9A15DF118BA0}"/>
              </a:ext>
            </a:extLst>
          </p:cNvPr>
          <p:cNvSpPr/>
          <p:nvPr/>
        </p:nvSpPr>
        <p:spPr>
          <a:xfrm>
            <a:off x="5076276" y="1209124"/>
            <a:ext cx="3387878" cy="3025140"/>
          </a:xfrm>
          <a:prstGeom prst="roundRect">
            <a:avLst>
              <a:gd name="adj" fmla="val 8992"/>
            </a:avLst>
          </a:prstGeom>
          <a:noFill/>
          <a:ln w="28575" cap="flat" cmpd="sng" algn="ctr">
            <a:solidFill>
              <a:srgbClr val="9B3EEC"/>
            </a:solidFill>
            <a:prstDash val="solid"/>
            <a:miter lim="800000"/>
          </a:ln>
          <a:effectLst/>
        </p:spPr>
        <p:txBody>
          <a:bodyPr lIns="0" rIns="0" rtlCol="0" anchor="t"/>
          <a:lstStyle/>
          <a:p>
            <a:pPr algn="ctr" defTabSz="685800">
              <a:lnSpc>
                <a:spcPct val="110000"/>
              </a:lnSpc>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nvGrpSpPr>
          <p:cNvPr id="68" name="Group 67">
            <a:extLst>
              <a:ext uri="{FF2B5EF4-FFF2-40B4-BE49-F238E27FC236}">
                <a16:creationId xmlns:a16="http://schemas.microsoft.com/office/drawing/2014/main" id="{46952717-9CF2-01AB-A558-37BECF68BAB0}"/>
              </a:ext>
            </a:extLst>
          </p:cNvPr>
          <p:cNvGrpSpPr/>
          <p:nvPr/>
        </p:nvGrpSpPr>
        <p:grpSpPr>
          <a:xfrm>
            <a:off x="5436870" y="1386929"/>
            <a:ext cx="2624380" cy="2724804"/>
            <a:chOff x="7279274" y="1672388"/>
            <a:chExt cx="3499173" cy="3633072"/>
          </a:xfrm>
        </p:grpSpPr>
        <p:sp>
          <p:nvSpPr>
            <p:cNvPr id="93" name="Freeform 92">
              <a:extLst>
                <a:ext uri="{FF2B5EF4-FFF2-40B4-BE49-F238E27FC236}">
                  <a16:creationId xmlns:a16="http://schemas.microsoft.com/office/drawing/2014/main" id="{DBE70789-59D9-574E-BE53-4661715362D7}"/>
                </a:ext>
              </a:extLst>
            </p:cNvPr>
            <p:cNvSpPr/>
            <p:nvPr/>
          </p:nvSpPr>
          <p:spPr>
            <a:xfrm>
              <a:off x="7279537" y="1672388"/>
              <a:ext cx="3377770" cy="3216991"/>
            </a:xfrm>
            <a:custGeom>
              <a:avLst/>
              <a:gdLst>
                <a:gd name="connsiteX0" fmla="*/ 1136775 w 3377770"/>
                <a:gd name="connsiteY0" fmla="*/ 150734 h 3216991"/>
                <a:gd name="connsiteX1" fmla="*/ 1327687 w 3377770"/>
                <a:gd name="connsiteY1" fmla="*/ 36846 h 3216991"/>
                <a:gd name="connsiteX2" fmla="*/ 1633729 w 3377770"/>
                <a:gd name="connsiteY2" fmla="*/ 3678 h 3216991"/>
                <a:gd name="connsiteX3" fmla="*/ 2628801 w 3377770"/>
                <a:gd name="connsiteY3" fmla="*/ 375133 h 3216991"/>
                <a:gd name="connsiteX4" fmla="*/ 3118322 w 3377770"/>
                <a:gd name="connsiteY4" fmla="*/ 639305 h 3216991"/>
                <a:gd name="connsiteX5" fmla="*/ 3322350 w 3377770"/>
                <a:gd name="connsiteY5" fmla="*/ 797662 h 3216991"/>
                <a:gd name="connsiteX6" fmla="*/ 3375543 w 3377770"/>
                <a:gd name="connsiteY6" fmla="*/ 1114228 h 3216991"/>
                <a:gd name="connsiteX7" fmla="*/ 3330948 w 3377770"/>
                <a:gd name="connsiteY7" fmla="*/ 1736647 h 3216991"/>
                <a:gd name="connsiteX8" fmla="*/ 3195853 w 3377770"/>
                <a:gd name="connsiteY8" fmla="*/ 2411754 h 3216991"/>
                <a:gd name="connsiteX9" fmla="*/ 2770309 w 3377770"/>
                <a:gd name="connsiteY9" fmla="*/ 2935255 h 3216991"/>
                <a:gd name="connsiteX10" fmla="*/ 2289386 w 3377770"/>
                <a:gd name="connsiteY10" fmla="*/ 3071304 h 3216991"/>
                <a:gd name="connsiteX11" fmla="*/ 1703098 w 3377770"/>
                <a:gd name="connsiteY11" fmla="*/ 3167873 h 3216991"/>
                <a:gd name="connsiteX12" fmla="*/ 862649 w 3377770"/>
                <a:gd name="connsiteY12" fmla="*/ 3148501 h 3216991"/>
                <a:gd name="connsiteX13" fmla="*/ 341213 w 3377770"/>
                <a:gd name="connsiteY13" fmla="*/ 2674018 h 3216991"/>
                <a:gd name="connsiteX14" fmla="*/ 2672 w 3377770"/>
                <a:gd name="connsiteY14" fmla="*/ 1859781 h 3216991"/>
                <a:gd name="connsiteX15" fmla="*/ 356515 w 3377770"/>
                <a:gd name="connsiteY15" fmla="*/ 1006505 h 3216991"/>
                <a:gd name="connsiteX16" fmla="*/ 1136775 w 3377770"/>
                <a:gd name="connsiteY16" fmla="*/ 150734 h 321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77770" h="3216991">
                  <a:moveTo>
                    <a:pt x="1136775" y="150734"/>
                  </a:moveTo>
                  <a:cubicBezTo>
                    <a:pt x="1194983" y="104217"/>
                    <a:pt x="1259211" y="65903"/>
                    <a:pt x="1327687" y="36846"/>
                  </a:cubicBezTo>
                  <a:cubicBezTo>
                    <a:pt x="1424163" y="-432"/>
                    <a:pt x="1530403" y="-4834"/>
                    <a:pt x="1633729" y="3678"/>
                  </a:cubicBezTo>
                  <a:cubicBezTo>
                    <a:pt x="1989028" y="33030"/>
                    <a:pt x="2314599" y="205769"/>
                    <a:pt x="2628801" y="375133"/>
                  </a:cubicBezTo>
                  <a:lnTo>
                    <a:pt x="3118322" y="639305"/>
                  </a:lnTo>
                  <a:cubicBezTo>
                    <a:pt x="3194833" y="680546"/>
                    <a:pt x="3274695" y="724721"/>
                    <a:pt x="3322350" y="797662"/>
                  </a:cubicBezTo>
                  <a:cubicBezTo>
                    <a:pt x="3381955" y="888508"/>
                    <a:pt x="3380644" y="1005477"/>
                    <a:pt x="3375543" y="1114228"/>
                  </a:cubicBezTo>
                  <a:cubicBezTo>
                    <a:pt x="3365822" y="1322044"/>
                    <a:pt x="3350957" y="1529522"/>
                    <a:pt x="3330948" y="1736647"/>
                  </a:cubicBezTo>
                  <a:cubicBezTo>
                    <a:pt x="3308359" y="1965743"/>
                    <a:pt x="3278775" y="2197041"/>
                    <a:pt x="3195853" y="2411754"/>
                  </a:cubicBezTo>
                  <a:cubicBezTo>
                    <a:pt x="3112930" y="2626467"/>
                    <a:pt x="2971131" y="2825330"/>
                    <a:pt x="2770309" y="2935255"/>
                  </a:cubicBezTo>
                  <a:cubicBezTo>
                    <a:pt x="2623118" y="3015828"/>
                    <a:pt x="2454358" y="3044153"/>
                    <a:pt x="2289386" y="3071304"/>
                  </a:cubicBezTo>
                  <a:lnTo>
                    <a:pt x="1703098" y="3167873"/>
                  </a:lnTo>
                  <a:cubicBezTo>
                    <a:pt x="1422560" y="3214103"/>
                    <a:pt x="1124971" y="3258132"/>
                    <a:pt x="862649" y="3148501"/>
                  </a:cubicBezTo>
                  <a:cubicBezTo>
                    <a:pt x="644048" y="3057068"/>
                    <a:pt x="478494" y="2869652"/>
                    <a:pt x="341213" y="2674018"/>
                  </a:cubicBezTo>
                  <a:cubicBezTo>
                    <a:pt x="170267" y="2430980"/>
                    <a:pt x="25990" y="2157415"/>
                    <a:pt x="2672" y="1859781"/>
                  </a:cubicBezTo>
                  <a:cubicBezTo>
                    <a:pt x="-25454" y="1498158"/>
                    <a:pt x="173618" y="1284619"/>
                    <a:pt x="356515" y="1006505"/>
                  </a:cubicBezTo>
                  <a:cubicBezTo>
                    <a:pt x="573076" y="677170"/>
                    <a:pt x="819221" y="387755"/>
                    <a:pt x="1136775" y="150734"/>
                  </a:cubicBezTo>
                  <a:close/>
                </a:path>
              </a:pathLst>
            </a:custGeom>
            <a:solidFill>
              <a:srgbClr val="D1D7EE"/>
            </a:solidFill>
            <a:ln w="63500" cap="flat">
              <a:solidFill>
                <a:schemeClr val="tx1"/>
              </a:solidFill>
              <a:prstDash val="solid"/>
              <a:miter/>
            </a:ln>
          </p:spPr>
          <p:txBody>
            <a:bodyPr rtlCol="0" anchor="ctr"/>
            <a:lstStyle/>
            <a:p>
              <a:pP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94" name="Freeform 93">
              <a:extLst>
                <a:ext uri="{FF2B5EF4-FFF2-40B4-BE49-F238E27FC236}">
                  <a16:creationId xmlns:a16="http://schemas.microsoft.com/office/drawing/2014/main" id="{05ACE4FE-1726-022A-7871-8559334675E8}"/>
                </a:ext>
              </a:extLst>
            </p:cNvPr>
            <p:cNvSpPr/>
            <p:nvPr/>
          </p:nvSpPr>
          <p:spPr>
            <a:xfrm>
              <a:off x="9663622" y="2122898"/>
              <a:ext cx="834663" cy="1410239"/>
            </a:xfrm>
            <a:custGeom>
              <a:avLst/>
              <a:gdLst>
                <a:gd name="connsiteX0" fmla="*/ 642979 w 834663"/>
                <a:gd name="connsiteY0" fmla="*/ 296313 h 1410239"/>
                <a:gd name="connsiteX1" fmla="*/ 811739 w 834663"/>
                <a:gd name="connsiteY1" fmla="*/ 433829 h 1410239"/>
                <a:gd name="connsiteX2" fmla="*/ 831850 w 834663"/>
                <a:gd name="connsiteY2" fmla="*/ 562540 h 1410239"/>
                <a:gd name="connsiteX3" fmla="*/ 757380 w 834663"/>
                <a:gd name="connsiteY3" fmla="*/ 1410239 h 1410239"/>
                <a:gd name="connsiteX4" fmla="*/ 678684 w 834663"/>
                <a:gd name="connsiteY4" fmla="*/ 726033 h 1410239"/>
                <a:gd name="connsiteX5" fmla="*/ 364335 w 834663"/>
                <a:gd name="connsiteY5" fmla="*/ 351202 h 1410239"/>
                <a:gd name="connsiteX6" fmla="*/ 0 w 834663"/>
                <a:gd name="connsiteY6" fmla="*/ 0 h 1410239"/>
                <a:gd name="connsiteX7" fmla="*/ 642979 w 834663"/>
                <a:gd name="connsiteY7" fmla="*/ 296313 h 1410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663" h="1410239">
                  <a:moveTo>
                    <a:pt x="642979" y="296313"/>
                  </a:moveTo>
                  <a:cubicBezTo>
                    <a:pt x="709579" y="328454"/>
                    <a:pt x="781135" y="366025"/>
                    <a:pt x="811739" y="433829"/>
                  </a:cubicBezTo>
                  <a:cubicBezTo>
                    <a:pt x="829664" y="473602"/>
                    <a:pt x="830976" y="518805"/>
                    <a:pt x="831850" y="562540"/>
                  </a:cubicBezTo>
                  <a:cubicBezTo>
                    <a:pt x="837680" y="847552"/>
                    <a:pt x="842635" y="1138435"/>
                    <a:pt x="757380" y="1410239"/>
                  </a:cubicBezTo>
                  <a:cubicBezTo>
                    <a:pt x="684513" y="1191417"/>
                    <a:pt x="757380" y="942801"/>
                    <a:pt x="678684" y="726033"/>
                  </a:cubicBezTo>
                  <a:cubicBezTo>
                    <a:pt x="620973" y="566943"/>
                    <a:pt x="492144" y="453936"/>
                    <a:pt x="364335" y="351202"/>
                  </a:cubicBezTo>
                  <a:cubicBezTo>
                    <a:pt x="252266" y="261237"/>
                    <a:pt x="43720" y="142947"/>
                    <a:pt x="0" y="0"/>
                  </a:cubicBezTo>
                  <a:cubicBezTo>
                    <a:pt x="216561" y="54009"/>
                    <a:pt x="440700" y="198276"/>
                    <a:pt x="642979" y="296313"/>
                  </a:cubicBezTo>
                  <a:close/>
                </a:path>
              </a:pathLst>
            </a:custGeom>
            <a:solidFill>
              <a:srgbClr val="FFFFFF"/>
            </a:solidFill>
            <a:ln w="14568" cap="flat">
              <a:noFill/>
              <a:prstDash val="solid"/>
              <a:miter/>
            </a:ln>
          </p:spPr>
          <p:txBody>
            <a:bodyPr rtlCol="0" anchor="ctr"/>
            <a:lstStyle/>
            <a:p>
              <a:pP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03" name="TextBox 102">
              <a:extLst>
                <a:ext uri="{FF2B5EF4-FFF2-40B4-BE49-F238E27FC236}">
                  <a16:creationId xmlns:a16="http://schemas.microsoft.com/office/drawing/2014/main" id="{E222E688-1FC6-0CCF-427A-8D03C1E8FC54}"/>
                </a:ext>
              </a:extLst>
            </p:cNvPr>
            <p:cNvSpPr txBox="1"/>
            <p:nvPr/>
          </p:nvSpPr>
          <p:spPr>
            <a:xfrm>
              <a:off x="9365239" y="5028461"/>
              <a:ext cx="1413208" cy="27699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Betazell-Membran</a:t>
              </a:r>
            </a:p>
          </p:txBody>
        </p:sp>
        <p:cxnSp>
          <p:nvCxnSpPr>
            <p:cNvPr id="104" name="Straight Arrow Connector 103">
              <a:extLst>
                <a:ext uri="{FF2B5EF4-FFF2-40B4-BE49-F238E27FC236}">
                  <a16:creationId xmlns:a16="http://schemas.microsoft.com/office/drawing/2014/main" id="{83DF9C55-95ED-39C0-A9FC-534F5550AC28}"/>
                </a:ext>
              </a:extLst>
            </p:cNvPr>
            <p:cNvCxnSpPr>
              <a:stCxn id="103" idx="0"/>
            </p:cNvCxnSpPr>
            <p:nvPr/>
          </p:nvCxnSpPr>
          <p:spPr>
            <a:xfrm flipH="1" flipV="1">
              <a:off x="9905256" y="4739196"/>
              <a:ext cx="166587" cy="289265"/>
            </a:xfrm>
            <a:prstGeom prst="straightConnector1">
              <a:avLst/>
            </a:prstGeom>
            <a:noFill/>
            <a:ln w="12700" cap="flat" cmpd="sng" algn="ctr">
              <a:solidFill>
                <a:schemeClr val="tx1"/>
              </a:solidFill>
              <a:prstDash val="solid"/>
              <a:miter lim="800000"/>
              <a:tailEnd type="triangle"/>
            </a:ln>
            <a:effectLst/>
          </p:spPr>
        </p:cxnSp>
        <p:grpSp>
          <p:nvGrpSpPr>
            <p:cNvPr id="105" name="Group 104">
              <a:extLst>
                <a:ext uri="{FF2B5EF4-FFF2-40B4-BE49-F238E27FC236}">
                  <a16:creationId xmlns:a16="http://schemas.microsoft.com/office/drawing/2014/main" id="{A132D2A0-599E-63BB-C565-E8895844CADD}"/>
                </a:ext>
              </a:extLst>
            </p:cNvPr>
            <p:cNvGrpSpPr/>
            <p:nvPr/>
          </p:nvGrpSpPr>
          <p:grpSpPr>
            <a:xfrm>
              <a:off x="8867101" y="3276441"/>
              <a:ext cx="1814998" cy="1324078"/>
              <a:chOff x="8847114" y="3231471"/>
              <a:chExt cx="1814998" cy="1324078"/>
            </a:xfrm>
          </p:grpSpPr>
          <p:sp>
            <p:nvSpPr>
              <p:cNvPr id="136" name="Freeform 135">
                <a:extLst>
                  <a:ext uri="{FF2B5EF4-FFF2-40B4-BE49-F238E27FC236}">
                    <a16:creationId xmlns:a16="http://schemas.microsoft.com/office/drawing/2014/main" id="{8F4A1212-2467-E95E-24E4-F3EDB623148C}"/>
                  </a:ext>
                </a:extLst>
              </p:cNvPr>
              <p:cNvSpPr/>
              <p:nvPr/>
            </p:nvSpPr>
            <p:spPr>
              <a:xfrm>
                <a:off x="9378904" y="3639663"/>
                <a:ext cx="708243" cy="860254"/>
              </a:xfrm>
              <a:custGeom>
                <a:avLst/>
                <a:gdLst>
                  <a:gd name="connsiteX0" fmla="*/ 1442768 w 1442767"/>
                  <a:gd name="connsiteY0" fmla="*/ 807193 h 1614385"/>
                  <a:gd name="connsiteX1" fmla="*/ 721384 w 1442767"/>
                  <a:gd name="connsiteY1" fmla="*/ 1614386 h 1614385"/>
                  <a:gd name="connsiteX2" fmla="*/ 0 w 1442767"/>
                  <a:gd name="connsiteY2" fmla="*/ 807193 h 1614385"/>
                  <a:gd name="connsiteX3" fmla="*/ 721384 w 1442767"/>
                  <a:gd name="connsiteY3" fmla="*/ 0 h 1614385"/>
                  <a:gd name="connsiteX4" fmla="*/ 1442768 w 1442767"/>
                  <a:gd name="connsiteY4" fmla="*/ 807193 h 1614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767" h="1614385">
                    <a:moveTo>
                      <a:pt x="1442768" y="807193"/>
                    </a:moveTo>
                    <a:cubicBezTo>
                      <a:pt x="1442768" y="1252993"/>
                      <a:pt x="1119793" y="1614386"/>
                      <a:pt x="721384" y="1614386"/>
                    </a:cubicBezTo>
                    <a:cubicBezTo>
                      <a:pt x="322975" y="1614386"/>
                      <a:pt x="0" y="1252993"/>
                      <a:pt x="0" y="807193"/>
                    </a:cubicBezTo>
                    <a:cubicBezTo>
                      <a:pt x="0" y="361393"/>
                      <a:pt x="322975" y="0"/>
                      <a:pt x="721384" y="0"/>
                    </a:cubicBezTo>
                    <a:cubicBezTo>
                      <a:pt x="1119793" y="0"/>
                      <a:pt x="1442768" y="361393"/>
                      <a:pt x="1442768" y="807193"/>
                    </a:cubicBezTo>
                    <a:close/>
                  </a:path>
                </a:pathLst>
              </a:custGeom>
              <a:gradFill>
                <a:gsLst>
                  <a:gs pos="0">
                    <a:srgbClr val="FBA329">
                      <a:lumMod val="20000"/>
                      <a:lumOff val="80000"/>
                    </a:srgbClr>
                  </a:gs>
                  <a:gs pos="99000">
                    <a:srgbClr val="FBA329">
                      <a:lumMod val="75000"/>
                    </a:srgbClr>
                  </a:gs>
                </a:gsLst>
                <a:path path="circle">
                  <a:fillToRect l="50000" t="50000" r="50000" b="50000"/>
                </a:path>
              </a:gradFill>
              <a:ln w="14568" cap="flat">
                <a:noFill/>
                <a:prstDash val="solid"/>
                <a:miter/>
              </a:ln>
            </p:spPr>
            <p:txBody>
              <a:bodyPr rtlCol="0" anchor="ctr"/>
              <a:lstStyle/>
              <a:p>
                <a:pP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37" name="TextBox 136">
                <a:extLst>
                  <a:ext uri="{FF2B5EF4-FFF2-40B4-BE49-F238E27FC236}">
                    <a16:creationId xmlns:a16="http://schemas.microsoft.com/office/drawing/2014/main" id="{7C86311E-3BFA-8EE2-293C-2DA085A61D02}"/>
                  </a:ext>
                </a:extLst>
              </p:cNvPr>
              <p:cNvSpPr txBox="1"/>
              <p:nvPr/>
            </p:nvSpPr>
            <p:spPr>
              <a:xfrm>
                <a:off x="8847114" y="4278550"/>
                <a:ext cx="532624" cy="27699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GAD</a:t>
                </a:r>
              </a:p>
            </p:txBody>
          </p:sp>
          <p:sp>
            <p:nvSpPr>
              <p:cNvPr id="138" name="TextBox 137">
                <a:extLst>
                  <a:ext uri="{FF2B5EF4-FFF2-40B4-BE49-F238E27FC236}">
                    <a16:creationId xmlns:a16="http://schemas.microsoft.com/office/drawing/2014/main" id="{42539109-2834-DA20-8AC8-4843B1C74D22}"/>
                  </a:ext>
                </a:extLst>
              </p:cNvPr>
              <p:cNvSpPr txBox="1"/>
              <p:nvPr/>
            </p:nvSpPr>
            <p:spPr>
              <a:xfrm>
                <a:off x="9466913" y="3231471"/>
                <a:ext cx="1195199" cy="430885"/>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Sekretorisches</a:t>
                </a:r>
                <a:br>
                  <a:rPr sz="750">
                    <a:solidFill>
                      <a:srgbClr val="404040"/>
                    </a:solidFill>
                  </a:rPr>
                </a:br>
                <a:r>
                  <a:rPr lang="de" sz="750">
                    <a:solidFill>
                      <a:srgbClr val="404040"/>
                    </a:solidFill>
                    <a:latin typeface="Verdana"/>
                    <a:ea typeface="Verdana"/>
                    <a:cs typeface="Verdana"/>
                  </a:rPr>
                  <a:t>Vesikel</a:t>
                </a:r>
              </a:p>
            </p:txBody>
          </p:sp>
          <p:cxnSp>
            <p:nvCxnSpPr>
              <p:cNvPr id="139" name="Straight Arrow Connector 138">
                <a:extLst>
                  <a:ext uri="{FF2B5EF4-FFF2-40B4-BE49-F238E27FC236}">
                    <a16:creationId xmlns:a16="http://schemas.microsoft.com/office/drawing/2014/main" id="{78DC51A7-BF2B-AA70-0B08-917B8D31A5A7}"/>
                  </a:ext>
                </a:extLst>
              </p:cNvPr>
              <p:cNvCxnSpPr/>
              <p:nvPr/>
            </p:nvCxnSpPr>
            <p:spPr>
              <a:xfrm flipV="1">
                <a:off x="9228944" y="4114400"/>
                <a:ext cx="98301" cy="187777"/>
              </a:xfrm>
              <a:prstGeom prst="straightConnector1">
                <a:avLst/>
              </a:prstGeom>
              <a:noFill/>
              <a:ln w="12700" cap="flat" cmpd="sng" algn="ctr">
                <a:solidFill>
                  <a:schemeClr val="tx1"/>
                </a:solidFill>
                <a:prstDash val="solid"/>
                <a:miter lim="800000"/>
                <a:tailEnd type="triangle"/>
              </a:ln>
              <a:effectLst/>
            </p:spPr>
          </p:cxnSp>
          <p:cxnSp>
            <p:nvCxnSpPr>
              <p:cNvPr id="140" name="Straight Arrow Connector 139">
                <a:extLst>
                  <a:ext uri="{FF2B5EF4-FFF2-40B4-BE49-F238E27FC236}">
                    <a16:creationId xmlns:a16="http://schemas.microsoft.com/office/drawing/2014/main" id="{62C0EE8A-9D2C-23DB-9329-921820818EDD}"/>
                  </a:ext>
                </a:extLst>
              </p:cNvPr>
              <p:cNvCxnSpPr/>
              <p:nvPr/>
            </p:nvCxnSpPr>
            <p:spPr>
              <a:xfrm flipH="1">
                <a:off x="10013928" y="3639998"/>
                <a:ext cx="134521" cy="129202"/>
              </a:xfrm>
              <a:prstGeom prst="straightConnector1">
                <a:avLst/>
              </a:prstGeom>
              <a:noFill/>
              <a:ln w="12700" cap="flat" cmpd="sng" algn="ctr">
                <a:solidFill>
                  <a:schemeClr val="tx1"/>
                </a:solidFill>
                <a:prstDash val="solid"/>
                <a:miter lim="800000"/>
                <a:tailEnd type="triangle"/>
              </a:ln>
              <a:effectLst/>
            </p:spPr>
          </p:cxnSp>
          <p:sp>
            <p:nvSpPr>
              <p:cNvPr id="141" name="Rectangle 140">
                <a:extLst>
                  <a:ext uri="{FF2B5EF4-FFF2-40B4-BE49-F238E27FC236}">
                    <a16:creationId xmlns:a16="http://schemas.microsoft.com/office/drawing/2014/main" id="{64CCD534-D8D4-1FC9-CFA4-A69785AFF337}"/>
                  </a:ext>
                </a:extLst>
              </p:cNvPr>
              <p:cNvSpPr/>
              <p:nvPr/>
            </p:nvSpPr>
            <p:spPr>
              <a:xfrm>
                <a:off x="9258710" y="3988994"/>
                <a:ext cx="198273" cy="91393"/>
              </a:xfrm>
              <a:prstGeom prst="rect">
                <a:avLst/>
              </a:prstGeom>
              <a:solidFill>
                <a:srgbClr val="2198DD"/>
              </a:solidFill>
              <a:ln w="12700" cap="flat" cmpd="sng" algn="ctr">
                <a:no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grpSp>
          <p:nvGrpSpPr>
            <p:cNvPr id="106" name="Group 105">
              <a:extLst>
                <a:ext uri="{FF2B5EF4-FFF2-40B4-BE49-F238E27FC236}">
                  <a16:creationId xmlns:a16="http://schemas.microsoft.com/office/drawing/2014/main" id="{106EF4E4-A30F-860D-7901-E02E25DB6812}"/>
                </a:ext>
              </a:extLst>
            </p:cNvPr>
            <p:cNvGrpSpPr/>
            <p:nvPr/>
          </p:nvGrpSpPr>
          <p:grpSpPr>
            <a:xfrm>
              <a:off x="7279274" y="1838736"/>
              <a:ext cx="2507646" cy="2869694"/>
              <a:chOff x="7286362" y="1902531"/>
              <a:chExt cx="2507646" cy="2869694"/>
            </a:xfrm>
          </p:grpSpPr>
          <p:sp>
            <p:nvSpPr>
              <p:cNvPr id="108" name="Freeform 107">
                <a:extLst>
                  <a:ext uri="{FF2B5EF4-FFF2-40B4-BE49-F238E27FC236}">
                    <a16:creationId xmlns:a16="http://schemas.microsoft.com/office/drawing/2014/main" id="{788137BA-E8F1-0AD1-16DE-13A676A2920E}"/>
                  </a:ext>
                </a:extLst>
              </p:cNvPr>
              <p:cNvSpPr/>
              <p:nvPr/>
            </p:nvSpPr>
            <p:spPr>
              <a:xfrm>
                <a:off x="7889632" y="2647063"/>
                <a:ext cx="1298209" cy="1368552"/>
              </a:xfrm>
              <a:custGeom>
                <a:avLst/>
                <a:gdLst>
                  <a:gd name="connsiteX0" fmla="*/ 1442768 w 1442767"/>
                  <a:gd name="connsiteY0" fmla="*/ 807193 h 1614385"/>
                  <a:gd name="connsiteX1" fmla="*/ 721384 w 1442767"/>
                  <a:gd name="connsiteY1" fmla="*/ 1614386 h 1614385"/>
                  <a:gd name="connsiteX2" fmla="*/ 0 w 1442767"/>
                  <a:gd name="connsiteY2" fmla="*/ 807193 h 1614385"/>
                  <a:gd name="connsiteX3" fmla="*/ 721384 w 1442767"/>
                  <a:gd name="connsiteY3" fmla="*/ 0 h 1614385"/>
                  <a:gd name="connsiteX4" fmla="*/ 1442768 w 1442767"/>
                  <a:gd name="connsiteY4" fmla="*/ 807193 h 1614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2767" h="1614385">
                    <a:moveTo>
                      <a:pt x="1442768" y="807193"/>
                    </a:moveTo>
                    <a:cubicBezTo>
                      <a:pt x="1442768" y="1252993"/>
                      <a:pt x="1119793" y="1614386"/>
                      <a:pt x="721384" y="1614386"/>
                    </a:cubicBezTo>
                    <a:cubicBezTo>
                      <a:pt x="322975" y="1614386"/>
                      <a:pt x="0" y="1252993"/>
                      <a:pt x="0" y="807193"/>
                    </a:cubicBezTo>
                    <a:cubicBezTo>
                      <a:pt x="0" y="361393"/>
                      <a:pt x="322975" y="0"/>
                      <a:pt x="721384" y="0"/>
                    </a:cubicBezTo>
                    <a:cubicBezTo>
                      <a:pt x="1119793" y="0"/>
                      <a:pt x="1442768" y="361393"/>
                      <a:pt x="1442768" y="807193"/>
                    </a:cubicBezTo>
                    <a:close/>
                  </a:path>
                </a:pathLst>
              </a:custGeom>
              <a:gradFill flip="none" rotWithShape="1">
                <a:gsLst>
                  <a:gs pos="23000">
                    <a:srgbClr val="7967BE">
                      <a:lumMod val="20000"/>
                      <a:lumOff val="80000"/>
                    </a:srgbClr>
                  </a:gs>
                  <a:gs pos="100000">
                    <a:srgbClr val="7967BE">
                      <a:lumMod val="75000"/>
                    </a:srgbClr>
                  </a:gs>
                  <a:gs pos="89000">
                    <a:srgbClr val="7967BE"/>
                  </a:gs>
                </a:gsLst>
                <a:path path="circle">
                  <a:fillToRect l="50000" t="50000" r="50000" b="50000"/>
                </a:path>
              </a:gradFill>
              <a:ln w="22225" cap="flat">
                <a:noFill/>
                <a:prstDash val="solid"/>
                <a:miter/>
              </a:ln>
            </p:spPr>
            <p:txBody>
              <a:bodyPr rtlCol="0" anchor="ctr"/>
              <a:lstStyle/>
              <a:p>
                <a:pP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09" name="TextBox 108">
                <a:extLst>
                  <a:ext uri="{FF2B5EF4-FFF2-40B4-BE49-F238E27FC236}">
                    <a16:creationId xmlns:a16="http://schemas.microsoft.com/office/drawing/2014/main" id="{38BD3440-07CA-EEBC-9516-374D56BC50F7}"/>
                  </a:ext>
                </a:extLst>
              </p:cNvPr>
              <p:cNvSpPr txBox="1"/>
              <p:nvPr/>
            </p:nvSpPr>
            <p:spPr>
              <a:xfrm>
                <a:off x="7286362" y="3495812"/>
                <a:ext cx="677964" cy="27699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Insulin</a:t>
                </a:r>
              </a:p>
            </p:txBody>
          </p:sp>
          <p:sp>
            <p:nvSpPr>
              <p:cNvPr id="110" name="TextBox 109">
                <a:extLst>
                  <a:ext uri="{FF2B5EF4-FFF2-40B4-BE49-F238E27FC236}">
                    <a16:creationId xmlns:a16="http://schemas.microsoft.com/office/drawing/2014/main" id="{400B6DD8-6A5C-ED05-A06C-C7722A7AE0EF}"/>
                  </a:ext>
                </a:extLst>
              </p:cNvPr>
              <p:cNvSpPr txBox="1"/>
              <p:nvPr/>
            </p:nvSpPr>
            <p:spPr>
              <a:xfrm>
                <a:off x="7777847" y="4187449"/>
                <a:ext cx="1173827" cy="584776"/>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Insulin</a:t>
                </a:r>
              </a:p>
              <a:p>
                <a:pPr algn="ctr" defTabSz="685800">
                  <a:spcBef>
                    <a:spcPct val="0"/>
                  </a:spcBef>
                  <a:spcAft>
                    <a:spcPct val="0"/>
                  </a:spcAft>
                  <a:defRPr/>
                </a:pPr>
                <a:r>
                  <a:rPr lang="de" sz="750">
                    <a:solidFill>
                      <a:srgbClr val="404040"/>
                    </a:solidFill>
                    <a:latin typeface="Verdana"/>
                    <a:ea typeface="Verdana"/>
                    <a:cs typeface="Verdana"/>
                  </a:rPr>
                  <a:t>sekretorisches</a:t>
                </a:r>
                <a:br>
                  <a:rPr sz="750">
                    <a:solidFill>
                      <a:srgbClr val="404040"/>
                    </a:solidFill>
                  </a:rPr>
                </a:br>
                <a:r>
                  <a:rPr lang="de" sz="750">
                    <a:solidFill>
                      <a:srgbClr val="404040"/>
                    </a:solidFill>
                    <a:latin typeface="Verdana"/>
                    <a:ea typeface="Verdana"/>
                    <a:cs typeface="Verdana"/>
                  </a:rPr>
                  <a:t>Granulat</a:t>
                </a:r>
              </a:p>
            </p:txBody>
          </p:sp>
          <p:sp>
            <p:nvSpPr>
              <p:cNvPr id="111" name="TextBox 110">
                <a:extLst>
                  <a:ext uri="{FF2B5EF4-FFF2-40B4-BE49-F238E27FC236}">
                    <a16:creationId xmlns:a16="http://schemas.microsoft.com/office/drawing/2014/main" id="{3BA78944-0FB3-927A-B61C-E05766099E93}"/>
                  </a:ext>
                </a:extLst>
              </p:cNvPr>
              <p:cNvSpPr txBox="1"/>
              <p:nvPr/>
            </p:nvSpPr>
            <p:spPr>
              <a:xfrm>
                <a:off x="8504684" y="1902531"/>
                <a:ext cx="716438" cy="27699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Zytosol</a:t>
                </a:r>
              </a:p>
            </p:txBody>
          </p:sp>
          <p:sp>
            <p:nvSpPr>
              <p:cNvPr id="112" name="TextBox 111">
                <a:extLst>
                  <a:ext uri="{FF2B5EF4-FFF2-40B4-BE49-F238E27FC236}">
                    <a16:creationId xmlns:a16="http://schemas.microsoft.com/office/drawing/2014/main" id="{DC870490-5D9D-8F31-A2B9-9505408B4048}"/>
                  </a:ext>
                </a:extLst>
              </p:cNvPr>
              <p:cNvSpPr txBox="1"/>
              <p:nvPr/>
            </p:nvSpPr>
            <p:spPr>
              <a:xfrm>
                <a:off x="9160681" y="2729899"/>
                <a:ext cx="526213" cy="27699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IA-2</a:t>
                </a:r>
              </a:p>
            </p:txBody>
          </p:sp>
          <p:cxnSp>
            <p:nvCxnSpPr>
              <p:cNvPr id="113" name="Straight Arrow Connector 112">
                <a:extLst>
                  <a:ext uri="{FF2B5EF4-FFF2-40B4-BE49-F238E27FC236}">
                    <a16:creationId xmlns:a16="http://schemas.microsoft.com/office/drawing/2014/main" id="{47A55659-FA4A-CDB4-0C95-93B38A437604}"/>
                  </a:ext>
                </a:extLst>
              </p:cNvPr>
              <p:cNvCxnSpPr/>
              <p:nvPr/>
            </p:nvCxnSpPr>
            <p:spPr>
              <a:xfrm flipV="1">
                <a:off x="7882602" y="3402418"/>
                <a:ext cx="460411" cy="197736"/>
              </a:xfrm>
              <a:prstGeom prst="straightConnector1">
                <a:avLst/>
              </a:prstGeom>
              <a:noFill/>
              <a:ln w="12700" cap="flat" cmpd="sng" algn="ctr">
                <a:solidFill>
                  <a:schemeClr val="tx1"/>
                </a:solidFill>
                <a:prstDash val="solid"/>
                <a:miter lim="800000"/>
                <a:tailEnd type="triangle"/>
              </a:ln>
              <a:effectLst/>
            </p:spPr>
          </p:cxnSp>
          <p:cxnSp>
            <p:nvCxnSpPr>
              <p:cNvPr id="117" name="Straight Arrow Connector 116">
                <a:extLst>
                  <a:ext uri="{FF2B5EF4-FFF2-40B4-BE49-F238E27FC236}">
                    <a16:creationId xmlns:a16="http://schemas.microsoft.com/office/drawing/2014/main" id="{9822B899-16C1-4293-A3CF-E3A8738AE01B}"/>
                  </a:ext>
                </a:extLst>
              </p:cNvPr>
              <p:cNvCxnSpPr>
                <a:stCxn id="110" idx="0"/>
              </p:cNvCxnSpPr>
              <p:nvPr/>
            </p:nvCxnSpPr>
            <p:spPr>
              <a:xfrm flipH="1" flipV="1">
                <a:off x="8339225" y="4005853"/>
                <a:ext cx="25536" cy="181596"/>
              </a:xfrm>
              <a:prstGeom prst="straightConnector1">
                <a:avLst/>
              </a:prstGeom>
              <a:noFill/>
              <a:ln w="12700" cap="flat" cmpd="sng" algn="ctr">
                <a:solidFill>
                  <a:schemeClr val="tx1"/>
                </a:solidFill>
                <a:prstDash val="solid"/>
                <a:miter lim="800000"/>
                <a:tailEnd type="triangle"/>
              </a:ln>
              <a:effectLst/>
            </p:spPr>
          </p:cxnSp>
          <p:cxnSp>
            <p:nvCxnSpPr>
              <p:cNvPr id="122" name="Straight Arrow Connector 121">
                <a:extLst>
                  <a:ext uri="{FF2B5EF4-FFF2-40B4-BE49-F238E27FC236}">
                    <a16:creationId xmlns:a16="http://schemas.microsoft.com/office/drawing/2014/main" id="{1BE95383-5176-F01C-5BEB-989D7C3B8366}"/>
                  </a:ext>
                </a:extLst>
              </p:cNvPr>
              <p:cNvCxnSpPr/>
              <p:nvPr/>
            </p:nvCxnSpPr>
            <p:spPr>
              <a:xfrm flipH="1">
                <a:off x="9220554" y="2960610"/>
                <a:ext cx="176458" cy="271957"/>
              </a:xfrm>
              <a:prstGeom prst="straightConnector1">
                <a:avLst/>
              </a:prstGeom>
              <a:noFill/>
              <a:ln w="12700" cap="flat" cmpd="sng" algn="ctr">
                <a:solidFill>
                  <a:schemeClr val="tx1"/>
                </a:solidFill>
                <a:prstDash val="solid"/>
                <a:miter lim="800000"/>
                <a:tailEnd type="triangle"/>
              </a:ln>
              <a:effectLst/>
            </p:spPr>
          </p:cxnSp>
          <p:grpSp>
            <p:nvGrpSpPr>
              <p:cNvPr id="123" name="Group 122">
                <a:extLst>
                  <a:ext uri="{FF2B5EF4-FFF2-40B4-BE49-F238E27FC236}">
                    <a16:creationId xmlns:a16="http://schemas.microsoft.com/office/drawing/2014/main" id="{1C8F2ABA-CDAA-9B96-AF49-38DA94648E69}"/>
                  </a:ext>
                </a:extLst>
              </p:cNvPr>
              <p:cNvGrpSpPr/>
              <p:nvPr/>
            </p:nvGrpSpPr>
            <p:grpSpPr>
              <a:xfrm rot="633845">
                <a:off x="8003959" y="2758191"/>
                <a:ext cx="1040264" cy="734708"/>
                <a:chOff x="3759200" y="2749635"/>
                <a:chExt cx="962026" cy="679451"/>
              </a:xfrm>
            </p:grpSpPr>
            <p:sp>
              <p:nvSpPr>
                <p:cNvPr id="130" name="Freeform 129">
                  <a:extLst>
                    <a:ext uri="{FF2B5EF4-FFF2-40B4-BE49-F238E27FC236}">
                      <a16:creationId xmlns:a16="http://schemas.microsoft.com/office/drawing/2014/main" id="{B5F0D3F8-E34F-CC6B-E8E2-0CC43D8A0B20}"/>
                    </a:ext>
                  </a:extLst>
                </p:cNvPr>
                <p:cNvSpPr/>
                <p:nvPr/>
              </p:nvSpPr>
              <p:spPr>
                <a:xfrm>
                  <a:off x="4416426" y="3054179"/>
                  <a:ext cx="304800" cy="241471"/>
                </a:xfrm>
                <a:custGeom>
                  <a:avLst/>
                  <a:gdLst>
                    <a:gd name="connsiteX0" fmla="*/ 0 w 317634"/>
                    <a:gd name="connsiteY0" fmla="*/ 222421 h 222421"/>
                    <a:gd name="connsiteX1" fmla="*/ 95250 w 317634"/>
                    <a:gd name="connsiteY1" fmla="*/ 44621 h 222421"/>
                    <a:gd name="connsiteX2" fmla="*/ 193675 w 317634"/>
                    <a:gd name="connsiteY2" fmla="*/ 171 h 222421"/>
                    <a:gd name="connsiteX3" fmla="*/ 317634 w 317634"/>
                    <a:gd name="connsiteY3" fmla="*/ 51222 h 222421"/>
                  </a:gdLst>
                  <a:ahLst/>
                  <a:cxnLst>
                    <a:cxn ang="0">
                      <a:pos x="connsiteX0" y="connsiteY0"/>
                    </a:cxn>
                    <a:cxn ang="0">
                      <a:pos x="connsiteX1" y="connsiteY1"/>
                    </a:cxn>
                    <a:cxn ang="0">
                      <a:pos x="connsiteX2" y="connsiteY2"/>
                    </a:cxn>
                    <a:cxn ang="0">
                      <a:pos x="connsiteX3" y="connsiteY3"/>
                    </a:cxn>
                  </a:cxnLst>
                  <a:rect l="l" t="t" r="r" b="b"/>
                  <a:pathLst>
                    <a:path w="317634" h="222421">
                      <a:moveTo>
                        <a:pt x="0" y="222421"/>
                      </a:moveTo>
                      <a:cubicBezTo>
                        <a:pt x="31485" y="152042"/>
                        <a:pt x="62971" y="81663"/>
                        <a:pt x="95250" y="44621"/>
                      </a:cubicBezTo>
                      <a:cubicBezTo>
                        <a:pt x="127529" y="7579"/>
                        <a:pt x="157163" y="-1416"/>
                        <a:pt x="193675" y="171"/>
                      </a:cubicBezTo>
                      <a:cubicBezTo>
                        <a:pt x="230187" y="1758"/>
                        <a:pt x="275565" y="25028"/>
                        <a:pt x="317634" y="51222"/>
                      </a:cubicBezTo>
                    </a:path>
                  </a:pathLst>
                </a:custGeom>
                <a:noFill/>
                <a:ln w="31750" cap="flat" cmpd="sng" algn="ctr">
                  <a:solidFill>
                    <a:srgbClr val="1C924F"/>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31" name="Freeform 130">
                  <a:extLst>
                    <a:ext uri="{FF2B5EF4-FFF2-40B4-BE49-F238E27FC236}">
                      <a16:creationId xmlns:a16="http://schemas.microsoft.com/office/drawing/2014/main" id="{6EA8F113-1634-FCFA-6760-C4EB471F1145}"/>
                    </a:ext>
                  </a:extLst>
                </p:cNvPr>
                <p:cNvSpPr/>
                <p:nvPr/>
              </p:nvSpPr>
              <p:spPr>
                <a:xfrm rot="3669036">
                  <a:off x="4165600" y="2781299"/>
                  <a:ext cx="304800" cy="241471"/>
                </a:xfrm>
                <a:custGeom>
                  <a:avLst/>
                  <a:gdLst>
                    <a:gd name="connsiteX0" fmla="*/ 0 w 317634"/>
                    <a:gd name="connsiteY0" fmla="*/ 222421 h 222421"/>
                    <a:gd name="connsiteX1" fmla="*/ 95250 w 317634"/>
                    <a:gd name="connsiteY1" fmla="*/ 44621 h 222421"/>
                    <a:gd name="connsiteX2" fmla="*/ 193675 w 317634"/>
                    <a:gd name="connsiteY2" fmla="*/ 171 h 222421"/>
                    <a:gd name="connsiteX3" fmla="*/ 317634 w 317634"/>
                    <a:gd name="connsiteY3" fmla="*/ 51222 h 222421"/>
                  </a:gdLst>
                  <a:ahLst/>
                  <a:cxnLst>
                    <a:cxn ang="0">
                      <a:pos x="connsiteX0" y="connsiteY0"/>
                    </a:cxn>
                    <a:cxn ang="0">
                      <a:pos x="connsiteX1" y="connsiteY1"/>
                    </a:cxn>
                    <a:cxn ang="0">
                      <a:pos x="connsiteX2" y="connsiteY2"/>
                    </a:cxn>
                    <a:cxn ang="0">
                      <a:pos x="connsiteX3" y="connsiteY3"/>
                    </a:cxn>
                  </a:cxnLst>
                  <a:rect l="l" t="t" r="r" b="b"/>
                  <a:pathLst>
                    <a:path w="317634" h="222421">
                      <a:moveTo>
                        <a:pt x="0" y="222421"/>
                      </a:moveTo>
                      <a:cubicBezTo>
                        <a:pt x="31485" y="152042"/>
                        <a:pt x="62971" y="81663"/>
                        <a:pt x="95250" y="44621"/>
                      </a:cubicBezTo>
                      <a:cubicBezTo>
                        <a:pt x="127529" y="7579"/>
                        <a:pt x="157163" y="-1416"/>
                        <a:pt x="193675" y="171"/>
                      </a:cubicBezTo>
                      <a:cubicBezTo>
                        <a:pt x="230187" y="1758"/>
                        <a:pt x="275565" y="25028"/>
                        <a:pt x="317634" y="51222"/>
                      </a:cubicBezTo>
                    </a:path>
                  </a:pathLst>
                </a:custGeom>
                <a:noFill/>
                <a:ln w="31750" cap="flat" cmpd="sng" algn="ctr">
                  <a:solidFill>
                    <a:srgbClr val="1C924F"/>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32" name="Freeform 131">
                  <a:extLst>
                    <a:ext uri="{FF2B5EF4-FFF2-40B4-BE49-F238E27FC236}">
                      <a16:creationId xmlns:a16="http://schemas.microsoft.com/office/drawing/2014/main" id="{A9D1A979-EFC6-BB81-BD9C-F3210DAB3AC1}"/>
                    </a:ext>
                  </a:extLst>
                </p:cNvPr>
                <p:cNvSpPr/>
                <p:nvPr/>
              </p:nvSpPr>
              <p:spPr>
                <a:xfrm>
                  <a:off x="4059135" y="3071381"/>
                  <a:ext cx="304800" cy="241471"/>
                </a:xfrm>
                <a:custGeom>
                  <a:avLst/>
                  <a:gdLst>
                    <a:gd name="connsiteX0" fmla="*/ 0 w 317634"/>
                    <a:gd name="connsiteY0" fmla="*/ 222421 h 222421"/>
                    <a:gd name="connsiteX1" fmla="*/ 95250 w 317634"/>
                    <a:gd name="connsiteY1" fmla="*/ 44621 h 222421"/>
                    <a:gd name="connsiteX2" fmla="*/ 193675 w 317634"/>
                    <a:gd name="connsiteY2" fmla="*/ 171 h 222421"/>
                    <a:gd name="connsiteX3" fmla="*/ 317634 w 317634"/>
                    <a:gd name="connsiteY3" fmla="*/ 51222 h 222421"/>
                  </a:gdLst>
                  <a:ahLst/>
                  <a:cxnLst>
                    <a:cxn ang="0">
                      <a:pos x="connsiteX0" y="connsiteY0"/>
                    </a:cxn>
                    <a:cxn ang="0">
                      <a:pos x="connsiteX1" y="connsiteY1"/>
                    </a:cxn>
                    <a:cxn ang="0">
                      <a:pos x="connsiteX2" y="connsiteY2"/>
                    </a:cxn>
                    <a:cxn ang="0">
                      <a:pos x="connsiteX3" y="connsiteY3"/>
                    </a:cxn>
                  </a:cxnLst>
                  <a:rect l="l" t="t" r="r" b="b"/>
                  <a:pathLst>
                    <a:path w="317634" h="222421">
                      <a:moveTo>
                        <a:pt x="0" y="222421"/>
                      </a:moveTo>
                      <a:cubicBezTo>
                        <a:pt x="31485" y="152042"/>
                        <a:pt x="62971" y="81663"/>
                        <a:pt x="95250" y="44621"/>
                      </a:cubicBezTo>
                      <a:cubicBezTo>
                        <a:pt x="127529" y="7579"/>
                        <a:pt x="157163" y="-1416"/>
                        <a:pt x="193675" y="171"/>
                      </a:cubicBezTo>
                      <a:cubicBezTo>
                        <a:pt x="230187" y="1758"/>
                        <a:pt x="275565" y="25028"/>
                        <a:pt x="317634" y="51222"/>
                      </a:cubicBezTo>
                    </a:path>
                  </a:pathLst>
                </a:custGeom>
                <a:noFill/>
                <a:ln w="31750" cap="flat" cmpd="sng" algn="ctr">
                  <a:solidFill>
                    <a:srgbClr val="1C924F"/>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33" name="Freeform 132">
                  <a:extLst>
                    <a:ext uri="{FF2B5EF4-FFF2-40B4-BE49-F238E27FC236}">
                      <a16:creationId xmlns:a16="http://schemas.microsoft.com/office/drawing/2014/main" id="{6C0EB701-7E0C-4671-787A-8F09BF831EA5}"/>
                    </a:ext>
                  </a:extLst>
                </p:cNvPr>
                <p:cNvSpPr/>
                <p:nvPr/>
              </p:nvSpPr>
              <p:spPr>
                <a:xfrm rot="14409306">
                  <a:off x="4168775" y="3155950"/>
                  <a:ext cx="304800" cy="241471"/>
                </a:xfrm>
                <a:custGeom>
                  <a:avLst/>
                  <a:gdLst>
                    <a:gd name="connsiteX0" fmla="*/ 0 w 317634"/>
                    <a:gd name="connsiteY0" fmla="*/ 222421 h 222421"/>
                    <a:gd name="connsiteX1" fmla="*/ 95250 w 317634"/>
                    <a:gd name="connsiteY1" fmla="*/ 44621 h 222421"/>
                    <a:gd name="connsiteX2" fmla="*/ 193675 w 317634"/>
                    <a:gd name="connsiteY2" fmla="*/ 171 h 222421"/>
                    <a:gd name="connsiteX3" fmla="*/ 317634 w 317634"/>
                    <a:gd name="connsiteY3" fmla="*/ 51222 h 222421"/>
                  </a:gdLst>
                  <a:ahLst/>
                  <a:cxnLst>
                    <a:cxn ang="0">
                      <a:pos x="connsiteX0" y="connsiteY0"/>
                    </a:cxn>
                    <a:cxn ang="0">
                      <a:pos x="connsiteX1" y="connsiteY1"/>
                    </a:cxn>
                    <a:cxn ang="0">
                      <a:pos x="connsiteX2" y="connsiteY2"/>
                    </a:cxn>
                    <a:cxn ang="0">
                      <a:pos x="connsiteX3" y="connsiteY3"/>
                    </a:cxn>
                  </a:cxnLst>
                  <a:rect l="l" t="t" r="r" b="b"/>
                  <a:pathLst>
                    <a:path w="317634" h="222421">
                      <a:moveTo>
                        <a:pt x="0" y="222421"/>
                      </a:moveTo>
                      <a:cubicBezTo>
                        <a:pt x="31485" y="152042"/>
                        <a:pt x="62971" y="81663"/>
                        <a:pt x="95250" y="44621"/>
                      </a:cubicBezTo>
                      <a:cubicBezTo>
                        <a:pt x="127529" y="7579"/>
                        <a:pt x="157163" y="-1416"/>
                        <a:pt x="193675" y="171"/>
                      </a:cubicBezTo>
                      <a:cubicBezTo>
                        <a:pt x="230187" y="1758"/>
                        <a:pt x="275565" y="25028"/>
                        <a:pt x="317634" y="51222"/>
                      </a:cubicBezTo>
                    </a:path>
                  </a:pathLst>
                </a:custGeom>
                <a:noFill/>
                <a:ln w="31750" cap="flat" cmpd="sng" algn="ctr">
                  <a:solidFill>
                    <a:srgbClr val="1C924F"/>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34" name="Freeform 133">
                  <a:extLst>
                    <a:ext uri="{FF2B5EF4-FFF2-40B4-BE49-F238E27FC236}">
                      <a16:creationId xmlns:a16="http://schemas.microsoft.com/office/drawing/2014/main" id="{7EB8AB69-7CEB-7AB2-F00F-45F8F385BF86}"/>
                    </a:ext>
                  </a:extLst>
                </p:cNvPr>
                <p:cNvSpPr/>
                <p:nvPr/>
              </p:nvSpPr>
              <p:spPr>
                <a:xfrm>
                  <a:off x="3759200" y="3136900"/>
                  <a:ext cx="304800" cy="241471"/>
                </a:xfrm>
                <a:custGeom>
                  <a:avLst/>
                  <a:gdLst>
                    <a:gd name="connsiteX0" fmla="*/ 0 w 317634"/>
                    <a:gd name="connsiteY0" fmla="*/ 222421 h 222421"/>
                    <a:gd name="connsiteX1" fmla="*/ 95250 w 317634"/>
                    <a:gd name="connsiteY1" fmla="*/ 44621 h 222421"/>
                    <a:gd name="connsiteX2" fmla="*/ 193675 w 317634"/>
                    <a:gd name="connsiteY2" fmla="*/ 171 h 222421"/>
                    <a:gd name="connsiteX3" fmla="*/ 317634 w 317634"/>
                    <a:gd name="connsiteY3" fmla="*/ 51222 h 222421"/>
                  </a:gdLst>
                  <a:ahLst/>
                  <a:cxnLst>
                    <a:cxn ang="0">
                      <a:pos x="connsiteX0" y="connsiteY0"/>
                    </a:cxn>
                    <a:cxn ang="0">
                      <a:pos x="connsiteX1" y="connsiteY1"/>
                    </a:cxn>
                    <a:cxn ang="0">
                      <a:pos x="connsiteX2" y="connsiteY2"/>
                    </a:cxn>
                    <a:cxn ang="0">
                      <a:pos x="connsiteX3" y="connsiteY3"/>
                    </a:cxn>
                  </a:cxnLst>
                  <a:rect l="l" t="t" r="r" b="b"/>
                  <a:pathLst>
                    <a:path w="317634" h="222421">
                      <a:moveTo>
                        <a:pt x="0" y="222421"/>
                      </a:moveTo>
                      <a:cubicBezTo>
                        <a:pt x="31485" y="152042"/>
                        <a:pt x="62971" y="81663"/>
                        <a:pt x="95250" y="44621"/>
                      </a:cubicBezTo>
                      <a:cubicBezTo>
                        <a:pt x="127529" y="7579"/>
                        <a:pt x="157163" y="-1416"/>
                        <a:pt x="193675" y="171"/>
                      </a:cubicBezTo>
                      <a:cubicBezTo>
                        <a:pt x="230187" y="1758"/>
                        <a:pt x="275565" y="25028"/>
                        <a:pt x="317634" y="51222"/>
                      </a:cubicBezTo>
                    </a:path>
                  </a:pathLst>
                </a:custGeom>
                <a:noFill/>
                <a:ln w="31750" cap="flat" cmpd="sng" algn="ctr">
                  <a:solidFill>
                    <a:srgbClr val="1C924F"/>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135" name="Freeform 134">
                  <a:extLst>
                    <a:ext uri="{FF2B5EF4-FFF2-40B4-BE49-F238E27FC236}">
                      <a16:creationId xmlns:a16="http://schemas.microsoft.com/office/drawing/2014/main" id="{2900D24D-140A-1143-C255-F9697830B204}"/>
                    </a:ext>
                  </a:extLst>
                </p:cNvPr>
                <p:cNvSpPr/>
                <p:nvPr/>
              </p:nvSpPr>
              <p:spPr>
                <a:xfrm rot="11824397">
                  <a:off x="3932135" y="2861833"/>
                  <a:ext cx="304800" cy="241471"/>
                </a:xfrm>
                <a:custGeom>
                  <a:avLst/>
                  <a:gdLst>
                    <a:gd name="connsiteX0" fmla="*/ 0 w 317634"/>
                    <a:gd name="connsiteY0" fmla="*/ 222421 h 222421"/>
                    <a:gd name="connsiteX1" fmla="*/ 95250 w 317634"/>
                    <a:gd name="connsiteY1" fmla="*/ 44621 h 222421"/>
                    <a:gd name="connsiteX2" fmla="*/ 193675 w 317634"/>
                    <a:gd name="connsiteY2" fmla="*/ 171 h 222421"/>
                    <a:gd name="connsiteX3" fmla="*/ 317634 w 317634"/>
                    <a:gd name="connsiteY3" fmla="*/ 51222 h 222421"/>
                  </a:gdLst>
                  <a:ahLst/>
                  <a:cxnLst>
                    <a:cxn ang="0">
                      <a:pos x="connsiteX0" y="connsiteY0"/>
                    </a:cxn>
                    <a:cxn ang="0">
                      <a:pos x="connsiteX1" y="connsiteY1"/>
                    </a:cxn>
                    <a:cxn ang="0">
                      <a:pos x="connsiteX2" y="connsiteY2"/>
                    </a:cxn>
                    <a:cxn ang="0">
                      <a:pos x="connsiteX3" y="connsiteY3"/>
                    </a:cxn>
                  </a:cxnLst>
                  <a:rect l="l" t="t" r="r" b="b"/>
                  <a:pathLst>
                    <a:path w="317634" h="222421">
                      <a:moveTo>
                        <a:pt x="0" y="222421"/>
                      </a:moveTo>
                      <a:cubicBezTo>
                        <a:pt x="31485" y="152042"/>
                        <a:pt x="62971" y="81663"/>
                        <a:pt x="95250" y="44621"/>
                      </a:cubicBezTo>
                      <a:cubicBezTo>
                        <a:pt x="127529" y="7579"/>
                        <a:pt x="157163" y="-1416"/>
                        <a:pt x="193675" y="171"/>
                      </a:cubicBezTo>
                      <a:cubicBezTo>
                        <a:pt x="230187" y="1758"/>
                        <a:pt x="275565" y="25028"/>
                        <a:pt x="317634" y="51222"/>
                      </a:cubicBezTo>
                    </a:path>
                  </a:pathLst>
                </a:custGeom>
                <a:noFill/>
                <a:ln w="31750" cap="flat" cmpd="sng" algn="ctr">
                  <a:solidFill>
                    <a:srgbClr val="1C924F"/>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cxnSp>
            <p:nvCxnSpPr>
              <p:cNvPr id="124" name="Straight Arrow Connector 123">
                <a:extLst>
                  <a:ext uri="{FF2B5EF4-FFF2-40B4-BE49-F238E27FC236}">
                    <a16:creationId xmlns:a16="http://schemas.microsoft.com/office/drawing/2014/main" id="{63902FBB-DEF0-6908-487D-3F43A5A011A7}"/>
                  </a:ext>
                </a:extLst>
              </p:cNvPr>
              <p:cNvCxnSpPr/>
              <p:nvPr/>
            </p:nvCxnSpPr>
            <p:spPr>
              <a:xfrm flipH="1">
                <a:off x="9190503" y="3409620"/>
                <a:ext cx="212288" cy="187849"/>
              </a:xfrm>
              <a:prstGeom prst="straightConnector1">
                <a:avLst/>
              </a:prstGeom>
              <a:noFill/>
              <a:ln w="12700" cap="flat" cmpd="sng" algn="ctr">
                <a:solidFill>
                  <a:schemeClr val="tx1"/>
                </a:solidFill>
                <a:prstDash val="solid"/>
                <a:miter lim="800000"/>
                <a:tailEnd type="triangle"/>
              </a:ln>
              <a:effectLst/>
            </p:spPr>
          </p:cxnSp>
          <p:sp>
            <p:nvSpPr>
              <p:cNvPr id="129" name="TextBox 128">
                <a:extLst>
                  <a:ext uri="{FF2B5EF4-FFF2-40B4-BE49-F238E27FC236}">
                    <a16:creationId xmlns:a16="http://schemas.microsoft.com/office/drawing/2014/main" id="{DFE5EC1E-728B-9357-BA15-00A8405A6612}"/>
                  </a:ext>
                </a:extLst>
              </p:cNvPr>
              <p:cNvSpPr txBox="1"/>
              <p:nvPr/>
            </p:nvSpPr>
            <p:spPr>
              <a:xfrm>
                <a:off x="9316953" y="3186387"/>
                <a:ext cx="477055" cy="27699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ICA</a:t>
                </a:r>
              </a:p>
            </p:txBody>
          </p:sp>
        </p:grpSp>
      </p:grpSp>
      <p:grpSp>
        <p:nvGrpSpPr>
          <p:cNvPr id="69" name="Group 68">
            <a:extLst>
              <a:ext uri="{FF2B5EF4-FFF2-40B4-BE49-F238E27FC236}">
                <a16:creationId xmlns:a16="http://schemas.microsoft.com/office/drawing/2014/main" id="{41265D95-EC0B-C849-FFC2-2B984B62A2A2}"/>
              </a:ext>
            </a:extLst>
          </p:cNvPr>
          <p:cNvGrpSpPr/>
          <p:nvPr/>
        </p:nvGrpSpPr>
        <p:grpSpPr>
          <a:xfrm rot="20722760">
            <a:off x="6459713" y="1980069"/>
            <a:ext cx="302146" cy="216251"/>
            <a:chOff x="8488121" y="2741985"/>
            <a:chExt cx="345586" cy="251866"/>
          </a:xfrm>
        </p:grpSpPr>
        <p:cxnSp>
          <p:nvCxnSpPr>
            <p:cNvPr id="82" name="Straight Arrow Connector 81">
              <a:extLst>
                <a:ext uri="{FF2B5EF4-FFF2-40B4-BE49-F238E27FC236}">
                  <a16:creationId xmlns:a16="http://schemas.microsoft.com/office/drawing/2014/main" id="{9FEB5197-BB0D-F2F4-6365-4A8632D68D05}"/>
                </a:ext>
              </a:extLst>
            </p:cNvPr>
            <p:cNvCxnSpPr/>
            <p:nvPr/>
          </p:nvCxnSpPr>
          <p:spPr>
            <a:xfrm rot="877239" flipH="1">
              <a:off x="8687574" y="2741985"/>
              <a:ext cx="146133" cy="134602"/>
            </a:xfrm>
            <a:prstGeom prst="straightConnector1">
              <a:avLst/>
            </a:prstGeom>
            <a:noFill/>
            <a:ln w="12700" cap="flat" cmpd="sng" algn="ctr">
              <a:solidFill>
                <a:schemeClr val="tx1"/>
              </a:solidFill>
              <a:prstDash val="solid"/>
              <a:miter lim="800000"/>
              <a:tailEnd type="triangle"/>
            </a:ln>
            <a:effectLst/>
          </p:spPr>
        </p:cxnSp>
        <p:sp>
          <p:nvSpPr>
            <p:cNvPr id="92" name="Freeform 91">
              <a:extLst>
                <a:ext uri="{FF2B5EF4-FFF2-40B4-BE49-F238E27FC236}">
                  <a16:creationId xmlns:a16="http://schemas.microsoft.com/office/drawing/2014/main" id="{B293A909-5C11-8999-4C31-D187D0317186}"/>
                </a:ext>
              </a:extLst>
            </p:cNvPr>
            <p:cNvSpPr/>
            <p:nvPr/>
          </p:nvSpPr>
          <p:spPr>
            <a:xfrm rot="626455">
              <a:off x="8488121" y="2806035"/>
              <a:ext cx="261469" cy="187816"/>
            </a:xfrm>
            <a:custGeom>
              <a:avLst/>
              <a:gdLst>
                <a:gd name="connsiteX0" fmla="*/ 0 w 225425"/>
                <a:gd name="connsiteY0" fmla="*/ 57150 h 161925"/>
                <a:gd name="connsiteX1" fmla="*/ 44450 w 225425"/>
                <a:gd name="connsiteY1" fmla="*/ 0 h 161925"/>
                <a:gd name="connsiteX2" fmla="*/ 47625 w 225425"/>
                <a:gd name="connsiteY2" fmla="*/ 79375 h 161925"/>
                <a:gd name="connsiteX3" fmla="*/ 95250 w 225425"/>
                <a:gd name="connsiteY3" fmla="*/ 31750 h 161925"/>
                <a:gd name="connsiteX4" fmla="*/ 92075 w 225425"/>
                <a:gd name="connsiteY4" fmla="*/ 107950 h 161925"/>
                <a:gd name="connsiteX5" fmla="*/ 130175 w 225425"/>
                <a:gd name="connsiteY5" fmla="*/ 60325 h 161925"/>
                <a:gd name="connsiteX6" fmla="*/ 139700 w 225425"/>
                <a:gd name="connsiteY6" fmla="*/ 136525 h 161925"/>
                <a:gd name="connsiteX7" fmla="*/ 184150 w 225425"/>
                <a:gd name="connsiteY7" fmla="*/ 92075 h 161925"/>
                <a:gd name="connsiteX8" fmla="*/ 180975 w 225425"/>
                <a:gd name="connsiteY8" fmla="*/ 161925 h 161925"/>
                <a:gd name="connsiteX9" fmla="*/ 225425 w 225425"/>
                <a:gd name="connsiteY9" fmla="*/ 11430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25" h="161925">
                  <a:moveTo>
                    <a:pt x="0" y="57150"/>
                  </a:moveTo>
                  <a:lnTo>
                    <a:pt x="44450" y="0"/>
                  </a:lnTo>
                  <a:lnTo>
                    <a:pt x="47625" y="79375"/>
                  </a:lnTo>
                  <a:lnTo>
                    <a:pt x="95250" y="31750"/>
                  </a:lnTo>
                  <a:lnTo>
                    <a:pt x="92075" y="107950"/>
                  </a:lnTo>
                  <a:lnTo>
                    <a:pt x="130175" y="60325"/>
                  </a:lnTo>
                  <a:lnTo>
                    <a:pt x="139700" y="136525"/>
                  </a:lnTo>
                  <a:lnTo>
                    <a:pt x="184150" y="92075"/>
                  </a:lnTo>
                  <a:lnTo>
                    <a:pt x="180975" y="161925"/>
                  </a:lnTo>
                  <a:lnTo>
                    <a:pt x="225425" y="114300"/>
                  </a:lnTo>
                </a:path>
              </a:pathLst>
            </a:custGeom>
            <a:noFill/>
            <a:ln w="19050" cap="flat" cmpd="sng" algn="ctr">
              <a:solidFill>
                <a:srgbClr val="C25BB8">
                  <a:lumMod val="75000"/>
                </a:srgbClr>
              </a:solidFill>
              <a:prstDash val="solid"/>
              <a:bevel/>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70" name="TextBox 69">
            <a:extLst>
              <a:ext uri="{FF2B5EF4-FFF2-40B4-BE49-F238E27FC236}">
                <a16:creationId xmlns:a16="http://schemas.microsoft.com/office/drawing/2014/main" id="{4F649FE3-B090-8C96-AA9C-6E15A5EC702C}"/>
              </a:ext>
            </a:extLst>
          </p:cNvPr>
          <p:cNvSpPr txBox="1"/>
          <p:nvPr/>
        </p:nvSpPr>
        <p:spPr>
          <a:xfrm>
            <a:off x="6692070" y="1839593"/>
            <a:ext cx="431529" cy="207749"/>
          </a:xfrm>
          <a:prstGeom prst="rect">
            <a:avLst/>
          </a:prstGeom>
          <a:noFill/>
        </p:spPr>
        <p:txBody>
          <a:bodyPr wrap="none" rtlCol="0">
            <a:spAutoFit/>
          </a:bodyPr>
          <a:lstStyle/>
          <a:p>
            <a:pPr algn="ctr" defTabSz="685800">
              <a:spcBef>
                <a:spcPct val="0"/>
              </a:spcBef>
              <a:spcAft>
                <a:spcPct val="0"/>
              </a:spcAft>
              <a:defRPr/>
            </a:pPr>
            <a:r>
              <a:rPr lang="de" sz="750">
                <a:solidFill>
                  <a:srgbClr val="404040"/>
                </a:solidFill>
                <a:latin typeface="Verdana"/>
                <a:ea typeface="Verdana"/>
                <a:cs typeface="Verdana"/>
              </a:rPr>
              <a:t>ZnT8</a:t>
            </a:r>
          </a:p>
        </p:txBody>
      </p:sp>
      <p:grpSp>
        <p:nvGrpSpPr>
          <p:cNvPr id="71" name="Group 70">
            <a:extLst>
              <a:ext uri="{FF2B5EF4-FFF2-40B4-BE49-F238E27FC236}">
                <a16:creationId xmlns:a16="http://schemas.microsoft.com/office/drawing/2014/main" id="{61A102BA-E4E6-0AB6-9F85-9681B7E7E0DB}"/>
              </a:ext>
            </a:extLst>
          </p:cNvPr>
          <p:cNvGrpSpPr/>
          <p:nvPr/>
        </p:nvGrpSpPr>
        <p:grpSpPr>
          <a:xfrm rot="21161370">
            <a:off x="6779887" y="2509574"/>
            <a:ext cx="146506" cy="100541"/>
            <a:chOff x="8884225" y="3599163"/>
            <a:chExt cx="195342" cy="134055"/>
          </a:xfrm>
        </p:grpSpPr>
        <p:sp>
          <p:nvSpPr>
            <p:cNvPr id="80" name="Freeform 79">
              <a:extLst>
                <a:ext uri="{FF2B5EF4-FFF2-40B4-BE49-F238E27FC236}">
                  <a16:creationId xmlns:a16="http://schemas.microsoft.com/office/drawing/2014/main" id="{0D9BE2A4-140C-BCCE-C395-A96E76875410}"/>
                </a:ext>
              </a:extLst>
            </p:cNvPr>
            <p:cNvSpPr/>
            <p:nvPr/>
          </p:nvSpPr>
          <p:spPr>
            <a:xfrm>
              <a:off x="8901767" y="3599163"/>
              <a:ext cx="177800" cy="63500"/>
            </a:xfrm>
            <a:custGeom>
              <a:avLst/>
              <a:gdLst>
                <a:gd name="connsiteX0" fmla="*/ 0 w 177800"/>
                <a:gd name="connsiteY0" fmla="*/ 0 h 63500"/>
                <a:gd name="connsiteX1" fmla="*/ 177800 w 177800"/>
                <a:gd name="connsiteY1" fmla="*/ 63500 h 63500"/>
                <a:gd name="connsiteX2" fmla="*/ 177800 w 177800"/>
                <a:gd name="connsiteY2" fmla="*/ 63500 h 63500"/>
              </a:gdLst>
              <a:ahLst/>
              <a:cxnLst>
                <a:cxn ang="0">
                  <a:pos x="connsiteX0" y="connsiteY0"/>
                </a:cxn>
                <a:cxn ang="0">
                  <a:pos x="connsiteX1" y="connsiteY1"/>
                </a:cxn>
                <a:cxn ang="0">
                  <a:pos x="connsiteX2" y="connsiteY2"/>
                </a:cxn>
              </a:cxnLst>
              <a:rect l="l" t="t" r="r" b="b"/>
              <a:pathLst>
                <a:path w="177800" h="63500">
                  <a:moveTo>
                    <a:pt x="0" y="0"/>
                  </a:moveTo>
                  <a:lnTo>
                    <a:pt x="177800" y="63500"/>
                  </a:lnTo>
                  <a:lnTo>
                    <a:pt x="177800" y="63500"/>
                  </a:lnTo>
                </a:path>
              </a:pathLst>
            </a:custGeom>
            <a:noFill/>
            <a:ln w="19050" cap="flat" cmpd="sng" algn="ctr">
              <a:solidFill>
                <a:srgbClr val="C00000"/>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81" name="Freeform 80">
              <a:extLst>
                <a:ext uri="{FF2B5EF4-FFF2-40B4-BE49-F238E27FC236}">
                  <a16:creationId xmlns:a16="http://schemas.microsoft.com/office/drawing/2014/main" id="{6831D234-DCF7-A355-2553-60E300DBE527}"/>
                </a:ext>
              </a:extLst>
            </p:cNvPr>
            <p:cNvSpPr/>
            <p:nvPr/>
          </p:nvSpPr>
          <p:spPr>
            <a:xfrm>
              <a:off x="8884225" y="3669718"/>
              <a:ext cx="177800" cy="63500"/>
            </a:xfrm>
            <a:custGeom>
              <a:avLst/>
              <a:gdLst>
                <a:gd name="connsiteX0" fmla="*/ 0 w 177800"/>
                <a:gd name="connsiteY0" fmla="*/ 0 h 63500"/>
                <a:gd name="connsiteX1" fmla="*/ 177800 w 177800"/>
                <a:gd name="connsiteY1" fmla="*/ 63500 h 63500"/>
                <a:gd name="connsiteX2" fmla="*/ 177800 w 177800"/>
                <a:gd name="connsiteY2" fmla="*/ 63500 h 63500"/>
              </a:gdLst>
              <a:ahLst/>
              <a:cxnLst>
                <a:cxn ang="0">
                  <a:pos x="connsiteX0" y="connsiteY0"/>
                </a:cxn>
                <a:cxn ang="0">
                  <a:pos x="connsiteX1" y="connsiteY1"/>
                </a:cxn>
                <a:cxn ang="0">
                  <a:pos x="connsiteX2" y="connsiteY2"/>
                </a:cxn>
              </a:cxnLst>
              <a:rect l="l" t="t" r="r" b="b"/>
              <a:pathLst>
                <a:path w="177800" h="63500">
                  <a:moveTo>
                    <a:pt x="0" y="0"/>
                  </a:moveTo>
                  <a:lnTo>
                    <a:pt x="177800" y="63500"/>
                  </a:lnTo>
                  <a:lnTo>
                    <a:pt x="177800" y="63500"/>
                  </a:lnTo>
                </a:path>
              </a:pathLst>
            </a:custGeom>
            <a:noFill/>
            <a:ln w="19050" cap="flat" cmpd="sng" algn="ctr">
              <a:solidFill>
                <a:srgbClr val="C00000"/>
              </a:solid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72" name="Oval 71">
            <a:extLst>
              <a:ext uri="{FF2B5EF4-FFF2-40B4-BE49-F238E27FC236}">
                <a16:creationId xmlns:a16="http://schemas.microsoft.com/office/drawing/2014/main" id="{53648913-AB71-ECD3-22F4-E6BB5D5581FA}"/>
              </a:ext>
            </a:extLst>
          </p:cNvPr>
          <p:cNvSpPr/>
          <p:nvPr/>
        </p:nvSpPr>
        <p:spPr>
          <a:xfrm rot="20486916">
            <a:off x="6782372" y="2734139"/>
            <a:ext cx="68580" cy="122251"/>
          </a:xfrm>
          <a:prstGeom prst="ellipse">
            <a:avLst/>
          </a:prstGeom>
          <a:solidFill>
            <a:srgbClr val="463049"/>
          </a:solidFill>
          <a:ln w="12700" cap="flat" cmpd="sng" algn="ctr">
            <a:noFill/>
            <a:prstDash val="solid"/>
            <a:miter lim="800000"/>
          </a:ln>
          <a:effectLst/>
        </p:spPr>
        <p:txBody>
          <a:bodyPr rtlCol="0" anchor="ct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nvGrpSpPr>
          <p:cNvPr id="73" name="Group 72">
            <a:extLst>
              <a:ext uri="{FF2B5EF4-FFF2-40B4-BE49-F238E27FC236}">
                <a16:creationId xmlns:a16="http://schemas.microsoft.com/office/drawing/2014/main" id="{1FC0F71C-F151-56FA-F4B8-240F47B9BC57}"/>
              </a:ext>
            </a:extLst>
          </p:cNvPr>
          <p:cNvGrpSpPr/>
          <p:nvPr/>
        </p:nvGrpSpPr>
        <p:grpSpPr>
          <a:xfrm>
            <a:off x="5881927" y="2064469"/>
            <a:ext cx="986794" cy="1038225"/>
            <a:chOff x="6740524" y="2016125"/>
            <a:chExt cx="1315726" cy="1384300"/>
          </a:xfrm>
        </p:grpSpPr>
        <p:sp>
          <p:nvSpPr>
            <p:cNvPr id="74" name="Freeform 73">
              <a:extLst>
                <a:ext uri="{FF2B5EF4-FFF2-40B4-BE49-F238E27FC236}">
                  <a16:creationId xmlns:a16="http://schemas.microsoft.com/office/drawing/2014/main" id="{B0CD96E1-DD59-B537-F982-873E1D93B079}"/>
                </a:ext>
              </a:extLst>
            </p:cNvPr>
            <p:cNvSpPr/>
            <p:nvPr/>
          </p:nvSpPr>
          <p:spPr>
            <a:xfrm>
              <a:off x="6759366" y="2034967"/>
              <a:ext cx="1278368" cy="1346616"/>
            </a:xfrm>
            <a:custGeom>
              <a:avLst/>
              <a:gdLst>
                <a:gd name="connsiteX0" fmla="*/ 639970 w 1278368"/>
                <a:gd name="connsiteY0" fmla="*/ 0 h 1346616"/>
                <a:gd name="connsiteX1" fmla="*/ 721088 w 1278368"/>
                <a:gd name="connsiteY1" fmla="*/ 8603 h 1346616"/>
                <a:gd name="connsiteX2" fmla="*/ 715450 w 1278368"/>
                <a:gd name="connsiteY2" fmla="*/ 19016 h 1346616"/>
                <a:gd name="connsiteX3" fmla="*/ 1047707 w 1278368"/>
                <a:gd name="connsiteY3" fmla="*/ 198897 h 1346616"/>
                <a:gd name="connsiteX4" fmla="*/ 1062649 w 1278368"/>
                <a:gd name="connsiteY4" fmla="*/ 171297 h 1346616"/>
                <a:gd name="connsiteX5" fmla="*/ 1092497 w 1278368"/>
                <a:gd name="connsiteY5" fmla="*/ 197207 h 1346616"/>
                <a:gd name="connsiteX6" fmla="*/ 1266938 w 1278368"/>
                <a:gd name="connsiteY6" fmla="*/ 537613 h 1346616"/>
                <a:gd name="connsiteX7" fmla="*/ 1272439 w 1278368"/>
                <a:gd name="connsiteY7" fmla="*/ 595020 h 1346616"/>
                <a:gd name="connsiteX8" fmla="*/ 1165315 w 1278368"/>
                <a:gd name="connsiteY8" fmla="*/ 575383 h 1346616"/>
                <a:gd name="connsiteX9" fmla="*/ 1148714 w 1278368"/>
                <a:gd name="connsiteY9" fmla="*/ 665949 h 1346616"/>
                <a:gd name="connsiteX10" fmla="*/ 1278368 w 1278368"/>
                <a:gd name="connsiteY10" fmla="*/ 689716 h 1346616"/>
                <a:gd name="connsiteX11" fmla="*/ 1266938 w 1278368"/>
                <a:gd name="connsiteY11" fmla="*/ 809003 h 1346616"/>
                <a:gd name="connsiteX12" fmla="*/ 1247053 w 1278368"/>
                <a:gd name="connsiteY12" fmla="*/ 876399 h 1346616"/>
                <a:gd name="connsiteX13" fmla="*/ 1226184 w 1278368"/>
                <a:gd name="connsiteY13" fmla="*/ 864646 h 1346616"/>
                <a:gd name="connsiteX14" fmla="*/ 1145548 w 1278368"/>
                <a:gd name="connsiteY14" fmla="*/ 1007835 h 1346616"/>
                <a:gd name="connsiteX15" fmla="*/ 1181754 w 1278368"/>
                <a:gd name="connsiteY15" fmla="*/ 1028224 h 1346616"/>
                <a:gd name="connsiteX16" fmla="*/ 1170643 w 1278368"/>
                <a:gd name="connsiteY16" fmla="*/ 1049761 h 1346616"/>
                <a:gd name="connsiteX17" fmla="*/ 639970 w 1278368"/>
                <a:gd name="connsiteY17" fmla="*/ 1346616 h 1346616"/>
                <a:gd name="connsiteX18" fmla="*/ 0 w 1278368"/>
                <a:gd name="connsiteY18" fmla="*/ 673308 h 1346616"/>
                <a:gd name="connsiteX19" fmla="*/ 639970 w 1278368"/>
                <a:gd name="connsiteY19" fmla="*/ 0 h 134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78368" h="1346616">
                  <a:moveTo>
                    <a:pt x="639970" y="0"/>
                  </a:moveTo>
                  <a:lnTo>
                    <a:pt x="721088" y="8603"/>
                  </a:lnTo>
                  <a:lnTo>
                    <a:pt x="715450" y="19016"/>
                  </a:lnTo>
                  <a:lnTo>
                    <a:pt x="1047707" y="198897"/>
                  </a:lnTo>
                  <a:lnTo>
                    <a:pt x="1062649" y="171297"/>
                  </a:lnTo>
                  <a:lnTo>
                    <a:pt x="1092497" y="197207"/>
                  </a:lnTo>
                  <a:cubicBezTo>
                    <a:pt x="1179356" y="288591"/>
                    <a:pt x="1241363" y="406121"/>
                    <a:pt x="1266938" y="537613"/>
                  </a:cubicBezTo>
                  <a:lnTo>
                    <a:pt x="1272439" y="595020"/>
                  </a:lnTo>
                  <a:lnTo>
                    <a:pt x="1165315" y="575383"/>
                  </a:lnTo>
                  <a:lnTo>
                    <a:pt x="1148714" y="665949"/>
                  </a:lnTo>
                  <a:lnTo>
                    <a:pt x="1278368" y="689716"/>
                  </a:lnTo>
                  <a:lnTo>
                    <a:pt x="1266938" y="809003"/>
                  </a:lnTo>
                  <a:lnTo>
                    <a:pt x="1247053" y="876399"/>
                  </a:lnTo>
                  <a:lnTo>
                    <a:pt x="1226184" y="864646"/>
                  </a:lnTo>
                  <a:lnTo>
                    <a:pt x="1145548" y="1007835"/>
                  </a:lnTo>
                  <a:lnTo>
                    <a:pt x="1181754" y="1028224"/>
                  </a:lnTo>
                  <a:lnTo>
                    <a:pt x="1170643" y="1049761"/>
                  </a:lnTo>
                  <a:cubicBezTo>
                    <a:pt x="1055636" y="1228862"/>
                    <a:pt x="860874" y="1346616"/>
                    <a:pt x="639970" y="1346616"/>
                  </a:cubicBezTo>
                  <a:cubicBezTo>
                    <a:pt x="286524" y="1346616"/>
                    <a:pt x="0" y="1045166"/>
                    <a:pt x="0" y="673308"/>
                  </a:cubicBezTo>
                  <a:cubicBezTo>
                    <a:pt x="0" y="301450"/>
                    <a:pt x="286524" y="0"/>
                    <a:pt x="639970" y="0"/>
                  </a:cubicBezTo>
                  <a:close/>
                </a:path>
              </a:pathLst>
            </a:custGeom>
            <a:noFill/>
            <a:ln w="0" cap="flat" cmpd="sng" algn="ctr">
              <a:noFill/>
              <a:prstDash val="solid"/>
              <a:miter lim="800000"/>
            </a:ln>
            <a:effectLst/>
          </p:spPr>
          <p:txBody>
            <a:bodyPr wrap="square" rtlCol="0" anchor="ctr">
              <a:noAutofit/>
            </a:bodyP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75" name="Freeform 74">
              <a:extLst>
                <a:ext uri="{FF2B5EF4-FFF2-40B4-BE49-F238E27FC236}">
                  <a16:creationId xmlns:a16="http://schemas.microsoft.com/office/drawing/2014/main" id="{0AA2A4F7-853F-C3F4-205F-A101B47E7344}"/>
                </a:ext>
              </a:extLst>
            </p:cNvPr>
            <p:cNvSpPr/>
            <p:nvPr/>
          </p:nvSpPr>
          <p:spPr>
            <a:xfrm>
              <a:off x="6740524" y="2016125"/>
              <a:ext cx="1216929" cy="1384300"/>
            </a:xfrm>
            <a:custGeom>
              <a:avLst/>
              <a:gdLst>
                <a:gd name="connsiteX0" fmla="*/ 658813 w 1216929"/>
                <a:gd name="connsiteY0" fmla="*/ 0 h 1384300"/>
                <a:gd name="connsiteX1" fmla="*/ 749584 w 1216929"/>
                <a:gd name="connsiteY1" fmla="*/ 9614 h 1384300"/>
                <a:gd name="connsiteX2" fmla="*/ 739930 w 1216929"/>
                <a:gd name="connsiteY2" fmla="*/ 27445 h 1384300"/>
                <a:gd name="connsiteX3" fmla="*/ 658812 w 1216929"/>
                <a:gd name="connsiteY3" fmla="*/ 18842 h 1384300"/>
                <a:gd name="connsiteX4" fmla="*/ 18842 w 1216929"/>
                <a:gd name="connsiteY4" fmla="*/ 692150 h 1384300"/>
                <a:gd name="connsiteX5" fmla="*/ 658812 w 1216929"/>
                <a:gd name="connsiteY5" fmla="*/ 1365458 h 1384300"/>
                <a:gd name="connsiteX6" fmla="*/ 1189485 w 1216929"/>
                <a:gd name="connsiteY6" fmla="*/ 1068603 h 1384300"/>
                <a:gd name="connsiteX7" fmla="*/ 1200596 w 1216929"/>
                <a:gd name="connsiteY7" fmla="*/ 1047066 h 1384300"/>
                <a:gd name="connsiteX8" fmla="*/ 1216929 w 1216929"/>
                <a:gd name="connsiteY8" fmla="*/ 1056264 h 1384300"/>
                <a:gd name="connsiteX9" fmla="*/ 1205111 w 1216929"/>
                <a:gd name="connsiteY9" fmla="*/ 1079138 h 1384300"/>
                <a:gd name="connsiteX10" fmla="*/ 658813 w 1216929"/>
                <a:gd name="connsiteY10" fmla="*/ 1384300 h 1384300"/>
                <a:gd name="connsiteX11" fmla="*/ 0 w 1216929"/>
                <a:gd name="connsiteY11" fmla="*/ 692150 h 1384300"/>
                <a:gd name="connsiteX12" fmla="*/ 658813 w 1216929"/>
                <a:gd name="connsiteY12"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929" h="1384300">
                  <a:moveTo>
                    <a:pt x="658813" y="0"/>
                  </a:moveTo>
                  <a:lnTo>
                    <a:pt x="749584" y="9614"/>
                  </a:lnTo>
                  <a:lnTo>
                    <a:pt x="739930" y="27445"/>
                  </a:lnTo>
                  <a:lnTo>
                    <a:pt x="658812" y="18842"/>
                  </a:lnTo>
                  <a:cubicBezTo>
                    <a:pt x="305366" y="18842"/>
                    <a:pt x="18842" y="320292"/>
                    <a:pt x="18842" y="692150"/>
                  </a:cubicBezTo>
                  <a:cubicBezTo>
                    <a:pt x="18842" y="1064008"/>
                    <a:pt x="305366" y="1365458"/>
                    <a:pt x="658812" y="1365458"/>
                  </a:cubicBezTo>
                  <a:cubicBezTo>
                    <a:pt x="879716" y="1365458"/>
                    <a:pt x="1074478" y="1247704"/>
                    <a:pt x="1189485" y="1068603"/>
                  </a:cubicBezTo>
                  <a:lnTo>
                    <a:pt x="1200596" y="1047066"/>
                  </a:lnTo>
                  <a:lnTo>
                    <a:pt x="1216929" y="1056264"/>
                  </a:lnTo>
                  <a:lnTo>
                    <a:pt x="1205111" y="1079138"/>
                  </a:lnTo>
                  <a:cubicBezTo>
                    <a:pt x="1086718" y="1263251"/>
                    <a:pt x="886221" y="1384300"/>
                    <a:pt x="658813" y="1384300"/>
                  </a:cubicBezTo>
                  <a:cubicBezTo>
                    <a:pt x="294961" y="1384300"/>
                    <a:pt x="0" y="1074414"/>
                    <a:pt x="0" y="692150"/>
                  </a:cubicBezTo>
                  <a:cubicBezTo>
                    <a:pt x="0" y="309886"/>
                    <a:pt x="294961" y="0"/>
                    <a:pt x="658813" y="0"/>
                  </a:cubicBezTo>
                  <a:close/>
                </a:path>
              </a:pathLst>
            </a:custGeom>
            <a:solidFill>
              <a:srgbClr val="7967BE">
                <a:lumMod val="75000"/>
              </a:srgbClr>
            </a:solidFill>
            <a:ln w="0" cap="flat" cmpd="sng" algn="ctr">
              <a:noFill/>
              <a:prstDash val="solid"/>
              <a:miter lim="800000"/>
            </a:ln>
            <a:effectLst/>
          </p:spPr>
          <p:txBody>
            <a:bodyPr wrap="square" rtlCol="0" anchor="ctr">
              <a:noAutofit/>
            </a:bodyP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77" name="Freeform 76">
              <a:extLst>
                <a:ext uri="{FF2B5EF4-FFF2-40B4-BE49-F238E27FC236}">
                  <a16:creationId xmlns:a16="http://schemas.microsoft.com/office/drawing/2014/main" id="{56D4FF89-477A-F75F-6344-BDD5E98AF47D}"/>
                </a:ext>
              </a:extLst>
            </p:cNvPr>
            <p:cNvSpPr/>
            <p:nvPr/>
          </p:nvSpPr>
          <p:spPr>
            <a:xfrm>
              <a:off x="7822015" y="2189361"/>
              <a:ext cx="228960" cy="444140"/>
            </a:xfrm>
            <a:custGeom>
              <a:avLst/>
              <a:gdLst>
                <a:gd name="connsiteX0" fmla="*/ 9152 w 228960"/>
                <a:gd name="connsiteY0" fmla="*/ 0 h 444140"/>
                <a:gd name="connsiteX1" fmla="*/ 43173 w 228960"/>
                <a:gd name="connsiteY1" fmla="*/ 29490 h 444140"/>
                <a:gd name="connsiteX2" fmla="*/ 222750 w 228960"/>
                <a:gd name="connsiteY2" fmla="*/ 379422 h 444140"/>
                <a:gd name="connsiteX3" fmla="*/ 228960 w 228960"/>
                <a:gd name="connsiteY3" fmla="*/ 444140 h 444140"/>
                <a:gd name="connsiteX4" fmla="*/ 209790 w 228960"/>
                <a:gd name="connsiteY4" fmla="*/ 440626 h 444140"/>
                <a:gd name="connsiteX5" fmla="*/ 204289 w 228960"/>
                <a:gd name="connsiteY5" fmla="*/ 383219 h 444140"/>
                <a:gd name="connsiteX6" fmla="*/ 29848 w 228960"/>
                <a:gd name="connsiteY6" fmla="*/ 42813 h 444140"/>
                <a:gd name="connsiteX7" fmla="*/ 0 w 228960"/>
                <a:gd name="connsiteY7" fmla="*/ 16903 h 444140"/>
                <a:gd name="connsiteX8" fmla="*/ 9152 w 228960"/>
                <a:gd name="connsiteY8" fmla="*/ 0 h 44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959" h="444140">
                  <a:moveTo>
                    <a:pt x="9152" y="0"/>
                  </a:moveTo>
                  <a:lnTo>
                    <a:pt x="43173" y="29490"/>
                  </a:lnTo>
                  <a:cubicBezTo>
                    <a:pt x="132590" y="123431"/>
                    <a:pt x="196423" y="244250"/>
                    <a:pt x="222750" y="379422"/>
                  </a:cubicBezTo>
                  <a:lnTo>
                    <a:pt x="228960" y="444140"/>
                  </a:lnTo>
                  <a:lnTo>
                    <a:pt x="209790" y="440626"/>
                  </a:lnTo>
                  <a:lnTo>
                    <a:pt x="204289" y="383219"/>
                  </a:lnTo>
                  <a:cubicBezTo>
                    <a:pt x="178714" y="251727"/>
                    <a:pt x="116707" y="134197"/>
                    <a:pt x="29848" y="42813"/>
                  </a:cubicBezTo>
                  <a:lnTo>
                    <a:pt x="0" y="16903"/>
                  </a:lnTo>
                  <a:lnTo>
                    <a:pt x="9152" y="0"/>
                  </a:lnTo>
                  <a:close/>
                </a:path>
              </a:pathLst>
            </a:custGeom>
            <a:solidFill>
              <a:srgbClr val="7967BE">
                <a:lumMod val="75000"/>
              </a:srgbClr>
            </a:solidFill>
            <a:ln w="0" cap="flat" cmpd="sng" algn="ctr">
              <a:noFill/>
              <a:prstDash val="solid"/>
              <a:miter lim="800000"/>
            </a:ln>
            <a:effectLst/>
          </p:spPr>
          <p:txBody>
            <a:bodyPr wrap="square" rtlCol="0" anchor="ctr">
              <a:noAutofit/>
            </a:bodyP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sp>
          <p:nvSpPr>
            <p:cNvPr id="78" name="Freeform 77">
              <a:extLst>
                <a:ext uri="{FF2B5EF4-FFF2-40B4-BE49-F238E27FC236}">
                  <a16:creationId xmlns:a16="http://schemas.microsoft.com/office/drawing/2014/main" id="{9B0962EC-7C28-B501-9879-A4138550F1EB}"/>
                </a:ext>
              </a:extLst>
            </p:cNvPr>
            <p:cNvSpPr/>
            <p:nvPr/>
          </p:nvSpPr>
          <p:spPr>
            <a:xfrm>
              <a:off x="8006419" y="2724683"/>
              <a:ext cx="49831" cy="196124"/>
            </a:xfrm>
            <a:custGeom>
              <a:avLst/>
              <a:gdLst>
                <a:gd name="connsiteX0" fmla="*/ 31315 w 49831"/>
                <a:gd name="connsiteY0" fmla="*/ 0 h 196124"/>
                <a:gd name="connsiteX1" fmla="*/ 49831 w 49831"/>
                <a:gd name="connsiteY1" fmla="*/ 3394 h 196124"/>
                <a:gd name="connsiteX2" fmla="*/ 38346 w 49831"/>
                <a:gd name="connsiteY2" fmla="*/ 123084 h 196124"/>
                <a:gd name="connsiteX3" fmla="*/ 16766 w 49831"/>
                <a:gd name="connsiteY3" fmla="*/ 196124 h 196124"/>
                <a:gd name="connsiteX4" fmla="*/ 0 w 49831"/>
                <a:gd name="connsiteY4" fmla="*/ 186683 h 196124"/>
                <a:gd name="connsiteX5" fmla="*/ 19885 w 49831"/>
                <a:gd name="connsiteY5" fmla="*/ 119287 h 196124"/>
                <a:gd name="connsiteX6" fmla="*/ 31315 w 49831"/>
                <a:gd name="connsiteY6" fmla="*/ 0 h 19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831" h="196124">
                  <a:moveTo>
                    <a:pt x="31315" y="0"/>
                  </a:moveTo>
                  <a:lnTo>
                    <a:pt x="49831" y="3394"/>
                  </a:lnTo>
                  <a:lnTo>
                    <a:pt x="38346" y="123084"/>
                  </a:lnTo>
                  <a:lnTo>
                    <a:pt x="16766" y="196124"/>
                  </a:lnTo>
                  <a:lnTo>
                    <a:pt x="0" y="186683"/>
                  </a:lnTo>
                  <a:lnTo>
                    <a:pt x="19885" y="119287"/>
                  </a:lnTo>
                  <a:lnTo>
                    <a:pt x="31315" y="0"/>
                  </a:lnTo>
                  <a:close/>
                </a:path>
              </a:pathLst>
            </a:custGeom>
            <a:solidFill>
              <a:srgbClr val="7967BE">
                <a:lumMod val="75000"/>
              </a:srgbClr>
            </a:solidFill>
            <a:ln w="0" cap="flat" cmpd="sng" algn="ctr">
              <a:noFill/>
              <a:prstDash val="solid"/>
              <a:miter lim="800000"/>
            </a:ln>
            <a:effectLst/>
          </p:spPr>
          <p:txBody>
            <a:bodyPr wrap="square" rtlCol="0" anchor="ctr">
              <a:noAutofit/>
            </a:bodyPr>
            <a:lstStyle/>
            <a:p>
              <a:pPr algn="ctr" defTabSz="685800">
                <a:spcBef>
                  <a:spcPct val="0"/>
                </a:spcBef>
                <a:spcAft>
                  <a:spcPct val="0"/>
                </a:spcAft>
                <a:defRPr/>
              </a:pPr>
              <a:endParaRPr lang="en-US" sz="750" kern="0">
                <a:solidFill>
                  <a:srgbClr val="404040"/>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28" name="Text Placeholder 9">
            <a:extLst>
              <a:ext uri="{FF2B5EF4-FFF2-40B4-BE49-F238E27FC236}">
                <a16:creationId xmlns:a16="http://schemas.microsoft.com/office/drawing/2014/main" id="{C08C49C9-3669-FEF4-03BB-E8C5D9484483}"/>
              </a:ext>
            </a:extLst>
          </p:cNvPr>
          <p:cNvSpPr txBox="1">
            <a:spLocks/>
          </p:cNvSpPr>
          <p:nvPr/>
        </p:nvSpPr>
        <p:spPr>
          <a:xfrm>
            <a:off x="330995" y="1052438"/>
            <a:ext cx="4570342" cy="3338513"/>
          </a:xfrm>
          <a:prstGeom prst="rect">
            <a:avLst/>
          </a:prstGeom>
        </p:spPr>
        <p:txBody>
          <a:bodyPr anchor="ct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Clr>
                <a:schemeClr val="accent2"/>
              </a:buClr>
              <a:buSzPct val="120000"/>
              <a:buFont typeface="Arial" panose="020B0604020202020204" pitchFamily="34" charset="0"/>
              <a:buChar char="•"/>
            </a:pPr>
            <a:r>
              <a:rPr lang="de-DE" sz="1200" dirty="0">
                <a:solidFill>
                  <a:srgbClr val="404040"/>
                </a:solidFill>
                <a:latin typeface="Verdana" panose="020B0604030504040204" pitchFamily="34" charset="0"/>
                <a:ea typeface="Verdana" panose="020B0604030504040204" pitchFamily="34" charset="0"/>
                <a:cs typeface="Verdana"/>
              </a:rPr>
              <a:t>Autoantikörper gegen die folgenden Betazellantigene sagen die Entwicklung von T1D </a:t>
            </a:r>
            <a:r>
              <a:rPr lang="de-DE" sz="1200" dirty="0">
                <a:solidFill>
                  <a:srgbClr val="404040"/>
                </a:solidFill>
                <a:latin typeface="Verdana" panose="020B0604030504040204" pitchFamily="34" charset="0"/>
                <a:ea typeface="Verdana" panose="020B0604030504040204" pitchFamily="34" charset="0"/>
              </a:rPr>
              <a:t>voraus</a:t>
            </a:r>
            <a:r>
              <a:rPr lang="de-DE" sz="1200" baseline="30000" dirty="0">
                <a:solidFill>
                  <a:srgbClr val="404040"/>
                </a:solidFill>
                <a:latin typeface="Verdana" panose="020B0604030504040204" pitchFamily="34" charset="0"/>
                <a:ea typeface="Verdana" panose="020B0604030504040204" pitchFamily="34" charset="0"/>
                <a:cs typeface="Verdana"/>
              </a:rPr>
              <a:t> 1,2,</a:t>
            </a:r>
            <a:r>
              <a:rPr lang="de-DE" sz="1200" dirty="0">
                <a:solidFill>
                  <a:srgbClr val="404040"/>
                </a:solidFill>
                <a:latin typeface="Verdana" panose="020B0604030504040204" pitchFamily="34" charset="0"/>
                <a:ea typeface="Verdana" panose="020B0604030504040204" pitchFamily="34" charset="0"/>
                <a:cs typeface="Verdana"/>
              </a:rPr>
              <a:t>*</a:t>
            </a:r>
          </a:p>
          <a:p>
            <a:pPr lvl="2">
              <a:buFont typeface="Verdana" panose="020B0604030504040204" pitchFamily="34" charset="0"/>
              <a:buChar char="–"/>
            </a:pPr>
            <a:r>
              <a:rPr lang="de-DE" sz="1200" dirty="0">
                <a:solidFill>
                  <a:srgbClr val="404040"/>
                </a:solidFill>
                <a:latin typeface="Verdana" panose="020B0604030504040204" pitchFamily="34" charset="0"/>
                <a:ea typeface="Verdana" panose="020B0604030504040204" pitchFamily="34" charset="0"/>
                <a:cs typeface="Verdana"/>
              </a:rPr>
              <a:t>Glutaminsäure-Decarboxylase 65 (GAD)</a:t>
            </a:r>
          </a:p>
          <a:p>
            <a:pPr lvl="2">
              <a:buFont typeface="Verdana" panose="020B0604030504040204" pitchFamily="34" charset="0"/>
              <a:buChar char="–"/>
            </a:pPr>
            <a:r>
              <a:rPr lang="de-DE" sz="1200" dirty="0">
                <a:solidFill>
                  <a:srgbClr val="404040"/>
                </a:solidFill>
                <a:latin typeface="Verdana" panose="020B0604030504040204" pitchFamily="34" charset="0"/>
                <a:ea typeface="Verdana" panose="020B0604030504040204" pitchFamily="34" charset="0"/>
                <a:cs typeface="Verdana"/>
              </a:rPr>
              <a:t>Insulinoma-assoziiertes Antigen 2 (IA-2)</a:t>
            </a:r>
          </a:p>
          <a:p>
            <a:pPr lvl="2">
              <a:buFont typeface="Verdana" panose="020B0604030504040204" pitchFamily="34" charset="0"/>
              <a:buChar char="–"/>
            </a:pPr>
            <a:r>
              <a:rPr lang="de-DE" sz="1200" dirty="0">
                <a:solidFill>
                  <a:srgbClr val="404040"/>
                </a:solidFill>
                <a:latin typeface="Verdana" panose="020B0604030504040204" pitchFamily="34" charset="0"/>
                <a:ea typeface="Verdana" panose="020B0604030504040204" pitchFamily="34" charset="0"/>
                <a:cs typeface="Verdana"/>
              </a:rPr>
              <a:t>Zinktransporter 8 (ZnT8)</a:t>
            </a:r>
          </a:p>
          <a:p>
            <a:pPr lvl="2">
              <a:buFont typeface="Verdana" panose="020B0604030504040204" pitchFamily="34" charset="0"/>
              <a:buChar char="–"/>
            </a:pPr>
            <a:r>
              <a:rPr lang="de-DE" sz="1200" dirty="0">
                <a:solidFill>
                  <a:srgbClr val="404040"/>
                </a:solidFill>
                <a:latin typeface="Verdana" panose="020B0604030504040204" pitchFamily="34" charset="0"/>
                <a:ea typeface="Verdana" panose="020B0604030504040204" pitchFamily="34" charset="0"/>
                <a:cs typeface="Verdana"/>
              </a:rPr>
              <a:t>Insulin</a:t>
            </a:r>
          </a:p>
          <a:p>
            <a:pPr marL="171450" indent="-171450">
              <a:buClr>
                <a:schemeClr val="accent2"/>
              </a:buClr>
              <a:buSzPct val="120000"/>
              <a:buFont typeface="Arial" panose="020B0604020202020204" pitchFamily="34" charset="0"/>
              <a:buChar char="•"/>
            </a:pPr>
            <a:r>
              <a:rPr lang="de-DE" sz="1200" dirty="0">
                <a:solidFill>
                  <a:srgbClr val="404040"/>
                </a:solidFill>
                <a:latin typeface="Verdana" panose="020B0604030504040204" pitchFamily="34" charset="0"/>
                <a:ea typeface="Verdana" panose="020B0604030504040204" pitchFamily="34" charset="0"/>
                <a:cs typeface="Verdana"/>
              </a:rPr>
              <a:t>Es hat sich gezeigt, dass die </a:t>
            </a:r>
            <a:r>
              <a:rPr lang="de-DE" sz="1200" b="1" dirty="0">
                <a:solidFill>
                  <a:srgbClr val="404040"/>
                </a:solidFill>
                <a:latin typeface="Verdana" panose="020B0604030504040204" pitchFamily="34" charset="0"/>
                <a:ea typeface="Verdana" panose="020B0604030504040204" pitchFamily="34" charset="0"/>
                <a:cs typeface="Verdana"/>
              </a:rPr>
              <a:t>Anzahl der Autoanti-körper prädiktiv</a:t>
            </a:r>
            <a:r>
              <a:rPr lang="de-DE" sz="1200" dirty="0">
                <a:solidFill>
                  <a:srgbClr val="404040"/>
                </a:solidFill>
                <a:latin typeface="Verdana" panose="020B0604030504040204" pitchFamily="34" charset="0"/>
                <a:ea typeface="Verdana" panose="020B0604030504040204" pitchFamily="34" charset="0"/>
                <a:cs typeface="Verdana"/>
              </a:rPr>
              <a:t> für die Erkrankung ist, der Reihen-folge des Auftretens verschiedener Autoantikörper jedoch keine prädiktive Fähigkeit zugeschrieben wurde</a:t>
            </a:r>
            <a:r>
              <a:rPr lang="de-DE" sz="1200" baseline="30000" dirty="0">
                <a:solidFill>
                  <a:srgbClr val="404040"/>
                </a:solidFill>
                <a:latin typeface="Verdana" panose="020B0604030504040204" pitchFamily="34" charset="0"/>
                <a:ea typeface="Verdana" panose="020B0604030504040204" pitchFamily="34" charset="0"/>
                <a:cs typeface="Verdana"/>
              </a:rPr>
              <a:t>1,2</a:t>
            </a:r>
          </a:p>
          <a:p>
            <a:pPr marL="171450" indent="-171450">
              <a:buClr>
                <a:schemeClr val="accent2"/>
              </a:buClr>
              <a:buSzPct val="120000"/>
              <a:buFont typeface="Arial" panose="020B0604020202020204" pitchFamily="34" charset="0"/>
              <a:buChar char="•"/>
            </a:pPr>
            <a:r>
              <a:rPr lang="de-DE" sz="1200" b="1" dirty="0">
                <a:solidFill>
                  <a:srgbClr val="404040"/>
                </a:solidFill>
              </a:rPr>
              <a:t>≥ 2 Inselautoantikörper </a:t>
            </a:r>
            <a:r>
              <a:rPr lang="de-DE" sz="1200" dirty="0">
                <a:solidFill>
                  <a:srgbClr val="404040"/>
                </a:solidFill>
              </a:rPr>
              <a:t>bringen ein Lebenszeit-risiko für klinisch manifesten T1D von </a:t>
            </a:r>
            <a:r>
              <a:rPr lang="de-DE" sz="1200" b="1" dirty="0">
                <a:solidFill>
                  <a:srgbClr val="404040"/>
                </a:solidFill>
              </a:rPr>
              <a:t>nahezu 100 % </a:t>
            </a:r>
            <a:r>
              <a:rPr lang="de-DE" sz="1200" dirty="0">
                <a:solidFill>
                  <a:srgbClr val="404040"/>
                </a:solidFill>
              </a:rPr>
              <a:t>mit sich</a:t>
            </a:r>
            <a:r>
              <a:rPr lang="de-DE" sz="1200" baseline="30000" dirty="0">
                <a:solidFill>
                  <a:srgbClr val="404040"/>
                </a:solidFill>
              </a:rPr>
              <a:t>3</a:t>
            </a:r>
            <a:endParaRPr lang="de-DE" sz="1200" dirty="0">
              <a:solidFill>
                <a:srgbClr val="404040"/>
              </a:solidFill>
              <a:latin typeface="Verdana" panose="020B0604030504040204" pitchFamily="34" charset="0"/>
              <a:ea typeface="Verdana" panose="020B0604030504040204" pitchFamily="34" charset="0"/>
              <a:cs typeface="Verdana"/>
            </a:endParaRPr>
          </a:p>
        </p:txBody>
      </p:sp>
      <p:sp>
        <p:nvSpPr>
          <p:cNvPr id="31" name="TextBox 3037">
            <a:extLst>
              <a:ext uri="{FF2B5EF4-FFF2-40B4-BE49-F238E27FC236}">
                <a16:creationId xmlns:a16="http://schemas.microsoft.com/office/drawing/2014/main" id="{CA98CCBE-4A48-A9D1-C199-8C60AD4F1C81}"/>
              </a:ext>
            </a:extLst>
          </p:cNvPr>
          <p:cNvSpPr txBox="1"/>
          <p:nvPr/>
        </p:nvSpPr>
        <p:spPr>
          <a:xfrm>
            <a:off x="330546" y="4846298"/>
            <a:ext cx="8299104" cy="276999"/>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Peters A.</a:t>
            </a:r>
            <a:r>
              <a:rPr lang="de-DE" sz="600" i="1" dirty="0">
                <a:solidFill>
                  <a:srgbClr val="404040"/>
                </a:solidFill>
              </a:rPr>
              <a:t> J Fam </a:t>
            </a:r>
            <a:r>
              <a:rPr lang="de-DE" sz="600" i="1" dirty="0" err="1">
                <a:solidFill>
                  <a:srgbClr val="404040"/>
                </a:solidFill>
              </a:rPr>
              <a:t>Pract</a:t>
            </a:r>
            <a:r>
              <a:rPr lang="de-DE" sz="600" i="1" dirty="0">
                <a:solidFill>
                  <a:srgbClr val="404040"/>
                </a:solidFill>
              </a:rPr>
              <a:t> </a:t>
            </a:r>
            <a:r>
              <a:rPr lang="de-DE" sz="600" dirty="0">
                <a:solidFill>
                  <a:srgbClr val="404040"/>
                </a:solidFill>
              </a:rPr>
              <a:t>2021; 70 (6S): S47</a:t>
            </a:r>
            <a:r>
              <a:rPr kumimoji="0" lang="de-DE" sz="600" b="0" i="0" u="none" strike="noStrike" kern="1200" cap="none" spc="0" normalizeH="0" baseline="0" noProof="0" dirty="0">
                <a:ln>
                  <a:noFill/>
                </a:ln>
                <a:solidFill>
                  <a:srgbClr val="404040"/>
                </a:solidFill>
                <a:effectLst/>
                <a:uLnTx/>
                <a:uFillTx/>
                <a:ea typeface="+mn-ea"/>
                <a:cs typeface="+mn-cs"/>
              </a:rPr>
              <a:t>–S52.</a:t>
            </a:r>
            <a:r>
              <a:rPr lang="de-DE" sz="600" dirty="0">
                <a:solidFill>
                  <a:srgbClr val="404040"/>
                </a:solidFill>
              </a:rPr>
              <a:t> </a:t>
            </a:r>
            <a:r>
              <a:rPr lang="de-DE" sz="600" b="1" dirty="0">
                <a:solidFill>
                  <a:srgbClr val="404040"/>
                </a:solidFill>
              </a:rPr>
              <a:t>2.</a:t>
            </a:r>
            <a:r>
              <a:rPr lang="de-DE" sz="600" dirty="0">
                <a:solidFill>
                  <a:srgbClr val="404040"/>
                </a:solidFill>
              </a:rPr>
              <a:t> </a:t>
            </a:r>
            <a:r>
              <a:rPr lang="de-DE" sz="600" dirty="0" err="1">
                <a:solidFill>
                  <a:srgbClr val="404040"/>
                </a:solidFill>
              </a:rPr>
              <a:t>Pöllänen</a:t>
            </a:r>
            <a:r>
              <a:rPr lang="de-DE" sz="600" dirty="0">
                <a:solidFill>
                  <a:srgbClr val="404040"/>
                </a:solidFill>
              </a:rPr>
              <a:t> PM </a:t>
            </a:r>
            <a:r>
              <a:rPr lang="de-DE" sz="600" i="1" dirty="0">
                <a:solidFill>
                  <a:srgbClr val="404040"/>
                </a:solidFill>
              </a:rPr>
              <a:t>et al. J </a:t>
            </a:r>
            <a:r>
              <a:rPr lang="de-DE" sz="600" i="1" dirty="0" err="1">
                <a:solidFill>
                  <a:srgbClr val="404040"/>
                </a:solidFill>
              </a:rPr>
              <a:t>Clin</a:t>
            </a:r>
            <a:r>
              <a:rPr lang="de-DE" sz="600" i="1" dirty="0">
                <a:solidFill>
                  <a:srgbClr val="404040"/>
                </a:solidFill>
              </a:rPr>
              <a:t> </a:t>
            </a:r>
            <a:r>
              <a:rPr lang="de-DE" sz="600" i="1" dirty="0" err="1">
                <a:solidFill>
                  <a:srgbClr val="404040"/>
                </a:solidFill>
              </a:rPr>
              <a:t>Endocrinol</a:t>
            </a:r>
            <a:r>
              <a:rPr lang="de-DE" sz="600" i="1" dirty="0">
                <a:solidFill>
                  <a:srgbClr val="404040"/>
                </a:solidFill>
              </a:rPr>
              <a:t> </a:t>
            </a:r>
            <a:r>
              <a:rPr lang="de-DE" sz="600" i="1" dirty="0" err="1">
                <a:solidFill>
                  <a:srgbClr val="404040"/>
                </a:solidFill>
              </a:rPr>
              <a:t>Metab</a:t>
            </a:r>
            <a:r>
              <a:rPr lang="de-DE" sz="600" dirty="0">
                <a:solidFill>
                  <a:srgbClr val="404040"/>
                </a:solidFill>
              </a:rPr>
              <a:t> 2020; 105: e4638</a:t>
            </a:r>
            <a:r>
              <a:rPr kumimoji="0" lang="de-DE" sz="600" b="0" i="0" u="none" strike="noStrike" kern="1200" cap="none" spc="0" normalizeH="0" baseline="0" noProof="0" dirty="0">
                <a:ln>
                  <a:noFill/>
                </a:ln>
                <a:solidFill>
                  <a:srgbClr val="404040"/>
                </a:solidFill>
                <a:effectLst/>
                <a:uLnTx/>
                <a:uFillTx/>
                <a:ea typeface="+mn-ea"/>
                <a:cs typeface="+mn-cs"/>
              </a:rPr>
              <a:t>–e4651.</a:t>
            </a:r>
            <a:r>
              <a:rPr lang="de-DE" sz="600" dirty="0">
                <a:solidFill>
                  <a:srgbClr val="404040"/>
                </a:solidFill>
              </a:rPr>
              <a:t> </a:t>
            </a:r>
            <a:r>
              <a:rPr lang="de-DE" sz="600" b="1" dirty="0">
                <a:solidFill>
                  <a:srgbClr val="404040"/>
                </a:solidFill>
              </a:rPr>
              <a:t>3.</a:t>
            </a:r>
            <a:r>
              <a:rPr lang="de-DE" sz="600" dirty="0">
                <a:solidFill>
                  <a:srgbClr val="404040"/>
                </a:solidFill>
              </a:rPr>
              <a:t> </a:t>
            </a:r>
            <a:r>
              <a:rPr lang="da-DK" sz="600" dirty="0">
                <a:solidFill>
                  <a:srgbClr val="404040"/>
                </a:solidFill>
                <a:ea typeface="Arial"/>
                <a:cs typeface="Arial"/>
              </a:rPr>
              <a:t>Insel RA </a:t>
            </a:r>
            <a:r>
              <a:rPr lang="da-DK" sz="600" i="1" dirty="0">
                <a:solidFill>
                  <a:srgbClr val="404040"/>
                </a:solidFill>
                <a:ea typeface="Arial"/>
                <a:cs typeface="Arial"/>
              </a:rPr>
              <a:t>et al. Diabetes Care </a:t>
            </a:r>
            <a:r>
              <a:rPr lang="da-DK" sz="600" dirty="0">
                <a:solidFill>
                  <a:srgbClr val="404040"/>
                </a:solidFill>
                <a:ea typeface="Arial"/>
                <a:cs typeface="Arial"/>
              </a:rPr>
              <a:t>2015; 38: 1964</a:t>
            </a:r>
            <a:r>
              <a:rPr lang="de" sz="600" dirty="0">
                <a:solidFill>
                  <a:srgbClr val="404040"/>
                </a:solidFill>
                <a:ea typeface="Arial"/>
                <a:cs typeface="Arial"/>
              </a:rPr>
              <a:t>–</a:t>
            </a:r>
            <a:r>
              <a:rPr lang="da-DK" sz="600" dirty="0">
                <a:solidFill>
                  <a:srgbClr val="404040"/>
                </a:solidFill>
                <a:ea typeface="Arial"/>
                <a:cs typeface="Arial"/>
              </a:rPr>
              <a:t>74. </a:t>
            </a:r>
            <a:r>
              <a:rPr lang="de-DE" sz="600" b="1" dirty="0">
                <a:solidFill>
                  <a:srgbClr val="404040"/>
                </a:solidFill>
              </a:rPr>
              <a:t>4.</a:t>
            </a:r>
            <a:r>
              <a:rPr lang="de-DE" sz="600" dirty="0">
                <a:solidFill>
                  <a:srgbClr val="404040"/>
                </a:solidFill>
              </a:rPr>
              <a:t> Misra S.</a:t>
            </a:r>
            <a:r>
              <a:rPr lang="de-DE" sz="600" i="1" dirty="0">
                <a:solidFill>
                  <a:srgbClr val="404040"/>
                </a:solidFill>
              </a:rPr>
              <a:t> </a:t>
            </a:r>
            <a:r>
              <a:rPr lang="de-DE" sz="600" i="1" dirty="0" err="1">
                <a:solidFill>
                  <a:srgbClr val="404040"/>
                </a:solidFill>
              </a:rPr>
              <a:t>Practical</a:t>
            </a:r>
            <a:r>
              <a:rPr lang="de-DE" sz="600" i="1" dirty="0">
                <a:solidFill>
                  <a:srgbClr val="404040"/>
                </a:solidFill>
              </a:rPr>
              <a:t> Diabetes </a:t>
            </a:r>
            <a:r>
              <a:rPr lang="de-DE" sz="600" dirty="0">
                <a:solidFill>
                  <a:srgbClr val="404040"/>
                </a:solidFill>
              </a:rPr>
              <a:t>2017; 34: 221</a:t>
            </a:r>
            <a:r>
              <a:rPr kumimoji="0" lang="de-DE" sz="600" b="0" i="0" u="none" strike="noStrike" kern="1200" cap="none" spc="0" normalizeH="0" baseline="0" noProof="0" dirty="0">
                <a:ln>
                  <a:noFill/>
                </a:ln>
                <a:solidFill>
                  <a:srgbClr val="404040"/>
                </a:solidFill>
                <a:effectLst/>
                <a:uLnTx/>
                <a:uFillTx/>
                <a:ea typeface="+mn-ea"/>
                <a:cs typeface="+mn-cs"/>
              </a:rPr>
              <a:t>–223a.</a:t>
            </a:r>
            <a:r>
              <a:rPr lang="de-DE" sz="600" dirty="0">
                <a:solidFill>
                  <a:srgbClr val="404040"/>
                </a:solidFill>
              </a:rPr>
              <a:t> </a:t>
            </a:r>
            <a:r>
              <a:rPr lang="de-DE" sz="600" b="1" dirty="0">
                <a:solidFill>
                  <a:srgbClr val="404040"/>
                </a:solidFill>
              </a:rPr>
              <a:t>5.</a:t>
            </a:r>
            <a:r>
              <a:rPr lang="de-DE" sz="600" dirty="0">
                <a:solidFill>
                  <a:srgbClr val="404040"/>
                </a:solidFill>
              </a:rPr>
              <a:t> </a:t>
            </a:r>
            <a:r>
              <a:rPr lang="de-DE" sz="600" dirty="0">
                <a:solidFill>
                  <a:srgbClr val="404040"/>
                </a:solidFill>
                <a:ea typeface="Arial"/>
                <a:cs typeface="Arial"/>
              </a:rPr>
              <a:t>American Diabetes </a:t>
            </a:r>
            <a:r>
              <a:rPr lang="de-DE" sz="600" dirty="0" err="1">
                <a:solidFill>
                  <a:srgbClr val="404040"/>
                </a:solidFill>
                <a:ea typeface="Arial"/>
                <a:cs typeface="Arial"/>
              </a:rPr>
              <a:t>Association</a:t>
            </a:r>
            <a:r>
              <a:rPr lang="de-DE" sz="600" dirty="0">
                <a:solidFill>
                  <a:srgbClr val="404040"/>
                </a:solidFill>
                <a:ea typeface="Arial"/>
                <a:cs typeface="Arial"/>
              </a:rPr>
              <a:t> Professional Practice Committee. </a:t>
            </a:r>
            <a:r>
              <a:rPr lang="de-DE" sz="600" i="1" dirty="0">
                <a:solidFill>
                  <a:srgbClr val="404040"/>
                </a:solidFill>
                <a:ea typeface="Arial"/>
                <a:cs typeface="Arial"/>
              </a:rPr>
              <a:t>Diabetes Care </a:t>
            </a:r>
            <a:r>
              <a:rPr lang="de-DE" sz="600" dirty="0">
                <a:solidFill>
                  <a:srgbClr val="404040"/>
                </a:solidFill>
                <a:ea typeface="Arial"/>
                <a:cs typeface="Arial"/>
              </a:rPr>
              <a:t>2026; 49 (</a:t>
            </a:r>
            <a:r>
              <a:rPr lang="de-DE" sz="600" dirty="0" err="1">
                <a:solidFill>
                  <a:srgbClr val="404040"/>
                </a:solidFill>
                <a:ea typeface="Arial"/>
                <a:cs typeface="Arial"/>
              </a:rPr>
              <a:t>Suppl</a:t>
            </a:r>
            <a:r>
              <a:rPr lang="de-DE" sz="600" dirty="0">
                <a:solidFill>
                  <a:srgbClr val="404040"/>
                </a:solidFill>
                <a:ea typeface="Arial"/>
                <a:cs typeface="Arial"/>
              </a:rPr>
              <a:t>. 1): S27–S49</a:t>
            </a:r>
            <a:r>
              <a:rPr lang="de-DE" sz="600" dirty="0">
                <a:solidFill>
                  <a:srgbClr val="404040"/>
                </a:solidFill>
                <a:cs typeface="Arial"/>
              </a:rPr>
              <a:t>.</a:t>
            </a:r>
            <a:r>
              <a:rPr lang="de-DE" sz="600" dirty="0">
                <a:solidFill>
                  <a:srgbClr val="404040"/>
                </a:solidFill>
              </a:rPr>
              <a:t> </a:t>
            </a:r>
            <a:r>
              <a:rPr lang="de-DE" sz="600" b="1" dirty="0">
                <a:solidFill>
                  <a:srgbClr val="404040"/>
                </a:solidFill>
              </a:rPr>
              <a:t>6.</a:t>
            </a:r>
            <a:r>
              <a:rPr lang="de-DE" sz="600" dirty="0">
                <a:solidFill>
                  <a:srgbClr val="404040"/>
                </a:solidFill>
              </a:rPr>
              <a:t> </a:t>
            </a:r>
            <a:r>
              <a:rPr lang="de-DE" sz="600" dirty="0" err="1">
                <a:solidFill>
                  <a:srgbClr val="404040"/>
                </a:solidFill>
              </a:rPr>
              <a:t>Tsirogianni</a:t>
            </a:r>
            <a:r>
              <a:rPr lang="de-DE" sz="600" dirty="0">
                <a:solidFill>
                  <a:srgbClr val="404040"/>
                </a:solidFill>
              </a:rPr>
              <a:t> A </a:t>
            </a:r>
            <a:r>
              <a:rPr lang="de-DE" sz="600" i="1" dirty="0">
                <a:solidFill>
                  <a:srgbClr val="404040"/>
                </a:solidFill>
              </a:rPr>
              <a:t>et al. Autoimmun Rev </a:t>
            </a:r>
            <a:r>
              <a:rPr lang="de-DE" sz="600" dirty="0">
                <a:solidFill>
                  <a:srgbClr val="404040"/>
                </a:solidFill>
              </a:rPr>
              <a:t>2009; 8: 687–91.</a:t>
            </a:r>
          </a:p>
        </p:txBody>
      </p:sp>
      <p:sp>
        <p:nvSpPr>
          <p:cNvPr id="32" name="Footer Placeholder 4">
            <a:extLst>
              <a:ext uri="{FF2B5EF4-FFF2-40B4-BE49-F238E27FC236}">
                <a16:creationId xmlns:a16="http://schemas.microsoft.com/office/drawing/2014/main" id="{3C72ADCF-AD38-1B95-721C-D3BB36150B9D}"/>
              </a:ext>
            </a:extLst>
          </p:cNvPr>
          <p:cNvSpPr txBox="1">
            <a:spLocks/>
          </p:cNvSpPr>
          <p:nvPr/>
        </p:nvSpPr>
        <p:spPr>
          <a:xfrm>
            <a:off x="364290" y="4701032"/>
            <a:ext cx="8581758"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Grafik modifiziert nach: Misra S 2017.</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4</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 Die American Diabetes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Association</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empfiehlt ein Screening auf T1D im Frühstadium (Stadien 1 und 2) durch Tests auf Autoantikörper gegen Insulin (IAA), GAD, IA-2 oder ZnT8.</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5</a:t>
            </a:r>
            <a:r>
              <a:rPr kumimoji="0" lang="de-DE" sz="600" b="0" i="0" u="none" strike="noStrike" kern="1200" cap="none" spc="0" normalizeH="0" noProof="0" dirty="0">
                <a:ln>
                  <a:noFill/>
                </a:ln>
                <a:solidFill>
                  <a:srgbClr val="404040"/>
                </a:solidFill>
                <a:effectLst/>
                <a:uLnTx/>
                <a:uFillTx/>
                <a:latin typeface="+mn-lt"/>
                <a:ea typeface="Verdana" panose="020B0604030504040204" pitchFamily="34" charset="0"/>
                <a:cs typeface="Verdana" panose="020B0604030504040204" pitchFamily="34" charset="0"/>
              </a:rPr>
              <a:t> Die Messung von </a:t>
            </a:r>
            <a:r>
              <a:rPr lang="de-DE" sz="600" dirty="0">
                <a:solidFill>
                  <a:srgbClr val="404040"/>
                </a:solidFill>
                <a:latin typeface="+mn-lt"/>
                <a:ea typeface="Verdana" panose="020B0604030504040204" pitchFamily="34" charset="0"/>
                <a:cs typeface="Verdana" panose="020B0604030504040204" pitchFamily="34" charset="0"/>
              </a:rPr>
              <a:t>Inselzell-Autoantikörper (</a:t>
            </a:r>
            <a:r>
              <a:rPr lang="de-DE" sz="600" dirty="0" err="1">
                <a:solidFill>
                  <a:srgbClr val="404040"/>
                </a:solidFill>
                <a:latin typeface="+mn-lt"/>
                <a:ea typeface="Verdana" panose="020B0604030504040204" pitchFamily="34" charset="0"/>
                <a:cs typeface="Verdana" panose="020B0604030504040204" pitchFamily="34" charset="0"/>
              </a:rPr>
              <a:t>islet</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cell</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autoantibodies</a:t>
            </a:r>
            <a:r>
              <a:rPr lang="de-DE" sz="600" dirty="0">
                <a:solidFill>
                  <a:srgbClr val="404040"/>
                </a:solidFill>
                <a:latin typeface="+mn-lt"/>
                <a:ea typeface="Verdana" panose="020B0604030504040204" pitchFamily="34" charset="0"/>
                <a:cs typeface="Verdana" panose="020B0604030504040204" pitchFamily="34" charset="0"/>
              </a:rPr>
              <a:t>, ICA) wird nur noch in Studien verwendet, da sie als zu unspezifisch gilt.</a:t>
            </a:r>
            <a:r>
              <a:rPr lang="de-DE" sz="600" baseline="30000" dirty="0">
                <a:solidFill>
                  <a:srgbClr val="404040"/>
                </a:solidFill>
                <a:latin typeface="+mn-lt"/>
                <a:ea typeface="Verdana" panose="020B0604030504040204" pitchFamily="34" charset="0"/>
                <a:cs typeface="Verdana" panose="020B0604030504040204" pitchFamily="34" charset="0"/>
              </a:rPr>
              <a:t>6</a:t>
            </a:r>
            <a:r>
              <a:rPr kumimoji="0" lang="de-DE" sz="600" b="0" i="0" u="none" strike="noStrike" kern="1200" cap="none" spc="0" normalizeH="0" noProof="0" dirty="0">
                <a:ln>
                  <a:noFill/>
                </a:ln>
                <a:solidFill>
                  <a:srgbClr val="404040"/>
                </a:solidFill>
                <a:effectLst/>
                <a:uLnTx/>
                <a:uFillTx/>
                <a:latin typeface="+mn-lt"/>
                <a:ea typeface="Verdana" panose="020B0604030504040204" pitchFamily="34" charset="0"/>
                <a:cs typeface="Verdana" panose="020B0604030504040204" pitchFamily="34" charset="0"/>
              </a:rPr>
              <a:t> T1D: Typ-1-Diabetes.</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Tree>
    <p:extLst>
      <p:ext uri="{BB962C8B-B14F-4D97-AF65-F5344CB8AC3E}">
        <p14:creationId xmlns:p14="http://schemas.microsoft.com/office/powerpoint/2010/main" val="2809882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uiExpand="1" build="p" bldLvl="3"/>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20A18-F25E-37AE-C183-815B3F62C9B2}"/>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C388CA05-335D-E5BE-1B94-676A6B203DD4}"/>
              </a:ext>
            </a:extLst>
          </p:cNvPr>
          <p:cNvSpPr txBox="1">
            <a:spLocks/>
          </p:cNvSpPr>
          <p:nvPr/>
        </p:nvSpPr>
        <p:spPr>
          <a:xfrm>
            <a:off x="314408"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Früherkennung und T1D-Schulung kann </a:t>
            </a:r>
            <a:r>
              <a:rPr lang="de-DE" sz="2000" b="1" dirty="0">
                <a:solidFill>
                  <a:srgbClr val="7030A0"/>
                </a:solidFill>
                <a:latin typeface="Verdana"/>
              </a:rPr>
              <a:t>den Stress für Eltern bei der klinischen Diagnose verringern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p>
        </p:txBody>
      </p:sp>
      <p:sp>
        <p:nvSpPr>
          <p:cNvPr id="453" name="Text Placeholder 9">
            <a:extLst>
              <a:ext uri="{FF2B5EF4-FFF2-40B4-BE49-F238E27FC236}">
                <a16:creationId xmlns:a16="http://schemas.microsoft.com/office/drawing/2014/main" id="{6AC49AF0-9E78-7B84-B267-733ACFCB13E0}"/>
              </a:ext>
            </a:extLst>
          </p:cNvPr>
          <p:cNvSpPr txBox="1">
            <a:spLocks/>
          </p:cNvSpPr>
          <p:nvPr/>
        </p:nvSpPr>
        <p:spPr>
          <a:xfrm>
            <a:off x="426680" y="4781392"/>
            <a:ext cx="835775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Die Eltern füllten den 42 Punkte umfassenden Fragebogen „</a:t>
            </a:r>
            <a:r>
              <a:rPr lang="de-DE" sz="600" dirty="0" err="1">
                <a:solidFill>
                  <a:srgbClr val="404040"/>
                </a:solidFill>
                <a:latin typeface="+mn-lt"/>
                <a:ea typeface="Arial"/>
                <a:cs typeface="Arial"/>
              </a:rPr>
              <a:t>Pediatric</a:t>
            </a:r>
            <a:r>
              <a:rPr lang="de-DE" sz="600" dirty="0">
                <a:solidFill>
                  <a:srgbClr val="404040"/>
                </a:solidFill>
                <a:latin typeface="+mn-lt"/>
                <a:ea typeface="Arial"/>
                <a:cs typeface="Arial"/>
              </a:rPr>
              <a:t> </a:t>
            </a:r>
            <a:r>
              <a:rPr lang="de-DE" sz="600" dirty="0" err="1">
                <a:solidFill>
                  <a:srgbClr val="404040"/>
                </a:solidFill>
                <a:latin typeface="+mn-lt"/>
                <a:ea typeface="Arial"/>
                <a:cs typeface="Arial"/>
              </a:rPr>
              <a:t>Inventory</a:t>
            </a:r>
            <a:r>
              <a:rPr lang="de-DE" sz="600" dirty="0">
                <a:solidFill>
                  <a:srgbClr val="404040"/>
                </a:solidFill>
                <a:latin typeface="+mn-lt"/>
                <a:ea typeface="Arial"/>
                <a:cs typeface="Arial"/>
              </a:rPr>
              <a:t> </a:t>
            </a:r>
            <a:r>
              <a:rPr lang="de-DE" sz="600" dirty="0" err="1">
                <a:solidFill>
                  <a:srgbClr val="404040"/>
                </a:solidFill>
                <a:latin typeface="+mn-lt"/>
                <a:ea typeface="Arial"/>
                <a:cs typeface="Arial"/>
              </a:rPr>
              <a:t>for</a:t>
            </a:r>
            <a:r>
              <a:rPr lang="de-DE" sz="600" dirty="0">
                <a:solidFill>
                  <a:srgbClr val="404040"/>
                </a:solidFill>
                <a:latin typeface="+mn-lt"/>
                <a:ea typeface="Arial"/>
                <a:cs typeface="Arial"/>
              </a:rPr>
              <a:t> </a:t>
            </a:r>
            <a:r>
              <a:rPr lang="de-DE" sz="600" dirty="0" err="1">
                <a:solidFill>
                  <a:srgbClr val="404040"/>
                </a:solidFill>
                <a:latin typeface="+mn-lt"/>
                <a:ea typeface="Arial"/>
                <a:cs typeface="Arial"/>
              </a:rPr>
              <a:t>Parents</a:t>
            </a:r>
            <a:r>
              <a:rPr lang="de-DE" sz="600" dirty="0">
                <a:solidFill>
                  <a:srgbClr val="404040"/>
                </a:solidFill>
                <a:latin typeface="+mn-lt"/>
                <a:ea typeface="Arial"/>
                <a:cs typeface="Arial"/>
              </a:rPr>
              <a:t>“ (PIP) aus, der den Stress misst, der mit einem chronisch kranken Kind verbunden ist. Der PIP bewertet vier Bereiche des gesundheitsbezogenen elterlichen Stresses (Kommunikation, emotionale Belastung, medizinische Versorgung, Rollenfunktion) anhand von zwei Skalen: Häufigkeit (PIP-F) und Schwierigkeitsgrad (PIP-D) des Stresses. Höhere Werte weisen auf einen höheren elterlichen Stress hin. Der PIP-Wert wurde bei Eltern von Kindern, die in der TEDDY-Studie positiv auf autoimmunen T1D getestet wurden, mit dem Wert von passenden Kontrollpersonen aus der Bevölkerung nach der Diagnose von autoimmunem T1D im Stadium 3 verglichen.</a:t>
            </a:r>
            <a:r>
              <a:rPr kumimoji="0" lang="de" sz="600" b="0" i="0" u="none" strike="noStrike" kern="1200" cap="none" spc="0" normalizeH="0" baseline="0" noProof="0" dirty="0">
                <a:ln>
                  <a:noFill/>
                </a:ln>
                <a:solidFill>
                  <a:srgbClr val="404040"/>
                </a:solidFill>
                <a:effectLst/>
                <a:uLnTx/>
                <a:uFillTx/>
                <a:latin typeface="+mn-lt"/>
                <a:ea typeface="Arial"/>
                <a:cs typeface="Arial"/>
              </a:rPr>
              <a:t> </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KI: Konfidenzintervall; PIP: Pediatric Inventory for Parents, Pädiatrischer Fragebogen für Eltern; PIP-F: PIP frequency of stress, PIP- Stresshäufigkeit; PIP-D: PIP difficulty of stress, Stress-Schwierigkeitsgrad; T1D: Typ-1-Diabetes; TEDDY: </a:t>
            </a:r>
            <a:r>
              <a:rPr kumimoji="0" lang="en-US" sz="600" b="0" i="0" u="none" strike="noStrike" kern="1200" cap="none" spc="0" normalizeH="0" baseline="0" noProof="0" dirty="0">
                <a:ln>
                  <a:noFill/>
                </a:ln>
                <a:solidFill>
                  <a:srgbClr val="404040"/>
                </a:solidFill>
                <a:effectLst/>
                <a:uLnTx/>
                <a:uFillTx/>
                <a:latin typeface="+mn-lt"/>
                <a:ea typeface="Arial"/>
                <a:cs typeface="Arial"/>
              </a:rPr>
              <a:t>The Environmental Determinants of Diabetes in the Young (Studie).</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Smith LB </a:t>
            </a:r>
            <a:r>
              <a:rPr kumimoji="0" lang="de" sz="600" b="0" i="1" u="none" strike="noStrike" kern="1200" cap="none" spc="0" normalizeH="0" baseline="0" noProof="0" dirty="0">
                <a:ln>
                  <a:noFill/>
                </a:ln>
                <a:solidFill>
                  <a:srgbClr val="404040"/>
                </a:solidFill>
                <a:effectLst/>
                <a:uLnTx/>
                <a:uFillTx/>
                <a:latin typeface="+mn-lt"/>
                <a:ea typeface="Arial"/>
                <a:cs typeface="Arial"/>
              </a:rPr>
              <a:t>et al. Pediatr Diabetes </a:t>
            </a:r>
            <a:r>
              <a:rPr kumimoji="0" lang="de" sz="600" b="0" i="0" u="none" strike="noStrike" kern="1200" cap="none" spc="0" normalizeH="0" baseline="0" noProof="0" dirty="0">
                <a:ln>
                  <a:noFill/>
                </a:ln>
                <a:solidFill>
                  <a:srgbClr val="404040"/>
                </a:solidFill>
                <a:effectLst/>
                <a:uLnTx/>
                <a:uFillTx/>
                <a:latin typeface="+mn-lt"/>
                <a:ea typeface="Arial"/>
                <a:cs typeface="Arial"/>
              </a:rPr>
              <a:t>2018; 19: 1025</a:t>
            </a:r>
            <a:r>
              <a:rPr lang="da-DK" sz="600" dirty="0">
                <a:solidFill>
                  <a:srgbClr val="404040"/>
                </a:solidFill>
                <a:latin typeface="+mn-lt"/>
                <a:ea typeface="Arial"/>
                <a:cs typeface="Arial"/>
              </a:rPr>
              <a:t>–33</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kumimoji="0" lang="de" sz="600" b="1" i="0" u="none" strike="noStrike" kern="1200" cap="none" spc="0" normalizeH="0" baseline="0" noProof="0" dirty="0">
                <a:ln>
                  <a:noFill/>
                </a:ln>
                <a:solidFill>
                  <a:srgbClr val="404040"/>
                </a:solidFill>
                <a:effectLst/>
                <a:uLnTx/>
                <a:uFillTx/>
                <a:latin typeface="+mn-lt"/>
                <a:ea typeface="Arial"/>
                <a:cs typeface="Arial"/>
              </a:rPr>
              <a:t>2.</a:t>
            </a:r>
            <a:r>
              <a:rPr kumimoji="0" lang="de" sz="600" b="0" i="0" u="none" strike="noStrike" kern="1200" cap="none" spc="0" normalizeH="0" baseline="0" noProof="0" dirty="0">
                <a:ln>
                  <a:noFill/>
                </a:ln>
                <a:solidFill>
                  <a:srgbClr val="404040"/>
                </a:solidFill>
                <a:effectLst/>
                <a:uLnTx/>
                <a:uFillTx/>
                <a:latin typeface="+mn-lt"/>
                <a:ea typeface="Arial"/>
                <a:cs typeface="Arial"/>
              </a:rPr>
              <a:t> Streisand R </a:t>
            </a:r>
            <a:r>
              <a:rPr kumimoji="0" lang="de" sz="600" b="0" i="1" u="none" strike="noStrike" kern="1200" cap="none" spc="0" normalizeH="0" baseline="0" noProof="0" dirty="0">
                <a:ln>
                  <a:noFill/>
                </a:ln>
                <a:solidFill>
                  <a:srgbClr val="404040"/>
                </a:solidFill>
                <a:effectLst/>
                <a:uLnTx/>
                <a:uFillTx/>
                <a:latin typeface="+mn-lt"/>
                <a:ea typeface="Arial"/>
                <a:cs typeface="Arial"/>
              </a:rPr>
              <a:t>et al. Patent Educ Couns </a:t>
            </a:r>
            <a:r>
              <a:rPr kumimoji="0" lang="de" sz="600" b="0" i="0" u="none" strike="noStrike" kern="1200" cap="none" spc="0" normalizeH="0" baseline="0" noProof="0" dirty="0">
                <a:ln>
                  <a:noFill/>
                </a:ln>
                <a:solidFill>
                  <a:srgbClr val="404040"/>
                </a:solidFill>
                <a:effectLst/>
                <a:uLnTx/>
                <a:uFillTx/>
                <a:latin typeface="+mn-lt"/>
                <a:ea typeface="Arial"/>
                <a:cs typeface="Arial"/>
              </a:rPr>
              <a:t>2008; 73: 333</a:t>
            </a:r>
            <a:r>
              <a:rPr lang="de-DE" sz="600" dirty="0">
                <a:solidFill>
                  <a:srgbClr val="404040"/>
                </a:solidFill>
                <a:latin typeface="+mn-lt"/>
              </a:rPr>
              <a:t>–</a:t>
            </a:r>
            <a:r>
              <a:rPr kumimoji="0" lang="de" sz="600" b="0" i="0" u="none" strike="noStrike" kern="1200" cap="none" spc="0" normalizeH="0" baseline="0" noProof="0" dirty="0">
                <a:ln>
                  <a:noFill/>
                </a:ln>
                <a:solidFill>
                  <a:srgbClr val="404040"/>
                </a:solidFill>
                <a:effectLst/>
                <a:uLnTx/>
                <a:uFillTx/>
                <a:latin typeface="+mn-lt"/>
                <a:ea typeface="Arial"/>
                <a:cs typeface="Arial"/>
              </a:rPr>
              <a:t>8.</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38" name="Text Placeholder 7">
            <a:extLst>
              <a:ext uri="{FF2B5EF4-FFF2-40B4-BE49-F238E27FC236}">
                <a16:creationId xmlns:a16="http://schemas.microsoft.com/office/drawing/2014/main" id="{3CA0EF89-08CF-FB67-39E5-F2BB26A43E9D}"/>
              </a:ext>
            </a:extLst>
          </p:cNvPr>
          <p:cNvSpPr txBox="1"/>
          <p:nvPr/>
        </p:nvSpPr>
        <p:spPr>
          <a:xfrm>
            <a:off x="430677" y="4288432"/>
            <a:ext cx="2713576" cy="142899"/>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defTabSz="685800">
              <a:spcBef>
                <a:spcPts val="150"/>
              </a:spcBef>
              <a:spcAft>
                <a:spcPct val="0"/>
              </a:spcAf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Abbildungen nach Smith LB 2018</a:t>
            </a:r>
            <a:r>
              <a:rPr lang="de" sz="600" baseline="30000" dirty="0">
                <a:solidFill>
                  <a:srgbClr val="404040"/>
                </a:solidFill>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und Streisand R 2008</a:t>
            </a:r>
            <a:r>
              <a:rPr lang="de" sz="600" baseline="30000" dirty="0">
                <a:solidFill>
                  <a:srgbClr val="404040"/>
                </a:solidFill>
                <a:latin typeface="+mn-lt"/>
                <a:ea typeface="Arial"/>
                <a:cs typeface="Arial"/>
              </a:rPr>
              <a:t>2</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NZ"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grpSp>
        <p:nvGrpSpPr>
          <p:cNvPr id="13" name="Gruppo 21">
            <a:extLst>
              <a:ext uri="{FF2B5EF4-FFF2-40B4-BE49-F238E27FC236}">
                <a16:creationId xmlns:a16="http://schemas.microsoft.com/office/drawing/2014/main" id="{6525D0B5-2CBB-DCCA-58D4-805E5ACF7F5A}"/>
              </a:ext>
            </a:extLst>
          </p:cNvPr>
          <p:cNvGrpSpPr/>
          <p:nvPr/>
        </p:nvGrpSpPr>
        <p:grpSpPr>
          <a:xfrm>
            <a:off x="1362486" y="3636278"/>
            <a:ext cx="2466453" cy="135000"/>
            <a:chOff x="2925505" y="4844748"/>
            <a:chExt cx="3288604" cy="180000"/>
          </a:xfrm>
        </p:grpSpPr>
        <p:sp>
          <p:nvSpPr>
            <p:cNvPr id="14" name="Oval 7">
              <a:extLst>
                <a:ext uri="{FF2B5EF4-FFF2-40B4-BE49-F238E27FC236}">
                  <a16:creationId xmlns:a16="http://schemas.microsoft.com/office/drawing/2014/main" id="{F5537962-F981-F325-5D75-5B03A44DDA49}"/>
                </a:ext>
              </a:extLst>
            </p:cNvPr>
            <p:cNvSpPr>
              <a:spLocks noChangeAspect="1"/>
            </p:cNvSpPr>
            <p:nvPr/>
          </p:nvSpPr>
          <p:spPr>
            <a:xfrm>
              <a:off x="6034109" y="4844748"/>
              <a:ext cx="180000" cy="180000"/>
            </a:xfrm>
            <a:prstGeom prst="ellipse">
              <a:avLst/>
            </a:prstGeom>
            <a:solidFill>
              <a:srgbClr val="A6A6A6"/>
            </a:solidFill>
            <a:ln w="19050" cap="flat" cmpd="sng" algn="ctr">
              <a:noFill/>
              <a:prstDash val="solid"/>
              <a:miter lim="800000"/>
            </a:ln>
            <a:effectLst/>
          </p:spPr>
          <p:txBody>
            <a:bodyPr wrap="none" lIns="324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Altersgleiche</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Kontrollgruppe</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mit</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T1D-Diagnose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bei</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klinischer</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Manifestation</a:t>
              </a:r>
            </a:p>
          </p:txBody>
        </p:sp>
        <p:sp>
          <p:nvSpPr>
            <p:cNvPr id="15" name="Oval 6">
              <a:extLst>
                <a:ext uri="{FF2B5EF4-FFF2-40B4-BE49-F238E27FC236}">
                  <a16:creationId xmlns:a16="http://schemas.microsoft.com/office/drawing/2014/main" id="{ACE5D1C6-26D5-19D2-C093-D63F76E16430}"/>
                </a:ext>
              </a:extLst>
            </p:cNvPr>
            <p:cNvSpPr>
              <a:spLocks noChangeAspect="1"/>
            </p:cNvSpPr>
            <p:nvPr/>
          </p:nvSpPr>
          <p:spPr>
            <a:xfrm>
              <a:off x="2925505" y="4844748"/>
              <a:ext cx="180000" cy="180000"/>
            </a:xfrm>
            <a:prstGeom prst="ellipse">
              <a:avLst/>
            </a:prstGeom>
            <a:solidFill>
              <a:srgbClr val="00D1CC"/>
            </a:solidFill>
            <a:ln w="19050" cap="flat" cmpd="sng" algn="ctr">
              <a:noFill/>
              <a:prstDash val="solid"/>
              <a:miter lim="800000"/>
            </a:ln>
            <a:effectLst/>
          </p:spPr>
          <p:txBody>
            <a:bodyPr wrap="none" lIns="324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TEDDY-</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Teilnehmer</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800" i="0" u="none" strike="noStrike" kern="0" cap="none" spc="0" normalizeH="0" baseline="0" noProof="0" dirty="0" err="1">
                  <a:ln>
                    <a:noFill/>
                  </a:ln>
                  <a:solidFill>
                    <a:srgbClr val="000000"/>
                  </a:solidFill>
                  <a:effectLst/>
                  <a:uLnTx/>
                  <a:uFillTx/>
                  <a:ea typeface="+mn-ea"/>
                  <a:cs typeface="Arial" panose="020B0604020202020204" pitchFamily="34" charset="0"/>
                </a:rPr>
                <a:t>mit</a:t>
              </a:r>
              <a:r>
                <a:rPr kumimoji="0" lang="en-US" sz="800" i="0" u="none" strike="noStrike" kern="0" cap="none" spc="0" normalizeH="0" baseline="0" noProof="0" dirty="0">
                  <a:ln>
                    <a:noFill/>
                  </a:ln>
                  <a:solidFill>
                    <a:srgbClr val="000000"/>
                  </a:solidFill>
                  <a:effectLst/>
                  <a:uLnTx/>
                  <a:uFillTx/>
                  <a:ea typeface="+mn-ea"/>
                  <a:cs typeface="Arial" panose="020B0604020202020204" pitchFamily="34" charset="0"/>
                </a:rPr>
                <a:t> T1D-Diagnose</a:t>
              </a:r>
            </a:p>
          </p:txBody>
        </p:sp>
      </p:grpSp>
      <p:sp>
        <p:nvSpPr>
          <p:cNvPr id="10" name="Rectangle: Top Corners Rounded 16">
            <a:extLst>
              <a:ext uri="{FF2B5EF4-FFF2-40B4-BE49-F238E27FC236}">
                <a16:creationId xmlns:a16="http://schemas.microsoft.com/office/drawing/2014/main" id="{17A20329-0A4D-DBA2-2CE5-7D09DFEC3D32}"/>
              </a:ext>
            </a:extLst>
          </p:cNvPr>
          <p:cNvSpPr/>
          <p:nvPr/>
        </p:nvSpPr>
        <p:spPr>
          <a:xfrm>
            <a:off x="365522" y="3849416"/>
            <a:ext cx="8418910" cy="442688"/>
          </a:xfrm>
          <a:prstGeom prst="roundRect">
            <a:avLst/>
          </a:prstGeom>
          <a:solidFill>
            <a:srgbClr val="23004C"/>
          </a:solidFill>
          <a:ln w="19050" cap="flat" cmpd="sng" algn="ctr">
            <a:noFill/>
            <a:prstDash val="solid"/>
            <a:miter lim="800000"/>
          </a:ln>
          <a:effectLst/>
        </p:spPr>
        <p:txBody>
          <a:bodyPr vert="horz" lIns="54000" tIns="54000" rIns="54000" bIns="4050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85800">
              <a:lnSpc>
                <a:spcPct val="90000"/>
              </a:lnSpc>
              <a:defRPr/>
            </a:pPr>
            <a:r>
              <a:rPr lang="de-DE" sz="1100" dirty="0">
                <a:solidFill>
                  <a:prstClr val="white"/>
                </a:solidFill>
              </a:rPr>
              <a:t>Bei Eltern von Kindern mit erhöhtem Risiko für T1D kann die Teilnahme an Vorsorge- und Monitoring-Programmen die negativen psychologischen Auswirkungen einer T1D-Diagnose im Stadium 3 teilweise abmildern</a:t>
            </a:r>
            <a:r>
              <a:rPr lang="de-DE" sz="1100" baseline="30000" dirty="0">
                <a:solidFill>
                  <a:prstClr val="white"/>
                </a:solidFill>
              </a:rPr>
              <a:t>1</a:t>
            </a:r>
            <a:endParaRPr kumimoji="0" lang="en-US" sz="1100" b="0" i="0" u="none" strike="noStrike" kern="1200" cap="none" spc="0" normalizeH="0" baseline="30000" noProof="0" dirty="0">
              <a:ln>
                <a:noFill/>
              </a:ln>
              <a:solidFill>
                <a:prstClr val="white"/>
              </a:solidFill>
              <a:effectLst/>
              <a:uLnTx/>
              <a:uFillTx/>
              <a:ea typeface="+mn-ea"/>
              <a:cs typeface="+mn-cs"/>
            </a:endParaRPr>
          </a:p>
        </p:txBody>
      </p:sp>
      <p:graphicFrame>
        <p:nvGraphicFramePr>
          <p:cNvPr id="394" name="GR1">
            <a:extLst>
              <a:ext uri="{FF2B5EF4-FFF2-40B4-BE49-F238E27FC236}">
                <a16:creationId xmlns:a16="http://schemas.microsoft.com/office/drawing/2014/main" id="{E358E9B7-7218-089E-77E5-51EA51D69F1E}"/>
              </a:ext>
            </a:extLst>
          </p:cNvPr>
          <p:cNvGraphicFramePr>
            <a:graphicFrameLocks/>
          </p:cNvGraphicFramePr>
          <p:nvPr>
            <p:extLst>
              <p:ext uri="{D42A27DB-BD31-4B8C-83A1-F6EECF244321}">
                <p14:modId xmlns:p14="http://schemas.microsoft.com/office/powerpoint/2010/main" val="4242530023"/>
              </p:ext>
            </p:extLst>
          </p:nvPr>
        </p:nvGraphicFramePr>
        <p:xfrm>
          <a:off x="474421" y="1234328"/>
          <a:ext cx="4097579" cy="2306340"/>
        </p:xfrm>
        <a:graphic>
          <a:graphicData uri="http://schemas.openxmlformats.org/drawingml/2006/chart">
            <c:chart xmlns:c="http://schemas.openxmlformats.org/drawingml/2006/chart" xmlns:r="http://schemas.openxmlformats.org/officeDocument/2006/relationships" r:id="rId4"/>
          </a:graphicData>
        </a:graphic>
      </p:graphicFrame>
      <p:grpSp>
        <p:nvGrpSpPr>
          <p:cNvPr id="395" name="GR1 Linee">
            <a:extLst>
              <a:ext uri="{FF2B5EF4-FFF2-40B4-BE49-F238E27FC236}">
                <a16:creationId xmlns:a16="http://schemas.microsoft.com/office/drawing/2014/main" id="{62693E87-699C-CDBF-C129-2C248194C79D}"/>
              </a:ext>
            </a:extLst>
          </p:cNvPr>
          <p:cNvGrpSpPr/>
          <p:nvPr/>
        </p:nvGrpSpPr>
        <p:grpSpPr>
          <a:xfrm>
            <a:off x="1293019" y="1588836"/>
            <a:ext cx="2781299" cy="1149350"/>
            <a:chOff x="1631950" y="2626783"/>
            <a:chExt cx="3708399" cy="1532466"/>
          </a:xfrm>
        </p:grpSpPr>
        <p:grpSp>
          <p:nvGrpSpPr>
            <p:cNvPr id="396" name="B1">
              <a:extLst>
                <a:ext uri="{FF2B5EF4-FFF2-40B4-BE49-F238E27FC236}">
                  <a16:creationId xmlns:a16="http://schemas.microsoft.com/office/drawing/2014/main" id="{1AA364A5-6C88-03A2-6F52-3625F49DF429}"/>
                </a:ext>
              </a:extLst>
            </p:cNvPr>
            <p:cNvGrpSpPr/>
            <p:nvPr/>
          </p:nvGrpSpPr>
          <p:grpSpPr>
            <a:xfrm>
              <a:off x="1631950" y="2807756"/>
              <a:ext cx="311150" cy="1139827"/>
              <a:chOff x="1631950" y="2807756"/>
              <a:chExt cx="311150" cy="1139827"/>
            </a:xfrm>
          </p:grpSpPr>
          <p:sp>
            <p:nvSpPr>
              <p:cNvPr id="422" name="Elemento grafico 40">
                <a:extLst>
                  <a:ext uri="{FF2B5EF4-FFF2-40B4-BE49-F238E27FC236}">
                    <a16:creationId xmlns:a16="http://schemas.microsoft.com/office/drawing/2014/main" id="{0FE9A2F2-4819-253D-319A-F49D5DBF9469}"/>
                  </a:ext>
                </a:extLst>
              </p:cNvPr>
              <p:cNvSpPr/>
              <p:nvPr/>
            </p:nvSpPr>
            <p:spPr>
              <a:xfrm>
                <a:off x="1730960" y="2807756"/>
                <a:ext cx="108000" cy="1139827"/>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23" name="Rettangolo 23">
                <a:extLst>
                  <a:ext uri="{FF2B5EF4-FFF2-40B4-BE49-F238E27FC236}">
                    <a16:creationId xmlns:a16="http://schemas.microsoft.com/office/drawing/2014/main" id="{B3A9FCBB-8DA6-D0B4-FCE4-1DBADF62F2D0}"/>
                  </a:ext>
                </a:extLst>
              </p:cNvPr>
              <p:cNvSpPr/>
              <p:nvPr/>
            </p:nvSpPr>
            <p:spPr>
              <a:xfrm>
                <a:off x="1631950" y="3293533"/>
                <a:ext cx="311150" cy="340784"/>
              </a:xfrm>
              <a:prstGeom prst="rect">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24" name="Connettore diritto 25">
                <a:extLst>
                  <a:ext uri="{FF2B5EF4-FFF2-40B4-BE49-F238E27FC236}">
                    <a16:creationId xmlns:a16="http://schemas.microsoft.com/office/drawing/2014/main" id="{E2E278C6-C05F-CE43-6359-1104FECC61D2}"/>
                  </a:ext>
                </a:extLst>
              </p:cNvPr>
              <p:cNvCxnSpPr>
                <a:cxnSpLocks/>
              </p:cNvCxnSpPr>
              <p:nvPr/>
            </p:nvCxnSpPr>
            <p:spPr>
              <a:xfrm>
                <a:off x="1631950" y="3508375"/>
                <a:ext cx="311150" cy="0"/>
              </a:xfrm>
              <a:prstGeom prst="line">
                <a:avLst/>
              </a:prstGeom>
              <a:noFill/>
              <a:ln w="19050" cap="flat" cmpd="sng" algn="ctr">
                <a:solidFill>
                  <a:srgbClr val="FFFFFF"/>
                </a:solidFill>
                <a:prstDash val="solid"/>
                <a:miter lim="800000"/>
              </a:ln>
              <a:effectLst/>
            </p:spPr>
          </p:cxnSp>
          <p:sp>
            <p:nvSpPr>
              <p:cNvPr id="425" name="Ovale 28">
                <a:extLst>
                  <a:ext uri="{FF2B5EF4-FFF2-40B4-BE49-F238E27FC236}">
                    <a16:creationId xmlns:a16="http://schemas.microsoft.com/office/drawing/2014/main" id="{E9B7FAE0-420A-8A67-2799-F3BEFC0058AB}"/>
                  </a:ext>
                </a:extLst>
              </p:cNvPr>
              <p:cNvSpPr>
                <a:spLocks noChangeAspect="1"/>
              </p:cNvSpPr>
              <p:nvPr/>
            </p:nvSpPr>
            <p:spPr>
              <a:xfrm>
                <a:off x="1761066" y="3429000"/>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397" name="B2">
              <a:extLst>
                <a:ext uri="{FF2B5EF4-FFF2-40B4-BE49-F238E27FC236}">
                  <a16:creationId xmlns:a16="http://schemas.microsoft.com/office/drawing/2014/main" id="{4D495141-355C-DE40-A793-5F339BACEAEF}"/>
                </a:ext>
              </a:extLst>
            </p:cNvPr>
            <p:cNvGrpSpPr/>
            <p:nvPr/>
          </p:nvGrpSpPr>
          <p:grpSpPr>
            <a:xfrm>
              <a:off x="2137834" y="2743200"/>
              <a:ext cx="311150" cy="1193800"/>
              <a:chOff x="1631950" y="2897717"/>
              <a:chExt cx="311150" cy="1193800"/>
            </a:xfrm>
          </p:grpSpPr>
          <p:sp>
            <p:nvSpPr>
              <p:cNvPr id="418" name="Elemento grafico 40">
                <a:extLst>
                  <a:ext uri="{FF2B5EF4-FFF2-40B4-BE49-F238E27FC236}">
                    <a16:creationId xmlns:a16="http://schemas.microsoft.com/office/drawing/2014/main" id="{2EF174BB-AD5F-0114-3A4F-3BC2DC499683}"/>
                  </a:ext>
                </a:extLst>
              </p:cNvPr>
              <p:cNvSpPr/>
              <p:nvPr/>
            </p:nvSpPr>
            <p:spPr>
              <a:xfrm>
                <a:off x="1730960" y="2897717"/>
                <a:ext cx="108000" cy="1193800"/>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19" name="Rettangolo 32">
                <a:extLst>
                  <a:ext uri="{FF2B5EF4-FFF2-40B4-BE49-F238E27FC236}">
                    <a16:creationId xmlns:a16="http://schemas.microsoft.com/office/drawing/2014/main" id="{9F417A3F-D121-9CA4-56B7-522138BC808F}"/>
                  </a:ext>
                </a:extLst>
              </p:cNvPr>
              <p:cNvSpPr/>
              <p:nvPr/>
            </p:nvSpPr>
            <p:spPr>
              <a:xfrm>
                <a:off x="1631950" y="3293533"/>
                <a:ext cx="311150" cy="378884"/>
              </a:xfrm>
              <a:prstGeom prst="rect">
                <a:avLst/>
              </a:prstGeom>
              <a:solidFill>
                <a:srgbClr val="FFFFFF">
                  <a:lumMod val="65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20" name="Connettore diritto 33">
                <a:extLst>
                  <a:ext uri="{FF2B5EF4-FFF2-40B4-BE49-F238E27FC236}">
                    <a16:creationId xmlns:a16="http://schemas.microsoft.com/office/drawing/2014/main" id="{73697F58-4E0C-19D8-FEE0-1A880865DA48}"/>
                  </a:ext>
                </a:extLst>
              </p:cNvPr>
              <p:cNvCxnSpPr>
                <a:cxnSpLocks/>
              </p:cNvCxnSpPr>
              <p:nvPr/>
            </p:nvCxnSpPr>
            <p:spPr>
              <a:xfrm>
                <a:off x="1631950" y="3495674"/>
                <a:ext cx="311150" cy="0"/>
              </a:xfrm>
              <a:prstGeom prst="line">
                <a:avLst/>
              </a:prstGeom>
              <a:noFill/>
              <a:ln w="19050" cap="flat" cmpd="sng" algn="ctr">
                <a:solidFill>
                  <a:srgbClr val="FFFFFF"/>
                </a:solidFill>
                <a:prstDash val="solid"/>
                <a:miter lim="800000"/>
              </a:ln>
              <a:effectLst/>
            </p:spPr>
          </p:cxnSp>
          <p:sp>
            <p:nvSpPr>
              <p:cNvPr id="421" name="Ovale 34">
                <a:extLst>
                  <a:ext uri="{FF2B5EF4-FFF2-40B4-BE49-F238E27FC236}">
                    <a16:creationId xmlns:a16="http://schemas.microsoft.com/office/drawing/2014/main" id="{E22458A4-8198-8634-B3C0-6FE901AFF24E}"/>
                  </a:ext>
                </a:extLst>
              </p:cNvPr>
              <p:cNvSpPr>
                <a:spLocks noChangeAspect="1"/>
              </p:cNvSpPr>
              <p:nvPr/>
            </p:nvSpPr>
            <p:spPr>
              <a:xfrm>
                <a:off x="1761066" y="3448050"/>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398" name="B3">
              <a:extLst>
                <a:ext uri="{FF2B5EF4-FFF2-40B4-BE49-F238E27FC236}">
                  <a16:creationId xmlns:a16="http://schemas.microsoft.com/office/drawing/2014/main" id="{B48D4459-A105-9BBF-5511-B778F374375C}"/>
                </a:ext>
              </a:extLst>
            </p:cNvPr>
            <p:cNvGrpSpPr/>
            <p:nvPr/>
          </p:nvGrpSpPr>
          <p:grpSpPr>
            <a:xfrm>
              <a:off x="3077632" y="2626783"/>
              <a:ext cx="311150" cy="1293283"/>
              <a:chOff x="1631950" y="2785533"/>
              <a:chExt cx="311150" cy="1293283"/>
            </a:xfrm>
          </p:grpSpPr>
          <p:sp>
            <p:nvSpPr>
              <p:cNvPr id="414" name="Elemento grafico 40">
                <a:extLst>
                  <a:ext uri="{FF2B5EF4-FFF2-40B4-BE49-F238E27FC236}">
                    <a16:creationId xmlns:a16="http://schemas.microsoft.com/office/drawing/2014/main" id="{42424DFC-20EA-6857-A2A8-24E274F1BCB6}"/>
                  </a:ext>
                </a:extLst>
              </p:cNvPr>
              <p:cNvSpPr/>
              <p:nvPr/>
            </p:nvSpPr>
            <p:spPr>
              <a:xfrm>
                <a:off x="1730960" y="2785533"/>
                <a:ext cx="108000" cy="1293283"/>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15" name="Rettangolo 37">
                <a:extLst>
                  <a:ext uri="{FF2B5EF4-FFF2-40B4-BE49-F238E27FC236}">
                    <a16:creationId xmlns:a16="http://schemas.microsoft.com/office/drawing/2014/main" id="{30CAEC75-15B3-6AAF-8BEC-32AE7EFD08DB}"/>
                  </a:ext>
                </a:extLst>
              </p:cNvPr>
              <p:cNvSpPr/>
              <p:nvPr/>
            </p:nvSpPr>
            <p:spPr>
              <a:xfrm>
                <a:off x="1631950" y="3293532"/>
                <a:ext cx="311150" cy="484717"/>
              </a:xfrm>
              <a:prstGeom prst="rect">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16" name="Connettore diritto 38">
                <a:extLst>
                  <a:ext uri="{FF2B5EF4-FFF2-40B4-BE49-F238E27FC236}">
                    <a16:creationId xmlns:a16="http://schemas.microsoft.com/office/drawing/2014/main" id="{6AAA07D1-E245-1170-6BE6-2E246999F9D7}"/>
                  </a:ext>
                </a:extLst>
              </p:cNvPr>
              <p:cNvCxnSpPr>
                <a:cxnSpLocks/>
              </p:cNvCxnSpPr>
              <p:nvPr/>
            </p:nvCxnSpPr>
            <p:spPr>
              <a:xfrm>
                <a:off x="1631950" y="3525311"/>
                <a:ext cx="311150" cy="0"/>
              </a:xfrm>
              <a:prstGeom prst="line">
                <a:avLst/>
              </a:prstGeom>
              <a:noFill/>
              <a:ln w="19050" cap="flat" cmpd="sng" algn="ctr">
                <a:solidFill>
                  <a:srgbClr val="FFFFFF"/>
                </a:solidFill>
                <a:prstDash val="solid"/>
                <a:miter lim="800000"/>
              </a:ln>
              <a:effectLst/>
            </p:spPr>
          </p:cxnSp>
          <p:sp>
            <p:nvSpPr>
              <p:cNvPr id="417" name="Ovale 39">
                <a:extLst>
                  <a:ext uri="{FF2B5EF4-FFF2-40B4-BE49-F238E27FC236}">
                    <a16:creationId xmlns:a16="http://schemas.microsoft.com/office/drawing/2014/main" id="{F2376B6E-9864-ECA2-1444-DF9CF4380DD0}"/>
                  </a:ext>
                </a:extLst>
              </p:cNvPr>
              <p:cNvSpPr>
                <a:spLocks noChangeAspect="1"/>
              </p:cNvSpPr>
              <p:nvPr/>
            </p:nvSpPr>
            <p:spPr>
              <a:xfrm>
                <a:off x="1761066" y="3496733"/>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399" name="B4">
              <a:extLst>
                <a:ext uri="{FF2B5EF4-FFF2-40B4-BE49-F238E27FC236}">
                  <a16:creationId xmlns:a16="http://schemas.microsoft.com/office/drawing/2014/main" id="{18A227F4-41B5-356B-E724-DBDA5B84E483}"/>
                </a:ext>
              </a:extLst>
            </p:cNvPr>
            <p:cNvGrpSpPr/>
            <p:nvPr/>
          </p:nvGrpSpPr>
          <p:grpSpPr>
            <a:xfrm>
              <a:off x="3583516" y="2821516"/>
              <a:ext cx="311150" cy="1117601"/>
              <a:chOff x="1631950" y="2976033"/>
              <a:chExt cx="311150" cy="1117601"/>
            </a:xfrm>
          </p:grpSpPr>
          <p:sp>
            <p:nvSpPr>
              <p:cNvPr id="410" name="Elemento grafico 40">
                <a:extLst>
                  <a:ext uri="{FF2B5EF4-FFF2-40B4-BE49-F238E27FC236}">
                    <a16:creationId xmlns:a16="http://schemas.microsoft.com/office/drawing/2014/main" id="{791255F4-2497-5014-A713-0FEF9C133CEA}"/>
                  </a:ext>
                </a:extLst>
              </p:cNvPr>
              <p:cNvSpPr/>
              <p:nvPr/>
            </p:nvSpPr>
            <p:spPr>
              <a:xfrm>
                <a:off x="1730960" y="2976033"/>
                <a:ext cx="108000" cy="1117601"/>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11" name="Rettangolo 42">
                <a:extLst>
                  <a:ext uri="{FF2B5EF4-FFF2-40B4-BE49-F238E27FC236}">
                    <a16:creationId xmlns:a16="http://schemas.microsoft.com/office/drawing/2014/main" id="{D2FA3D89-074E-5429-DEB0-96C850A3E452}"/>
                  </a:ext>
                </a:extLst>
              </p:cNvPr>
              <p:cNvSpPr/>
              <p:nvPr/>
            </p:nvSpPr>
            <p:spPr>
              <a:xfrm>
                <a:off x="1631950" y="3293533"/>
                <a:ext cx="311150" cy="328084"/>
              </a:xfrm>
              <a:prstGeom prst="rect">
                <a:avLst/>
              </a:prstGeom>
              <a:solidFill>
                <a:srgbClr val="FFFFFF">
                  <a:lumMod val="65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12" name="Connettore diritto 43">
                <a:extLst>
                  <a:ext uri="{FF2B5EF4-FFF2-40B4-BE49-F238E27FC236}">
                    <a16:creationId xmlns:a16="http://schemas.microsoft.com/office/drawing/2014/main" id="{F80646C2-E0CB-B1FF-416D-52784D576646}"/>
                  </a:ext>
                </a:extLst>
              </p:cNvPr>
              <p:cNvCxnSpPr>
                <a:cxnSpLocks/>
              </p:cNvCxnSpPr>
              <p:nvPr/>
            </p:nvCxnSpPr>
            <p:spPr>
              <a:xfrm>
                <a:off x="1631950" y="3495674"/>
                <a:ext cx="311150" cy="0"/>
              </a:xfrm>
              <a:prstGeom prst="line">
                <a:avLst/>
              </a:prstGeom>
              <a:noFill/>
              <a:ln w="19050" cap="flat" cmpd="sng" algn="ctr">
                <a:solidFill>
                  <a:srgbClr val="FFFFFF"/>
                </a:solidFill>
                <a:prstDash val="solid"/>
                <a:miter lim="800000"/>
              </a:ln>
              <a:effectLst/>
            </p:spPr>
          </p:cxnSp>
          <p:sp>
            <p:nvSpPr>
              <p:cNvPr id="413" name="Ovale 44">
                <a:extLst>
                  <a:ext uri="{FF2B5EF4-FFF2-40B4-BE49-F238E27FC236}">
                    <a16:creationId xmlns:a16="http://schemas.microsoft.com/office/drawing/2014/main" id="{8CC84BCF-0D35-8257-23D8-26E7238B50FB}"/>
                  </a:ext>
                </a:extLst>
              </p:cNvPr>
              <p:cNvSpPr>
                <a:spLocks noChangeAspect="1"/>
              </p:cNvSpPr>
              <p:nvPr/>
            </p:nvSpPr>
            <p:spPr>
              <a:xfrm>
                <a:off x="1761066" y="3458633"/>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00" name="B5">
              <a:extLst>
                <a:ext uri="{FF2B5EF4-FFF2-40B4-BE49-F238E27FC236}">
                  <a16:creationId xmlns:a16="http://schemas.microsoft.com/office/drawing/2014/main" id="{3BA24DB4-7413-FB2E-B974-177B980E85B6}"/>
                </a:ext>
              </a:extLst>
            </p:cNvPr>
            <p:cNvGrpSpPr/>
            <p:nvPr/>
          </p:nvGrpSpPr>
          <p:grpSpPr>
            <a:xfrm>
              <a:off x="4523315" y="2804583"/>
              <a:ext cx="311150" cy="1126067"/>
              <a:chOff x="1631950" y="2880783"/>
              <a:chExt cx="311150" cy="1126067"/>
            </a:xfrm>
          </p:grpSpPr>
          <p:sp>
            <p:nvSpPr>
              <p:cNvPr id="406" name="Elemento grafico 40">
                <a:extLst>
                  <a:ext uri="{FF2B5EF4-FFF2-40B4-BE49-F238E27FC236}">
                    <a16:creationId xmlns:a16="http://schemas.microsoft.com/office/drawing/2014/main" id="{9D607658-A1E1-0D42-3B34-7A58F1A57B51}"/>
                  </a:ext>
                </a:extLst>
              </p:cNvPr>
              <p:cNvSpPr/>
              <p:nvPr/>
            </p:nvSpPr>
            <p:spPr>
              <a:xfrm>
                <a:off x="1730960" y="2880783"/>
                <a:ext cx="108000" cy="1126067"/>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07" name="Rettangolo 47">
                <a:extLst>
                  <a:ext uri="{FF2B5EF4-FFF2-40B4-BE49-F238E27FC236}">
                    <a16:creationId xmlns:a16="http://schemas.microsoft.com/office/drawing/2014/main" id="{A5515D83-C140-06C3-2A66-FF6272F783EC}"/>
                  </a:ext>
                </a:extLst>
              </p:cNvPr>
              <p:cNvSpPr/>
              <p:nvPr/>
            </p:nvSpPr>
            <p:spPr>
              <a:xfrm>
                <a:off x="1631950" y="3293533"/>
                <a:ext cx="311150" cy="421218"/>
              </a:xfrm>
              <a:prstGeom prst="rect">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08" name="Connettore diritto 48">
                <a:extLst>
                  <a:ext uri="{FF2B5EF4-FFF2-40B4-BE49-F238E27FC236}">
                    <a16:creationId xmlns:a16="http://schemas.microsoft.com/office/drawing/2014/main" id="{EF628862-41FF-5BED-D1D8-06D7942EA69A}"/>
                  </a:ext>
                </a:extLst>
              </p:cNvPr>
              <p:cNvCxnSpPr>
                <a:cxnSpLocks/>
              </p:cNvCxnSpPr>
              <p:nvPr/>
            </p:nvCxnSpPr>
            <p:spPr>
              <a:xfrm>
                <a:off x="1631950" y="3548597"/>
                <a:ext cx="311150" cy="0"/>
              </a:xfrm>
              <a:prstGeom prst="line">
                <a:avLst/>
              </a:prstGeom>
              <a:noFill/>
              <a:ln w="19050" cap="flat" cmpd="sng" algn="ctr">
                <a:solidFill>
                  <a:srgbClr val="FFFFFF"/>
                </a:solidFill>
                <a:prstDash val="solid"/>
                <a:miter lim="800000"/>
              </a:ln>
              <a:effectLst/>
            </p:spPr>
          </p:cxnSp>
          <p:sp>
            <p:nvSpPr>
              <p:cNvPr id="409" name="Ovale 49">
                <a:extLst>
                  <a:ext uri="{FF2B5EF4-FFF2-40B4-BE49-F238E27FC236}">
                    <a16:creationId xmlns:a16="http://schemas.microsoft.com/office/drawing/2014/main" id="{ECCF7807-1968-3538-64A2-13AC2B2FDD9F}"/>
                  </a:ext>
                </a:extLst>
              </p:cNvPr>
              <p:cNvSpPr>
                <a:spLocks noChangeAspect="1"/>
              </p:cNvSpPr>
              <p:nvPr/>
            </p:nvSpPr>
            <p:spPr>
              <a:xfrm>
                <a:off x="1761066" y="3486150"/>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01" name="B6">
              <a:extLst>
                <a:ext uri="{FF2B5EF4-FFF2-40B4-BE49-F238E27FC236}">
                  <a16:creationId xmlns:a16="http://schemas.microsoft.com/office/drawing/2014/main" id="{2989E513-F1F6-8443-D91E-9EB7F38075D8}"/>
                </a:ext>
              </a:extLst>
            </p:cNvPr>
            <p:cNvGrpSpPr/>
            <p:nvPr/>
          </p:nvGrpSpPr>
          <p:grpSpPr>
            <a:xfrm>
              <a:off x="5029199" y="2766482"/>
              <a:ext cx="311150" cy="1392767"/>
              <a:chOff x="1631950" y="3009899"/>
              <a:chExt cx="311150" cy="1392767"/>
            </a:xfrm>
          </p:grpSpPr>
          <p:sp>
            <p:nvSpPr>
              <p:cNvPr id="402" name="Elemento grafico 40">
                <a:extLst>
                  <a:ext uri="{FF2B5EF4-FFF2-40B4-BE49-F238E27FC236}">
                    <a16:creationId xmlns:a16="http://schemas.microsoft.com/office/drawing/2014/main" id="{F2359BBE-BC04-21A1-FD23-5C5DDCB73DE4}"/>
                  </a:ext>
                </a:extLst>
              </p:cNvPr>
              <p:cNvSpPr/>
              <p:nvPr/>
            </p:nvSpPr>
            <p:spPr>
              <a:xfrm>
                <a:off x="1730960" y="3009899"/>
                <a:ext cx="108000" cy="1392767"/>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03" name="Rettangolo 52">
                <a:extLst>
                  <a:ext uri="{FF2B5EF4-FFF2-40B4-BE49-F238E27FC236}">
                    <a16:creationId xmlns:a16="http://schemas.microsoft.com/office/drawing/2014/main" id="{2453C055-80CF-B9F7-825F-2727BE53B0AD}"/>
                  </a:ext>
                </a:extLst>
              </p:cNvPr>
              <p:cNvSpPr/>
              <p:nvPr/>
            </p:nvSpPr>
            <p:spPr>
              <a:xfrm>
                <a:off x="1631950" y="3293532"/>
                <a:ext cx="311150" cy="459317"/>
              </a:xfrm>
              <a:prstGeom prst="rect">
                <a:avLst/>
              </a:prstGeom>
              <a:solidFill>
                <a:srgbClr val="FFFFFF">
                  <a:lumMod val="65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04" name="Connettore diritto 53">
                <a:extLst>
                  <a:ext uri="{FF2B5EF4-FFF2-40B4-BE49-F238E27FC236}">
                    <a16:creationId xmlns:a16="http://schemas.microsoft.com/office/drawing/2014/main" id="{5F1A2B3A-DF04-3641-4793-603843F903BA}"/>
                  </a:ext>
                </a:extLst>
              </p:cNvPr>
              <p:cNvCxnSpPr>
                <a:cxnSpLocks/>
              </p:cNvCxnSpPr>
              <p:nvPr/>
            </p:nvCxnSpPr>
            <p:spPr>
              <a:xfrm>
                <a:off x="1631950" y="3601507"/>
                <a:ext cx="311150" cy="0"/>
              </a:xfrm>
              <a:prstGeom prst="line">
                <a:avLst/>
              </a:prstGeom>
              <a:noFill/>
              <a:ln w="19050" cap="flat" cmpd="sng" algn="ctr">
                <a:solidFill>
                  <a:srgbClr val="FFFFFF"/>
                </a:solidFill>
                <a:prstDash val="solid"/>
                <a:miter lim="800000"/>
              </a:ln>
              <a:effectLst/>
            </p:spPr>
          </p:cxnSp>
          <p:sp>
            <p:nvSpPr>
              <p:cNvPr id="405" name="Ovale 54">
                <a:extLst>
                  <a:ext uri="{FF2B5EF4-FFF2-40B4-BE49-F238E27FC236}">
                    <a16:creationId xmlns:a16="http://schemas.microsoft.com/office/drawing/2014/main" id="{D2392301-AC44-8836-0C68-A2E9A47655FB}"/>
                  </a:ext>
                </a:extLst>
              </p:cNvPr>
              <p:cNvSpPr>
                <a:spLocks noChangeAspect="1"/>
              </p:cNvSpPr>
              <p:nvPr/>
            </p:nvSpPr>
            <p:spPr>
              <a:xfrm>
                <a:off x="1761066" y="3551766"/>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graphicFrame>
        <p:nvGraphicFramePr>
          <p:cNvPr id="426" name="GR2">
            <a:extLst>
              <a:ext uri="{FF2B5EF4-FFF2-40B4-BE49-F238E27FC236}">
                <a16:creationId xmlns:a16="http://schemas.microsoft.com/office/drawing/2014/main" id="{B69D2BE4-DB7B-D3C7-0667-412030910F5D}"/>
              </a:ext>
            </a:extLst>
          </p:cNvPr>
          <p:cNvGraphicFramePr>
            <a:graphicFrameLocks/>
          </p:cNvGraphicFramePr>
          <p:nvPr>
            <p:extLst>
              <p:ext uri="{D42A27DB-BD31-4B8C-83A1-F6EECF244321}">
                <p14:modId xmlns:p14="http://schemas.microsoft.com/office/powerpoint/2010/main" val="1415609319"/>
              </p:ext>
            </p:extLst>
          </p:nvPr>
        </p:nvGraphicFramePr>
        <p:xfrm>
          <a:off x="4798693" y="1234328"/>
          <a:ext cx="4097579" cy="2306340"/>
        </p:xfrm>
        <a:graphic>
          <a:graphicData uri="http://schemas.openxmlformats.org/drawingml/2006/chart">
            <c:chart xmlns:c="http://schemas.openxmlformats.org/drawingml/2006/chart" xmlns:r="http://schemas.openxmlformats.org/officeDocument/2006/relationships" r:id="rId5"/>
          </a:graphicData>
        </a:graphic>
      </p:graphicFrame>
      <p:grpSp>
        <p:nvGrpSpPr>
          <p:cNvPr id="427" name="GR2 Linee">
            <a:extLst>
              <a:ext uri="{FF2B5EF4-FFF2-40B4-BE49-F238E27FC236}">
                <a16:creationId xmlns:a16="http://schemas.microsoft.com/office/drawing/2014/main" id="{578D16B2-CFAC-C896-6230-65A4253AFE81}"/>
              </a:ext>
            </a:extLst>
          </p:cNvPr>
          <p:cNvGrpSpPr/>
          <p:nvPr/>
        </p:nvGrpSpPr>
        <p:grpSpPr>
          <a:xfrm>
            <a:off x="5601574" y="1571374"/>
            <a:ext cx="2781299" cy="1187054"/>
            <a:chOff x="1631950" y="2603499"/>
            <a:chExt cx="3708399" cy="1582739"/>
          </a:xfrm>
        </p:grpSpPr>
        <p:grpSp>
          <p:nvGrpSpPr>
            <p:cNvPr id="428" name="B1">
              <a:extLst>
                <a:ext uri="{FF2B5EF4-FFF2-40B4-BE49-F238E27FC236}">
                  <a16:creationId xmlns:a16="http://schemas.microsoft.com/office/drawing/2014/main" id="{B9D48265-F8BE-A7C9-B1FF-19283792D5AC}"/>
                </a:ext>
              </a:extLst>
            </p:cNvPr>
            <p:cNvGrpSpPr/>
            <p:nvPr/>
          </p:nvGrpSpPr>
          <p:grpSpPr>
            <a:xfrm>
              <a:off x="1631950" y="3133725"/>
              <a:ext cx="311150" cy="869420"/>
              <a:chOff x="1631950" y="3133725"/>
              <a:chExt cx="311150" cy="869420"/>
            </a:xfrm>
          </p:grpSpPr>
          <p:sp>
            <p:nvSpPr>
              <p:cNvPr id="519" name="Elemento grafico 40">
                <a:extLst>
                  <a:ext uri="{FF2B5EF4-FFF2-40B4-BE49-F238E27FC236}">
                    <a16:creationId xmlns:a16="http://schemas.microsoft.com/office/drawing/2014/main" id="{D4A7309E-0DBE-8436-0487-0F26895BF342}"/>
                  </a:ext>
                </a:extLst>
              </p:cNvPr>
              <p:cNvSpPr/>
              <p:nvPr/>
            </p:nvSpPr>
            <p:spPr>
              <a:xfrm>
                <a:off x="1730960" y="3133725"/>
                <a:ext cx="108000" cy="869420"/>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520" name="Rettangolo 91">
                <a:extLst>
                  <a:ext uri="{FF2B5EF4-FFF2-40B4-BE49-F238E27FC236}">
                    <a16:creationId xmlns:a16="http://schemas.microsoft.com/office/drawing/2014/main" id="{A6320B9E-C1FD-951C-8D0B-AECF73B12C37}"/>
                  </a:ext>
                </a:extLst>
              </p:cNvPr>
              <p:cNvSpPr/>
              <p:nvPr/>
            </p:nvSpPr>
            <p:spPr>
              <a:xfrm>
                <a:off x="1631950" y="3476096"/>
                <a:ext cx="311150" cy="340784"/>
              </a:xfrm>
              <a:prstGeom prst="rect">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521" name="Connettore diritto 92">
                <a:extLst>
                  <a:ext uri="{FF2B5EF4-FFF2-40B4-BE49-F238E27FC236}">
                    <a16:creationId xmlns:a16="http://schemas.microsoft.com/office/drawing/2014/main" id="{66433573-417E-FAFC-3840-FFC105652D37}"/>
                  </a:ext>
                </a:extLst>
              </p:cNvPr>
              <p:cNvCxnSpPr>
                <a:cxnSpLocks/>
              </p:cNvCxnSpPr>
              <p:nvPr/>
            </p:nvCxnSpPr>
            <p:spPr>
              <a:xfrm>
                <a:off x="1631950" y="3663950"/>
                <a:ext cx="311150" cy="0"/>
              </a:xfrm>
              <a:prstGeom prst="line">
                <a:avLst/>
              </a:prstGeom>
              <a:noFill/>
              <a:ln w="19050" cap="flat" cmpd="sng" algn="ctr">
                <a:solidFill>
                  <a:srgbClr val="FFFFFF"/>
                </a:solidFill>
                <a:prstDash val="solid"/>
                <a:miter lim="800000"/>
              </a:ln>
              <a:effectLst/>
            </p:spPr>
          </p:cxnSp>
          <p:sp>
            <p:nvSpPr>
              <p:cNvPr id="522" name="Ovale 93">
                <a:extLst>
                  <a:ext uri="{FF2B5EF4-FFF2-40B4-BE49-F238E27FC236}">
                    <a16:creationId xmlns:a16="http://schemas.microsoft.com/office/drawing/2014/main" id="{17BAA976-327E-43F2-C244-EB1355949626}"/>
                  </a:ext>
                </a:extLst>
              </p:cNvPr>
              <p:cNvSpPr>
                <a:spLocks noChangeAspect="1"/>
              </p:cNvSpPr>
              <p:nvPr/>
            </p:nvSpPr>
            <p:spPr>
              <a:xfrm>
                <a:off x="1761066" y="3603625"/>
                <a:ext cx="54000" cy="54000"/>
              </a:xfrm>
              <a:prstGeom prst="ellipse">
                <a:avLst/>
              </a:prstGeom>
              <a:solidFill>
                <a:schemeClr val="tx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29" name="B2">
              <a:extLst>
                <a:ext uri="{FF2B5EF4-FFF2-40B4-BE49-F238E27FC236}">
                  <a16:creationId xmlns:a16="http://schemas.microsoft.com/office/drawing/2014/main" id="{09189783-0E25-F133-CE68-6320B86EDE0D}"/>
                </a:ext>
              </a:extLst>
            </p:cNvPr>
            <p:cNvGrpSpPr/>
            <p:nvPr/>
          </p:nvGrpSpPr>
          <p:grpSpPr>
            <a:xfrm>
              <a:off x="2137834" y="2603499"/>
              <a:ext cx="311150" cy="1387475"/>
              <a:chOff x="1631950" y="2758016"/>
              <a:chExt cx="311150" cy="1387475"/>
            </a:xfrm>
          </p:grpSpPr>
          <p:sp>
            <p:nvSpPr>
              <p:cNvPr id="515" name="Elemento grafico 40">
                <a:extLst>
                  <a:ext uri="{FF2B5EF4-FFF2-40B4-BE49-F238E27FC236}">
                    <a16:creationId xmlns:a16="http://schemas.microsoft.com/office/drawing/2014/main" id="{5AB9E0E2-2A1C-5BA2-2B1C-E203390212A8}"/>
                  </a:ext>
                </a:extLst>
              </p:cNvPr>
              <p:cNvSpPr/>
              <p:nvPr/>
            </p:nvSpPr>
            <p:spPr>
              <a:xfrm>
                <a:off x="1730960" y="2758016"/>
                <a:ext cx="108000" cy="1387475"/>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516" name="Rettangolo 87">
                <a:extLst>
                  <a:ext uri="{FF2B5EF4-FFF2-40B4-BE49-F238E27FC236}">
                    <a16:creationId xmlns:a16="http://schemas.microsoft.com/office/drawing/2014/main" id="{6A39F76D-A3A3-01A0-E8D8-C4E3579AEFAE}"/>
                  </a:ext>
                </a:extLst>
              </p:cNvPr>
              <p:cNvSpPr/>
              <p:nvPr/>
            </p:nvSpPr>
            <p:spPr>
              <a:xfrm>
                <a:off x="1631950" y="3398308"/>
                <a:ext cx="311150" cy="437622"/>
              </a:xfrm>
              <a:prstGeom prst="rect">
                <a:avLst/>
              </a:prstGeom>
              <a:solidFill>
                <a:srgbClr val="FFFFFF">
                  <a:lumMod val="65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517" name="Connettore diritto 88">
                <a:extLst>
                  <a:ext uri="{FF2B5EF4-FFF2-40B4-BE49-F238E27FC236}">
                    <a16:creationId xmlns:a16="http://schemas.microsoft.com/office/drawing/2014/main" id="{E5E1B929-E161-F696-116C-D4D1F22D70B5}"/>
                  </a:ext>
                </a:extLst>
              </p:cNvPr>
              <p:cNvCxnSpPr>
                <a:cxnSpLocks/>
              </p:cNvCxnSpPr>
              <p:nvPr/>
            </p:nvCxnSpPr>
            <p:spPr>
              <a:xfrm>
                <a:off x="1631950" y="3619499"/>
                <a:ext cx="311150" cy="0"/>
              </a:xfrm>
              <a:prstGeom prst="line">
                <a:avLst/>
              </a:prstGeom>
              <a:noFill/>
              <a:ln w="19050" cap="flat" cmpd="sng" algn="ctr">
                <a:solidFill>
                  <a:srgbClr val="FFFFFF"/>
                </a:solidFill>
                <a:prstDash val="solid"/>
                <a:miter lim="800000"/>
              </a:ln>
              <a:effectLst/>
            </p:spPr>
          </p:cxnSp>
          <p:sp>
            <p:nvSpPr>
              <p:cNvPr id="518" name="Ovale 89">
                <a:extLst>
                  <a:ext uri="{FF2B5EF4-FFF2-40B4-BE49-F238E27FC236}">
                    <a16:creationId xmlns:a16="http://schemas.microsoft.com/office/drawing/2014/main" id="{4B480326-2B7A-EF9F-8D86-EA4141515666}"/>
                  </a:ext>
                </a:extLst>
              </p:cNvPr>
              <p:cNvSpPr>
                <a:spLocks noChangeAspect="1"/>
              </p:cNvSpPr>
              <p:nvPr/>
            </p:nvSpPr>
            <p:spPr>
              <a:xfrm>
                <a:off x="1761066" y="3605212"/>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30" name="B3">
              <a:extLst>
                <a:ext uri="{FF2B5EF4-FFF2-40B4-BE49-F238E27FC236}">
                  <a16:creationId xmlns:a16="http://schemas.microsoft.com/office/drawing/2014/main" id="{40E94087-6850-5AE0-F46C-0263DD274F6F}"/>
                </a:ext>
              </a:extLst>
            </p:cNvPr>
            <p:cNvGrpSpPr/>
            <p:nvPr/>
          </p:nvGrpSpPr>
          <p:grpSpPr>
            <a:xfrm>
              <a:off x="3077632" y="2749549"/>
              <a:ext cx="311150" cy="1268413"/>
              <a:chOff x="1631950" y="2908299"/>
              <a:chExt cx="311150" cy="1268413"/>
            </a:xfrm>
          </p:grpSpPr>
          <p:sp>
            <p:nvSpPr>
              <p:cNvPr id="447" name="Elemento grafico 40">
                <a:extLst>
                  <a:ext uri="{FF2B5EF4-FFF2-40B4-BE49-F238E27FC236}">
                    <a16:creationId xmlns:a16="http://schemas.microsoft.com/office/drawing/2014/main" id="{0D1359A2-2490-75EF-B41C-0A6B41A59A53}"/>
                  </a:ext>
                </a:extLst>
              </p:cNvPr>
              <p:cNvSpPr/>
              <p:nvPr/>
            </p:nvSpPr>
            <p:spPr>
              <a:xfrm>
                <a:off x="1730960" y="2908299"/>
                <a:ext cx="108000" cy="1268413"/>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512" name="Rettangolo 83">
                <a:extLst>
                  <a:ext uri="{FF2B5EF4-FFF2-40B4-BE49-F238E27FC236}">
                    <a16:creationId xmlns:a16="http://schemas.microsoft.com/office/drawing/2014/main" id="{5A68D94B-E3C7-D0CB-F83A-12A41C4CA853}"/>
                  </a:ext>
                </a:extLst>
              </p:cNvPr>
              <p:cNvSpPr/>
              <p:nvPr/>
            </p:nvSpPr>
            <p:spPr>
              <a:xfrm>
                <a:off x="1631950" y="3449107"/>
                <a:ext cx="311150" cy="484717"/>
              </a:xfrm>
              <a:prstGeom prst="rect">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513" name="Connettore diritto 84">
                <a:extLst>
                  <a:ext uri="{FF2B5EF4-FFF2-40B4-BE49-F238E27FC236}">
                    <a16:creationId xmlns:a16="http://schemas.microsoft.com/office/drawing/2014/main" id="{27941E01-C34B-80B1-8026-B3BCFD0D2892}"/>
                  </a:ext>
                </a:extLst>
              </p:cNvPr>
              <p:cNvCxnSpPr>
                <a:cxnSpLocks/>
              </p:cNvCxnSpPr>
              <p:nvPr/>
            </p:nvCxnSpPr>
            <p:spPr>
              <a:xfrm>
                <a:off x="1631950" y="3684061"/>
                <a:ext cx="311150" cy="0"/>
              </a:xfrm>
              <a:prstGeom prst="line">
                <a:avLst/>
              </a:prstGeom>
              <a:noFill/>
              <a:ln w="19050" cap="flat" cmpd="sng" algn="ctr">
                <a:solidFill>
                  <a:srgbClr val="FFFFFF"/>
                </a:solidFill>
                <a:prstDash val="solid"/>
                <a:miter lim="800000"/>
              </a:ln>
              <a:effectLst/>
            </p:spPr>
          </p:cxnSp>
          <p:sp>
            <p:nvSpPr>
              <p:cNvPr id="514" name="Ovale 85">
                <a:extLst>
                  <a:ext uri="{FF2B5EF4-FFF2-40B4-BE49-F238E27FC236}">
                    <a16:creationId xmlns:a16="http://schemas.microsoft.com/office/drawing/2014/main" id="{5762B04D-231B-37BB-7E24-D8623ADDAFE3}"/>
                  </a:ext>
                </a:extLst>
              </p:cNvPr>
              <p:cNvSpPr>
                <a:spLocks noChangeAspect="1"/>
              </p:cNvSpPr>
              <p:nvPr/>
            </p:nvSpPr>
            <p:spPr>
              <a:xfrm>
                <a:off x="1761066" y="3638021"/>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31" name="B4">
              <a:extLst>
                <a:ext uri="{FF2B5EF4-FFF2-40B4-BE49-F238E27FC236}">
                  <a16:creationId xmlns:a16="http://schemas.microsoft.com/office/drawing/2014/main" id="{77AB13BD-815F-2CD8-A46E-156FAAC1E73C}"/>
                </a:ext>
              </a:extLst>
            </p:cNvPr>
            <p:cNvGrpSpPr/>
            <p:nvPr/>
          </p:nvGrpSpPr>
          <p:grpSpPr>
            <a:xfrm>
              <a:off x="3583516" y="2930525"/>
              <a:ext cx="311150" cy="1051455"/>
              <a:chOff x="1631950" y="3085042"/>
              <a:chExt cx="311150" cy="1051455"/>
            </a:xfrm>
          </p:grpSpPr>
          <p:sp>
            <p:nvSpPr>
              <p:cNvPr id="443" name="Elemento grafico 40">
                <a:extLst>
                  <a:ext uri="{FF2B5EF4-FFF2-40B4-BE49-F238E27FC236}">
                    <a16:creationId xmlns:a16="http://schemas.microsoft.com/office/drawing/2014/main" id="{21F8D830-FBF1-78D5-12F3-E2DC699EDCE6}"/>
                  </a:ext>
                </a:extLst>
              </p:cNvPr>
              <p:cNvSpPr/>
              <p:nvPr/>
            </p:nvSpPr>
            <p:spPr>
              <a:xfrm>
                <a:off x="1733525" y="3085042"/>
                <a:ext cx="108000" cy="1051455"/>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44" name="Rettangolo 79">
                <a:extLst>
                  <a:ext uri="{FF2B5EF4-FFF2-40B4-BE49-F238E27FC236}">
                    <a16:creationId xmlns:a16="http://schemas.microsoft.com/office/drawing/2014/main" id="{BD778A91-3D9F-918F-E4E7-49B09C8A50E7}"/>
                  </a:ext>
                </a:extLst>
              </p:cNvPr>
              <p:cNvSpPr/>
              <p:nvPr/>
            </p:nvSpPr>
            <p:spPr>
              <a:xfrm>
                <a:off x="1631950" y="3361795"/>
                <a:ext cx="311150" cy="553509"/>
              </a:xfrm>
              <a:prstGeom prst="rect">
                <a:avLst/>
              </a:prstGeom>
              <a:solidFill>
                <a:srgbClr val="FFFFFF">
                  <a:lumMod val="65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45" name="Connettore diritto 80">
                <a:extLst>
                  <a:ext uri="{FF2B5EF4-FFF2-40B4-BE49-F238E27FC236}">
                    <a16:creationId xmlns:a16="http://schemas.microsoft.com/office/drawing/2014/main" id="{ECC18308-92FE-DCEC-6E18-AEFD062140DA}"/>
                  </a:ext>
                </a:extLst>
              </p:cNvPr>
              <p:cNvCxnSpPr>
                <a:cxnSpLocks/>
              </p:cNvCxnSpPr>
              <p:nvPr/>
            </p:nvCxnSpPr>
            <p:spPr>
              <a:xfrm>
                <a:off x="1631950" y="3589336"/>
                <a:ext cx="311150" cy="0"/>
              </a:xfrm>
              <a:prstGeom prst="line">
                <a:avLst/>
              </a:prstGeom>
              <a:noFill/>
              <a:ln w="19050" cap="flat" cmpd="sng" algn="ctr">
                <a:solidFill>
                  <a:srgbClr val="FFFFFF"/>
                </a:solidFill>
                <a:prstDash val="solid"/>
                <a:miter lim="800000"/>
              </a:ln>
              <a:effectLst/>
            </p:spPr>
          </p:cxnSp>
          <p:sp>
            <p:nvSpPr>
              <p:cNvPr id="446" name="Ovale 81">
                <a:extLst>
                  <a:ext uri="{FF2B5EF4-FFF2-40B4-BE49-F238E27FC236}">
                    <a16:creationId xmlns:a16="http://schemas.microsoft.com/office/drawing/2014/main" id="{CAD82D5A-3DCC-3AD4-4850-66A07B225A59}"/>
                  </a:ext>
                </a:extLst>
              </p:cNvPr>
              <p:cNvSpPr>
                <a:spLocks noChangeAspect="1"/>
              </p:cNvSpPr>
              <p:nvPr/>
            </p:nvSpPr>
            <p:spPr>
              <a:xfrm>
                <a:off x="1760525" y="3585633"/>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32" name="B5">
              <a:extLst>
                <a:ext uri="{FF2B5EF4-FFF2-40B4-BE49-F238E27FC236}">
                  <a16:creationId xmlns:a16="http://schemas.microsoft.com/office/drawing/2014/main" id="{29DB268D-F72A-B892-7E8B-1490E77698BB}"/>
                </a:ext>
              </a:extLst>
            </p:cNvPr>
            <p:cNvGrpSpPr/>
            <p:nvPr/>
          </p:nvGrpSpPr>
          <p:grpSpPr>
            <a:xfrm>
              <a:off x="4523315" y="2932113"/>
              <a:ext cx="311150" cy="1100137"/>
              <a:chOff x="1631950" y="3008313"/>
              <a:chExt cx="311150" cy="1100137"/>
            </a:xfrm>
          </p:grpSpPr>
          <p:sp>
            <p:nvSpPr>
              <p:cNvPr id="439" name="Elemento grafico 40">
                <a:extLst>
                  <a:ext uri="{FF2B5EF4-FFF2-40B4-BE49-F238E27FC236}">
                    <a16:creationId xmlns:a16="http://schemas.microsoft.com/office/drawing/2014/main" id="{82728171-4F83-4468-0EED-7C3171E37D2C}"/>
                  </a:ext>
                </a:extLst>
              </p:cNvPr>
              <p:cNvSpPr/>
              <p:nvPr/>
            </p:nvSpPr>
            <p:spPr>
              <a:xfrm>
                <a:off x="1733525" y="3008313"/>
                <a:ext cx="108000" cy="1100137"/>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40" name="Rettangolo 75">
                <a:extLst>
                  <a:ext uri="{FF2B5EF4-FFF2-40B4-BE49-F238E27FC236}">
                    <a16:creationId xmlns:a16="http://schemas.microsoft.com/office/drawing/2014/main" id="{27CDAFED-6692-23FC-6EE9-A3AB1CF30B90}"/>
                  </a:ext>
                </a:extLst>
              </p:cNvPr>
              <p:cNvSpPr/>
              <p:nvPr/>
            </p:nvSpPr>
            <p:spPr>
              <a:xfrm>
                <a:off x="1631950" y="3552296"/>
                <a:ext cx="311150" cy="273579"/>
              </a:xfrm>
              <a:prstGeom prst="rect">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41" name="Connettore diritto 76">
                <a:extLst>
                  <a:ext uri="{FF2B5EF4-FFF2-40B4-BE49-F238E27FC236}">
                    <a16:creationId xmlns:a16="http://schemas.microsoft.com/office/drawing/2014/main" id="{875BDB48-672D-1F82-F9B2-E7FD7AE77373}"/>
                  </a:ext>
                </a:extLst>
              </p:cNvPr>
              <p:cNvCxnSpPr>
                <a:cxnSpLocks/>
              </p:cNvCxnSpPr>
              <p:nvPr/>
            </p:nvCxnSpPr>
            <p:spPr>
              <a:xfrm>
                <a:off x="1631950" y="3656547"/>
                <a:ext cx="311150" cy="0"/>
              </a:xfrm>
              <a:prstGeom prst="line">
                <a:avLst/>
              </a:prstGeom>
              <a:noFill/>
              <a:ln w="19050" cap="flat" cmpd="sng" algn="ctr">
                <a:solidFill>
                  <a:srgbClr val="FFFFFF"/>
                </a:solidFill>
                <a:prstDash val="solid"/>
                <a:miter lim="800000"/>
              </a:ln>
              <a:effectLst/>
            </p:spPr>
          </p:cxnSp>
          <p:sp>
            <p:nvSpPr>
              <p:cNvPr id="442" name="Ovale 77">
                <a:extLst>
                  <a:ext uri="{FF2B5EF4-FFF2-40B4-BE49-F238E27FC236}">
                    <a16:creationId xmlns:a16="http://schemas.microsoft.com/office/drawing/2014/main" id="{01755C30-F597-BE7B-BF0E-8C53BDE56D59}"/>
                  </a:ext>
                </a:extLst>
              </p:cNvPr>
              <p:cNvSpPr>
                <a:spLocks noChangeAspect="1"/>
              </p:cNvSpPr>
              <p:nvPr/>
            </p:nvSpPr>
            <p:spPr>
              <a:xfrm>
                <a:off x="1760525" y="3641725"/>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nvGrpSpPr>
            <p:cNvPr id="433" name="B6">
              <a:extLst>
                <a:ext uri="{FF2B5EF4-FFF2-40B4-BE49-F238E27FC236}">
                  <a16:creationId xmlns:a16="http://schemas.microsoft.com/office/drawing/2014/main" id="{5FFA96E7-25BE-A21A-DF43-A25D309E35BC}"/>
                </a:ext>
              </a:extLst>
            </p:cNvPr>
            <p:cNvGrpSpPr/>
            <p:nvPr/>
          </p:nvGrpSpPr>
          <p:grpSpPr>
            <a:xfrm>
              <a:off x="5027611" y="2670176"/>
              <a:ext cx="312738" cy="1516062"/>
              <a:chOff x="1630362" y="2913593"/>
              <a:chExt cx="312738" cy="1516062"/>
            </a:xfrm>
          </p:grpSpPr>
          <p:sp>
            <p:nvSpPr>
              <p:cNvPr id="434" name="Elemento grafico 40">
                <a:extLst>
                  <a:ext uri="{FF2B5EF4-FFF2-40B4-BE49-F238E27FC236}">
                    <a16:creationId xmlns:a16="http://schemas.microsoft.com/office/drawing/2014/main" id="{BF925623-2DBC-B287-ECE1-D6D706401F61}"/>
                  </a:ext>
                </a:extLst>
              </p:cNvPr>
              <p:cNvSpPr/>
              <p:nvPr/>
            </p:nvSpPr>
            <p:spPr>
              <a:xfrm>
                <a:off x="1733525" y="2913593"/>
                <a:ext cx="108000" cy="1516062"/>
              </a:xfrm>
              <a:custGeom>
                <a:avLst/>
                <a:gdLst>
                  <a:gd name="connsiteX0" fmla="*/ -1292 w 696467"/>
                  <a:gd name="connsiteY0" fmla="*/ 2824226 h 2829268"/>
                  <a:gd name="connsiteX1" fmla="*/ 677746 w 696467"/>
                  <a:gd name="connsiteY1" fmla="*/ 2824226 h 2829268"/>
                  <a:gd name="connsiteX2" fmla="*/ 16138 w 696467"/>
                  <a:gd name="connsiteY2" fmla="*/ 4483 h 2829268"/>
                  <a:gd name="connsiteX3" fmla="*/ 695176 w 696467"/>
                  <a:gd name="connsiteY3" fmla="*/ 4483 h 2829268"/>
                  <a:gd name="connsiteX4" fmla="*/ 355609 w 696467"/>
                  <a:gd name="connsiteY4" fmla="*/ -279 h 2829268"/>
                  <a:gd name="connsiteX5" fmla="*/ 355609 w 696467"/>
                  <a:gd name="connsiteY5" fmla="*/ 2828989 h 282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467" h="2829268">
                    <a:moveTo>
                      <a:pt x="-1292" y="2824226"/>
                    </a:moveTo>
                    <a:lnTo>
                      <a:pt x="677746" y="2824226"/>
                    </a:lnTo>
                    <a:moveTo>
                      <a:pt x="16138" y="4483"/>
                    </a:moveTo>
                    <a:lnTo>
                      <a:pt x="695176" y="4483"/>
                    </a:lnTo>
                    <a:moveTo>
                      <a:pt x="355609" y="-279"/>
                    </a:moveTo>
                    <a:lnTo>
                      <a:pt x="355609" y="2828989"/>
                    </a:lnTo>
                  </a:path>
                </a:pathLst>
              </a:custGeom>
              <a:noFill/>
              <a:ln w="63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mj-lt"/>
                </a:endParaRPr>
              </a:p>
            </p:txBody>
          </p:sp>
          <p:sp>
            <p:nvSpPr>
              <p:cNvPr id="435" name="Rettangolo 71">
                <a:extLst>
                  <a:ext uri="{FF2B5EF4-FFF2-40B4-BE49-F238E27FC236}">
                    <a16:creationId xmlns:a16="http://schemas.microsoft.com/office/drawing/2014/main" id="{A8E41456-2DE6-27C0-9E8E-4BE731207A60}"/>
                  </a:ext>
                </a:extLst>
              </p:cNvPr>
              <p:cNvSpPr/>
              <p:nvPr/>
            </p:nvSpPr>
            <p:spPr>
              <a:xfrm>
                <a:off x="1630362" y="3439582"/>
                <a:ext cx="311150" cy="502710"/>
              </a:xfrm>
              <a:prstGeom prst="rect">
                <a:avLst/>
              </a:prstGeom>
              <a:solidFill>
                <a:srgbClr val="FFFFFF">
                  <a:lumMod val="65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cxnSp>
            <p:nvCxnSpPr>
              <p:cNvPr id="436" name="Connettore diritto 72">
                <a:extLst>
                  <a:ext uri="{FF2B5EF4-FFF2-40B4-BE49-F238E27FC236}">
                    <a16:creationId xmlns:a16="http://schemas.microsoft.com/office/drawing/2014/main" id="{2471FB3D-52FC-A5FD-15B0-6CE3528DC37A}"/>
                  </a:ext>
                </a:extLst>
              </p:cNvPr>
              <p:cNvCxnSpPr>
                <a:cxnSpLocks/>
              </p:cNvCxnSpPr>
              <p:nvPr/>
            </p:nvCxnSpPr>
            <p:spPr>
              <a:xfrm>
                <a:off x="1631950" y="3690407"/>
                <a:ext cx="311150" cy="0"/>
              </a:xfrm>
              <a:prstGeom prst="line">
                <a:avLst/>
              </a:prstGeom>
              <a:noFill/>
              <a:ln w="19050" cap="flat" cmpd="sng" algn="ctr">
                <a:solidFill>
                  <a:srgbClr val="FFFFFF"/>
                </a:solidFill>
                <a:prstDash val="solid"/>
                <a:miter lim="800000"/>
              </a:ln>
              <a:effectLst/>
            </p:spPr>
          </p:cxnSp>
          <p:sp>
            <p:nvSpPr>
              <p:cNvPr id="437" name="Ovale 73">
                <a:extLst>
                  <a:ext uri="{FF2B5EF4-FFF2-40B4-BE49-F238E27FC236}">
                    <a16:creationId xmlns:a16="http://schemas.microsoft.com/office/drawing/2014/main" id="{92809841-088C-68C6-C7D0-55E5CF56D714}"/>
                  </a:ext>
                </a:extLst>
              </p:cNvPr>
              <p:cNvSpPr>
                <a:spLocks noChangeAspect="1"/>
              </p:cNvSpPr>
              <p:nvPr/>
            </p:nvSpPr>
            <p:spPr>
              <a:xfrm>
                <a:off x="1760525" y="3675591"/>
                <a:ext cx="54000" cy="54000"/>
              </a:xfrm>
              <a:prstGeom prst="ellipse">
                <a:avLst/>
              </a:prstGeom>
              <a:solidFill>
                <a:srgbClr val="030F3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mj-lt"/>
                  <a:ea typeface="+mn-ea"/>
                  <a:cs typeface="+mn-cs"/>
                </a:endParaRPr>
              </a:p>
            </p:txBody>
          </p:sp>
        </p:grpSp>
      </p:grpSp>
      <p:sp>
        <p:nvSpPr>
          <p:cNvPr id="523" name="CasellaDiTesto 95">
            <a:extLst>
              <a:ext uri="{FF2B5EF4-FFF2-40B4-BE49-F238E27FC236}">
                <a16:creationId xmlns:a16="http://schemas.microsoft.com/office/drawing/2014/main" id="{FC934FCD-CD3B-7C03-2582-A32804BF4369}"/>
              </a:ext>
            </a:extLst>
          </p:cNvPr>
          <p:cNvSpPr txBox="1"/>
          <p:nvPr/>
        </p:nvSpPr>
        <p:spPr>
          <a:xfrm rot="16200000">
            <a:off x="4157113" y="2176769"/>
            <a:ext cx="1484711" cy="162000"/>
          </a:xfrm>
          <a:prstGeom prst="rect">
            <a:avLst/>
          </a:prstGeom>
          <a:noFill/>
        </p:spPr>
        <p:txBody>
          <a:bodyPr wrap="square" lIns="0" tIns="0" rIns="0" bIns="0" rtlCol="0" anchor="ctr" anchorCtr="0">
            <a:noAutofit/>
          </a:bodyPr>
          <a:lstStyle/>
          <a:p>
            <a:pPr algn="ctr" defTabSz="685800">
              <a:lnSpc>
                <a:spcPct val="90000"/>
              </a:lnSpc>
              <a:defRPr/>
            </a:pPr>
            <a:r>
              <a:rPr lang="en-US" sz="800" b="1" dirty="0">
                <a:solidFill>
                  <a:srgbClr val="000000"/>
                </a:solidFill>
                <a:latin typeface="+mj-lt"/>
              </a:rPr>
              <a:t>PIP-D-Score</a:t>
            </a:r>
          </a:p>
        </p:txBody>
      </p:sp>
      <p:sp>
        <p:nvSpPr>
          <p:cNvPr id="524" name="CasellaDiTesto 96">
            <a:extLst>
              <a:ext uri="{FF2B5EF4-FFF2-40B4-BE49-F238E27FC236}">
                <a16:creationId xmlns:a16="http://schemas.microsoft.com/office/drawing/2014/main" id="{069FD39E-3640-EF2E-4568-21CEB4475F05}"/>
              </a:ext>
            </a:extLst>
          </p:cNvPr>
          <p:cNvSpPr txBox="1"/>
          <p:nvPr/>
        </p:nvSpPr>
        <p:spPr>
          <a:xfrm>
            <a:off x="5386309" y="3241927"/>
            <a:ext cx="3240881" cy="110800"/>
          </a:xfrm>
          <a:prstGeom prst="rect">
            <a:avLst/>
          </a:prstGeom>
          <a:noFill/>
        </p:spPr>
        <p:txBody>
          <a:bodyPr wrap="square" lIns="0" tIns="0" rIns="0" bIns="0" rtlCol="0" anchor="ctr" anchorCtr="0">
            <a:spAutoFit/>
          </a:bodyPr>
          <a:lstStyle/>
          <a:p>
            <a:pPr algn="ctr" defTabSz="685800">
              <a:lnSpc>
                <a:spcPct val="90000"/>
              </a:lnSpc>
              <a:defRPr/>
            </a:pPr>
            <a:r>
              <a:rPr lang="en-US" sz="800" b="1" dirty="0" err="1">
                <a:solidFill>
                  <a:srgbClr val="000000"/>
                </a:solidFill>
                <a:latin typeface="+mj-lt"/>
              </a:rPr>
              <a:t>Visite</a:t>
            </a:r>
            <a:endParaRPr lang="en-US" sz="800" b="1" dirty="0">
              <a:solidFill>
                <a:srgbClr val="000000"/>
              </a:solidFill>
              <a:latin typeface="+mj-lt"/>
            </a:endParaRPr>
          </a:p>
        </p:txBody>
      </p:sp>
      <p:sp>
        <p:nvSpPr>
          <p:cNvPr id="525" name="TextBox 10">
            <a:extLst>
              <a:ext uri="{FF2B5EF4-FFF2-40B4-BE49-F238E27FC236}">
                <a16:creationId xmlns:a16="http://schemas.microsoft.com/office/drawing/2014/main" id="{945C82A2-ECD3-0039-D0B7-3AC7A4BBB266}"/>
              </a:ext>
            </a:extLst>
          </p:cNvPr>
          <p:cNvSpPr txBox="1"/>
          <p:nvPr/>
        </p:nvSpPr>
        <p:spPr>
          <a:xfrm>
            <a:off x="5597965"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N=49</a:t>
            </a:r>
            <a:endParaRPr lang="en-US" sz="700">
              <a:solidFill>
                <a:srgbClr val="000000"/>
              </a:solidFill>
              <a:latin typeface="+mj-lt"/>
            </a:endParaRPr>
          </a:p>
        </p:txBody>
      </p:sp>
      <p:sp>
        <p:nvSpPr>
          <p:cNvPr id="526" name="TextBox 10">
            <a:extLst>
              <a:ext uri="{FF2B5EF4-FFF2-40B4-BE49-F238E27FC236}">
                <a16:creationId xmlns:a16="http://schemas.microsoft.com/office/drawing/2014/main" id="{D233C38A-53C8-9A42-CAD7-506066C5F38E}"/>
              </a:ext>
            </a:extLst>
          </p:cNvPr>
          <p:cNvSpPr txBox="1"/>
          <p:nvPr/>
        </p:nvSpPr>
        <p:spPr>
          <a:xfrm>
            <a:off x="5977380"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N=48</a:t>
            </a:r>
            <a:endParaRPr lang="en-US" sz="700">
              <a:solidFill>
                <a:srgbClr val="000000"/>
              </a:solidFill>
              <a:latin typeface="+mj-lt"/>
            </a:endParaRPr>
          </a:p>
        </p:txBody>
      </p:sp>
      <p:sp>
        <p:nvSpPr>
          <p:cNvPr id="527" name="TextBox 10">
            <a:extLst>
              <a:ext uri="{FF2B5EF4-FFF2-40B4-BE49-F238E27FC236}">
                <a16:creationId xmlns:a16="http://schemas.microsoft.com/office/drawing/2014/main" id="{C5CD8568-7FA6-CE56-B151-D8E2DF629623}"/>
              </a:ext>
            </a:extLst>
          </p:cNvPr>
          <p:cNvSpPr txBox="1"/>
          <p:nvPr/>
        </p:nvSpPr>
        <p:spPr>
          <a:xfrm>
            <a:off x="6681585"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N=48</a:t>
            </a:r>
            <a:endParaRPr lang="en-US" sz="700">
              <a:solidFill>
                <a:srgbClr val="000000"/>
              </a:solidFill>
              <a:latin typeface="+mj-lt"/>
            </a:endParaRPr>
          </a:p>
        </p:txBody>
      </p:sp>
      <p:sp>
        <p:nvSpPr>
          <p:cNvPr id="528" name="TextBox 10">
            <a:extLst>
              <a:ext uri="{FF2B5EF4-FFF2-40B4-BE49-F238E27FC236}">
                <a16:creationId xmlns:a16="http://schemas.microsoft.com/office/drawing/2014/main" id="{63DDB0A0-57EB-FDF7-301E-7F363CDC17D6}"/>
              </a:ext>
            </a:extLst>
          </p:cNvPr>
          <p:cNvSpPr txBox="1"/>
          <p:nvPr/>
        </p:nvSpPr>
        <p:spPr>
          <a:xfrm>
            <a:off x="7060999"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N=43</a:t>
            </a:r>
            <a:endParaRPr lang="en-US" sz="700">
              <a:solidFill>
                <a:srgbClr val="000000"/>
              </a:solidFill>
              <a:latin typeface="+mj-lt"/>
            </a:endParaRPr>
          </a:p>
        </p:txBody>
      </p:sp>
      <p:sp>
        <p:nvSpPr>
          <p:cNvPr id="529" name="TextBox 10">
            <a:extLst>
              <a:ext uri="{FF2B5EF4-FFF2-40B4-BE49-F238E27FC236}">
                <a16:creationId xmlns:a16="http://schemas.microsoft.com/office/drawing/2014/main" id="{187687E0-BB8B-DCB3-0870-DDD63752CFCC}"/>
              </a:ext>
            </a:extLst>
          </p:cNvPr>
          <p:cNvSpPr txBox="1"/>
          <p:nvPr/>
        </p:nvSpPr>
        <p:spPr>
          <a:xfrm>
            <a:off x="7767427"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N=41</a:t>
            </a:r>
            <a:endParaRPr lang="en-US" sz="700">
              <a:solidFill>
                <a:srgbClr val="000000"/>
              </a:solidFill>
              <a:latin typeface="+mj-lt"/>
            </a:endParaRPr>
          </a:p>
        </p:txBody>
      </p:sp>
      <p:sp>
        <p:nvSpPr>
          <p:cNvPr id="530" name="TextBox 10">
            <a:extLst>
              <a:ext uri="{FF2B5EF4-FFF2-40B4-BE49-F238E27FC236}">
                <a16:creationId xmlns:a16="http://schemas.microsoft.com/office/drawing/2014/main" id="{65E143DE-ECE4-D821-E550-D8DC6735FAF4}"/>
              </a:ext>
            </a:extLst>
          </p:cNvPr>
          <p:cNvSpPr txBox="1"/>
          <p:nvPr/>
        </p:nvSpPr>
        <p:spPr>
          <a:xfrm>
            <a:off x="8146842"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N=34</a:t>
            </a:r>
            <a:endParaRPr lang="en-US" sz="700">
              <a:solidFill>
                <a:srgbClr val="000000"/>
              </a:solidFill>
              <a:latin typeface="+mj-lt"/>
            </a:endParaRPr>
          </a:p>
        </p:txBody>
      </p:sp>
      <p:sp>
        <p:nvSpPr>
          <p:cNvPr id="531" name="TextBox 10">
            <a:extLst>
              <a:ext uri="{FF2B5EF4-FFF2-40B4-BE49-F238E27FC236}">
                <a16:creationId xmlns:a16="http://schemas.microsoft.com/office/drawing/2014/main" id="{0E766600-DA96-AB8E-C738-34B402506B09}"/>
              </a:ext>
            </a:extLst>
          </p:cNvPr>
          <p:cNvSpPr txBox="1"/>
          <p:nvPr/>
        </p:nvSpPr>
        <p:spPr>
          <a:xfrm>
            <a:off x="1054895" y="1363128"/>
            <a:ext cx="3246834" cy="142616"/>
          </a:xfrm>
          <a:prstGeom prst="rect">
            <a:avLst/>
          </a:prstGeom>
          <a:noFill/>
        </p:spPr>
        <p:txBody>
          <a:bodyPr wrap="square" lIns="0" tIns="0" rIns="0" bIns="27000" anchor="b" anchorCtr="0">
            <a:spAutoFit/>
          </a:bodyPr>
          <a:lstStyle/>
          <a:p>
            <a:pPr algn="ctr" defTabSz="685800">
              <a:lnSpc>
                <a:spcPct val="90000"/>
              </a:lnSpc>
              <a:defRPr/>
            </a:pPr>
            <a:r>
              <a:rPr lang="en-US" sz="800" dirty="0" err="1">
                <a:solidFill>
                  <a:srgbClr val="030F3B"/>
                </a:solidFill>
                <a:latin typeface="+mj-lt"/>
              </a:rPr>
              <a:t>Mittlere</a:t>
            </a:r>
            <a:r>
              <a:rPr lang="en-US" sz="800" dirty="0">
                <a:solidFill>
                  <a:srgbClr val="030F3B"/>
                </a:solidFill>
                <a:latin typeface="+mj-lt"/>
              </a:rPr>
              <a:t> </a:t>
            </a:r>
            <a:r>
              <a:rPr lang="en-US" sz="800" dirty="0" err="1">
                <a:solidFill>
                  <a:srgbClr val="030F3B"/>
                </a:solidFill>
                <a:latin typeface="+mj-lt"/>
              </a:rPr>
              <a:t>Differenz</a:t>
            </a:r>
            <a:r>
              <a:rPr lang="en-US" sz="800" dirty="0">
                <a:solidFill>
                  <a:srgbClr val="030F3B"/>
                </a:solidFill>
                <a:latin typeface="+mj-lt"/>
              </a:rPr>
              <a:t> (95 </a:t>
            </a:r>
            <a:r>
              <a:rPr lang="en-US" sz="700" dirty="0">
                <a:solidFill>
                  <a:srgbClr val="030F3B"/>
                </a:solidFill>
                <a:latin typeface="+mj-lt"/>
              </a:rPr>
              <a:t>%-K</a:t>
            </a:r>
            <a:r>
              <a:rPr lang="en-US" sz="800" dirty="0">
                <a:solidFill>
                  <a:srgbClr val="030F3B"/>
                </a:solidFill>
                <a:latin typeface="+mj-lt"/>
              </a:rPr>
              <a:t>I): -12,3 (-21,4; -3,2), </a:t>
            </a:r>
            <a:r>
              <a:rPr lang="en-US" sz="800" b="1" dirty="0">
                <a:solidFill>
                  <a:srgbClr val="030F3B"/>
                </a:solidFill>
                <a:latin typeface="+mj-lt"/>
              </a:rPr>
              <a:t>p = 0,008</a:t>
            </a:r>
          </a:p>
        </p:txBody>
      </p:sp>
      <p:sp>
        <p:nvSpPr>
          <p:cNvPr id="532" name="CasellaDiTesto 18">
            <a:extLst>
              <a:ext uri="{FF2B5EF4-FFF2-40B4-BE49-F238E27FC236}">
                <a16:creationId xmlns:a16="http://schemas.microsoft.com/office/drawing/2014/main" id="{A716D8F4-4058-370A-0EFD-54E8F96FFEB5}"/>
              </a:ext>
            </a:extLst>
          </p:cNvPr>
          <p:cNvSpPr txBox="1"/>
          <p:nvPr/>
        </p:nvSpPr>
        <p:spPr>
          <a:xfrm rot="16200000">
            <a:off x="-156698" y="2176769"/>
            <a:ext cx="1484711" cy="162000"/>
          </a:xfrm>
          <a:prstGeom prst="rect">
            <a:avLst/>
          </a:prstGeom>
          <a:noFill/>
        </p:spPr>
        <p:txBody>
          <a:bodyPr wrap="square" lIns="0" tIns="0" rIns="0" bIns="0" rtlCol="0" anchor="ctr" anchorCtr="0">
            <a:noAutofit/>
          </a:bodyPr>
          <a:lstStyle/>
          <a:p>
            <a:pPr algn="ctr" defTabSz="685800">
              <a:lnSpc>
                <a:spcPct val="90000"/>
              </a:lnSpc>
              <a:defRPr/>
            </a:pPr>
            <a:r>
              <a:rPr lang="en-US" sz="800" b="1" dirty="0">
                <a:solidFill>
                  <a:srgbClr val="000000"/>
                </a:solidFill>
                <a:latin typeface="+mj-lt"/>
              </a:rPr>
              <a:t>PIP-F-Score</a:t>
            </a:r>
          </a:p>
        </p:txBody>
      </p:sp>
      <p:sp>
        <p:nvSpPr>
          <p:cNvPr id="533" name="CasellaDiTesto 19">
            <a:extLst>
              <a:ext uri="{FF2B5EF4-FFF2-40B4-BE49-F238E27FC236}">
                <a16:creationId xmlns:a16="http://schemas.microsoft.com/office/drawing/2014/main" id="{67FDD247-A96B-8B19-586F-32AA60793FF3}"/>
              </a:ext>
            </a:extLst>
          </p:cNvPr>
          <p:cNvSpPr txBox="1"/>
          <p:nvPr/>
        </p:nvSpPr>
        <p:spPr>
          <a:xfrm>
            <a:off x="1054893" y="3241927"/>
            <a:ext cx="3246835" cy="110800"/>
          </a:xfrm>
          <a:prstGeom prst="rect">
            <a:avLst/>
          </a:prstGeom>
          <a:noFill/>
        </p:spPr>
        <p:txBody>
          <a:bodyPr wrap="square" lIns="0" tIns="0" rIns="0" bIns="0" rtlCol="0" anchor="ctr" anchorCtr="0">
            <a:spAutoFit/>
          </a:bodyPr>
          <a:lstStyle/>
          <a:p>
            <a:pPr algn="ctr" defTabSz="685800">
              <a:lnSpc>
                <a:spcPct val="90000"/>
              </a:lnSpc>
              <a:defRPr/>
            </a:pPr>
            <a:r>
              <a:rPr lang="en-US" sz="800" b="1" dirty="0" err="1">
                <a:solidFill>
                  <a:srgbClr val="000000"/>
                </a:solidFill>
                <a:latin typeface="+mj-lt"/>
              </a:rPr>
              <a:t>Visite</a:t>
            </a:r>
            <a:endParaRPr lang="en-US" sz="800" b="1" dirty="0">
              <a:solidFill>
                <a:srgbClr val="000000"/>
              </a:solidFill>
              <a:latin typeface="+mj-lt"/>
            </a:endParaRPr>
          </a:p>
        </p:txBody>
      </p:sp>
      <p:sp>
        <p:nvSpPr>
          <p:cNvPr id="534" name="TextBox 10">
            <a:extLst>
              <a:ext uri="{FF2B5EF4-FFF2-40B4-BE49-F238E27FC236}">
                <a16:creationId xmlns:a16="http://schemas.microsoft.com/office/drawing/2014/main" id="{B5D89C78-FEA5-12D2-C2A3-0097D6719C24}"/>
              </a:ext>
            </a:extLst>
          </p:cNvPr>
          <p:cNvSpPr txBox="1"/>
          <p:nvPr/>
        </p:nvSpPr>
        <p:spPr>
          <a:xfrm>
            <a:off x="1277980"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N=49</a:t>
            </a:r>
            <a:endParaRPr lang="en-US" sz="700">
              <a:solidFill>
                <a:srgbClr val="000000"/>
              </a:solidFill>
              <a:latin typeface="+mj-lt"/>
            </a:endParaRPr>
          </a:p>
        </p:txBody>
      </p:sp>
      <p:sp>
        <p:nvSpPr>
          <p:cNvPr id="535" name="TextBox 10">
            <a:extLst>
              <a:ext uri="{FF2B5EF4-FFF2-40B4-BE49-F238E27FC236}">
                <a16:creationId xmlns:a16="http://schemas.microsoft.com/office/drawing/2014/main" id="{4D2CAA2C-2969-8125-B9C6-E1C7C6715909}"/>
              </a:ext>
            </a:extLst>
          </p:cNvPr>
          <p:cNvSpPr txBox="1"/>
          <p:nvPr/>
        </p:nvSpPr>
        <p:spPr>
          <a:xfrm>
            <a:off x="1657395"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N=48</a:t>
            </a:r>
            <a:endParaRPr lang="en-US" sz="700">
              <a:solidFill>
                <a:srgbClr val="000000"/>
              </a:solidFill>
              <a:latin typeface="+mj-lt"/>
            </a:endParaRPr>
          </a:p>
        </p:txBody>
      </p:sp>
      <p:sp>
        <p:nvSpPr>
          <p:cNvPr id="536" name="TextBox 10">
            <a:extLst>
              <a:ext uri="{FF2B5EF4-FFF2-40B4-BE49-F238E27FC236}">
                <a16:creationId xmlns:a16="http://schemas.microsoft.com/office/drawing/2014/main" id="{197FC10B-ECE2-82D8-65CA-F36D4826E5F7}"/>
              </a:ext>
            </a:extLst>
          </p:cNvPr>
          <p:cNvSpPr txBox="1"/>
          <p:nvPr/>
        </p:nvSpPr>
        <p:spPr>
          <a:xfrm>
            <a:off x="2361600"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N=48</a:t>
            </a:r>
            <a:endParaRPr lang="en-US" sz="700">
              <a:solidFill>
                <a:srgbClr val="000000"/>
              </a:solidFill>
              <a:latin typeface="+mj-lt"/>
            </a:endParaRPr>
          </a:p>
        </p:txBody>
      </p:sp>
      <p:sp>
        <p:nvSpPr>
          <p:cNvPr id="537" name="TextBox 10">
            <a:extLst>
              <a:ext uri="{FF2B5EF4-FFF2-40B4-BE49-F238E27FC236}">
                <a16:creationId xmlns:a16="http://schemas.microsoft.com/office/drawing/2014/main" id="{C0FB59A1-23C1-4428-7308-49E49B68EE76}"/>
              </a:ext>
            </a:extLst>
          </p:cNvPr>
          <p:cNvSpPr txBox="1"/>
          <p:nvPr/>
        </p:nvSpPr>
        <p:spPr>
          <a:xfrm>
            <a:off x="2741014"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N=43</a:t>
            </a:r>
            <a:endParaRPr lang="en-US" sz="700">
              <a:solidFill>
                <a:srgbClr val="000000"/>
              </a:solidFill>
              <a:latin typeface="+mj-lt"/>
            </a:endParaRPr>
          </a:p>
        </p:txBody>
      </p:sp>
      <p:sp>
        <p:nvSpPr>
          <p:cNvPr id="538" name="TextBox 10">
            <a:extLst>
              <a:ext uri="{FF2B5EF4-FFF2-40B4-BE49-F238E27FC236}">
                <a16:creationId xmlns:a16="http://schemas.microsoft.com/office/drawing/2014/main" id="{EC9C9F84-B58B-B381-EB2B-75B36624C556}"/>
              </a:ext>
            </a:extLst>
          </p:cNvPr>
          <p:cNvSpPr txBox="1"/>
          <p:nvPr/>
        </p:nvSpPr>
        <p:spPr>
          <a:xfrm>
            <a:off x="3447442"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N=41</a:t>
            </a:r>
            <a:endParaRPr lang="en-US" sz="700">
              <a:solidFill>
                <a:srgbClr val="000000"/>
              </a:solidFill>
              <a:latin typeface="+mj-lt"/>
            </a:endParaRPr>
          </a:p>
        </p:txBody>
      </p:sp>
      <p:sp>
        <p:nvSpPr>
          <p:cNvPr id="539" name="TextBox 10">
            <a:extLst>
              <a:ext uri="{FF2B5EF4-FFF2-40B4-BE49-F238E27FC236}">
                <a16:creationId xmlns:a16="http://schemas.microsoft.com/office/drawing/2014/main" id="{988B4579-03B3-AA20-6D3E-2230906B9CE4}"/>
              </a:ext>
            </a:extLst>
          </p:cNvPr>
          <p:cNvSpPr txBox="1"/>
          <p:nvPr/>
        </p:nvSpPr>
        <p:spPr>
          <a:xfrm>
            <a:off x="3826857" y="2864324"/>
            <a:ext cx="256480" cy="134985"/>
          </a:xfrm>
          <a:prstGeom prst="rect">
            <a:avLst/>
          </a:prstGeom>
          <a:noFill/>
        </p:spPr>
        <p:txBody>
          <a:bodyPr wrap="none" lIns="0" tIns="0" rIns="0" bIns="27000" anchor="b" anchorCtr="0">
            <a:spAutoFit/>
          </a:bodyPr>
          <a:lstStyle/>
          <a:p>
            <a:pPr algn="ctr" defTabSz="685800">
              <a:defRPr/>
            </a:pPr>
            <a:r>
              <a:rPr lang="en-US" sz="700">
                <a:solidFill>
                  <a:srgbClr val="212121"/>
                </a:solidFill>
                <a:latin typeface="+mj-lt"/>
              </a:rPr>
              <a:t>N=34</a:t>
            </a:r>
            <a:endParaRPr lang="en-US" sz="700">
              <a:solidFill>
                <a:srgbClr val="000000"/>
              </a:solidFill>
              <a:latin typeface="+mj-lt"/>
            </a:endParaRPr>
          </a:p>
        </p:txBody>
      </p:sp>
      <p:sp>
        <p:nvSpPr>
          <p:cNvPr id="540" name="Rectangle: Top Corners Rounded 12">
            <a:extLst>
              <a:ext uri="{FF2B5EF4-FFF2-40B4-BE49-F238E27FC236}">
                <a16:creationId xmlns:a16="http://schemas.microsoft.com/office/drawing/2014/main" id="{2C820010-E350-3DE5-390C-697D5981A7D9}"/>
              </a:ext>
            </a:extLst>
          </p:cNvPr>
          <p:cNvSpPr/>
          <p:nvPr/>
        </p:nvSpPr>
        <p:spPr>
          <a:xfrm>
            <a:off x="1062038" y="1134743"/>
            <a:ext cx="3239691" cy="1384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90000"/>
              </a:lnSpc>
              <a:spcBef>
                <a:spcPts val="750"/>
              </a:spcBef>
            </a:pPr>
            <a:r>
              <a:rPr lang="en-US" sz="1000" b="1" dirty="0" err="1">
                <a:solidFill>
                  <a:srgbClr val="030F3B"/>
                </a:solidFill>
                <a:latin typeface="+mj-lt"/>
                <a:cs typeface="Poppins" pitchFamily="2" charset="77"/>
              </a:rPr>
              <a:t>Häufigkeit</a:t>
            </a:r>
            <a:r>
              <a:rPr lang="en-US" sz="1000" b="1" dirty="0">
                <a:solidFill>
                  <a:srgbClr val="030F3B"/>
                </a:solidFill>
                <a:latin typeface="+mj-lt"/>
                <a:cs typeface="Poppins" pitchFamily="2" charset="77"/>
              </a:rPr>
              <a:t> von Stress-Ereignissen</a:t>
            </a:r>
            <a:r>
              <a:rPr lang="en-US" sz="1000" baseline="30000" dirty="0">
                <a:solidFill>
                  <a:srgbClr val="030F3B"/>
                </a:solidFill>
                <a:latin typeface="+mj-lt"/>
                <a:cs typeface="Poppins" pitchFamily="2" charset="77"/>
              </a:rPr>
              <a:t>1,2</a:t>
            </a:r>
          </a:p>
        </p:txBody>
      </p:sp>
      <p:sp>
        <p:nvSpPr>
          <p:cNvPr id="541" name="Rectangle: Top Corners Rounded 13">
            <a:extLst>
              <a:ext uri="{FF2B5EF4-FFF2-40B4-BE49-F238E27FC236}">
                <a16:creationId xmlns:a16="http://schemas.microsoft.com/office/drawing/2014/main" id="{5AFDC4D3-25D4-68FA-0640-CDBED6B54652}"/>
              </a:ext>
            </a:extLst>
          </p:cNvPr>
          <p:cNvSpPr/>
          <p:nvPr/>
        </p:nvSpPr>
        <p:spPr>
          <a:xfrm>
            <a:off x="5381626" y="1134743"/>
            <a:ext cx="3239690" cy="1384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lnSpc>
                <a:spcPct val="90000"/>
              </a:lnSpc>
              <a:spcBef>
                <a:spcPts val="750"/>
              </a:spcBef>
            </a:pPr>
            <a:r>
              <a:rPr lang="en-US" sz="1000" b="1" dirty="0" err="1">
                <a:solidFill>
                  <a:srgbClr val="030F3B"/>
                </a:solidFill>
                <a:latin typeface="+mj-lt"/>
                <a:cs typeface="Poppins" pitchFamily="2" charset="77"/>
              </a:rPr>
              <a:t>Schwierigkeitsgrad</a:t>
            </a:r>
            <a:r>
              <a:rPr lang="en-US" sz="1000" b="1" dirty="0">
                <a:solidFill>
                  <a:srgbClr val="030F3B"/>
                </a:solidFill>
                <a:latin typeface="+mj-lt"/>
                <a:cs typeface="Poppins" pitchFamily="2" charset="77"/>
              </a:rPr>
              <a:t> von Stress-Ereignissen</a:t>
            </a:r>
            <a:r>
              <a:rPr lang="en-US" sz="1000" baseline="30000" dirty="0">
                <a:solidFill>
                  <a:srgbClr val="030F3B"/>
                </a:solidFill>
                <a:latin typeface="+mj-lt"/>
                <a:cs typeface="Poppins" pitchFamily="2" charset="77"/>
              </a:rPr>
              <a:t>1,2</a:t>
            </a:r>
          </a:p>
        </p:txBody>
      </p:sp>
      <p:sp>
        <p:nvSpPr>
          <p:cNvPr id="542" name="TextBox 17">
            <a:extLst>
              <a:ext uri="{FF2B5EF4-FFF2-40B4-BE49-F238E27FC236}">
                <a16:creationId xmlns:a16="http://schemas.microsoft.com/office/drawing/2014/main" id="{870310EC-310A-B51A-B24D-E57C922C41BB}"/>
              </a:ext>
            </a:extLst>
          </p:cNvPr>
          <p:cNvSpPr txBox="1"/>
          <p:nvPr/>
        </p:nvSpPr>
        <p:spPr>
          <a:xfrm>
            <a:off x="5381626" y="1361778"/>
            <a:ext cx="3240881" cy="142616"/>
          </a:xfrm>
          <a:prstGeom prst="rect">
            <a:avLst/>
          </a:prstGeom>
          <a:noFill/>
        </p:spPr>
        <p:txBody>
          <a:bodyPr wrap="square" lIns="0" tIns="0" rIns="0" bIns="27000" anchor="b" anchorCtr="0">
            <a:spAutoFit/>
          </a:bodyPr>
          <a:lstStyle/>
          <a:p>
            <a:pPr algn="ctr" defTabSz="685800">
              <a:lnSpc>
                <a:spcPct val="90000"/>
              </a:lnSpc>
              <a:defRPr/>
            </a:pPr>
            <a:r>
              <a:rPr lang="en-US" sz="800" dirty="0" err="1">
                <a:solidFill>
                  <a:srgbClr val="030F3B"/>
                </a:solidFill>
                <a:latin typeface="+mj-lt"/>
              </a:rPr>
              <a:t>Mittlere</a:t>
            </a:r>
            <a:r>
              <a:rPr lang="en-US" sz="800" dirty="0">
                <a:solidFill>
                  <a:srgbClr val="030F3B"/>
                </a:solidFill>
                <a:latin typeface="+mj-lt"/>
              </a:rPr>
              <a:t> </a:t>
            </a:r>
            <a:r>
              <a:rPr lang="en-US" sz="800" dirty="0" err="1">
                <a:solidFill>
                  <a:srgbClr val="030F3B"/>
                </a:solidFill>
                <a:latin typeface="+mj-lt"/>
              </a:rPr>
              <a:t>Differenz</a:t>
            </a:r>
            <a:r>
              <a:rPr lang="en-US" sz="800" dirty="0">
                <a:solidFill>
                  <a:srgbClr val="030F3B"/>
                </a:solidFill>
                <a:latin typeface="+mj-lt"/>
              </a:rPr>
              <a:t> (95 </a:t>
            </a:r>
            <a:r>
              <a:rPr lang="en-US" sz="700" dirty="0">
                <a:solidFill>
                  <a:srgbClr val="030F3B"/>
                </a:solidFill>
                <a:latin typeface="+mj-lt"/>
              </a:rPr>
              <a:t>%-K</a:t>
            </a:r>
            <a:r>
              <a:rPr lang="en-US" sz="800" dirty="0">
                <a:solidFill>
                  <a:srgbClr val="030F3B"/>
                </a:solidFill>
                <a:latin typeface="+mj-lt"/>
              </a:rPr>
              <a:t>I): -11,8 (-19,7; -3,9), </a:t>
            </a:r>
            <a:r>
              <a:rPr lang="en-US" sz="800" b="1" dirty="0">
                <a:solidFill>
                  <a:srgbClr val="030F3B"/>
                </a:solidFill>
                <a:latin typeface="+mj-lt"/>
              </a:rPr>
              <a:t>p = 0,004</a:t>
            </a:r>
          </a:p>
        </p:txBody>
      </p:sp>
      <p:sp>
        <p:nvSpPr>
          <p:cNvPr id="543" name="Arrow: Right 8">
            <a:extLst>
              <a:ext uri="{FF2B5EF4-FFF2-40B4-BE49-F238E27FC236}">
                <a16:creationId xmlns:a16="http://schemas.microsoft.com/office/drawing/2014/main" id="{4F5D5D96-9473-08F1-254E-76CDE8D197B6}"/>
              </a:ext>
            </a:extLst>
          </p:cNvPr>
          <p:cNvSpPr/>
          <p:nvPr/>
        </p:nvSpPr>
        <p:spPr>
          <a:xfrm>
            <a:off x="1062038" y="3364236"/>
            <a:ext cx="3239691" cy="216000"/>
          </a:xfrm>
          <a:prstGeom prst="rightArrow">
            <a:avLst>
              <a:gd name="adj1" fmla="val 67892"/>
              <a:gd name="adj2" fmla="val 50000"/>
            </a:avLst>
          </a:prstGeom>
          <a:noFill/>
          <a:ln w="9525"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300"/>
              </a:spcBef>
              <a:spcAft>
                <a:spcPts val="0"/>
              </a:spcAft>
              <a:buClr>
                <a:srgbClr val="FFFFFF"/>
              </a:buClr>
              <a:buSzTx/>
              <a:buFontTx/>
              <a:buNone/>
              <a:tabLst/>
              <a:defRPr/>
            </a:pP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12,3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Punkte</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Verbesserung</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über</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die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ersten</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12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Monate</a:t>
            </a:r>
            <a:endPar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endParaRPr>
          </a:p>
        </p:txBody>
      </p:sp>
      <p:sp>
        <p:nvSpPr>
          <p:cNvPr id="544" name="Arrow: Right 9">
            <a:extLst>
              <a:ext uri="{FF2B5EF4-FFF2-40B4-BE49-F238E27FC236}">
                <a16:creationId xmlns:a16="http://schemas.microsoft.com/office/drawing/2014/main" id="{734934E5-5DED-D28B-49E3-E863E4704458}"/>
              </a:ext>
            </a:extLst>
          </p:cNvPr>
          <p:cNvSpPr/>
          <p:nvPr/>
        </p:nvSpPr>
        <p:spPr>
          <a:xfrm>
            <a:off x="5381626" y="3364236"/>
            <a:ext cx="3239690" cy="216000"/>
          </a:xfrm>
          <a:prstGeom prst="rightArrow">
            <a:avLst>
              <a:gd name="adj1" fmla="val 66163"/>
              <a:gd name="adj2" fmla="val 50000"/>
            </a:avLst>
          </a:prstGeom>
          <a:noFill/>
          <a:ln w="9525"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300"/>
              </a:spcBef>
              <a:spcAft>
                <a:spcPts val="0"/>
              </a:spcAft>
              <a:buClr>
                <a:srgbClr val="FFFFFF"/>
              </a:buClr>
              <a:buSzTx/>
              <a:buFontTx/>
              <a:buNone/>
              <a:tabLst/>
              <a:defRPr/>
            </a:pP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11,8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Punkte</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Verbesserung</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über</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die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ersten</a:t>
            </a:r>
            <a:r>
              <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rPr>
              <a:t> 12 </a:t>
            </a:r>
            <a:r>
              <a:rPr kumimoji="0" lang="en-US" sz="800" b="0" i="0" u="none" strike="noStrike" kern="0" cap="none" spc="0" normalizeH="0" baseline="0" noProof="0" dirty="0" err="1">
                <a:ln>
                  <a:noFill/>
                </a:ln>
                <a:solidFill>
                  <a:srgbClr val="030F3B"/>
                </a:solidFill>
                <a:effectLst/>
                <a:uLnTx/>
                <a:uFillTx/>
                <a:latin typeface="+mj-lt"/>
                <a:ea typeface="+mn-ea"/>
                <a:cs typeface="Arial" panose="020B0604020202020204" pitchFamily="34" charset="0"/>
              </a:rPr>
              <a:t>Monate</a:t>
            </a:r>
            <a:endParaRPr kumimoji="0" lang="en-US" sz="800" b="0" i="0" u="none" strike="noStrike" kern="0" cap="none" spc="0" normalizeH="0" baseline="0" noProof="0" dirty="0">
              <a:ln>
                <a:noFill/>
              </a:ln>
              <a:solidFill>
                <a:srgbClr val="030F3B"/>
              </a:solidFill>
              <a:effectLst/>
              <a:uLnTx/>
              <a:uFillTx/>
              <a:latin typeface="+mj-lt"/>
              <a:ea typeface="+mn-ea"/>
              <a:cs typeface="Arial" panose="020B0604020202020204" pitchFamily="34" charset="0"/>
            </a:endParaRPr>
          </a:p>
        </p:txBody>
      </p:sp>
      <p:sp>
        <p:nvSpPr>
          <p:cNvPr id="3" name="Rectangle: Top Corners Rounded 9">
            <a:extLst>
              <a:ext uri="{FF2B5EF4-FFF2-40B4-BE49-F238E27FC236}">
                <a16:creationId xmlns:a16="http://schemas.microsoft.com/office/drawing/2014/main" id="{BD896D1F-D048-DB36-E574-68F9872081DD}"/>
              </a:ext>
            </a:extLst>
          </p:cNvPr>
          <p:cNvSpPr/>
          <p:nvPr/>
        </p:nvSpPr>
        <p:spPr>
          <a:xfrm rot="5400000">
            <a:off x="594624" y="262382"/>
            <a:ext cx="228452" cy="1417699"/>
          </a:xfrm>
          <a:prstGeom prst="round2SameRect">
            <a:avLst>
              <a:gd name="adj1" fmla="val 50000"/>
              <a:gd name="adj2" fmla="val 0"/>
            </a:avLst>
          </a:prstGeom>
          <a:solidFill>
            <a:srgbClr val="23004C"/>
          </a:solidFill>
          <a:ln w="25400" cap="flat" cmpd="sng" algn="ctr">
            <a:noFill/>
            <a:prstDash val="solid"/>
          </a:ln>
          <a:effectLst/>
        </p:spPr>
        <p:txBody>
          <a:bodyPr vert="vert270" lIns="0" tIns="0" rIns="0" bIns="270000"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r>
              <a:rPr kumimoji="0" lang="de" sz="900" b="1" i="0" u="none" strike="noStrike" kern="0" cap="none" spc="0" normalizeH="0" baseline="0" noProof="0" dirty="0">
                <a:ln>
                  <a:noFill/>
                </a:ln>
                <a:solidFill>
                  <a:srgbClr val="FFFFFF"/>
                </a:solidFill>
                <a:effectLst/>
                <a:uLnTx/>
                <a:uFillTx/>
                <a:ea typeface="Arial"/>
                <a:cs typeface="Arial"/>
              </a:rPr>
              <a:t>TEDDY-Studie</a:t>
            </a:r>
          </a:p>
        </p:txBody>
      </p:sp>
    </p:spTree>
    <p:extLst>
      <p:ext uri="{BB962C8B-B14F-4D97-AF65-F5344CB8AC3E}">
        <p14:creationId xmlns:p14="http://schemas.microsoft.com/office/powerpoint/2010/main" val="2950202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9">
            <a:extLst>
              <a:ext uri="{FF2B5EF4-FFF2-40B4-BE49-F238E27FC236}">
                <a16:creationId xmlns:a16="http://schemas.microsoft.com/office/drawing/2014/main" id="{9C75B6B8-F434-B003-5B84-22EB418171D9}"/>
              </a:ext>
            </a:extLst>
          </p:cNvPr>
          <p:cNvSpPr txBox="1">
            <a:spLocks/>
          </p:cNvSpPr>
          <p:nvPr/>
        </p:nvSpPr>
        <p:spPr>
          <a:xfrm>
            <a:off x="314410" y="11692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Mögliche Effekte einer T1D-Früherkennung und der damit verbundenen Schulungsmaßnahmen</a:t>
            </a:r>
          </a:p>
        </p:txBody>
      </p:sp>
      <p:graphicFrame>
        <p:nvGraphicFramePr>
          <p:cNvPr id="5" name="Object 4" hidden="1">
            <a:extLst>
              <a:ext uri="{FF2B5EF4-FFF2-40B4-BE49-F238E27FC236}">
                <a16:creationId xmlns:a16="http://schemas.microsoft.com/office/drawing/2014/main" id="{1AC95BE3-F552-DEF2-4324-4D025ACC4772}"/>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395" imgH="394" progId="TCLayout.ActiveDocument.1">
                  <p:embed/>
                </p:oleObj>
              </mc:Choice>
              <mc:Fallback>
                <p:oleObj name="think-cell Slide" r:id="rId5" imgW="395" imgH="394" progId="TCLayout.ActiveDocument.1">
                  <p:embed/>
                  <p:pic>
                    <p:nvPicPr>
                      <p:cNvPr id="5" name="Object 4" hidden="1">
                        <a:extLst>
                          <a:ext uri="{FF2B5EF4-FFF2-40B4-BE49-F238E27FC236}">
                            <a16:creationId xmlns:a16="http://schemas.microsoft.com/office/drawing/2014/main" id="{1AC95BE3-F552-DEF2-4324-4D025ACC4772}"/>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grpSp>
        <p:nvGrpSpPr>
          <p:cNvPr id="25" name="Gruppieren 24">
            <a:extLst>
              <a:ext uri="{FF2B5EF4-FFF2-40B4-BE49-F238E27FC236}">
                <a16:creationId xmlns:a16="http://schemas.microsoft.com/office/drawing/2014/main" id="{847AB7B0-51BE-AA6C-E977-97EE3B4B0ED0}"/>
              </a:ext>
            </a:extLst>
          </p:cNvPr>
          <p:cNvGrpSpPr/>
          <p:nvPr/>
        </p:nvGrpSpPr>
        <p:grpSpPr>
          <a:xfrm>
            <a:off x="5159944" y="1751365"/>
            <a:ext cx="2494345" cy="1622355"/>
            <a:chOff x="5159944" y="1586587"/>
            <a:chExt cx="2494345" cy="1622355"/>
          </a:xfrm>
        </p:grpSpPr>
        <p:sp>
          <p:nvSpPr>
            <p:cNvPr id="42" name="Arc 41">
              <a:extLst>
                <a:ext uri="{FF2B5EF4-FFF2-40B4-BE49-F238E27FC236}">
                  <a16:creationId xmlns:a16="http://schemas.microsoft.com/office/drawing/2014/main" id="{097D74E8-41DE-0852-EFE3-992B7B3F2B95}"/>
                </a:ext>
              </a:extLst>
            </p:cNvPr>
            <p:cNvSpPr/>
            <p:nvPr/>
          </p:nvSpPr>
          <p:spPr>
            <a:xfrm rot="19141064" flipH="1">
              <a:off x="5159944" y="1586587"/>
              <a:ext cx="1395855" cy="1395855"/>
            </a:xfrm>
            <a:prstGeom prst="arc">
              <a:avLst>
                <a:gd name="adj1" fmla="val 19054287"/>
                <a:gd name="adj2" fmla="val 2780124"/>
              </a:avLst>
            </a:prstGeom>
            <a:ln w="76200">
              <a:solidFill>
                <a:srgbClr val="7FD7A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nvGrpSpPr>
            <p:cNvPr id="11" name="Gruppieren 10">
              <a:extLst>
                <a:ext uri="{FF2B5EF4-FFF2-40B4-BE49-F238E27FC236}">
                  <a16:creationId xmlns:a16="http://schemas.microsoft.com/office/drawing/2014/main" id="{A2CF3447-16E4-024B-9E42-35138BCBB73D}"/>
                </a:ext>
              </a:extLst>
            </p:cNvPr>
            <p:cNvGrpSpPr/>
            <p:nvPr/>
          </p:nvGrpSpPr>
          <p:grpSpPr>
            <a:xfrm>
              <a:off x="5923539" y="2254762"/>
              <a:ext cx="1730750" cy="954180"/>
              <a:chOff x="5953627" y="2447231"/>
              <a:chExt cx="1730750" cy="954180"/>
            </a:xfrm>
          </p:grpSpPr>
          <p:pic>
            <p:nvPicPr>
              <p:cNvPr id="721" name="Graphic 720" descr="Periodic Graph with solid fill">
                <a:extLst>
                  <a:ext uri="{FF2B5EF4-FFF2-40B4-BE49-F238E27FC236}">
                    <a16:creationId xmlns:a16="http://schemas.microsoft.com/office/drawing/2014/main" id="{6C6DFD67-2354-2BCC-B82C-F5131B572EE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497889" y="2463584"/>
                <a:ext cx="640754" cy="548847"/>
              </a:xfrm>
              <a:prstGeom prst="rect">
                <a:avLst/>
              </a:prstGeom>
            </p:spPr>
          </p:pic>
          <p:sp>
            <p:nvSpPr>
              <p:cNvPr id="723" name="TextBox 722">
                <a:extLst>
                  <a:ext uri="{FF2B5EF4-FFF2-40B4-BE49-F238E27FC236}">
                    <a16:creationId xmlns:a16="http://schemas.microsoft.com/office/drawing/2014/main" id="{A08DF02E-9723-2583-8FBB-875BBDB4E715}"/>
                  </a:ext>
                </a:extLst>
              </p:cNvPr>
              <p:cNvSpPr txBox="1"/>
              <p:nvPr/>
            </p:nvSpPr>
            <p:spPr>
              <a:xfrm>
                <a:off x="5953627" y="2938379"/>
                <a:ext cx="1730750" cy="438582"/>
              </a:xfrm>
              <a:prstGeom prst="rect">
                <a:avLst/>
              </a:prstGeom>
              <a:noFill/>
            </p:spPr>
            <p:txBody>
              <a:bodyPr wrap="square">
                <a:spAutoFit/>
              </a:bodyPr>
              <a:lstStyle/>
              <a:p>
                <a:pPr algn="ctr" defTabSz="685800">
                  <a:spcBef>
                    <a:spcPct val="0"/>
                  </a:spcBef>
                  <a:spcAft>
                    <a:spcPts val="150"/>
                  </a:spcAft>
                  <a:buClr>
                    <a:srgbClr val="FBA329"/>
                  </a:buClr>
                  <a:defRPr/>
                </a:pPr>
                <a:r>
                  <a:rPr lang="de" sz="750" b="1">
                    <a:solidFill>
                      <a:srgbClr val="7030A0"/>
                    </a:solidFill>
                    <a:latin typeface="Verdana"/>
                    <a:ea typeface="Verdana"/>
                    <a:cs typeface="Verdana"/>
                  </a:rPr>
                  <a:t>Mehr Zeit zur</a:t>
                </a:r>
                <a:br>
                  <a:rPr sz="750">
                    <a:solidFill>
                      <a:srgbClr val="7030A0"/>
                    </a:solidFill>
                  </a:rPr>
                </a:br>
                <a:r>
                  <a:rPr lang="de" sz="750" b="1">
                    <a:solidFill>
                      <a:srgbClr val="7030A0"/>
                    </a:solidFill>
                    <a:latin typeface="Verdana"/>
                    <a:ea typeface="Verdana"/>
                    <a:cs typeface="Verdana"/>
                  </a:rPr>
                  <a:t>Entwicklung von Glykämie- Managementfähigkeiten</a:t>
                </a:r>
                <a:r>
                  <a:rPr lang="de" sz="750" b="1" baseline="30000">
                    <a:solidFill>
                      <a:srgbClr val="7030A0"/>
                    </a:solidFill>
                    <a:latin typeface="Verdana"/>
                    <a:ea typeface="Verdana"/>
                    <a:cs typeface="Verdana"/>
                  </a:rPr>
                  <a:t>7-10</a:t>
                </a:r>
              </a:p>
            </p:txBody>
          </p:sp>
          <p:sp>
            <p:nvSpPr>
              <p:cNvPr id="724" name="Rectangle: Rounded Corners 6">
                <a:extLst>
                  <a:ext uri="{FF2B5EF4-FFF2-40B4-BE49-F238E27FC236}">
                    <a16:creationId xmlns:a16="http://schemas.microsoft.com/office/drawing/2014/main" id="{CA9D43C1-6599-58BD-4318-8107757F0ABB}"/>
                  </a:ext>
                </a:extLst>
              </p:cNvPr>
              <p:cNvSpPr/>
              <p:nvPr/>
            </p:nvSpPr>
            <p:spPr>
              <a:xfrm>
                <a:off x="5956382" y="2447231"/>
                <a:ext cx="1723768" cy="954180"/>
              </a:xfrm>
              <a:prstGeom prst="roundRect">
                <a:avLst>
                  <a:gd name="adj" fmla="val 10583"/>
                </a:avLst>
              </a:prstGeom>
              <a:noFill/>
              <a:ln w="19050" cap="flat" cmpd="sng" algn="ctr">
                <a:solidFill>
                  <a:schemeClr val="accent1"/>
                </a:solidFill>
                <a:prstDash val="solid"/>
                <a:miter lim="800000"/>
              </a:ln>
              <a:effectLst/>
            </p:spPr>
            <p:txBody>
              <a:bodyPr lIns="0" rIns="0" rtlCol="0" anchor="t"/>
              <a:lstStyle/>
              <a:p>
                <a:pPr algn="ctr" defTabSz="685800">
                  <a:lnSpc>
                    <a:spcPct val="110000"/>
                  </a:lnSpc>
                  <a:spcBef>
                    <a:spcPct val="0"/>
                  </a:spcBef>
                  <a:spcAft>
                    <a:spcPct val="0"/>
                  </a:spcAft>
                  <a:defRPr/>
                </a:pPr>
                <a:endParaRPr lang="en-US" sz="750" kern="0">
                  <a:solidFill>
                    <a:srgbClr val="000000">
                      <a:lumMod val="75000"/>
                      <a:lumOff val="25000"/>
                    </a:srgbClr>
                  </a:solidFill>
                  <a:latin typeface="Verdana" panose="020B0604030504040204" pitchFamily="34" charset="0"/>
                  <a:ea typeface="Verdana" panose="020B0604030504040204" pitchFamily="34" charset="0"/>
                  <a:cs typeface="Verdana" panose="020B0604030504040204" pitchFamily="34" charset="0"/>
                </a:endParaRPr>
              </a:p>
            </p:txBody>
          </p:sp>
        </p:grpSp>
      </p:grpSp>
      <p:grpSp>
        <p:nvGrpSpPr>
          <p:cNvPr id="20" name="Gruppieren 19">
            <a:extLst>
              <a:ext uri="{FF2B5EF4-FFF2-40B4-BE49-F238E27FC236}">
                <a16:creationId xmlns:a16="http://schemas.microsoft.com/office/drawing/2014/main" id="{640F3755-3714-2719-5723-9A061583EBF7}"/>
              </a:ext>
            </a:extLst>
          </p:cNvPr>
          <p:cNvGrpSpPr/>
          <p:nvPr/>
        </p:nvGrpSpPr>
        <p:grpSpPr>
          <a:xfrm>
            <a:off x="1617842" y="1751365"/>
            <a:ext cx="2383163" cy="1620771"/>
            <a:chOff x="1617842" y="1586587"/>
            <a:chExt cx="2383163" cy="1620771"/>
          </a:xfrm>
        </p:grpSpPr>
        <p:sp>
          <p:nvSpPr>
            <p:cNvPr id="29" name="Arc 28">
              <a:extLst>
                <a:ext uri="{FF2B5EF4-FFF2-40B4-BE49-F238E27FC236}">
                  <a16:creationId xmlns:a16="http://schemas.microsoft.com/office/drawing/2014/main" id="{A81C7704-0096-26B4-8CE9-3F73217EC669}"/>
                </a:ext>
              </a:extLst>
            </p:cNvPr>
            <p:cNvSpPr/>
            <p:nvPr/>
          </p:nvSpPr>
          <p:spPr>
            <a:xfrm rot="2458937">
              <a:off x="2605150" y="1586587"/>
              <a:ext cx="1395855" cy="1395855"/>
            </a:xfrm>
            <a:prstGeom prst="arc">
              <a:avLst>
                <a:gd name="adj1" fmla="val 19054287"/>
                <a:gd name="adj2" fmla="val 2753529"/>
              </a:avLst>
            </a:prstGeom>
            <a:ln w="76200">
              <a:solidFill>
                <a:srgbClr val="7FD7A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nvGrpSpPr>
            <p:cNvPr id="10" name="Gruppieren 9">
              <a:extLst>
                <a:ext uri="{FF2B5EF4-FFF2-40B4-BE49-F238E27FC236}">
                  <a16:creationId xmlns:a16="http://schemas.microsoft.com/office/drawing/2014/main" id="{BCE7ACB0-E481-5854-43A8-E0449D5DFB27}"/>
                </a:ext>
              </a:extLst>
            </p:cNvPr>
            <p:cNvGrpSpPr/>
            <p:nvPr/>
          </p:nvGrpSpPr>
          <p:grpSpPr>
            <a:xfrm>
              <a:off x="1617842" y="2382131"/>
              <a:ext cx="1645920" cy="825227"/>
              <a:chOff x="1617842" y="2491315"/>
              <a:chExt cx="1645920" cy="825227"/>
            </a:xfrm>
          </p:grpSpPr>
          <p:sp>
            <p:nvSpPr>
              <p:cNvPr id="689" name="TextBox 688">
                <a:extLst>
                  <a:ext uri="{FF2B5EF4-FFF2-40B4-BE49-F238E27FC236}">
                    <a16:creationId xmlns:a16="http://schemas.microsoft.com/office/drawing/2014/main" id="{CCAF46D4-F78C-622B-A1AC-E815A03FF4DA}"/>
                  </a:ext>
                </a:extLst>
              </p:cNvPr>
              <p:cNvSpPr txBox="1"/>
              <p:nvPr/>
            </p:nvSpPr>
            <p:spPr>
              <a:xfrm>
                <a:off x="1617842" y="2962829"/>
                <a:ext cx="1645920" cy="323165"/>
              </a:xfrm>
              <a:prstGeom prst="rect">
                <a:avLst/>
              </a:prstGeom>
              <a:noFill/>
            </p:spPr>
            <p:txBody>
              <a:bodyPr wrap="square">
                <a:spAutoFit/>
              </a:bodyPr>
              <a:lstStyle/>
              <a:p>
                <a:pPr algn="ctr" defTabSz="685800">
                  <a:spcBef>
                    <a:spcPct val="0"/>
                  </a:spcBef>
                  <a:spcAft>
                    <a:spcPts val="150"/>
                  </a:spcAft>
                  <a:buClr>
                    <a:srgbClr val="FBA329"/>
                  </a:buClr>
                  <a:defRPr/>
                </a:pPr>
                <a:r>
                  <a:rPr lang="de" sz="750" b="1">
                    <a:solidFill>
                      <a:srgbClr val="7030A0"/>
                    </a:solidFill>
                    <a:latin typeface="Verdana"/>
                    <a:ea typeface="Verdana"/>
                    <a:cs typeface="Verdana"/>
                  </a:rPr>
                  <a:t>Niedrigere</a:t>
                </a:r>
                <a:br>
                  <a:rPr sz="750">
                    <a:solidFill>
                      <a:srgbClr val="7030A0"/>
                    </a:solidFill>
                  </a:rPr>
                </a:br>
                <a:r>
                  <a:rPr lang="de" sz="750" b="1">
                    <a:solidFill>
                      <a:srgbClr val="7030A0"/>
                    </a:solidFill>
                    <a:latin typeface="Verdana"/>
                    <a:ea typeface="Verdana"/>
                    <a:cs typeface="Verdana"/>
                  </a:rPr>
                  <a:t>DKA-Rate bei Diagnose</a:t>
                </a:r>
                <a:r>
                  <a:rPr lang="de" sz="750" b="1" baseline="30000">
                    <a:solidFill>
                      <a:srgbClr val="7030A0"/>
                    </a:solidFill>
                    <a:latin typeface="Verdana"/>
                    <a:ea typeface="Verdana"/>
                    <a:cs typeface="Verdana"/>
                  </a:rPr>
                  <a:t>1-6</a:t>
                </a:r>
              </a:p>
            </p:txBody>
          </p:sp>
          <p:sp>
            <p:nvSpPr>
              <p:cNvPr id="690" name="Rectangle: Rounded Corners 6">
                <a:extLst>
                  <a:ext uri="{FF2B5EF4-FFF2-40B4-BE49-F238E27FC236}">
                    <a16:creationId xmlns:a16="http://schemas.microsoft.com/office/drawing/2014/main" id="{1AA1B80A-4FC8-6DB9-F567-74602AA78619}"/>
                  </a:ext>
                </a:extLst>
              </p:cNvPr>
              <p:cNvSpPr/>
              <p:nvPr/>
            </p:nvSpPr>
            <p:spPr>
              <a:xfrm>
                <a:off x="1654346" y="2491315"/>
                <a:ext cx="1572912" cy="825227"/>
              </a:xfrm>
              <a:prstGeom prst="roundRect">
                <a:avLst>
                  <a:gd name="adj" fmla="val 10583"/>
                </a:avLst>
              </a:prstGeom>
              <a:noFill/>
              <a:ln w="19050" cap="flat" cmpd="sng" algn="ctr">
                <a:solidFill>
                  <a:schemeClr val="accent1"/>
                </a:solidFill>
                <a:prstDash val="solid"/>
                <a:miter lim="800000"/>
              </a:ln>
              <a:effectLst/>
            </p:spPr>
            <p:txBody>
              <a:bodyPr lIns="0" rIns="0" rtlCol="0" anchor="t"/>
              <a:lstStyle/>
              <a:p>
                <a:pPr algn="ctr" defTabSz="685800">
                  <a:lnSpc>
                    <a:spcPct val="110000"/>
                  </a:lnSpc>
                  <a:spcBef>
                    <a:spcPct val="0"/>
                  </a:spcBef>
                  <a:spcAft>
                    <a:spcPct val="0"/>
                  </a:spcAft>
                  <a:defRPr/>
                </a:pPr>
                <a:endParaRPr lang="en-US" sz="750" kern="0">
                  <a:solidFill>
                    <a:srgbClr val="000000">
                      <a:lumMod val="75000"/>
                      <a:lumOff val="25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Bar graph with downward trend with solid fill">
                <a:extLst>
                  <a:ext uri="{FF2B5EF4-FFF2-40B4-BE49-F238E27FC236}">
                    <a16:creationId xmlns:a16="http://schemas.microsoft.com/office/drawing/2014/main" id="{88246BBC-AC9F-E1B5-63D1-B9DC3D3809B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85713" y="2506953"/>
                <a:ext cx="514577" cy="514577"/>
              </a:xfrm>
              <a:prstGeom prst="rect">
                <a:avLst/>
              </a:prstGeom>
            </p:spPr>
          </p:pic>
        </p:grpSp>
      </p:grpSp>
      <p:grpSp>
        <p:nvGrpSpPr>
          <p:cNvPr id="27" name="Gruppieren 26">
            <a:extLst>
              <a:ext uri="{FF2B5EF4-FFF2-40B4-BE49-F238E27FC236}">
                <a16:creationId xmlns:a16="http://schemas.microsoft.com/office/drawing/2014/main" id="{FB00C60D-F1BC-6BD6-04DF-0246068486BB}"/>
              </a:ext>
            </a:extLst>
          </p:cNvPr>
          <p:cNvGrpSpPr/>
          <p:nvPr/>
        </p:nvGrpSpPr>
        <p:grpSpPr>
          <a:xfrm>
            <a:off x="1358065" y="1084096"/>
            <a:ext cx="3470393" cy="3406777"/>
            <a:chOff x="1358065" y="919318"/>
            <a:chExt cx="3470393" cy="3406777"/>
          </a:xfrm>
        </p:grpSpPr>
        <p:grpSp>
          <p:nvGrpSpPr>
            <p:cNvPr id="14" name="Gruppieren 13">
              <a:extLst>
                <a:ext uri="{FF2B5EF4-FFF2-40B4-BE49-F238E27FC236}">
                  <a16:creationId xmlns:a16="http://schemas.microsoft.com/office/drawing/2014/main" id="{31FE788B-BE2F-EBCB-E6D5-69BE8ECF5DF5}"/>
                </a:ext>
              </a:extLst>
            </p:cNvPr>
            <p:cNvGrpSpPr/>
            <p:nvPr/>
          </p:nvGrpSpPr>
          <p:grpSpPr>
            <a:xfrm>
              <a:off x="1821813" y="3397545"/>
              <a:ext cx="3006645" cy="928550"/>
              <a:chOff x="4622528" y="3369273"/>
              <a:chExt cx="3006645" cy="928550"/>
            </a:xfrm>
          </p:grpSpPr>
          <p:pic>
            <p:nvPicPr>
              <p:cNvPr id="16" name="Graphic 15" descr="Hospital outline">
                <a:extLst>
                  <a:ext uri="{FF2B5EF4-FFF2-40B4-BE49-F238E27FC236}">
                    <a16:creationId xmlns:a16="http://schemas.microsoft.com/office/drawing/2014/main" id="{41DD6453-A134-967A-7EB7-8CFF6B5FE06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62614" y="3369273"/>
                <a:ext cx="526472" cy="465399"/>
              </a:xfrm>
              <a:prstGeom prst="rect">
                <a:avLst/>
              </a:prstGeom>
            </p:spPr>
          </p:pic>
          <p:sp>
            <p:nvSpPr>
              <p:cNvPr id="17" name="TextBox 16">
                <a:extLst>
                  <a:ext uri="{FF2B5EF4-FFF2-40B4-BE49-F238E27FC236}">
                    <a16:creationId xmlns:a16="http://schemas.microsoft.com/office/drawing/2014/main" id="{EC2D109C-D4E1-24FC-6019-3E6A5544862A}"/>
                  </a:ext>
                </a:extLst>
              </p:cNvPr>
              <p:cNvSpPr txBox="1"/>
              <p:nvPr/>
            </p:nvSpPr>
            <p:spPr>
              <a:xfrm>
                <a:off x="4622528" y="3743825"/>
                <a:ext cx="3006645" cy="553998"/>
              </a:xfrm>
              <a:prstGeom prst="rect">
                <a:avLst/>
              </a:prstGeom>
              <a:noFill/>
            </p:spPr>
            <p:txBody>
              <a:bodyPr wrap="square">
                <a:spAutoFit/>
              </a:bodyPr>
              <a:lstStyle/>
              <a:p>
                <a:pPr algn="ctr" defTabSz="685800">
                  <a:spcBef>
                    <a:spcPct val="0"/>
                  </a:spcBef>
                  <a:spcAft>
                    <a:spcPts val="150"/>
                  </a:spcAft>
                  <a:buClr>
                    <a:srgbClr val="FBA329"/>
                  </a:buClr>
                  <a:defRPr/>
                </a:pPr>
                <a:r>
                  <a:rPr lang="de" sz="750" b="1" dirty="0">
                    <a:solidFill>
                      <a:srgbClr val="7030A0"/>
                    </a:solidFill>
                    <a:latin typeface="Verdana"/>
                    <a:ea typeface="Verdana"/>
                    <a:cs typeface="Verdana"/>
                  </a:rPr>
                  <a:t>Möglichkeit zur Teilnahme an der</a:t>
                </a:r>
                <a:br>
                  <a:rPr sz="750" dirty="0">
                    <a:solidFill>
                      <a:srgbClr val="7030A0"/>
                    </a:solidFill>
                  </a:rPr>
                </a:br>
                <a:r>
                  <a:rPr lang="de" sz="750" b="1" dirty="0">
                    <a:solidFill>
                      <a:srgbClr val="7030A0"/>
                    </a:solidFill>
                    <a:latin typeface="Verdana"/>
                    <a:ea typeface="Verdana"/>
                    <a:cs typeface="Verdana"/>
                  </a:rPr>
                  <a:t>Forschung (z. B. über Fr1da [Bayern, Sachsen, Niedersachsen, Hamburg, Hessen, Rheinland-Pfalz] und Fr1da für Verwandte deutschlandweit)</a:t>
                </a:r>
                <a:r>
                  <a:rPr lang="de" sz="750" b="1" baseline="30000" dirty="0">
                    <a:solidFill>
                      <a:srgbClr val="7030A0"/>
                    </a:solidFill>
                    <a:latin typeface="Verdana"/>
                    <a:ea typeface="Verdana"/>
                    <a:cs typeface="Verdana"/>
                  </a:rPr>
                  <a:t>11-13</a:t>
                </a:r>
              </a:p>
            </p:txBody>
          </p:sp>
          <p:sp>
            <p:nvSpPr>
              <p:cNvPr id="18" name="Rectangle: Rounded Corners 6">
                <a:extLst>
                  <a:ext uri="{FF2B5EF4-FFF2-40B4-BE49-F238E27FC236}">
                    <a16:creationId xmlns:a16="http://schemas.microsoft.com/office/drawing/2014/main" id="{9BC19E27-C22D-B8C9-E3B0-FFCE4DF2F53C}"/>
                  </a:ext>
                </a:extLst>
              </p:cNvPr>
              <p:cNvSpPr/>
              <p:nvPr/>
            </p:nvSpPr>
            <p:spPr>
              <a:xfrm>
                <a:off x="4678370" y="3392884"/>
                <a:ext cx="2896972" cy="884116"/>
              </a:xfrm>
              <a:prstGeom prst="roundRect">
                <a:avLst>
                  <a:gd name="adj" fmla="val 10583"/>
                </a:avLst>
              </a:prstGeom>
              <a:noFill/>
              <a:ln w="19050" cap="flat" cmpd="sng" algn="ctr">
                <a:solidFill>
                  <a:schemeClr val="accent1"/>
                </a:solidFill>
                <a:prstDash val="solid"/>
                <a:miter lim="800000"/>
              </a:ln>
              <a:effectLst/>
            </p:spPr>
            <p:txBody>
              <a:bodyPr lIns="0" rIns="0" rtlCol="0" anchor="t"/>
              <a:lstStyle/>
              <a:p>
                <a:pPr algn="ctr" defTabSz="685800">
                  <a:lnSpc>
                    <a:spcPct val="110000"/>
                  </a:lnSpc>
                  <a:spcBef>
                    <a:spcPct val="0"/>
                  </a:spcBef>
                  <a:spcAft>
                    <a:spcPct val="0"/>
                  </a:spcAft>
                  <a:defRPr/>
                </a:pPr>
                <a:endParaRPr lang="en-US" sz="750" kern="0">
                  <a:solidFill>
                    <a:srgbClr val="000000">
                      <a:lumMod val="75000"/>
                      <a:lumOff val="25000"/>
                    </a:srgbClr>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39" name="Arc 38">
              <a:extLst>
                <a:ext uri="{FF2B5EF4-FFF2-40B4-BE49-F238E27FC236}">
                  <a16:creationId xmlns:a16="http://schemas.microsoft.com/office/drawing/2014/main" id="{028B8BE1-E9EF-2FA1-94AB-ECA75DD4A589}"/>
                </a:ext>
              </a:extLst>
            </p:cNvPr>
            <p:cNvSpPr/>
            <p:nvPr/>
          </p:nvSpPr>
          <p:spPr>
            <a:xfrm rot="2700000">
              <a:off x="1358065" y="919318"/>
              <a:ext cx="3013565" cy="3013565"/>
            </a:xfrm>
            <a:prstGeom prst="arc">
              <a:avLst>
                <a:gd name="adj1" fmla="val 19008492"/>
                <a:gd name="adj2" fmla="val 21134767"/>
              </a:avLst>
            </a:prstGeom>
            <a:ln w="76200">
              <a:solidFill>
                <a:srgbClr val="7FD7A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nvGrpSpPr>
          <p:cNvPr id="28" name="Gruppieren 27">
            <a:extLst>
              <a:ext uri="{FF2B5EF4-FFF2-40B4-BE49-F238E27FC236}">
                <a16:creationId xmlns:a16="http://schemas.microsoft.com/office/drawing/2014/main" id="{509B94CD-5B5B-CBA5-3935-C1AB4FC5B76C}"/>
              </a:ext>
            </a:extLst>
          </p:cNvPr>
          <p:cNvGrpSpPr/>
          <p:nvPr/>
        </p:nvGrpSpPr>
        <p:grpSpPr>
          <a:xfrm>
            <a:off x="4774661" y="1084096"/>
            <a:ext cx="3013565" cy="3389248"/>
            <a:chOff x="4774661" y="919318"/>
            <a:chExt cx="3013565" cy="3389248"/>
          </a:xfrm>
        </p:grpSpPr>
        <p:sp>
          <p:nvSpPr>
            <p:cNvPr id="41" name="Arc 40">
              <a:extLst>
                <a:ext uri="{FF2B5EF4-FFF2-40B4-BE49-F238E27FC236}">
                  <a16:creationId xmlns:a16="http://schemas.microsoft.com/office/drawing/2014/main" id="{927251D8-5F90-156B-9D28-76F4C533AD15}"/>
                </a:ext>
              </a:extLst>
            </p:cNvPr>
            <p:cNvSpPr/>
            <p:nvPr/>
          </p:nvSpPr>
          <p:spPr>
            <a:xfrm rot="18900000" flipH="1">
              <a:off x="4774661" y="919318"/>
              <a:ext cx="3013565" cy="3013565"/>
            </a:xfrm>
            <a:prstGeom prst="arc">
              <a:avLst>
                <a:gd name="adj1" fmla="val 19008492"/>
                <a:gd name="adj2" fmla="val 21123954"/>
              </a:avLst>
            </a:prstGeom>
            <a:ln w="76200">
              <a:solidFill>
                <a:srgbClr val="7FD7A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nvGrpSpPr>
            <p:cNvPr id="13" name="Gruppieren 12">
              <a:extLst>
                <a:ext uri="{FF2B5EF4-FFF2-40B4-BE49-F238E27FC236}">
                  <a16:creationId xmlns:a16="http://schemas.microsoft.com/office/drawing/2014/main" id="{E69BF325-577F-9A02-20A4-6B359F46586E}"/>
                </a:ext>
              </a:extLst>
            </p:cNvPr>
            <p:cNvGrpSpPr/>
            <p:nvPr/>
          </p:nvGrpSpPr>
          <p:grpSpPr>
            <a:xfrm>
              <a:off x="4859167" y="3424450"/>
              <a:ext cx="2324314" cy="884116"/>
              <a:chOff x="2429859" y="3383506"/>
              <a:chExt cx="2324314" cy="884116"/>
            </a:xfrm>
          </p:grpSpPr>
          <p:sp>
            <p:nvSpPr>
              <p:cNvPr id="22" name="TextBox 21">
                <a:extLst>
                  <a:ext uri="{FF2B5EF4-FFF2-40B4-BE49-F238E27FC236}">
                    <a16:creationId xmlns:a16="http://schemas.microsoft.com/office/drawing/2014/main" id="{5E32F3C0-1A4C-BD95-12B5-039B0E3BFFD9}"/>
                  </a:ext>
                </a:extLst>
              </p:cNvPr>
              <p:cNvSpPr txBox="1"/>
              <p:nvPr/>
            </p:nvSpPr>
            <p:spPr>
              <a:xfrm>
                <a:off x="2429859" y="3798587"/>
                <a:ext cx="2324314" cy="438582"/>
              </a:xfrm>
              <a:prstGeom prst="rect">
                <a:avLst/>
              </a:prstGeom>
              <a:noFill/>
            </p:spPr>
            <p:txBody>
              <a:bodyPr wrap="square">
                <a:spAutoFit/>
              </a:bodyPr>
              <a:lstStyle/>
              <a:p>
                <a:pPr algn="ctr" defTabSz="685800">
                  <a:spcBef>
                    <a:spcPct val="0"/>
                  </a:spcBef>
                  <a:spcAft>
                    <a:spcPts val="150"/>
                  </a:spcAft>
                  <a:buClr>
                    <a:srgbClr val="FBA329"/>
                  </a:buClr>
                  <a:defRPr/>
                </a:pPr>
                <a:r>
                  <a:rPr lang="de" sz="750" b="1">
                    <a:solidFill>
                      <a:srgbClr val="7030A0"/>
                    </a:solidFill>
                    <a:latin typeface="Verdana"/>
                    <a:ea typeface="Verdana"/>
                    <a:cs typeface="Verdana"/>
                  </a:rPr>
                  <a:t>Chance, Therapien/Strategien einzusetzen, die das Fortschreiten der Erkrankung beeinflussen sollen</a:t>
                </a:r>
                <a:r>
                  <a:rPr lang="de" sz="750" b="1" baseline="30000">
                    <a:solidFill>
                      <a:srgbClr val="7030A0"/>
                    </a:solidFill>
                    <a:latin typeface="Verdana"/>
                    <a:ea typeface="Verdana"/>
                    <a:cs typeface="Verdana"/>
                  </a:rPr>
                  <a:t>11,14</a:t>
                </a:r>
              </a:p>
            </p:txBody>
          </p:sp>
          <p:pic>
            <p:nvPicPr>
              <p:cNvPr id="34" name="Graphic 33" descr="Medical with solid fill">
                <a:extLst>
                  <a:ext uri="{FF2B5EF4-FFF2-40B4-BE49-F238E27FC236}">
                    <a16:creationId xmlns:a16="http://schemas.microsoft.com/office/drawing/2014/main" id="{2E4060A7-FC72-A3B7-DB97-DB2CE117A7E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337507" y="3398309"/>
                <a:ext cx="504596" cy="431654"/>
              </a:xfrm>
              <a:prstGeom prst="rect">
                <a:avLst/>
              </a:prstGeom>
            </p:spPr>
          </p:pic>
          <p:sp>
            <p:nvSpPr>
              <p:cNvPr id="35" name="Rectangle: Rounded Corners 6">
                <a:extLst>
                  <a:ext uri="{FF2B5EF4-FFF2-40B4-BE49-F238E27FC236}">
                    <a16:creationId xmlns:a16="http://schemas.microsoft.com/office/drawing/2014/main" id="{D20B560E-71C5-D1DD-47B7-ABEC1AA94E44}"/>
                  </a:ext>
                </a:extLst>
              </p:cNvPr>
              <p:cNvSpPr/>
              <p:nvPr/>
            </p:nvSpPr>
            <p:spPr>
              <a:xfrm>
                <a:off x="2489203" y="3383506"/>
                <a:ext cx="2195321" cy="884116"/>
              </a:xfrm>
              <a:prstGeom prst="roundRect">
                <a:avLst>
                  <a:gd name="adj" fmla="val 10583"/>
                </a:avLst>
              </a:prstGeom>
              <a:noFill/>
              <a:ln w="19050" cap="flat" cmpd="sng" algn="ctr">
                <a:solidFill>
                  <a:schemeClr val="accent1"/>
                </a:solidFill>
                <a:prstDash val="solid"/>
                <a:miter lim="800000"/>
              </a:ln>
              <a:effectLst/>
            </p:spPr>
            <p:txBody>
              <a:bodyPr lIns="0" rIns="0" rtlCol="0" anchor="t"/>
              <a:lstStyle/>
              <a:p>
                <a:pPr algn="ctr" defTabSz="685800">
                  <a:lnSpc>
                    <a:spcPct val="110000"/>
                  </a:lnSpc>
                  <a:spcBef>
                    <a:spcPct val="0"/>
                  </a:spcBef>
                  <a:spcAft>
                    <a:spcPct val="0"/>
                  </a:spcAft>
                  <a:defRPr/>
                </a:pPr>
                <a:endParaRPr lang="en-US" sz="750" kern="0">
                  <a:solidFill>
                    <a:srgbClr val="000000">
                      <a:lumMod val="75000"/>
                      <a:lumOff val="25000"/>
                    </a:srgbClr>
                  </a:solidFill>
                  <a:latin typeface="Verdana" panose="020B0604030504040204" pitchFamily="34" charset="0"/>
                  <a:ea typeface="Verdana" panose="020B0604030504040204" pitchFamily="34" charset="0"/>
                  <a:cs typeface="Verdana" panose="020B0604030504040204" pitchFamily="34" charset="0"/>
                </a:endParaRPr>
              </a:p>
            </p:txBody>
          </p:sp>
        </p:grpSp>
      </p:grpSp>
      <p:sp>
        <p:nvSpPr>
          <p:cNvPr id="43" name="Rectangle 42">
            <a:extLst>
              <a:ext uri="{FF2B5EF4-FFF2-40B4-BE49-F238E27FC236}">
                <a16:creationId xmlns:a16="http://schemas.microsoft.com/office/drawing/2014/main" id="{904916AD-89EF-A57C-49CD-8D4D25624670}"/>
              </a:ext>
            </a:extLst>
          </p:cNvPr>
          <p:cNvSpPr/>
          <p:nvPr/>
        </p:nvSpPr>
        <p:spPr>
          <a:xfrm>
            <a:off x="3917161" y="3076193"/>
            <a:ext cx="1303004" cy="69010"/>
          </a:xfrm>
          <a:prstGeom prst="rect">
            <a:avLst/>
          </a:prstGeom>
          <a:solidFill>
            <a:srgbClr val="F5F3F8"/>
          </a:solidFill>
          <a:ln w="12700" cap="flat" cmpd="sng" algn="ctr">
            <a:noFill/>
            <a:prstDash val="solid"/>
            <a:miter lim="800000"/>
          </a:ln>
          <a:effectLst/>
        </p:spPr>
        <p:txBody>
          <a:bodyPr rtlCol="0" anchor="ctr"/>
          <a:lstStyle/>
          <a:p>
            <a:pPr algn="ctr" defTabSz="685800">
              <a:spcBef>
                <a:spcPct val="0"/>
              </a:spcBef>
              <a:spcAft>
                <a:spcPct val="0"/>
              </a:spcAft>
              <a:defRPr/>
            </a:pPr>
            <a:endParaRPr lang="en-US" sz="1350" kern="0">
              <a:solidFill>
                <a:srgbClr val="FFFFFF"/>
              </a:solidFill>
              <a:latin typeface="Calibri" panose="020F0502020204030204"/>
            </a:endParaRPr>
          </a:p>
        </p:txBody>
      </p:sp>
      <p:sp>
        <p:nvSpPr>
          <p:cNvPr id="9" name="TextBox 8">
            <a:extLst>
              <a:ext uri="{FF2B5EF4-FFF2-40B4-BE49-F238E27FC236}">
                <a16:creationId xmlns:a16="http://schemas.microsoft.com/office/drawing/2014/main" id="{84ED2135-29B0-9C3C-63FF-4D682982A409}"/>
              </a:ext>
            </a:extLst>
          </p:cNvPr>
          <p:cNvSpPr txBox="1"/>
          <p:nvPr/>
        </p:nvSpPr>
        <p:spPr>
          <a:xfrm>
            <a:off x="400475" y="4565949"/>
            <a:ext cx="8391936" cy="553998"/>
          </a:xfrm>
          <a:prstGeom prst="rect">
            <a:avLst/>
          </a:prstGeom>
          <a:noFill/>
        </p:spPr>
        <p:txBody>
          <a:bodyPr wrap="square" rtlCol="0" anchor="b">
            <a:spAutoFit/>
          </a:bodyPr>
          <a:lstStyle/>
          <a:p>
            <a:pPr>
              <a:spcBef>
                <a:spcPts val="75"/>
              </a:spcBef>
              <a:buClr>
                <a:srgbClr val="2198DD"/>
              </a:buClr>
              <a:defRPr/>
            </a:pPr>
            <a:r>
              <a:rPr lang="de-DE" sz="600" b="1" dirty="0">
                <a:solidFill>
                  <a:srgbClr val="404040"/>
                </a:solidFill>
                <a:ea typeface="Verdana"/>
                <a:cs typeface="Verdana"/>
              </a:rPr>
              <a:t>1.</a:t>
            </a:r>
            <a:r>
              <a:rPr lang="de-DE" sz="600" dirty="0">
                <a:solidFill>
                  <a:srgbClr val="404040"/>
                </a:solidFill>
                <a:ea typeface="Verdana"/>
                <a:cs typeface="Verdana"/>
              </a:rPr>
              <a:t> Barker JM </a:t>
            </a:r>
            <a:r>
              <a:rPr lang="de-DE" sz="600" i="1" dirty="0">
                <a:solidFill>
                  <a:srgbClr val="404040"/>
                </a:solidFill>
                <a:ea typeface="Verdana"/>
                <a:cs typeface="Verdana"/>
              </a:rPr>
              <a:t>et al. Diabetes Care</a:t>
            </a:r>
            <a:r>
              <a:rPr lang="de-DE" sz="600" dirty="0">
                <a:solidFill>
                  <a:srgbClr val="404040"/>
                </a:solidFill>
                <a:ea typeface="Verdana"/>
                <a:cs typeface="Verdana"/>
              </a:rPr>
              <a:t> 2004; 27: 1399</a:t>
            </a:r>
            <a:r>
              <a:rPr lang="de-DE" sz="600" dirty="0">
                <a:solidFill>
                  <a:srgbClr val="404040"/>
                </a:solidFill>
                <a:ea typeface="Arial"/>
                <a:cs typeface="Arial"/>
              </a:rPr>
              <a:t>–</a:t>
            </a:r>
            <a:r>
              <a:rPr lang="de-DE" sz="600" dirty="0">
                <a:solidFill>
                  <a:srgbClr val="404040"/>
                </a:solidFill>
                <a:ea typeface="Verdana"/>
                <a:cs typeface="Verdana"/>
              </a:rPr>
              <a:t>404. </a:t>
            </a:r>
            <a:r>
              <a:rPr lang="de-DE" sz="600" b="1" dirty="0">
                <a:solidFill>
                  <a:srgbClr val="404040"/>
                </a:solidFill>
                <a:ea typeface="Verdana"/>
                <a:cs typeface="Verdana"/>
              </a:rPr>
              <a:t>2.</a:t>
            </a:r>
            <a:r>
              <a:rPr lang="de-DE" sz="600" dirty="0">
                <a:solidFill>
                  <a:srgbClr val="404040"/>
                </a:solidFill>
                <a:ea typeface="Verdana"/>
                <a:cs typeface="Verdana"/>
              </a:rPr>
              <a:t> Larsson HE </a:t>
            </a:r>
            <a:r>
              <a:rPr lang="de-DE" sz="600" i="1" dirty="0">
                <a:solidFill>
                  <a:srgbClr val="404040"/>
                </a:solidFill>
                <a:ea typeface="Verdana"/>
                <a:cs typeface="Verdana"/>
              </a:rPr>
              <a:t>et al. Diabetes Care</a:t>
            </a:r>
            <a:r>
              <a:rPr lang="de-DE" sz="600" dirty="0">
                <a:solidFill>
                  <a:srgbClr val="404040"/>
                </a:solidFill>
                <a:ea typeface="Verdana"/>
                <a:cs typeface="Verdana"/>
              </a:rPr>
              <a:t> 2011; 34: 2347</a:t>
            </a:r>
            <a:r>
              <a:rPr lang="de-DE" sz="600" dirty="0">
                <a:solidFill>
                  <a:srgbClr val="404040"/>
                </a:solidFill>
                <a:ea typeface="Arial"/>
                <a:cs typeface="Arial"/>
              </a:rPr>
              <a:t>–</a:t>
            </a:r>
            <a:r>
              <a:rPr lang="de-DE" sz="600" dirty="0">
                <a:solidFill>
                  <a:srgbClr val="404040"/>
                </a:solidFill>
                <a:ea typeface="Verdana"/>
                <a:cs typeface="Verdana"/>
              </a:rPr>
              <a:t>52. </a:t>
            </a:r>
            <a:r>
              <a:rPr lang="de-DE" sz="600" b="1" dirty="0">
                <a:solidFill>
                  <a:srgbClr val="404040"/>
                </a:solidFill>
                <a:ea typeface="Verdana"/>
                <a:cs typeface="Verdana"/>
              </a:rPr>
              <a:t>3.</a:t>
            </a:r>
            <a:r>
              <a:rPr lang="de-DE" sz="600" dirty="0">
                <a:solidFill>
                  <a:srgbClr val="404040"/>
                </a:solidFill>
                <a:ea typeface="Verdana"/>
                <a:cs typeface="Verdana"/>
              </a:rPr>
              <a:t> Winkler C </a:t>
            </a:r>
            <a:r>
              <a:rPr lang="de-DE" sz="600" i="1" dirty="0">
                <a:solidFill>
                  <a:srgbClr val="404040"/>
                </a:solidFill>
                <a:ea typeface="Verdana"/>
                <a:cs typeface="Verdana"/>
              </a:rPr>
              <a:t>et al. </a:t>
            </a:r>
            <a:r>
              <a:rPr lang="de-DE" sz="600" i="1" dirty="0" err="1">
                <a:solidFill>
                  <a:srgbClr val="404040"/>
                </a:solidFill>
                <a:ea typeface="Verdana"/>
                <a:cs typeface="Verdana"/>
              </a:rPr>
              <a:t>Pediatr</a:t>
            </a:r>
            <a:r>
              <a:rPr lang="de-DE" sz="600" i="1" dirty="0">
                <a:solidFill>
                  <a:srgbClr val="404040"/>
                </a:solidFill>
                <a:ea typeface="Verdana"/>
                <a:cs typeface="Verdana"/>
              </a:rPr>
              <a:t> Diabetes</a:t>
            </a:r>
            <a:r>
              <a:rPr lang="de-DE" sz="600" dirty="0">
                <a:solidFill>
                  <a:srgbClr val="404040"/>
                </a:solidFill>
                <a:ea typeface="Verdana"/>
                <a:cs typeface="Verdana"/>
              </a:rPr>
              <a:t> 2012; 13: 308</a:t>
            </a:r>
            <a:r>
              <a:rPr lang="de-DE" sz="600" dirty="0">
                <a:solidFill>
                  <a:srgbClr val="404040"/>
                </a:solidFill>
                <a:ea typeface="Arial"/>
                <a:cs typeface="Arial"/>
              </a:rPr>
              <a:t>–</a:t>
            </a:r>
            <a:r>
              <a:rPr lang="de-DE" sz="600" dirty="0">
                <a:solidFill>
                  <a:srgbClr val="404040"/>
                </a:solidFill>
                <a:ea typeface="Verdana"/>
                <a:cs typeface="Verdana"/>
              </a:rPr>
              <a:t>13. </a:t>
            </a:r>
            <a:r>
              <a:rPr lang="de-DE" sz="600" b="1" dirty="0">
                <a:solidFill>
                  <a:srgbClr val="404040"/>
                </a:solidFill>
                <a:ea typeface="Verdana"/>
                <a:cs typeface="Verdana"/>
              </a:rPr>
              <a:t>4.</a:t>
            </a:r>
            <a:r>
              <a:rPr lang="de-DE" sz="600" dirty="0">
                <a:solidFill>
                  <a:srgbClr val="404040"/>
                </a:solidFill>
                <a:ea typeface="Verdana"/>
                <a:cs typeface="Verdana"/>
              </a:rPr>
              <a:t> </a:t>
            </a:r>
            <a:r>
              <a:rPr lang="de-DE" sz="600" dirty="0" err="1">
                <a:solidFill>
                  <a:srgbClr val="404040"/>
                </a:solidFill>
                <a:ea typeface="Verdana"/>
                <a:cs typeface="Verdana"/>
              </a:rPr>
              <a:t>Hekkala</a:t>
            </a:r>
            <a:r>
              <a:rPr lang="de-DE" sz="600" dirty="0">
                <a:solidFill>
                  <a:srgbClr val="404040"/>
                </a:solidFill>
                <a:ea typeface="Verdana"/>
                <a:cs typeface="Verdana"/>
              </a:rPr>
              <a:t> AM </a:t>
            </a:r>
            <a:r>
              <a:rPr lang="de-DE" sz="600" i="1" dirty="0">
                <a:solidFill>
                  <a:srgbClr val="404040"/>
                </a:solidFill>
                <a:ea typeface="Verdana"/>
                <a:cs typeface="Verdana"/>
              </a:rPr>
              <a:t>et al.</a:t>
            </a:r>
            <a:r>
              <a:rPr lang="de-DE" sz="600" dirty="0">
                <a:solidFill>
                  <a:srgbClr val="404040"/>
                </a:solidFill>
                <a:ea typeface="Verdana"/>
                <a:cs typeface="Verdana"/>
              </a:rPr>
              <a:t> </a:t>
            </a:r>
            <a:r>
              <a:rPr lang="de-DE" sz="600" i="1" dirty="0" err="1">
                <a:solidFill>
                  <a:srgbClr val="404040"/>
                </a:solidFill>
                <a:ea typeface="Verdana"/>
                <a:cs typeface="Verdana"/>
              </a:rPr>
              <a:t>Pediatr</a:t>
            </a:r>
            <a:r>
              <a:rPr lang="de-DE" sz="600" i="1" dirty="0">
                <a:solidFill>
                  <a:srgbClr val="404040"/>
                </a:solidFill>
                <a:ea typeface="Verdana"/>
                <a:cs typeface="Verdana"/>
              </a:rPr>
              <a:t> Diabetes</a:t>
            </a:r>
            <a:r>
              <a:rPr lang="de-DE" sz="600" dirty="0">
                <a:solidFill>
                  <a:srgbClr val="404040"/>
                </a:solidFill>
                <a:ea typeface="Verdana"/>
                <a:cs typeface="Verdana"/>
              </a:rPr>
              <a:t> 2018; 19: 314</a:t>
            </a:r>
            <a:r>
              <a:rPr lang="de-DE" sz="600" dirty="0">
                <a:solidFill>
                  <a:srgbClr val="404040"/>
                </a:solidFill>
                <a:ea typeface="Arial"/>
                <a:cs typeface="Arial"/>
              </a:rPr>
              <a:t>–</a:t>
            </a:r>
            <a:r>
              <a:rPr lang="de-DE" sz="600" dirty="0">
                <a:solidFill>
                  <a:srgbClr val="404040"/>
                </a:solidFill>
                <a:ea typeface="Verdana"/>
                <a:cs typeface="Verdana"/>
              </a:rPr>
              <a:t>9. </a:t>
            </a:r>
            <a:r>
              <a:rPr lang="de-DE" sz="600" b="1" dirty="0">
                <a:solidFill>
                  <a:srgbClr val="404040"/>
                </a:solidFill>
                <a:ea typeface="Verdana"/>
                <a:cs typeface="Verdana"/>
              </a:rPr>
              <a:t>5.</a:t>
            </a:r>
            <a:r>
              <a:rPr lang="de-DE" sz="600" dirty="0">
                <a:solidFill>
                  <a:srgbClr val="404040"/>
                </a:solidFill>
                <a:ea typeface="Verdana"/>
                <a:cs typeface="Verdana"/>
              </a:rPr>
              <a:t> Ziegler AG </a:t>
            </a:r>
            <a:r>
              <a:rPr lang="de-DE" sz="600" i="1" dirty="0">
                <a:solidFill>
                  <a:srgbClr val="404040"/>
                </a:solidFill>
                <a:ea typeface="Verdana"/>
                <a:cs typeface="Verdana"/>
              </a:rPr>
              <a:t>et al. JAMA</a:t>
            </a:r>
            <a:r>
              <a:rPr lang="de-DE" sz="600" dirty="0">
                <a:solidFill>
                  <a:srgbClr val="404040"/>
                </a:solidFill>
                <a:ea typeface="Verdana"/>
                <a:cs typeface="Verdana"/>
              </a:rPr>
              <a:t> 2020; 323: 339</a:t>
            </a:r>
            <a:r>
              <a:rPr lang="de-DE" sz="600" dirty="0">
                <a:solidFill>
                  <a:srgbClr val="404040"/>
                </a:solidFill>
                <a:ea typeface="Arial"/>
                <a:cs typeface="Arial"/>
              </a:rPr>
              <a:t>–</a:t>
            </a:r>
            <a:r>
              <a:rPr lang="de-DE" sz="600" dirty="0">
                <a:solidFill>
                  <a:srgbClr val="404040"/>
                </a:solidFill>
                <a:ea typeface="Verdana"/>
                <a:cs typeface="Verdana"/>
              </a:rPr>
              <a:t>51. </a:t>
            </a:r>
            <a:r>
              <a:rPr lang="de-DE" sz="600" b="1" dirty="0">
                <a:solidFill>
                  <a:srgbClr val="404040"/>
                </a:solidFill>
                <a:ea typeface="Verdana"/>
                <a:cs typeface="Verdana"/>
              </a:rPr>
              <a:t>6.</a:t>
            </a:r>
            <a:r>
              <a:rPr lang="de-DE" sz="600" dirty="0">
                <a:solidFill>
                  <a:srgbClr val="404040"/>
                </a:solidFill>
                <a:ea typeface="Verdana"/>
                <a:cs typeface="Verdana"/>
              </a:rPr>
              <a:t> Nakhla M </a:t>
            </a:r>
            <a:r>
              <a:rPr lang="de-DE" sz="600" i="1" dirty="0">
                <a:solidFill>
                  <a:srgbClr val="404040"/>
                </a:solidFill>
                <a:ea typeface="Verdana"/>
                <a:cs typeface="Verdana"/>
              </a:rPr>
              <a:t>et al. JAMA </a:t>
            </a:r>
            <a:r>
              <a:rPr lang="de-DE" sz="600" i="1" dirty="0" err="1">
                <a:solidFill>
                  <a:srgbClr val="404040"/>
                </a:solidFill>
                <a:ea typeface="Verdana"/>
                <a:cs typeface="Verdana"/>
              </a:rPr>
              <a:t>Pediatr</a:t>
            </a:r>
            <a:r>
              <a:rPr lang="de-DE" sz="600" dirty="0">
                <a:solidFill>
                  <a:srgbClr val="404040"/>
                </a:solidFill>
                <a:ea typeface="Verdana"/>
                <a:cs typeface="Verdana"/>
              </a:rPr>
              <a:t> 2021; 175: 518</a:t>
            </a:r>
            <a:r>
              <a:rPr lang="de-DE" sz="600" dirty="0">
                <a:solidFill>
                  <a:srgbClr val="404040"/>
                </a:solidFill>
                <a:ea typeface="Arial"/>
                <a:cs typeface="Arial"/>
              </a:rPr>
              <a:t>–</a:t>
            </a:r>
            <a:r>
              <a:rPr lang="de-DE" sz="600" dirty="0">
                <a:solidFill>
                  <a:srgbClr val="404040"/>
                </a:solidFill>
                <a:ea typeface="Verdana"/>
                <a:cs typeface="Verdana"/>
              </a:rPr>
              <a:t>20. </a:t>
            </a:r>
            <a:r>
              <a:rPr lang="de-DE" sz="600" b="1" dirty="0">
                <a:solidFill>
                  <a:srgbClr val="404040"/>
                </a:solidFill>
                <a:ea typeface="Verdana"/>
                <a:cs typeface="Verdana"/>
              </a:rPr>
              <a:t>7.</a:t>
            </a:r>
            <a:r>
              <a:rPr lang="de-DE" sz="600" dirty="0">
                <a:solidFill>
                  <a:srgbClr val="404040"/>
                </a:solidFill>
                <a:ea typeface="Verdana"/>
                <a:cs typeface="Verdana"/>
              </a:rPr>
              <a:t> Smith LB </a:t>
            </a:r>
            <a:r>
              <a:rPr lang="de-DE" sz="600" i="1" dirty="0">
                <a:solidFill>
                  <a:srgbClr val="404040"/>
                </a:solidFill>
                <a:ea typeface="Verdana"/>
                <a:cs typeface="Verdana"/>
              </a:rPr>
              <a:t>et al. </a:t>
            </a:r>
            <a:r>
              <a:rPr lang="de-DE" sz="600" i="1" dirty="0" err="1">
                <a:solidFill>
                  <a:srgbClr val="404040"/>
                </a:solidFill>
                <a:ea typeface="Verdana"/>
                <a:cs typeface="Verdana"/>
              </a:rPr>
              <a:t>Pediatr</a:t>
            </a:r>
            <a:r>
              <a:rPr lang="de-DE" sz="600" dirty="0">
                <a:solidFill>
                  <a:srgbClr val="404040"/>
                </a:solidFill>
                <a:ea typeface="Verdana"/>
                <a:cs typeface="Verdana"/>
              </a:rPr>
              <a:t> </a:t>
            </a:r>
            <a:r>
              <a:rPr lang="de-DE" sz="600" i="1" dirty="0">
                <a:solidFill>
                  <a:srgbClr val="404040"/>
                </a:solidFill>
                <a:ea typeface="Verdana"/>
                <a:cs typeface="Verdana"/>
              </a:rPr>
              <a:t>Diabetes </a:t>
            </a:r>
            <a:r>
              <a:rPr lang="de-DE" sz="600" dirty="0">
                <a:solidFill>
                  <a:srgbClr val="404040"/>
                </a:solidFill>
                <a:ea typeface="Verdana"/>
                <a:cs typeface="Verdana"/>
              </a:rPr>
              <a:t>2018; 19: 1025</a:t>
            </a:r>
            <a:r>
              <a:rPr lang="de-DE" sz="600" dirty="0">
                <a:solidFill>
                  <a:srgbClr val="404040"/>
                </a:solidFill>
                <a:ea typeface="Arial"/>
                <a:cs typeface="Arial"/>
              </a:rPr>
              <a:t>–</a:t>
            </a:r>
            <a:r>
              <a:rPr lang="de-DE" sz="600" dirty="0">
                <a:solidFill>
                  <a:srgbClr val="404040"/>
                </a:solidFill>
                <a:ea typeface="Verdana"/>
                <a:cs typeface="Verdana"/>
              </a:rPr>
              <a:t>33. </a:t>
            </a:r>
            <a:r>
              <a:rPr lang="de-DE" sz="600" b="1" dirty="0">
                <a:solidFill>
                  <a:srgbClr val="404040"/>
                </a:solidFill>
                <a:ea typeface="Verdana"/>
                <a:cs typeface="Verdana"/>
              </a:rPr>
              <a:t>8.</a:t>
            </a:r>
            <a:r>
              <a:rPr lang="de-DE" sz="600" dirty="0">
                <a:solidFill>
                  <a:srgbClr val="404040"/>
                </a:solidFill>
                <a:ea typeface="Verdana"/>
                <a:cs typeface="Verdana"/>
              </a:rPr>
              <a:t> Besser REJ </a:t>
            </a:r>
            <a:r>
              <a:rPr lang="de-DE" sz="600" i="1" dirty="0">
                <a:solidFill>
                  <a:srgbClr val="404040"/>
                </a:solidFill>
                <a:ea typeface="Verdana"/>
                <a:cs typeface="Verdana"/>
              </a:rPr>
              <a:t>et al. Arch Dis Child</a:t>
            </a:r>
            <a:r>
              <a:rPr lang="de-DE" sz="600" dirty="0">
                <a:solidFill>
                  <a:srgbClr val="404040"/>
                </a:solidFill>
                <a:ea typeface="Verdana"/>
                <a:cs typeface="Verdana"/>
              </a:rPr>
              <a:t> 2022; 107: 790</a:t>
            </a:r>
            <a:r>
              <a:rPr lang="de-DE" sz="600" dirty="0">
                <a:solidFill>
                  <a:srgbClr val="404040"/>
                </a:solidFill>
                <a:ea typeface="Arial"/>
                <a:cs typeface="Arial"/>
              </a:rPr>
              <a:t>–</a:t>
            </a:r>
            <a:r>
              <a:rPr lang="de-DE" sz="600" dirty="0">
                <a:solidFill>
                  <a:srgbClr val="404040"/>
                </a:solidFill>
                <a:ea typeface="Verdana"/>
                <a:cs typeface="Verdana"/>
              </a:rPr>
              <a:t>5. </a:t>
            </a:r>
            <a:r>
              <a:rPr lang="de-DE" sz="600" b="1" dirty="0">
                <a:solidFill>
                  <a:srgbClr val="404040"/>
                </a:solidFill>
                <a:ea typeface="Verdana"/>
                <a:cs typeface="Verdana"/>
              </a:rPr>
              <a:t>9.</a:t>
            </a:r>
            <a:r>
              <a:rPr lang="de-DE" sz="600" dirty="0">
                <a:solidFill>
                  <a:srgbClr val="404040"/>
                </a:solidFill>
                <a:ea typeface="Verdana"/>
                <a:cs typeface="Verdana"/>
              </a:rPr>
              <a:t> Sims EK </a:t>
            </a:r>
            <a:r>
              <a:rPr lang="de-DE" sz="600" i="1" dirty="0">
                <a:solidFill>
                  <a:srgbClr val="404040"/>
                </a:solidFill>
                <a:ea typeface="Verdana"/>
                <a:cs typeface="Verdana"/>
              </a:rPr>
              <a:t>et al. Diabetes</a:t>
            </a:r>
            <a:r>
              <a:rPr lang="de-DE" sz="600" dirty="0">
                <a:solidFill>
                  <a:srgbClr val="404040"/>
                </a:solidFill>
                <a:ea typeface="Verdana"/>
                <a:cs typeface="Verdana"/>
              </a:rPr>
              <a:t> 2022; 71: 610</a:t>
            </a:r>
            <a:r>
              <a:rPr lang="de-DE" sz="600" dirty="0">
                <a:solidFill>
                  <a:srgbClr val="404040"/>
                </a:solidFill>
                <a:ea typeface="Arial"/>
                <a:cs typeface="Arial"/>
              </a:rPr>
              <a:t>–</a:t>
            </a:r>
            <a:r>
              <a:rPr lang="de-DE" sz="600" dirty="0">
                <a:solidFill>
                  <a:srgbClr val="404040"/>
                </a:solidFill>
                <a:ea typeface="Verdana"/>
                <a:cs typeface="Verdana"/>
              </a:rPr>
              <a:t>23. </a:t>
            </a:r>
            <a:r>
              <a:rPr lang="de-DE" sz="600" b="1" dirty="0">
                <a:solidFill>
                  <a:srgbClr val="404040"/>
                </a:solidFill>
                <a:ea typeface="Verdana"/>
                <a:cs typeface="Verdana"/>
              </a:rPr>
              <a:t>10.</a:t>
            </a:r>
            <a:r>
              <a:rPr lang="de-DE" sz="600" dirty="0">
                <a:solidFill>
                  <a:srgbClr val="404040"/>
                </a:solidFill>
                <a:ea typeface="Verdana"/>
                <a:cs typeface="Verdana"/>
              </a:rPr>
              <a:t> </a:t>
            </a:r>
            <a:r>
              <a:rPr lang="de-DE" sz="600" dirty="0" err="1">
                <a:solidFill>
                  <a:srgbClr val="404040"/>
                </a:solidFill>
                <a:ea typeface="Verdana"/>
                <a:cs typeface="Verdana"/>
              </a:rPr>
              <a:t>Narendran</a:t>
            </a:r>
            <a:r>
              <a:rPr lang="de-DE" sz="600" dirty="0">
                <a:solidFill>
                  <a:srgbClr val="404040"/>
                </a:solidFill>
                <a:ea typeface="Verdana"/>
                <a:cs typeface="Verdana"/>
              </a:rPr>
              <a:t> P. </a:t>
            </a:r>
            <a:r>
              <a:rPr lang="de-DE" sz="600" i="1" dirty="0" err="1">
                <a:solidFill>
                  <a:srgbClr val="404040"/>
                </a:solidFill>
                <a:ea typeface="Verdana"/>
                <a:cs typeface="Verdana"/>
              </a:rPr>
              <a:t>Diabetologia</a:t>
            </a:r>
            <a:r>
              <a:rPr lang="de-DE" sz="600" dirty="0">
                <a:solidFill>
                  <a:srgbClr val="404040"/>
                </a:solidFill>
                <a:ea typeface="Verdana"/>
                <a:cs typeface="Verdana"/>
              </a:rPr>
              <a:t> 2019; 62: 24</a:t>
            </a:r>
            <a:r>
              <a:rPr lang="de-DE" sz="600" dirty="0">
                <a:solidFill>
                  <a:srgbClr val="404040"/>
                </a:solidFill>
                <a:ea typeface="Arial"/>
                <a:cs typeface="Arial"/>
              </a:rPr>
              <a:t>–</a:t>
            </a:r>
            <a:r>
              <a:rPr lang="de-DE" sz="600" dirty="0">
                <a:solidFill>
                  <a:srgbClr val="404040"/>
                </a:solidFill>
                <a:ea typeface="Verdana"/>
                <a:cs typeface="Verdana"/>
              </a:rPr>
              <a:t>7. </a:t>
            </a:r>
            <a:r>
              <a:rPr lang="de-DE" sz="600" b="1" dirty="0">
                <a:solidFill>
                  <a:srgbClr val="404040"/>
                </a:solidFill>
                <a:ea typeface="Verdana"/>
                <a:cs typeface="Verdana"/>
              </a:rPr>
              <a:t>11.</a:t>
            </a:r>
            <a:r>
              <a:rPr lang="de-DE" sz="600" dirty="0">
                <a:solidFill>
                  <a:srgbClr val="404040"/>
                </a:solidFill>
                <a:ea typeface="Verdana"/>
                <a:cs typeface="Verdana"/>
              </a:rPr>
              <a:t> </a:t>
            </a:r>
            <a:r>
              <a:rPr lang="de-DE" sz="600" dirty="0" err="1">
                <a:solidFill>
                  <a:srgbClr val="404040"/>
                </a:solidFill>
                <a:ea typeface="Verdana"/>
                <a:cs typeface="Verdana"/>
              </a:rPr>
              <a:t>Greenbaum</a:t>
            </a:r>
            <a:r>
              <a:rPr lang="de-DE" sz="600" dirty="0">
                <a:solidFill>
                  <a:srgbClr val="404040"/>
                </a:solidFill>
                <a:ea typeface="Verdana"/>
                <a:cs typeface="Verdana"/>
              </a:rPr>
              <a:t> CJ. </a:t>
            </a:r>
            <a:r>
              <a:rPr lang="de-DE" sz="600" i="1" dirty="0">
                <a:solidFill>
                  <a:srgbClr val="404040"/>
                </a:solidFill>
                <a:ea typeface="Verdana"/>
                <a:cs typeface="Verdana"/>
              </a:rPr>
              <a:t>Diabetes</a:t>
            </a:r>
            <a:r>
              <a:rPr lang="de-DE" sz="600" dirty="0">
                <a:solidFill>
                  <a:srgbClr val="404040"/>
                </a:solidFill>
                <a:ea typeface="Verdana"/>
                <a:cs typeface="Verdana"/>
              </a:rPr>
              <a:t> 2021; 70: 1029</a:t>
            </a:r>
            <a:r>
              <a:rPr lang="de-DE" sz="600" dirty="0">
                <a:solidFill>
                  <a:srgbClr val="404040"/>
                </a:solidFill>
                <a:ea typeface="Arial"/>
                <a:cs typeface="Arial"/>
              </a:rPr>
              <a:t>–</a:t>
            </a:r>
            <a:r>
              <a:rPr lang="de-DE" sz="600" dirty="0">
                <a:solidFill>
                  <a:srgbClr val="404040"/>
                </a:solidFill>
                <a:ea typeface="Verdana"/>
                <a:cs typeface="Verdana"/>
              </a:rPr>
              <a:t>37. </a:t>
            </a:r>
            <a:r>
              <a:rPr lang="de-DE" sz="600" b="1" dirty="0">
                <a:solidFill>
                  <a:srgbClr val="404040"/>
                </a:solidFill>
                <a:ea typeface="Verdana"/>
                <a:cs typeface="Verdana"/>
              </a:rPr>
              <a:t>12.</a:t>
            </a:r>
            <a:r>
              <a:rPr lang="de-DE" sz="600" dirty="0">
                <a:solidFill>
                  <a:srgbClr val="404040"/>
                </a:solidFill>
                <a:ea typeface="Verdana"/>
                <a:cs typeface="Verdana"/>
              </a:rPr>
              <a:t> Fr1da. Typ-1-Diabetes: Früh erkennen – Früh gut behandeln. </a:t>
            </a:r>
            <a:r>
              <a:rPr lang="de-DE" sz="600" dirty="0">
                <a:solidFill>
                  <a:srgbClr val="404040"/>
                </a:solidFill>
                <a:ea typeface="Verdana"/>
                <a:cs typeface="Verdana"/>
                <a:hlinkClick r:id="rId15">
                  <a:extLst>
                    <a:ext uri="{A12FA001-AC4F-418D-AE19-62706E023703}">
                      <ahyp:hlinkClr xmlns:ahyp="http://schemas.microsoft.com/office/drawing/2018/hyperlinkcolor" val="tx"/>
                    </a:ext>
                  </a:extLst>
                </a:hlinkClick>
              </a:rPr>
              <a:t>https://www.fr1da.de/</a:t>
            </a:r>
            <a:r>
              <a:rPr lang="de-DE" sz="600" dirty="0">
                <a:solidFill>
                  <a:srgbClr val="404040"/>
                </a:solidFill>
                <a:ea typeface="Verdana"/>
                <a:cs typeface="Verdana"/>
              </a:rPr>
              <a:t>. Zuletzt abgerufen am 12.01.2026. </a:t>
            </a:r>
            <a:r>
              <a:rPr lang="de-DE" sz="600" b="1" dirty="0">
                <a:solidFill>
                  <a:srgbClr val="404040"/>
                </a:solidFill>
                <a:ea typeface="Verdana"/>
                <a:cs typeface="Verdana"/>
              </a:rPr>
              <a:t>13.</a:t>
            </a:r>
            <a:r>
              <a:rPr lang="de-DE" sz="600" dirty="0">
                <a:solidFill>
                  <a:srgbClr val="404040"/>
                </a:solidFill>
                <a:ea typeface="Verdana"/>
                <a:cs typeface="Verdana"/>
              </a:rPr>
              <a:t> Fr1da. Teilnahme Fr1da-Studie für Verwandte deutschlandweit. </a:t>
            </a:r>
            <a:r>
              <a:rPr lang="de-DE" sz="600" dirty="0">
                <a:solidFill>
                  <a:srgbClr val="404040"/>
                </a:solidFill>
                <a:ea typeface="Verdana"/>
                <a:cs typeface="Verdana"/>
                <a:hlinkClick r:id="rId16">
                  <a:extLst>
                    <a:ext uri="{A12FA001-AC4F-418D-AE19-62706E023703}">
                      <ahyp:hlinkClr xmlns:ahyp="http://schemas.microsoft.com/office/drawing/2018/hyperlinkcolor" val="tx"/>
                    </a:ext>
                  </a:extLst>
                </a:hlinkClick>
              </a:rPr>
              <a:t>https://www.typ1diabetes-frueherkennung.de/teilnahme-fr1da-studie/teilnahme-fr1da-studie-fuer-verwandte-deutschlandweit.html</a:t>
            </a:r>
            <a:r>
              <a:rPr lang="de-DE" sz="600" dirty="0">
                <a:solidFill>
                  <a:srgbClr val="404040"/>
                </a:solidFill>
                <a:ea typeface="Verdana"/>
                <a:cs typeface="Verdana"/>
              </a:rPr>
              <a:t>. Zuletzt abgerufen am 12.01.2026. </a:t>
            </a:r>
            <a:r>
              <a:rPr lang="de-DE" sz="600" b="1" dirty="0">
                <a:solidFill>
                  <a:srgbClr val="404040"/>
                </a:solidFill>
                <a:ea typeface="Verdana"/>
                <a:cs typeface="Verdana"/>
              </a:rPr>
              <a:t>14. </a:t>
            </a:r>
            <a:r>
              <a:rPr lang="de-DE" sz="600" dirty="0">
                <a:solidFill>
                  <a:srgbClr val="404040"/>
                </a:solidFill>
                <a:ea typeface="Verdana"/>
                <a:cs typeface="Verdana"/>
              </a:rPr>
              <a:t>Insel RA </a:t>
            </a:r>
            <a:r>
              <a:rPr lang="de-DE" sz="600" i="1" dirty="0">
                <a:solidFill>
                  <a:srgbClr val="404040"/>
                </a:solidFill>
                <a:ea typeface="Verdana"/>
                <a:cs typeface="Verdana"/>
              </a:rPr>
              <a:t>et al. Diabetes Care</a:t>
            </a:r>
            <a:r>
              <a:rPr lang="de-DE" sz="600" dirty="0">
                <a:solidFill>
                  <a:srgbClr val="404040"/>
                </a:solidFill>
                <a:ea typeface="Verdana"/>
                <a:cs typeface="Verdana"/>
              </a:rPr>
              <a:t> 2015; 38: 1964</a:t>
            </a:r>
            <a:r>
              <a:rPr lang="de-DE" sz="600" dirty="0">
                <a:solidFill>
                  <a:srgbClr val="404040"/>
                </a:solidFill>
                <a:ea typeface="Arial"/>
                <a:cs typeface="Arial"/>
              </a:rPr>
              <a:t>–</a:t>
            </a:r>
            <a:r>
              <a:rPr lang="de-DE" sz="600" dirty="0">
                <a:solidFill>
                  <a:srgbClr val="404040"/>
                </a:solidFill>
                <a:ea typeface="Verdana"/>
                <a:cs typeface="Verdana"/>
              </a:rPr>
              <a:t>74. </a:t>
            </a:r>
            <a:endParaRPr lang="de-DE" sz="600" dirty="0">
              <a:solidFill>
                <a:srgbClr val="404040"/>
              </a:solidFill>
              <a:ea typeface="Verdana" panose="020B0604030504040204" pitchFamily="34" charset="0"/>
              <a:cs typeface="Verdana" panose="020B0604030504040204" pitchFamily="34" charset="0"/>
            </a:endParaRPr>
          </a:p>
        </p:txBody>
      </p:sp>
      <p:grpSp>
        <p:nvGrpSpPr>
          <p:cNvPr id="19" name="Gruppieren 18">
            <a:extLst>
              <a:ext uri="{FF2B5EF4-FFF2-40B4-BE49-F238E27FC236}">
                <a16:creationId xmlns:a16="http://schemas.microsoft.com/office/drawing/2014/main" id="{33D5C8B6-F881-749A-9ED7-3C1052AD4101}"/>
              </a:ext>
            </a:extLst>
          </p:cNvPr>
          <p:cNvGrpSpPr/>
          <p:nvPr/>
        </p:nvGrpSpPr>
        <p:grpSpPr>
          <a:xfrm>
            <a:off x="3355029" y="954527"/>
            <a:ext cx="2442328" cy="1699015"/>
            <a:chOff x="3355029" y="789749"/>
            <a:chExt cx="2442328" cy="1699015"/>
          </a:xfrm>
        </p:grpSpPr>
        <p:grpSp>
          <p:nvGrpSpPr>
            <p:cNvPr id="8" name="Gruppieren 7">
              <a:extLst>
                <a:ext uri="{FF2B5EF4-FFF2-40B4-BE49-F238E27FC236}">
                  <a16:creationId xmlns:a16="http://schemas.microsoft.com/office/drawing/2014/main" id="{043CED31-72D1-0279-5A18-581ED276FB5B}"/>
                </a:ext>
              </a:extLst>
            </p:cNvPr>
            <p:cNvGrpSpPr/>
            <p:nvPr/>
          </p:nvGrpSpPr>
          <p:grpSpPr>
            <a:xfrm>
              <a:off x="3561346" y="1846517"/>
              <a:ext cx="2014633" cy="642247"/>
              <a:chOff x="3561346" y="1887461"/>
              <a:chExt cx="2014633" cy="642247"/>
            </a:xfrm>
          </p:grpSpPr>
          <p:sp>
            <p:nvSpPr>
              <p:cNvPr id="639" name="Rectangle 638">
                <a:extLst>
                  <a:ext uri="{FF2B5EF4-FFF2-40B4-BE49-F238E27FC236}">
                    <a16:creationId xmlns:a16="http://schemas.microsoft.com/office/drawing/2014/main" id="{A08BF741-1E1F-130F-8AC3-1B12B9FD1674}"/>
                  </a:ext>
                </a:extLst>
              </p:cNvPr>
              <p:cNvSpPr/>
              <p:nvPr/>
            </p:nvSpPr>
            <p:spPr>
              <a:xfrm>
                <a:off x="4355613" y="1887461"/>
                <a:ext cx="435721" cy="364968"/>
              </a:xfrm>
              <a:prstGeom prst="rect">
                <a:avLst/>
              </a:prstGeom>
              <a:gradFill>
                <a:gsLst>
                  <a:gs pos="0">
                    <a:srgbClr val="FFFFFF"/>
                  </a:gs>
                  <a:gs pos="68000">
                    <a:srgbClr val="FBA329">
                      <a:alpha val="50000"/>
                    </a:srgbClr>
                  </a:gs>
                  <a:gs pos="98000">
                    <a:srgbClr val="FBA329">
                      <a:alpha val="50000"/>
                    </a:srgbClr>
                  </a:gs>
                </a:gsLst>
                <a:lin ang="5400000" scaled="1"/>
              </a:gradFill>
              <a:ln w="12700" cap="flat" cmpd="sng" algn="ctr">
                <a:noFill/>
                <a:prstDash val="solid"/>
                <a:miter lim="800000"/>
              </a:ln>
              <a:effectLst/>
            </p:spPr>
            <p:txBody>
              <a:bodyPr rtlCol="0" anchor="ctr"/>
              <a:lstStyle/>
              <a:p>
                <a:pPr algn="ctr" defTabSz="685800">
                  <a:spcBef>
                    <a:spcPct val="0"/>
                  </a:spcBef>
                  <a:spcAft>
                    <a:spcPct val="0"/>
                  </a:spcAft>
                  <a:defRPr/>
                </a:pPr>
                <a:endParaRPr lang="en-US" sz="1350" kern="0">
                  <a:solidFill>
                    <a:srgbClr val="FFFFFF"/>
                  </a:solidFill>
                  <a:latin typeface="Calibri" panose="020F0502020204030204"/>
                </a:endParaRPr>
              </a:p>
            </p:txBody>
          </p:sp>
          <p:sp>
            <p:nvSpPr>
              <p:cNvPr id="637" name="Rectangle 636">
                <a:extLst>
                  <a:ext uri="{FF2B5EF4-FFF2-40B4-BE49-F238E27FC236}">
                    <a16:creationId xmlns:a16="http://schemas.microsoft.com/office/drawing/2014/main" id="{27340433-6ED8-9398-AC9D-6E5B99428324}"/>
                  </a:ext>
                </a:extLst>
              </p:cNvPr>
              <p:cNvSpPr/>
              <p:nvPr/>
            </p:nvSpPr>
            <p:spPr>
              <a:xfrm>
                <a:off x="3561346" y="2198185"/>
                <a:ext cx="2014633" cy="331523"/>
              </a:xfrm>
              <a:prstGeom prst="rect">
                <a:avLst/>
              </a:prstGeom>
              <a:solidFill>
                <a:srgbClr val="6460A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defTabSz="685800">
                  <a:spcBef>
                    <a:spcPct val="0"/>
                  </a:spcBef>
                  <a:spcAft>
                    <a:spcPct val="0"/>
                  </a:spcAft>
                  <a:defRPr/>
                </a:pPr>
                <a:r>
                  <a:rPr lang="de" sz="1350">
                    <a:solidFill>
                      <a:srgbClr val="FFFFFF"/>
                    </a:solidFill>
                    <a:latin typeface="Verdana"/>
                    <a:ea typeface="Verdana"/>
                    <a:cs typeface="Verdana"/>
                  </a:rPr>
                  <a:t>T1D-Früherkennung</a:t>
                </a:r>
              </a:p>
            </p:txBody>
          </p:sp>
        </p:grpSp>
        <p:grpSp>
          <p:nvGrpSpPr>
            <p:cNvPr id="6" name="Gruppieren 5">
              <a:extLst>
                <a:ext uri="{FF2B5EF4-FFF2-40B4-BE49-F238E27FC236}">
                  <a16:creationId xmlns:a16="http://schemas.microsoft.com/office/drawing/2014/main" id="{A4E6E13C-A064-B6C4-78E6-C04AB20E3A0A}"/>
                </a:ext>
              </a:extLst>
            </p:cNvPr>
            <p:cNvGrpSpPr/>
            <p:nvPr/>
          </p:nvGrpSpPr>
          <p:grpSpPr>
            <a:xfrm>
              <a:off x="3355029" y="789749"/>
              <a:ext cx="2442328" cy="1107474"/>
              <a:chOff x="3260012" y="830857"/>
              <a:chExt cx="2442328" cy="1107474"/>
            </a:xfrm>
          </p:grpSpPr>
          <p:grpSp>
            <p:nvGrpSpPr>
              <p:cNvPr id="726" name="Group 725">
                <a:extLst>
                  <a:ext uri="{FF2B5EF4-FFF2-40B4-BE49-F238E27FC236}">
                    <a16:creationId xmlns:a16="http://schemas.microsoft.com/office/drawing/2014/main" id="{4850397F-D8F9-EAA4-8248-6CA7F7DAE6E1}"/>
                  </a:ext>
                </a:extLst>
              </p:cNvPr>
              <p:cNvGrpSpPr/>
              <p:nvPr/>
            </p:nvGrpSpPr>
            <p:grpSpPr>
              <a:xfrm>
                <a:off x="3651623" y="929308"/>
                <a:ext cx="1672674" cy="921779"/>
                <a:chOff x="7195446" y="1079758"/>
                <a:chExt cx="2619271" cy="1593424"/>
              </a:xfrm>
            </p:grpSpPr>
            <p:sp>
              <p:nvSpPr>
                <p:cNvPr id="694" name="Freeform 125">
                  <a:extLst>
                    <a:ext uri="{FF2B5EF4-FFF2-40B4-BE49-F238E27FC236}">
                      <a16:creationId xmlns:a16="http://schemas.microsoft.com/office/drawing/2014/main" id="{75A947DA-DB83-F622-5BD8-CFB6DC55AD15}"/>
                    </a:ext>
                  </a:extLst>
                </p:cNvPr>
                <p:cNvSpPr/>
                <p:nvPr/>
              </p:nvSpPr>
              <p:spPr>
                <a:xfrm>
                  <a:off x="7677534" y="2102429"/>
                  <a:ext cx="707017" cy="570753"/>
                </a:xfrm>
                <a:custGeom>
                  <a:avLst/>
                  <a:gdLst>
                    <a:gd name="connsiteX0" fmla="*/ 258741 w 275925"/>
                    <a:gd name="connsiteY0" fmla="*/ 77374 h 231745"/>
                    <a:gd name="connsiteX1" fmla="*/ 258741 w 275925"/>
                    <a:gd name="connsiteY1" fmla="*/ 69487 h 231745"/>
                    <a:gd name="connsiteX2" fmla="*/ 257756 w 275925"/>
                    <a:gd name="connsiteY2" fmla="*/ 59064 h 231745"/>
                    <a:gd name="connsiteX3" fmla="*/ 258178 w 275925"/>
                    <a:gd name="connsiteY3" fmla="*/ 59064 h 231745"/>
                    <a:gd name="connsiteX4" fmla="*/ 267333 w 275925"/>
                    <a:gd name="connsiteY4" fmla="*/ 68219 h 231745"/>
                    <a:gd name="connsiteX5" fmla="*/ 258741 w 275925"/>
                    <a:gd name="connsiteY5" fmla="*/ 77374 h 231745"/>
                    <a:gd name="connsiteX6" fmla="*/ 204796 w 275925"/>
                    <a:gd name="connsiteY6" fmla="*/ 40331 h 231745"/>
                    <a:gd name="connsiteX7" fmla="*/ 204514 w 275925"/>
                    <a:gd name="connsiteY7" fmla="*/ 40471 h 231745"/>
                    <a:gd name="connsiteX8" fmla="*/ 203810 w 275925"/>
                    <a:gd name="connsiteY8" fmla="*/ 26527 h 231745"/>
                    <a:gd name="connsiteX9" fmla="*/ 199021 w 275925"/>
                    <a:gd name="connsiteY9" fmla="*/ 20330 h 231745"/>
                    <a:gd name="connsiteX10" fmla="*/ 197753 w 275925"/>
                    <a:gd name="connsiteY10" fmla="*/ 19062 h 231745"/>
                    <a:gd name="connsiteX11" fmla="*/ 196767 w 275925"/>
                    <a:gd name="connsiteY11" fmla="*/ 13851 h 231745"/>
                    <a:gd name="connsiteX12" fmla="*/ 207050 w 275925"/>
                    <a:gd name="connsiteY12" fmla="*/ 8076 h 231745"/>
                    <a:gd name="connsiteX13" fmla="*/ 207754 w 275925"/>
                    <a:gd name="connsiteY13" fmla="*/ 8076 h 231745"/>
                    <a:gd name="connsiteX14" fmla="*/ 220289 w 275925"/>
                    <a:gd name="connsiteY14" fmla="*/ 19203 h 231745"/>
                    <a:gd name="connsiteX15" fmla="*/ 204796 w 275925"/>
                    <a:gd name="connsiteY15" fmla="*/ 40331 h 231745"/>
                    <a:gd name="connsiteX16" fmla="*/ 160006 w 275925"/>
                    <a:gd name="connsiteY16" fmla="*/ 111319 h 231745"/>
                    <a:gd name="connsiteX17" fmla="*/ 204092 w 275925"/>
                    <a:gd name="connsiteY17" fmla="*/ 133714 h 231745"/>
                    <a:gd name="connsiteX18" fmla="*/ 215360 w 275925"/>
                    <a:gd name="connsiteY18" fmla="*/ 132587 h 231745"/>
                    <a:gd name="connsiteX19" fmla="*/ 215360 w 275925"/>
                    <a:gd name="connsiteY19" fmla="*/ 133996 h 231745"/>
                    <a:gd name="connsiteX20" fmla="*/ 213247 w 275925"/>
                    <a:gd name="connsiteY20" fmla="*/ 147236 h 231745"/>
                    <a:gd name="connsiteX21" fmla="*/ 195922 w 275925"/>
                    <a:gd name="connsiteY21" fmla="*/ 142869 h 231745"/>
                    <a:gd name="connsiteX22" fmla="*/ 181837 w 275925"/>
                    <a:gd name="connsiteY22" fmla="*/ 165405 h 231745"/>
                    <a:gd name="connsiteX23" fmla="*/ 182682 w 275925"/>
                    <a:gd name="connsiteY23" fmla="*/ 169631 h 231745"/>
                    <a:gd name="connsiteX24" fmla="*/ 154512 w 275925"/>
                    <a:gd name="connsiteY24" fmla="*/ 174702 h 231745"/>
                    <a:gd name="connsiteX25" fmla="*/ 154372 w 275925"/>
                    <a:gd name="connsiteY25" fmla="*/ 174702 h 231745"/>
                    <a:gd name="connsiteX26" fmla="*/ 130005 w 275925"/>
                    <a:gd name="connsiteY26" fmla="*/ 173575 h 231745"/>
                    <a:gd name="connsiteX27" fmla="*/ 126061 w 275925"/>
                    <a:gd name="connsiteY27" fmla="*/ 111037 h 231745"/>
                    <a:gd name="connsiteX28" fmla="*/ 160006 w 275925"/>
                    <a:gd name="connsiteY28" fmla="*/ 111037 h 231745"/>
                    <a:gd name="connsiteX29" fmla="*/ 221698 w 275925"/>
                    <a:gd name="connsiteY29" fmla="*/ 209210 h 231745"/>
                    <a:gd name="connsiteX30" fmla="*/ 225642 w 275925"/>
                    <a:gd name="connsiteY30" fmla="*/ 212449 h 231745"/>
                    <a:gd name="connsiteX31" fmla="*/ 235924 w 275925"/>
                    <a:gd name="connsiteY31" fmla="*/ 220196 h 231745"/>
                    <a:gd name="connsiteX32" fmla="*/ 233529 w 275925"/>
                    <a:gd name="connsiteY32" fmla="*/ 223717 h 231745"/>
                    <a:gd name="connsiteX33" fmla="*/ 209303 w 275925"/>
                    <a:gd name="connsiteY33" fmla="*/ 223717 h 231745"/>
                    <a:gd name="connsiteX34" fmla="*/ 199725 w 275925"/>
                    <a:gd name="connsiteY34" fmla="*/ 214703 h 231745"/>
                    <a:gd name="connsiteX35" fmla="*/ 194514 w 275925"/>
                    <a:gd name="connsiteY35" fmla="*/ 188787 h 231745"/>
                    <a:gd name="connsiteX36" fmla="*/ 215923 w 275925"/>
                    <a:gd name="connsiteY36" fmla="*/ 183293 h 231745"/>
                    <a:gd name="connsiteX37" fmla="*/ 221698 w 275925"/>
                    <a:gd name="connsiteY37" fmla="*/ 209210 h 231745"/>
                    <a:gd name="connsiteX38" fmla="*/ 197472 w 275925"/>
                    <a:gd name="connsiteY38" fmla="*/ 150898 h 231745"/>
                    <a:gd name="connsiteX39" fmla="*/ 200289 w 275925"/>
                    <a:gd name="connsiteY39" fmla="*/ 150616 h 231745"/>
                    <a:gd name="connsiteX40" fmla="*/ 210571 w 275925"/>
                    <a:gd name="connsiteY40" fmla="*/ 158645 h 231745"/>
                    <a:gd name="connsiteX41" fmla="*/ 214233 w 275925"/>
                    <a:gd name="connsiteY41" fmla="*/ 175124 h 231745"/>
                    <a:gd name="connsiteX42" fmla="*/ 192965 w 275925"/>
                    <a:gd name="connsiteY42" fmla="*/ 180617 h 231745"/>
                    <a:gd name="connsiteX43" fmla="*/ 189584 w 275925"/>
                    <a:gd name="connsiteY43" fmla="*/ 163856 h 231745"/>
                    <a:gd name="connsiteX44" fmla="*/ 189584 w 275925"/>
                    <a:gd name="connsiteY44" fmla="*/ 163856 h 231745"/>
                    <a:gd name="connsiteX45" fmla="*/ 197472 w 275925"/>
                    <a:gd name="connsiteY45" fmla="*/ 150898 h 231745"/>
                    <a:gd name="connsiteX46" fmla="*/ 191979 w 275925"/>
                    <a:gd name="connsiteY46" fmla="*/ 223576 h 231745"/>
                    <a:gd name="connsiteX47" fmla="*/ 182401 w 275925"/>
                    <a:gd name="connsiteY47" fmla="*/ 214562 h 231745"/>
                    <a:gd name="connsiteX48" fmla="*/ 180006 w 275925"/>
                    <a:gd name="connsiteY48" fmla="*/ 202167 h 231745"/>
                    <a:gd name="connsiteX49" fmla="*/ 188598 w 275925"/>
                    <a:gd name="connsiteY49" fmla="*/ 199914 h 231745"/>
                    <a:gd name="connsiteX50" fmla="*/ 191697 w 275925"/>
                    <a:gd name="connsiteY50" fmla="*/ 215548 h 231745"/>
                    <a:gd name="connsiteX51" fmla="*/ 191838 w 275925"/>
                    <a:gd name="connsiteY51" fmla="*/ 216111 h 231745"/>
                    <a:gd name="connsiteX52" fmla="*/ 194232 w 275925"/>
                    <a:gd name="connsiteY52" fmla="*/ 223576 h 231745"/>
                    <a:gd name="connsiteX53" fmla="*/ 191979 w 275925"/>
                    <a:gd name="connsiteY53" fmla="*/ 223576 h 231745"/>
                    <a:gd name="connsiteX54" fmla="*/ 178457 w 275925"/>
                    <a:gd name="connsiteY54" fmla="*/ 194139 h 231745"/>
                    <a:gd name="connsiteX55" fmla="*/ 175781 w 275925"/>
                    <a:gd name="connsiteY55" fmla="*/ 180476 h 231745"/>
                    <a:gd name="connsiteX56" fmla="*/ 184232 w 275925"/>
                    <a:gd name="connsiteY56" fmla="*/ 177941 h 231745"/>
                    <a:gd name="connsiteX57" fmla="*/ 187049 w 275925"/>
                    <a:gd name="connsiteY57" fmla="*/ 191885 h 231745"/>
                    <a:gd name="connsiteX58" fmla="*/ 178457 w 275925"/>
                    <a:gd name="connsiteY58" fmla="*/ 194139 h 231745"/>
                    <a:gd name="connsiteX59" fmla="*/ 145216 w 275925"/>
                    <a:gd name="connsiteY59" fmla="*/ 210196 h 231745"/>
                    <a:gd name="connsiteX60" fmla="*/ 124934 w 275925"/>
                    <a:gd name="connsiteY60" fmla="*/ 222309 h 231745"/>
                    <a:gd name="connsiteX61" fmla="*/ 133103 w 275925"/>
                    <a:gd name="connsiteY61" fmla="*/ 212731 h 231745"/>
                    <a:gd name="connsiteX62" fmla="*/ 134371 w 275925"/>
                    <a:gd name="connsiteY62" fmla="*/ 182871 h 231745"/>
                    <a:gd name="connsiteX63" fmla="*/ 146484 w 275925"/>
                    <a:gd name="connsiteY63" fmla="*/ 183434 h 231745"/>
                    <a:gd name="connsiteX64" fmla="*/ 151132 w 275925"/>
                    <a:gd name="connsiteY64" fmla="*/ 183434 h 231745"/>
                    <a:gd name="connsiteX65" fmla="*/ 151695 w 275925"/>
                    <a:gd name="connsiteY65" fmla="*/ 186251 h 231745"/>
                    <a:gd name="connsiteX66" fmla="*/ 145216 w 275925"/>
                    <a:gd name="connsiteY66" fmla="*/ 210196 h 231745"/>
                    <a:gd name="connsiteX67" fmla="*/ 47326 w 275925"/>
                    <a:gd name="connsiteY67" fmla="*/ 223576 h 231745"/>
                    <a:gd name="connsiteX68" fmla="*/ 16620 w 275925"/>
                    <a:gd name="connsiteY68" fmla="*/ 223576 h 231745"/>
                    <a:gd name="connsiteX69" fmla="*/ 8028 w 275925"/>
                    <a:gd name="connsiteY69" fmla="*/ 214703 h 231745"/>
                    <a:gd name="connsiteX70" fmla="*/ 10282 w 275925"/>
                    <a:gd name="connsiteY70" fmla="*/ 208224 h 231745"/>
                    <a:gd name="connsiteX71" fmla="*/ 16761 w 275925"/>
                    <a:gd name="connsiteY71" fmla="*/ 205548 h 231745"/>
                    <a:gd name="connsiteX72" fmla="*/ 30705 w 275925"/>
                    <a:gd name="connsiteY72" fmla="*/ 205548 h 231745"/>
                    <a:gd name="connsiteX73" fmla="*/ 34367 w 275925"/>
                    <a:gd name="connsiteY73" fmla="*/ 203012 h 231745"/>
                    <a:gd name="connsiteX74" fmla="*/ 43241 w 275925"/>
                    <a:gd name="connsiteY74" fmla="*/ 197942 h 231745"/>
                    <a:gd name="connsiteX75" fmla="*/ 47326 w 275925"/>
                    <a:gd name="connsiteY75" fmla="*/ 201463 h 231745"/>
                    <a:gd name="connsiteX76" fmla="*/ 47326 w 275925"/>
                    <a:gd name="connsiteY76" fmla="*/ 223576 h 231745"/>
                    <a:gd name="connsiteX77" fmla="*/ 47326 w 275925"/>
                    <a:gd name="connsiteY77" fmla="*/ 223576 h 231745"/>
                    <a:gd name="connsiteX78" fmla="*/ 149442 w 275925"/>
                    <a:gd name="connsiteY78" fmla="*/ 69346 h 231745"/>
                    <a:gd name="connsiteX79" fmla="*/ 149442 w 275925"/>
                    <a:gd name="connsiteY79" fmla="*/ 77374 h 231745"/>
                    <a:gd name="connsiteX80" fmla="*/ 140850 w 275925"/>
                    <a:gd name="connsiteY80" fmla="*/ 68219 h 231745"/>
                    <a:gd name="connsiteX81" fmla="*/ 150005 w 275925"/>
                    <a:gd name="connsiteY81" fmla="*/ 59064 h 231745"/>
                    <a:gd name="connsiteX82" fmla="*/ 150569 w 275925"/>
                    <a:gd name="connsiteY82" fmla="*/ 59064 h 231745"/>
                    <a:gd name="connsiteX83" fmla="*/ 149442 w 275925"/>
                    <a:gd name="connsiteY83" fmla="*/ 69346 h 231745"/>
                    <a:gd name="connsiteX84" fmla="*/ 258178 w 275925"/>
                    <a:gd name="connsiteY84" fmla="*/ 50894 h 231745"/>
                    <a:gd name="connsiteX85" fmla="*/ 255502 w 275925"/>
                    <a:gd name="connsiteY85" fmla="*/ 50894 h 231745"/>
                    <a:gd name="connsiteX86" fmla="*/ 228459 w 275925"/>
                    <a:gd name="connsiteY86" fmla="*/ 20330 h 231745"/>
                    <a:gd name="connsiteX87" fmla="*/ 228318 w 275925"/>
                    <a:gd name="connsiteY87" fmla="*/ 18358 h 231745"/>
                    <a:gd name="connsiteX88" fmla="*/ 208176 w 275925"/>
                    <a:gd name="connsiteY88" fmla="*/ 47 h 231745"/>
                    <a:gd name="connsiteX89" fmla="*/ 189443 w 275925"/>
                    <a:gd name="connsiteY89" fmla="*/ 10470 h 231745"/>
                    <a:gd name="connsiteX90" fmla="*/ 188176 w 275925"/>
                    <a:gd name="connsiteY90" fmla="*/ 17090 h 231745"/>
                    <a:gd name="connsiteX91" fmla="*/ 161696 w 275925"/>
                    <a:gd name="connsiteY91" fmla="*/ 34837 h 231745"/>
                    <a:gd name="connsiteX92" fmla="*/ 152541 w 275925"/>
                    <a:gd name="connsiteY92" fmla="*/ 50894 h 231745"/>
                    <a:gd name="connsiteX93" fmla="*/ 149864 w 275925"/>
                    <a:gd name="connsiteY93" fmla="*/ 50894 h 231745"/>
                    <a:gd name="connsiteX94" fmla="*/ 132681 w 275925"/>
                    <a:gd name="connsiteY94" fmla="*/ 68219 h 231745"/>
                    <a:gd name="connsiteX95" fmla="*/ 149724 w 275925"/>
                    <a:gd name="connsiteY95" fmla="*/ 85543 h 231745"/>
                    <a:gd name="connsiteX96" fmla="*/ 154935 w 275925"/>
                    <a:gd name="connsiteY96" fmla="*/ 103291 h 231745"/>
                    <a:gd name="connsiteX97" fmla="*/ 123103 w 275925"/>
                    <a:gd name="connsiteY97" fmla="*/ 103291 h 231745"/>
                    <a:gd name="connsiteX98" fmla="*/ 81130 w 275925"/>
                    <a:gd name="connsiteY98" fmla="*/ 117516 h 231745"/>
                    <a:gd name="connsiteX99" fmla="*/ 80707 w 275925"/>
                    <a:gd name="connsiteY99" fmla="*/ 123291 h 231745"/>
                    <a:gd name="connsiteX100" fmla="*/ 86341 w 275925"/>
                    <a:gd name="connsiteY100" fmla="*/ 123714 h 231745"/>
                    <a:gd name="connsiteX101" fmla="*/ 117046 w 275925"/>
                    <a:gd name="connsiteY101" fmla="*/ 111460 h 231745"/>
                    <a:gd name="connsiteX102" fmla="*/ 112680 w 275925"/>
                    <a:gd name="connsiteY102" fmla="*/ 140898 h 231745"/>
                    <a:gd name="connsiteX103" fmla="*/ 123666 w 275925"/>
                    <a:gd name="connsiteY103" fmla="*/ 179490 h 231745"/>
                    <a:gd name="connsiteX104" fmla="*/ 125920 w 275925"/>
                    <a:gd name="connsiteY104" fmla="*/ 208506 h 231745"/>
                    <a:gd name="connsiteX105" fmla="*/ 95355 w 275925"/>
                    <a:gd name="connsiteY105" fmla="*/ 223436 h 231745"/>
                    <a:gd name="connsiteX106" fmla="*/ 55495 w 275925"/>
                    <a:gd name="connsiteY106" fmla="*/ 223436 h 231745"/>
                    <a:gd name="connsiteX107" fmla="*/ 55495 w 275925"/>
                    <a:gd name="connsiteY107" fmla="*/ 203294 h 231745"/>
                    <a:gd name="connsiteX108" fmla="*/ 82397 w 275925"/>
                    <a:gd name="connsiteY108" fmla="*/ 198083 h 231745"/>
                    <a:gd name="connsiteX109" fmla="*/ 87045 w 275925"/>
                    <a:gd name="connsiteY109" fmla="*/ 196111 h 231745"/>
                    <a:gd name="connsiteX110" fmla="*/ 86200 w 275925"/>
                    <a:gd name="connsiteY110" fmla="*/ 191181 h 231745"/>
                    <a:gd name="connsiteX111" fmla="*/ 76482 w 275925"/>
                    <a:gd name="connsiteY111" fmla="*/ 135545 h 231745"/>
                    <a:gd name="connsiteX112" fmla="*/ 75073 w 275925"/>
                    <a:gd name="connsiteY112" fmla="*/ 129911 h 231745"/>
                    <a:gd name="connsiteX113" fmla="*/ 69580 w 275925"/>
                    <a:gd name="connsiteY113" fmla="*/ 131320 h 231745"/>
                    <a:gd name="connsiteX114" fmla="*/ 62537 w 275925"/>
                    <a:gd name="connsiteY114" fmla="*/ 164138 h 231745"/>
                    <a:gd name="connsiteX115" fmla="*/ 72397 w 275925"/>
                    <a:gd name="connsiteY115" fmla="*/ 187801 h 231745"/>
                    <a:gd name="connsiteX116" fmla="*/ 53241 w 275925"/>
                    <a:gd name="connsiteY116" fmla="*/ 194843 h 231745"/>
                    <a:gd name="connsiteX117" fmla="*/ 44931 w 275925"/>
                    <a:gd name="connsiteY117" fmla="*/ 190054 h 231745"/>
                    <a:gd name="connsiteX118" fmla="*/ 28311 w 275925"/>
                    <a:gd name="connsiteY118" fmla="*/ 197519 h 231745"/>
                    <a:gd name="connsiteX119" fmla="*/ 16761 w 275925"/>
                    <a:gd name="connsiteY119" fmla="*/ 197519 h 231745"/>
                    <a:gd name="connsiteX120" fmla="*/ 4226 w 275925"/>
                    <a:gd name="connsiteY120" fmla="*/ 203012 h 231745"/>
                    <a:gd name="connsiteX121" fmla="*/ 0 w 275925"/>
                    <a:gd name="connsiteY121" fmla="*/ 214703 h 231745"/>
                    <a:gd name="connsiteX122" fmla="*/ 16761 w 275925"/>
                    <a:gd name="connsiteY122" fmla="*/ 231605 h 231745"/>
                    <a:gd name="connsiteX123" fmla="*/ 51551 w 275925"/>
                    <a:gd name="connsiteY123" fmla="*/ 231605 h 231745"/>
                    <a:gd name="connsiteX124" fmla="*/ 95637 w 275925"/>
                    <a:gd name="connsiteY124" fmla="*/ 231605 h 231745"/>
                    <a:gd name="connsiteX125" fmla="*/ 113525 w 275925"/>
                    <a:gd name="connsiteY125" fmla="*/ 231605 h 231745"/>
                    <a:gd name="connsiteX126" fmla="*/ 151695 w 275925"/>
                    <a:gd name="connsiteY126" fmla="*/ 215266 h 231745"/>
                    <a:gd name="connsiteX127" fmla="*/ 159724 w 275925"/>
                    <a:gd name="connsiteY127" fmla="*/ 184561 h 231745"/>
                    <a:gd name="connsiteX128" fmla="*/ 159442 w 275925"/>
                    <a:gd name="connsiteY128" fmla="*/ 182730 h 231745"/>
                    <a:gd name="connsiteX129" fmla="*/ 168175 w 275925"/>
                    <a:gd name="connsiteY129" fmla="*/ 181885 h 231745"/>
                    <a:gd name="connsiteX130" fmla="*/ 174795 w 275925"/>
                    <a:gd name="connsiteY130" fmla="*/ 215548 h 231745"/>
                    <a:gd name="connsiteX131" fmla="*/ 174936 w 275925"/>
                    <a:gd name="connsiteY131" fmla="*/ 216111 h 231745"/>
                    <a:gd name="connsiteX132" fmla="*/ 192401 w 275925"/>
                    <a:gd name="connsiteY132" fmla="*/ 231746 h 231745"/>
                    <a:gd name="connsiteX133" fmla="*/ 209585 w 275925"/>
                    <a:gd name="connsiteY133" fmla="*/ 231746 h 231745"/>
                    <a:gd name="connsiteX134" fmla="*/ 233811 w 275925"/>
                    <a:gd name="connsiteY134" fmla="*/ 231746 h 231745"/>
                    <a:gd name="connsiteX135" fmla="*/ 244234 w 275925"/>
                    <a:gd name="connsiteY135" fmla="*/ 220196 h 231745"/>
                    <a:gd name="connsiteX136" fmla="*/ 229163 w 275925"/>
                    <a:gd name="connsiteY136" fmla="*/ 204562 h 231745"/>
                    <a:gd name="connsiteX137" fmla="*/ 218740 w 275925"/>
                    <a:gd name="connsiteY137" fmla="*/ 156954 h 231745"/>
                    <a:gd name="connsiteX138" fmla="*/ 218740 w 275925"/>
                    <a:gd name="connsiteY138" fmla="*/ 156954 h 231745"/>
                    <a:gd name="connsiteX139" fmla="*/ 218458 w 275925"/>
                    <a:gd name="connsiteY139" fmla="*/ 155828 h 231745"/>
                    <a:gd name="connsiteX140" fmla="*/ 223670 w 275925"/>
                    <a:gd name="connsiteY140" fmla="*/ 134137 h 231745"/>
                    <a:gd name="connsiteX141" fmla="*/ 223670 w 275925"/>
                    <a:gd name="connsiteY141" fmla="*/ 130334 h 231745"/>
                    <a:gd name="connsiteX142" fmla="*/ 242544 w 275925"/>
                    <a:gd name="connsiteY142" fmla="*/ 118221 h 231745"/>
                    <a:gd name="connsiteX143" fmla="*/ 242685 w 275925"/>
                    <a:gd name="connsiteY143" fmla="*/ 112446 h 231745"/>
                    <a:gd name="connsiteX144" fmla="*/ 236910 w 275925"/>
                    <a:gd name="connsiteY144" fmla="*/ 112305 h 231745"/>
                    <a:gd name="connsiteX145" fmla="*/ 204373 w 275925"/>
                    <a:gd name="connsiteY145" fmla="*/ 125686 h 231745"/>
                    <a:gd name="connsiteX146" fmla="*/ 157752 w 275925"/>
                    <a:gd name="connsiteY146" fmla="*/ 78924 h 231745"/>
                    <a:gd name="connsiteX147" fmla="*/ 157752 w 275925"/>
                    <a:gd name="connsiteY147" fmla="*/ 69205 h 231745"/>
                    <a:gd name="connsiteX148" fmla="*/ 191979 w 275925"/>
                    <a:gd name="connsiteY148" fmla="*/ 24274 h 231745"/>
                    <a:gd name="connsiteX149" fmla="*/ 194655 w 275925"/>
                    <a:gd name="connsiteY149" fmla="*/ 27091 h 231745"/>
                    <a:gd name="connsiteX150" fmla="*/ 196627 w 275925"/>
                    <a:gd name="connsiteY150" fmla="*/ 29626 h 231745"/>
                    <a:gd name="connsiteX151" fmla="*/ 196627 w 275925"/>
                    <a:gd name="connsiteY151" fmla="*/ 38922 h 231745"/>
                    <a:gd name="connsiteX152" fmla="*/ 196627 w 275925"/>
                    <a:gd name="connsiteY152" fmla="*/ 38922 h 231745"/>
                    <a:gd name="connsiteX153" fmla="*/ 196486 w 275925"/>
                    <a:gd name="connsiteY153" fmla="*/ 47373 h 231745"/>
                    <a:gd name="connsiteX154" fmla="*/ 201275 w 275925"/>
                    <a:gd name="connsiteY154" fmla="*/ 49345 h 231745"/>
                    <a:gd name="connsiteX155" fmla="*/ 207331 w 275925"/>
                    <a:gd name="connsiteY155" fmla="*/ 48218 h 231745"/>
                    <a:gd name="connsiteX156" fmla="*/ 227473 w 275925"/>
                    <a:gd name="connsiteY156" fmla="*/ 28922 h 231745"/>
                    <a:gd name="connsiteX157" fmla="*/ 250995 w 275925"/>
                    <a:gd name="connsiteY157" fmla="*/ 69487 h 231745"/>
                    <a:gd name="connsiteX158" fmla="*/ 250995 w 275925"/>
                    <a:gd name="connsiteY158" fmla="*/ 78924 h 231745"/>
                    <a:gd name="connsiteX159" fmla="*/ 246206 w 275925"/>
                    <a:gd name="connsiteY159" fmla="*/ 99628 h 231745"/>
                    <a:gd name="connsiteX160" fmla="*/ 248037 w 275925"/>
                    <a:gd name="connsiteY160" fmla="*/ 105122 h 231745"/>
                    <a:gd name="connsiteX161" fmla="*/ 249868 w 275925"/>
                    <a:gd name="connsiteY161" fmla="*/ 105544 h 231745"/>
                    <a:gd name="connsiteX162" fmla="*/ 253530 w 275925"/>
                    <a:gd name="connsiteY162" fmla="*/ 103291 h 231745"/>
                    <a:gd name="connsiteX163" fmla="*/ 258882 w 275925"/>
                    <a:gd name="connsiteY163" fmla="*/ 85543 h 231745"/>
                    <a:gd name="connsiteX164" fmla="*/ 275925 w 275925"/>
                    <a:gd name="connsiteY164" fmla="*/ 68219 h 231745"/>
                    <a:gd name="connsiteX165" fmla="*/ 258178 w 275925"/>
                    <a:gd name="connsiteY165" fmla="*/ 50894 h 23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275925" h="231745">
                      <a:moveTo>
                        <a:pt x="258741" y="77374"/>
                      </a:moveTo>
                      <a:lnTo>
                        <a:pt x="258741" y="69487"/>
                      </a:lnTo>
                      <a:cubicBezTo>
                        <a:pt x="258741" y="65965"/>
                        <a:pt x="258460" y="62444"/>
                        <a:pt x="257756" y="59064"/>
                      </a:cubicBezTo>
                      <a:lnTo>
                        <a:pt x="258178" y="59064"/>
                      </a:lnTo>
                      <a:cubicBezTo>
                        <a:pt x="263249" y="59064"/>
                        <a:pt x="267333" y="63148"/>
                        <a:pt x="267333" y="68219"/>
                      </a:cubicBezTo>
                      <a:cubicBezTo>
                        <a:pt x="267333" y="73008"/>
                        <a:pt x="263530" y="77092"/>
                        <a:pt x="258741" y="77374"/>
                      </a:cubicBezTo>
                      <a:close/>
                      <a:moveTo>
                        <a:pt x="204796" y="40331"/>
                      </a:moveTo>
                      <a:cubicBezTo>
                        <a:pt x="204655" y="40331"/>
                        <a:pt x="204655" y="40331"/>
                        <a:pt x="204514" y="40471"/>
                      </a:cubicBezTo>
                      <a:cubicBezTo>
                        <a:pt x="206064" y="35964"/>
                        <a:pt x="205923" y="31457"/>
                        <a:pt x="203810" y="26527"/>
                      </a:cubicBezTo>
                      <a:cubicBezTo>
                        <a:pt x="202824" y="24133"/>
                        <a:pt x="200711" y="22020"/>
                        <a:pt x="199021" y="20330"/>
                      </a:cubicBezTo>
                      <a:cubicBezTo>
                        <a:pt x="198599" y="19907"/>
                        <a:pt x="198176" y="19485"/>
                        <a:pt x="197753" y="19062"/>
                      </a:cubicBezTo>
                      <a:cubicBezTo>
                        <a:pt x="196204" y="17372"/>
                        <a:pt x="195922" y="15682"/>
                        <a:pt x="196767" y="13851"/>
                      </a:cubicBezTo>
                      <a:cubicBezTo>
                        <a:pt x="198176" y="10893"/>
                        <a:pt x="202542" y="8076"/>
                        <a:pt x="207050" y="8076"/>
                      </a:cubicBezTo>
                      <a:cubicBezTo>
                        <a:pt x="207331" y="8076"/>
                        <a:pt x="207472" y="8076"/>
                        <a:pt x="207754" y="8076"/>
                      </a:cubicBezTo>
                      <a:cubicBezTo>
                        <a:pt x="215078" y="8498"/>
                        <a:pt x="219585" y="12583"/>
                        <a:pt x="220289" y="19203"/>
                      </a:cubicBezTo>
                      <a:cubicBezTo>
                        <a:pt x="221135" y="27091"/>
                        <a:pt x="215923" y="37232"/>
                        <a:pt x="204796" y="40331"/>
                      </a:cubicBezTo>
                      <a:close/>
                      <a:moveTo>
                        <a:pt x="160006" y="111319"/>
                      </a:moveTo>
                      <a:cubicBezTo>
                        <a:pt x="170006" y="124981"/>
                        <a:pt x="185922" y="133714"/>
                        <a:pt x="204092" y="133714"/>
                      </a:cubicBezTo>
                      <a:cubicBezTo>
                        <a:pt x="207895" y="133714"/>
                        <a:pt x="211698" y="133292"/>
                        <a:pt x="215360" y="132587"/>
                      </a:cubicBezTo>
                      <a:lnTo>
                        <a:pt x="215360" y="133996"/>
                      </a:lnTo>
                      <a:cubicBezTo>
                        <a:pt x="215360" y="138785"/>
                        <a:pt x="214655" y="143151"/>
                        <a:pt x="213247" y="147236"/>
                      </a:cubicBezTo>
                      <a:cubicBezTo>
                        <a:pt x="208599" y="142869"/>
                        <a:pt x="201838" y="141602"/>
                        <a:pt x="195922" y="142869"/>
                      </a:cubicBezTo>
                      <a:cubicBezTo>
                        <a:pt x="187190" y="144841"/>
                        <a:pt x="179161" y="152729"/>
                        <a:pt x="181837" y="165405"/>
                      </a:cubicBezTo>
                      <a:lnTo>
                        <a:pt x="182682" y="169631"/>
                      </a:lnTo>
                      <a:cubicBezTo>
                        <a:pt x="171978" y="173997"/>
                        <a:pt x="159442" y="174561"/>
                        <a:pt x="154512" y="174702"/>
                      </a:cubicBezTo>
                      <a:lnTo>
                        <a:pt x="154372" y="174702"/>
                      </a:lnTo>
                      <a:cubicBezTo>
                        <a:pt x="143949" y="175124"/>
                        <a:pt x="135216" y="174702"/>
                        <a:pt x="130005" y="173575"/>
                      </a:cubicBezTo>
                      <a:cubicBezTo>
                        <a:pt x="118455" y="153715"/>
                        <a:pt x="119159" y="127376"/>
                        <a:pt x="126061" y="111037"/>
                      </a:cubicBezTo>
                      <a:lnTo>
                        <a:pt x="160006" y="111037"/>
                      </a:lnTo>
                      <a:close/>
                      <a:moveTo>
                        <a:pt x="221698" y="209210"/>
                      </a:moveTo>
                      <a:cubicBezTo>
                        <a:pt x="222120" y="211041"/>
                        <a:pt x="223670" y="212308"/>
                        <a:pt x="225642" y="212449"/>
                      </a:cubicBezTo>
                      <a:cubicBezTo>
                        <a:pt x="232825" y="212449"/>
                        <a:pt x="235924" y="216393"/>
                        <a:pt x="235924" y="220196"/>
                      </a:cubicBezTo>
                      <a:cubicBezTo>
                        <a:pt x="235924" y="220619"/>
                        <a:pt x="235783" y="223717"/>
                        <a:pt x="233529" y="223717"/>
                      </a:cubicBezTo>
                      <a:lnTo>
                        <a:pt x="209303" y="223717"/>
                      </a:lnTo>
                      <a:cubicBezTo>
                        <a:pt x="202120" y="223717"/>
                        <a:pt x="200852" y="220055"/>
                        <a:pt x="199725" y="214703"/>
                      </a:cubicBezTo>
                      <a:lnTo>
                        <a:pt x="194514" y="188787"/>
                      </a:lnTo>
                      <a:lnTo>
                        <a:pt x="215923" y="183293"/>
                      </a:lnTo>
                      <a:lnTo>
                        <a:pt x="221698" y="209210"/>
                      </a:lnTo>
                      <a:close/>
                      <a:moveTo>
                        <a:pt x="197472" y="150898"/>
                      </a:moveTo>
                      <a:cubicBezTo>
                        <a:pt x="198458" y="150757"/>
                        <a:pt x="199303" y="150616"/>
                        <a:pt x="200289" y="150616"/>
                      </a:cubicBezTo>
                      <a:cubicBezTo>
                        <a:pt x="204796" y="150616"/>
                        <a:pt x="209303" y="152870"/>
                        <a:pt x="210571" y="158645"/>
                      </a:cubicBezTo>
                      <a:lnTo>
                        <a:pt x="214233" y="175124"/>
                      </a:lnTo>
                      <a:lnTo>
                        <a:pt x="192965" y="180617"/>
                      </a:lnTo>
                      <a:lnTo>
                        <a:pt x="189584" y="163856"/>
                      </a:lnTo>
                      <a:cubicBezTo>
                        <a:pt x="189584" y="163856"/>
                        <a:pt x="189584" y="163856"/>
                        <a:pt x="189584" y="163856"/>
                      </a:cubicBezTo>
                      <a:cubicBezTo>
                        <a:pt x="187894" y="155968"/>
                        <a:pt x="192824" y="152025"/>
                        <a:pt x="197472" y="150898"/>
                      </a:cubicBezTo>
                      <a:close/>
                      <a:moveTo>
                        <a:pt x="191979" y="223576"/>
                      </a:moveTo>
                      <a:cubicBezTo>
                        <a:pt x="184795" y="223576"/>
                        <a:pt x="183528" y="219774"/>
                        <a:pt x="182401" y="214562"/>
                      </a:cubicBezTo>
                      <a:lnTo>
                        <a:pt x="180006" y="202167"/>
                      </a:lnTo>
                      <a:lnTo>
                        <a:pt x="188598" y="199914"/>
                      </a:lnTo>
                      <a:lnTo>
                        <a:pt x="191697" y="215548"/>
                      </a:lnTo>
                      <a:lnTo>
                        <a:pt x="191838" y="216111"/>
                      </a:lnTo>
                      <a:cubicBezTo>
                        <a:pt x="192119" y="217802"/>
                        <a:pt x="192683" y="220759"/>
                        <a:pt x="194232" y="223576"/>
                      </a:cubicBezTo>
                      <a:lnTo>
                        <a:pt x="191979" y="223576"/>
                      </a:lnTo>
                      <a:close/>
                      <a:moveTo>
                        <a:pt x="178457" y="194139"/>
                      </a:moveTo>
                      <a:lnTo>
                        <a:pt x="175781" y="180476"/>
                      </a:lnTo>
                      <a:cubicBezTo>
                        <a:pt x="178598" y="179772"/>
                        <a:pt x="181415" y="179068"/>
                        <a:pt x="184232" y="177941"/>
                      </a:cubicBezTo>
                      <a:lnTo>
                        <a:pt x="187049" y="191885"/>
                      </a:lnTo>
                      <a:lnTo>
                        <a:pt x="178457" y="194139"/>
                      </a:lnTo>
                      <a:close/>
                      <a:moveTo>
                        <a:pt x="145216" y="210196"/>
                      </a:moveTo>
                      <a:cubicBezTo>
                        <a:pt x="140287" y="216111"/>
                        <a:pt x="133244" y="220196"/>
                        <a:pt x="124934" y="222309"/>
                      </a:cubicBezTo>
                      <a:cubicBezTo>
                        <a:pt x="128314" y="219633"/>
                        <a:pt x="130990" y="216393"/>
                        <a:pt x="133103" y="212731"/>
                      </a:cubicBezTo>
                      <a:cubicBezTo>
                        <a:pt x="138033" y="203857"/>
                        <a:pt x="138456" y="193294"/>
                        <a:pt x="134371" y="182871"/>
                      </a:cubicBezTo>
                      <a:cubicBezTo>
                        <a:pt x="138315" y="183293"/>
                        <a:pt x="142540" y="183434"/>
                        <a:pt x="146484" y="183434"/>
                      </a:cubicBezTo>
                      <a:cubicBezTo>
                        <a:pt x="148174" y="183434"/>
                        <a:pt x="149724" y="183434"/>
                        <a:pt x="151132" y="183434"/>
                      </a:cubicBezTo>
                      <a:lnTo>
                        <a:pt x="151695" y="186251"/>
                      </a:lnTo>
                      <a:cubicBezTo>
                        <a:pt x="153104" y="194984"/>
                        <a:pt x="150991" y="203294"/>
                        <a:pt x="145216" y="210196"/>
                      </a:cubicBezTo>
                      <a:close/>
                      <a:moveTo>
                        <a:pt x="47326" y="223576"/>
                      </a:moveTo>
                      <a:lnTo>
                        <a:pt x="16620" y="223576"/>
                      </a:lnTo>
                      <a:cubicBezTo>
                        <a:pt x="10282" y="223576"/>
                        <a:pt x="8028" y="218788"/>
                        <a:pt x="8028" y="214703"/>
                      </a:cubicBezTo>
                      <a:cubicBezTo>
                        <a:pt x="8028" y="212308"/>
                        <a:pt x="8874" y="209914"/>
                        <a:pt x="10282" y="208224"/>
                      </a:cubicBezTo>
                      <a:cubicBezTo>
                        <a:pt x="11831" y="206393"/>
                        <a:pt x="13944" y="205548"/>
                        <a:pt x="16761" y="205548"/>
                      </a:cubicBezTo>
                      <a:lnTo>
                        <a:pt x="30705" y="205548"/>
                      </a:lnTo>
                      <a:cubicBezTo>
                        <a:pt x="32395" y="205548"/>
                        <a:pt x="33804" y="204562"/>
                        <a:pt x="34367" y="203012"/>
                      </a:cubicBezTo>
                      <a:cubicBezTo>
                        <a:pt x="36339" y="198364"/>
                        <a:pt x="40142" y="197378"/>
                        <a:pt x="43241" y="197942"/>
                      </a:cubicBezTo>
                      <a:cubicBezTo>
                        <a:pt x="45354" y="198364"/>
                        <a:pt x="47326" y="199632"/>
                        <a:pt x="47326" y="201463"/>
                      </a:cubicBezTo>
                      <a:lnTo>
                        <a:pt x="47326" y="223576"/>
                      </a:lnTo>
                      <a:lnTo>
                        <a:pt x="47326" y="223576"/>
                      </a:lnTo>
                      <a:close/>
                      <a:moveTo>
                        <a:pt x="149442" y="69346"/>
                      </a:moveTo>
                      <a:lnTo>
                        <a:pt x="149442" y="77374"/>
                      </a:lnTo>
                      <a:cubicBezTo>
                        <a:pt x="144653" y="77092"/>
                        <a:pt x="140850" y="73149"/>
                        <a:pt x="140850" y="68219"/>
                      </a:cubicBezTo>
                      <a:cubicBezTo>
                        <a:pt x="140850" y="63148"/>
                        <a:pt x="144935" y="59064"/>
                        <a:pt x="150005" y="59064"/>
                      </a:cubicBezTo>
                      <a:lnTo>
                        <a:pt x="150569" y="59064"/>
                      </a:lnTo>
                      <a:cubicBezTo>
                        <a:pt x="149724" y="62444"/>
                        <a:pt x="149442" y="65824"/>
                        <a:pt x="149442" y="69346"/>
                      </a:cubicBezTo>
                      <a:close/>
                      <a:moveTo>
                        <a:pt x="258178" y="50894"/>
                      </a:moveTo>
                      <a:lnTo>
                        <a:pt x="255502" y="50894"/>
                      </a:lnTo>
                      <a:cubicBezTo>
                        <a:pt x="250854" y="37795"/>
                        <a:pt x="241276" y="26809"/>
                        <a:pt x="228459" y="20330"/>
                      </a:cubicBezTo>
                      <a:cubicBezTo>
                        <a:pt x="228459" y="19626"/>
                        <a:pt x="228459" y="19062"/>
                        <a:pt x="228318" y="18358"/>
                      </a:cubicBezTo>
                      <a:cubicBezTo>
                        <a:pt x="227191" y="7794"/>
                        <a:pt x="219444" y="752"/>
                        <a:pt x="208176" y="47"/>
                      </a:cubicBezTo>
                      <a:cubicBezTo>
                        <a:pt x="200570" y="-516"/>
                        <a:pt x="192542" y="3991"/>
                        <a:pt x="189443" y="10470"/>
                      </a:cubicBezTo>
                      <a:cubicBezTo>
                        <a:pt x="188457" y="12583"/>
                        <a:pt x="188035" y="14837"/>
                        <a:pt x="188176" y="17090"/>
                      </a:cubicBezTo>
                      <a:cubicBezTo>
                        <a:pt x="177894" y="20189"/>
                        <a:pt x="168597" y="26386"/>
                        <a:pt x="161696" y="34837"/>
                      </a:cubicBezTo>
                      <a:cubicBezTo>
                        <a:pt x="157752" y="39626"/>
                        <a:pt x="154653" y="45120"/>
                        <a:pt x="152541" y="50894"/>
                      </a:cubicBezTo>
                      <a:lnTo>
                        <a:pt x="149864" y="50894"/>
                      </a:lnTo>
                      <a:cubicBezTo>
                        <a:pt x="140427" y="50894"/>
                        <a:pt x="132681" y="58641"/>
                        <a:pt x="132681" y="68219"/>
                      </a:cubicBezTo>
                      <a:cubicBezTo>
                        <a:pt x="132681" y="77656"/>
                        <a:pt x="140287" y="85403"/>
                        <a:pt x="149724" y="85543"/>
                      </a:cubicBezTo>
                      <a:cubicBezTo>
                        <a:pt x="150428" y="91882"/>
                        <a:pt x="152259" y="97797"/>
                        <a:pt x="154935" y="103291"/>
                      </a:cubicBezTo>
                      <a:lnTo>
                        <a:pt x="123103" y="103291"/>
                      </a:lnTo>
                      <a:cubicBezTo>
                        <a:pt x="107469" y="102586"/>
                        <a:pt x="92538" y="107657"/>
                        <a:pt x="81130" y="117516"/>
                      </a:cubicBezTo>
                      <a:cubicBezTo>
                        <a:pt x="79439" y="118925"/>
                        <a:pt x="79158" y="121460"/>
                        <a:pt x="80707" y="123291"/>
                      </a:cubicBezTo>
                      <a:cubicBezTo>
                        <a:pt x="82116" y="124981"/>
                        <a:pt x="84651" y="125263"/>
                        <a:pt x="86341" y="123714"/>
                      </a:cubicBezTo>
                      <a:cubicBezTo>
                        <a:pt x="94792" y="116390"/>
                        <a:pt x="105637" y="112164"/>
                        <a:pt x="117046" y="111460"/>
                      </a:cubicBezTo>
                      <a:cubicBezTo>
                        <a:pt x="113948" y="120193"/>
                        <a:pt x="112398" y="130615"/>
                        <a:pt x="112680" y="140898"/>
                      </a:cubicBezTo>
                      <a:cubicBezTo>
                        <a:pt x="113103" y="155264"/>
                        <a:pt x="116905" y="168645"/>
                        <a:pt x="123666" y="179490"/>
                      </a:cubicBezTo>
                      <a:cubicBezTo>
                        <a:pt x="129864" y="189772"/>
                        <a:pt x="130709" y="200195"/>
                        <a:pt x="125920" y="208506"/>
                      </a:cubicBezTo>
                      <a:cubicBezTo>
                        <a:pt x="120708" y="217802"/>
                        <a:pt x="109300" y="223436"/>
                        <a:pt x="95355" y="223436"/>
                      </a:cubicBezTo>
                      <a:lnTo>
                        <a:pt x="55495" y="223436"/>
                      </a:lnTo>
                      <a:lnTo>
                        <a:pt x="55495" y="203294"/>
                      </a:lnTo>
                      <a:cubicBezTo>
                        <a:pt x="66340" y="193998"/>
                        <a:pt x="70848" y="194702"/>
                        <a:pt x="82397" y="198083"/>
                      </a:cubicBezTo>
                      <a:cubicBezTo>
                        <a:pt x="84228" y="198646"/>
                        <a:pt x="86059" y="197801"/>
                        <a:pt x="87045" y="196111"/>
                      </a:cubicBezTo>
                      <a:cubicBezTo>
                        <a:pt x="87890" y="194421"/>
                        <a:pt x="87609" y="192449"/>
                        <a:pt x="86200" y="191181"/>
                      </a:cubicBezTo>
                      <a:cubicBezTo>
                        <a:pt x="65636" y="172448"/>
                        <a:pt x="67608" y="150194"/>
                        <a:pt x="76482" y="135545"/>
                      </a:cubicBezTo>
                      <a:cubicBezTo>
                        <a:pt x="77608" y="133573"/>
                        <a:pt x="77045" y="131179"/>
                        <a:pt x="75073" y="129911"/>
                      </a:cubicBezTo>
                      <a:cubicBezTo>
                        <a:pt x="73101" y="128784"/>
                        <a:pt x="70707" y="129348"/>
                        <a:pt x="69580" y="131320"/>
                      </a:cubicBezTo>
                      <a:cubicBezTo>
                        <a:pt x="63523" y="141461"/>
                        <a:pt x="60988" y="152870"/>
                        <a:pt x="62537" y="164138"/>
                      </a:cubicBezTo>
                      <a:cubicBezTo>
                        <a:pt x="63664" y="172589"/>
                        <a:pt x="67045" y="180476"/>
                        <a:pt x="72397" y="187801"/>
                      </a:cubicBezTo>
                      <a:cubicBezTo>
                        <a:pt x="66199" y="187519"/>
                        <a:pt x="60565" y="189350"/>
                        <a:pt x="53241" y="194843"/>
                      </a:cubicBezTo>
                      <a:cubicBezTo>
                        <a:pt x="51410" y="192449"/>
                        <a:pt x="48452" y="190758"/>
                        <a:pt x="44931" y="190054"/>
                      </a:cubicBezTo>
                      <a:cubicBezTo>
                        <a:pt x="39297" y="188927"/>
                        <a:pt x="32255" y="190899"/>
                        <a:pt x="28311" y="197519"/>
                      </a:cubicBezTo>
                      <a:lnTo>
                        <a:pt x="16761" y="197519"/>
                      </a:lnTo>
                      <a:cubicBezTo>
                        <a:pt x="11691" y="197519"/>
                        <a:pt x="7324" y="199491"/>
                        <a:pt x="4226" y="203012"/>
                      </a:cubicBezTo>
                      <a:cubicBezTo>
                        <a:pt x="1549" y="206111"/>
                        <a:pt x="0" y="210337"/>
                        <a:pt x="0" y="214703"/>
                      </a:cubicBezTo>
                      <a:cubicBezTo>
                        <a:pt x="0" y="223154"/>
                        <a:pt x="5775" y="231605"/>
                        <a:pt x="16761" y="231605"/>
                      </a:cubicBezTo>
                      <a:lnTo>
                        <a:pt x="51551" y="231605"/>
                      </a:lnTo>
                      <a:lnTo>
                        <a:pt x="95637" y="231605"/>
                      </a:lnTo>
                      <a:lnTo>
                        <a:pt x="113525" y="231605"/>
                      </a:lnTo>
                      <a:cubicBezTo>
                        <a:pt x="129159" y="231605"/>
                        <a:pt x="142963" y="225689"/>
                        <a:pt x="151695" y="215266"/>
                      </a:cubicBezTo>
                      <a:cubicBezTo>
                        <a:pt x="158879" y="206674"/>
                        <a:pt x="161696" y="195688"/>
                        <a:pt x="159724" y="184561"/>
                      </a:cubicBezTo>
                      <a:lnTo>
                        <a:pt x="159442" y="182730"/>
                      </a:lnTo>
                      <a:cubicBezTo>
                        <a:pt x="161837" y="182589"/>
                        <a:pt x="164795" y="182307"/>
                        <a:pt x="168175" y="181885"/>
                      </a:cubicBezTo>
                      <a:lnTo>
                        <a:pt x="174795" y="215548"/>
                      </a:lnTo>
                      <a:lnTo>
                        <a:pt x="174936" y="216111"/>
                      </a:lnTo>
                      <a:cubicBezTo>
                        <a:pt x="175781" y="220337"/>
                        <a:pt x="177894" y="231746"/>
                        <a:pt x="192401" y="231746"/>
                      </a:cubicBezTo>
                      <a:lnTo>
                        <a:pt x="209585" y="231746"/>
                      </a:lnTo>
                      <a:lnTo>
                        <a:pt x="233811" y="231746"/>
                      </a:lnTo>
                      <a:cubicBezTo>
                        <a:pt x="239727" y="231746"/>
                        <a:pt x="244234" y="226816"/>
                        <a:pt x="244234" y="220196"/>
                      </a:cubicBezTo>
                      <a:cubicBezTo>
                        <a:pt x="244234" y="213154"/>
                        <a:pt x="239163" y="205970"/>
                        <a:pt x="229163" y="204562"/>
                      </a:cubicBezTo>
                      <a:lnTo>
                        <a:pt x="218740" y="156954"/>
                      </a:lnTo>
                      <a:cubicBezTo>
                        <a:pt x="218740" y="156954"/>
                        <a:pt x="218740" y="156954"/>
                        <a:pt x="218740" y="156954"/>
                      </a:cubicBezTo>
                      <a:cubicBezTo>
                        <a:pt x="218599" y="156532"/>
                        <a:pt x="218599" y="156250"/>
                        <a:pt x="218458" y="155828"/>
                      </a:cubicBezTo>
                      <a:cubicBezTo>
                        <a:pt x="221839" y="149489"/>
                        <a:pt x="223670" y="142165"/>
                        <a:pt x="223670" y="134137"/>
                      </a:cubicBezTo>
                      <a:lnTo>
                        <a:pt x="223670" y="130334"/>
                      </a:lnTo>
                      <a:cubicBezTo>
                        <a:pt x="230571" y="127658"/>
                        <a:pt x="237051" y="123573"/>
                        <a:pt x="242544" y="118221"/>
                      </a:cubicBezTo>
                      <a:cubicBezTo>
                        <a:pt x="244093" y="116671"/>
                        <a:pt x="244234" y="114136"/>
                        <a:pt x="242685" y="112446"/>
                      </a:cubicBezTo>
                      <a:cubicBezTo>
                        <a:pt x="241135" y="110896"/>
                        <a:pt x="238600" y="110756"/>
                        <a:pt x="236910" y="112305"/>
                      </a:cubicBezTo>
                      <a:cubicBezTo>
                        <a:pt x="228177" y="120897"/>
                        <a:pt x="216627" y="125686"/>
                        <a:pt x="204373" y="125686"/>
                      </a:cubicBezTo>
                      <a:cubicBezTo>
                        <a:pt x="178739" y="125686"/>
                        <a:pt x="157752" y="104699"/>
                        <a:pt x="157752" y="78924"/>
                      </a:cubicBezTo>
                      <a:lnTo>
                        <a:pt x="157752" y="69205"/>
                      </a:lnTo>
                      <a:cubicBezTo>
                        <a:pt x="157752" y="48359"/>
                        <a:pt x="171978" y="29908"/>
                        <a:pt x="191979" y="24274"/>
                      </a:cubicBezTo>
                      <a:cubicBezTo>
                        <a:pt x="192824" y="25260"/>
                        <a:pt x="193810" y="26105"/>
                        <a:pt x="194655" y="27091"/>
                      </a:cubicBezTo>
                      <a:cubicBezTo>
                        <a:pt x="195359" y="27795"/>
                        <a:pt x="196204" y="28640"/>
                        <a:pt x="196627" y="29626"/>
                      </a:cubicBezTo>
                      <a:cubicBezTo>
                        <a:pt x="198035" y="33147"/>
                        <a:pt x="198176" y="35823"/>
                        <a:pt x="196627" y="38922"/>
                      </a:cubicBezTo>
                      <a:lnTo>
                        <a:pt x="196627" y="38922"/>
                      </a:lnTo>
                      <a:cubicBezTo>
                        <a:pt x="195782" y="40612"/>
                        <a:pt x="193950" y="44556"/>
                        <a:pt x="196486" y="47373"/>
                      </a:cubicBezTo>
                      <a:cubicBezTo>
                        <a:pt x="197753" y="48782"/>
                        <a:pt x="199303" y="49345"/>
                        <a:pt x="201275" y="49345"/>
                      </a:cubicBezTo>
                      <a:cubicBezTo>
                        <a:pt x="203106" y="49345"/>
                        <a:pt x="205218" y="48782"/>
                        <a:pt x="207331" y="48218"/>
                      </a:cubicBezTo>
                      <a:cubicBezTo>
                        <a:pt x="218177" y="45120"/>
                        <a:pt x="224797" y="37232"/>
                        <a:pt x="227473" y="28922"/>
                      </a:cubicBezTo>
                      <a:cubicBezTo>
                        <a:pt x="241839" y="37232"/>
                        <a:pt x="250995" y="52585"/>
                        <a:pt x="250995" y="69487"/>
                      </a:cubicBezTo>
                      <a:lnTo>
                        <a:pt x="250995" y="78924"/>
                      </a:lnTo>
                      <a:cubicBezTo>
                        <a:pt x="250995" y="86107"/>
                        <a:pt x="249305" y="93149"/>
                        <a:pt x="246206" y="99628"/>
                      </a:cubicBezTo>
                      <a:cubicBezTo>
                        <a:pt x="245220" y="101600"/>
                        <a:pt x="246065" y="104136"/>
                        <a:pt x="248037" y="105122"/>
                      </a:cubicBezTo>
                      <a:cubicBezTo>
                        <a:pt x="248600" y="105403"/>
                        <a:pt x="249164" y="105544"/>
                        <a:pt x="249868" y="105544"/>
                      </a:cubicBezTo>
                      <a:cubicBezTo>
                        <a:pt x="251417" y="105544"/>
                        <a:pt x="252826" y="104699"/>
                        <a:pt x="253530" y="103291"/>
                      </a:cubicBezTo>
                      <a:cubicBezTo>
                        <a:pt x="256347" y="97657"/>
                        <a:pt x="258178" y="91741"/>
                        <a:pt x="258882" y="85543"/>
                      </a:cubicBezTo>
                      <a:cubicBezTo>
                        <a:pt x="268319" y="85403"/>
                        <a:pt x="275925" y="77797"/>
                        <a:pt x="275925" y="68219"/>
                      </a:cubicBezTo>
                      <a:cubicBezTo>
                        <a:pt x="275362" y="58641"/>
                        <a:pt x="267615" y="50894"/>
                        <a:pt x="258178" y="50894"/>
                      </a:cubicBezTo>
                      <a:close/>
                    </a:path>
                  </a:pathLst>
                </a:custGeom>
                <a:solidFill>
                  <a:schemeClr val="accent1"/>
                </a:solidFill>
                <a:ln w="1408" cap="flat">
                  <a:noFill/>
                  <a:prstDash val="solid"/>
                  <a:miter/>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695" name="Freeform 126">
                  <a:extLst>
                    <a:ext uri="{FF2B5EF4-FFF2-40B4-BE49-F238E27FC236}">
                      <a16:creationId xmlns:a16="http://schemas.microsoft.com/office/drawing/2014/main" id="{131F4411-AA5A-A724-0D65-632CEDBA3BC8}"/>
                    </a:ext>
                  </a:extLst>
                </p:cNvPr>
                <p:cNvSpPr/>
                <p:nvPr/>
              </p:nvSpPr>
              <p:spPr>
                <a:xfrm>
                  <a:off x="7195446" y="1629473"/>
                  <a:ext cx="583546" cy="795941"/>
                </a:xfrm>
                <a:custGeom>
                  <a:avLst/>
                  <a:gdLst>
                    <a:gd name="connsiteX0" fmla="*/ 196384 w 227739"/>
                    <a:gd name="connsiteY0" fmla="*/ 124158 h 323179"/>
                    <a:gd name="connsiteX1" fmla="*/ 199201 w 227739"/>
                    <a:gd name="connsiteY1" fmla="*/ 111622 h 323179"/>
                    <a:gd name="connsiteX2" fmla="*/ 175538 w 227739"/>
                    <a:gd name="connsiteY2" fmla="*/ 20915 h 323179"/>
                    <a:gd name="connsiteX3" fmla="*/ 169059 w 227739"/>
                    <a:gd name="connsiteY3" fmla="*/ 27817 h 323179"/>
                    <a:gd name="connsiteX4" fmla="*/ 189764 w 227739"/>
                    <a:gd name="connsiteY4" fmla="*/ 97537 h 323179"/>
                    <a:gd name="connsiteX5" fmla="*/ 180327 w 227739"/>
                    <a:gd name="connsiteY5" fmla="*/ 95143 h 323179"/>
                    <a:gd name="connsiteX6" fmla="*/ 180327 w 227739"/>
                    <a:gd name="connsiteY6" fmla="*/ 76269 h 323179"/>
                    <a:gd name="connsiteX7" fmla="*/ 139199 w 227739"/>
                    <a:gd name="connsiteY7" fmla="*/ 76269 h 323179"/>
                    <a:gd name="connsiteX8" fmla="*/ 118634 w 227739"/>
                    <a:gd name="connsiteY8" fmla="*/ 55705 h 323179"/>
                    <a:gd name="connsiteX9" fmla="*/ 118634 w 227739"/>
                    <a:gd name="connsiteY9" fmla="*/ 42888 h 323179"/>
                    <a:gd name="connsiteX10" fmla="*/ 109197 w 227739"/>
                    <a:gd name="connsiteY10" fmla="*/ 42888 h 323179"/>
                    <a:gd name="connsiteX11" fmla="*/ 109197 w 227739"/>
                    <a:gd name="connsiteY11" fmla="*/ 55705 h 323179"/>
                    <a:gd name="connsiteX12" fmla="*/ 88633 w 227739"/>
                    <a:gd name="connsiteY12" fmla="*/ 76269 h 323179"/>
                    <a:gd name="connsiteX13" fmla="*/ 47505 w 227739"/>
                    <a:gd name="connsiteY13" fmla="*/ 76269 h 323179"/>
                    <a:gd name="connsiteX14" fmla="*/ 47505 w 227739"/>
                    <a:gd name="connsiteY14" fmla="*/ 95143 h 323179"/>
                    <a:gd name="connsiteX15" fmla="*/ 38068 w 227739"/>
                    <a:gd name="connsiteY15" fmla="*/ 97678 h 323179"/>
                    <a:gd name="connsiteX16" fmla="*/ 104127 w 227739"/>
                    <a:gd name="connsiteY16" fmla="*/ 9788 h 323179"/>
                    <a:gd name="connsiteX17" fmla="*/ 162439 w 227739"/>
                    <a:gd name="connsiteY17" fmla="*/ 22324 h 323179"/>
                    <a:gd name="connsiteX18" fmla="*/ 168073 w 227739"/>
                    <a:gd name="connsiteY18" fmla="*/ 14577 h 323179"/>
                    <a:gd name="connsiteX19" fmla="*/ 104127 w 227739"/>
                    <a:gd name="connsiteY19" fmla="*/ 210 h 323179"/>
                    <a:gd name="connsiteX20" fmla="*/ 28631 w 227739"/>
                    <a:gd name="connsiteY20" fmla="*/ 75706 h 323179"/>
                    <a:gd name="connsiteX21" fmla="*/ 28631 w 227739"/>
                    <a:gd name="connsiteY21" fmla="*/ 113876 h 323179"/>
                    <a:gd name="connsiteX22" fmla="*/ 31589 w 227739"/>
                    <a:gd name="connsiteY22" fmla="*/ 123876 h 323179"/>
                    <a:gd name="connsiteX23" fmla="*/ 320 w 227739"/>
                    <a:gd name="connsiteY23" fmla="*/ 180357 h 323179"/>
                    <a:gd name="connsiteX24" fmla="*/ 42153 w 227739"/>
                    <a:gd name="connsiteY24" fmla="*/ 172751 h 323179"/>
                    <a:gd name="connsiteX25" fmla="*/ 35674 w 227739"/>
                    <a:gd name="connsiteY25" fmla="*/ 165709 h 323179"/>
                    <a:gd name="connsiteX26" fmla="*/ 9476 w 227739"/>
                    <a:gd name="connsiteY26" fmla="*/ 171061 h 323179"/>
                    <a:gd name="connsiteX27" fmla="*/ 37927 w 227739"/>
                    <a:gd name="connsiteY27" fmla="*/ 133032 h 323179"/>
                    <a:gd name="connsiteX28" fmla="*/ 47505 w 227739"/>
                    <a:gd name="connsiteY28" fmla="*/ 133032 h 323179"/>
                    <a:gd name="connsiteX29" fmla="*/ 42153 w 227739"/>
                    <a:gd name="connsiteY29" fmla="*/ 159371 h 323179"/>
                    <a:gd name="connsiteX30" fmla="*/ 49336 w 227739"/>
                    <a:gd name="connsiteY30" fmla="*/ 165568 h 323179"/>
                    <a:gd name="connsiteX31" fmla="*/ 55393 w 227739"/>
                    <a:gd name="connsiteY31" fmla="*/ 153737 h 323179"/>
                    <a:gd name="connsiteX32" fmla="*/ 78774 w 227739"/>
                    <a:gd name="connsiteY32" fmla="*/ 175005 h 323179"/>
                    <a:gd name="connsiteX33" fmla="*/ 47364 w 227739"/>
                    <a:gd name="connsiteY33" fmla="*/ 191907 h 323179"/>
                    <a:gd name="connsiteX34" fmla="*/ 47364 w 227739"/>
                    <a:gd name="connsiteY34" fmla="*/ 191907 h 323179"/>
                    <a:gd name="connsiteX35" fmla="*/ 23702 w 227739"/>
                    <a:gd name="connsiteY35" fmla="*/ 273318 h 323179"/>
                    <a:gd name="connsiteX36" fmla="*/ 36801 w 227739"/>
                    <a:gd name="connsiteY36" fmla="*/ 308812 h 323179"/>
                    <a:gd name="connsiteX37" fmla="*/ 32575 w 227739"/>
                    <a:gd name="connsiteY37" fmla="*/ 323179 h 323179"/>
                    <a:gd name="connsiteX38" fmla="*/ 42294 w 227739"/>
                    <a:gd name="connsiteY38" fmla="*/ 323179 h 323179"/>
                    <a:gd name="connsiteX39" fmla="*/ 56801 w 227739"/>
                    <a:gd name="connsiteY39" fmla="*/ 275994 h 323179"/>
                    <a:gd name="connsiteX40" fmla="*/ 56801 w 227739"/>
                    <a:gd name="connsiteY40" fmla="*/ 197541 h 323179"/>
                    <a:gd name="connsiteX41" fmla="*/ 86380 w 227739"/>
                    <a:gd name="connsiteY41" fmla="*/ 181625 h 323179"/>
                    <a:gd name="connsiteX42" fmla="*/ 117085 w 227739"/>
                    <a:gd name="connsiteY42" fmla="*/ 199372 h 323179"/>
                    <a:gd name="connsiteX43" fmla="*/ 141170 w 227739"/>
                    <a:gd name="connsiteY43" fmla="*/ 181625 h 323179"/>
                    <a:gd name="connsiteX44" fmla="*/ 170749 w 227739"/>
                    <a:gd name="connsiteY44" fmla="*/ 197541 h 323179"/>
                    <a:gd name="connsiteX45" fmla="*/ 170749 w 227739"/>
                    <a:gd name="connsiteY45" fmla="*/ 275994 h 323179"/>
                    <a:gd name="connsiteX46" fmla="*/ 185256 w 227739"/>
                    <a:gd name="connsiteY46" fmla="*/ 323179 h 323179"/>
                    <a:gd name="connsiteX47" fmla="*/ 195679 w 227739"/>
                    <a:gd name="connsiteY47" fmla="*/ 323179 h 323179"/>
                    <a:gd name="connsiteX48" fmla="*/ 190750 w 227739"/>
                    <a:gd name="connsiteY48" fmla="*/ 308812 h 323179"/>
                    <a:gd name="connsiteX49" fmla="*/ 203849 w 227739"/>
                    <a:gd name="connsiteY49" fmla="*/ 265853 h 323179"/>
                    <a:gd name="connsiteX50" fmla="*/ 194412 w 227739"/>
                    <a:gd name="connsiteY50" fmla="*/ 265853 h 323179"/>
                    <a:gd name="connsiteX51" fmla="*/ 186947 w 227739"/>
                    <a:gd name="connsiteY51" fmla="*/ 296418 h 323179"/>
                    <a:gd name="connsiteX52" fmla="*/ 180186 w 227739"/>
                    <a:gd name="connsiteY52" fmla="*/ 274586 h 323179"/>
                    <a:gd name="connsiteX53" fmla="*/ 180186 w 227739"/>
                    <a:gd name="connsiteY53" fmla="*/ 203316 h 323179"/>
                    <a:gd name="connsiteX54" fmla="*/ 194271 w 227739"/>
                    <a:gd name="connsiteY54" fmla="*/ 237261 h 323179"/>
                    <a:gd name="connsiteX55" fmla="*/ 203708 w 227739"/>
                    <a:gd name="connsiteY55" fmla="*/ 237261 h 323179"/>
                    <a:gd name="connsiteX56" fmla="*/ 180045 w 227739"/>
                    <a:gd name="connsiteY56" fmla="*/ 191766 h 323179"/>
                    <a:gd name="connsiteX57" fmla="*/ 180045 w 227739"/>
                    <a:gd name="connsiteY57" fmla="*/ 191766 h 323179"/>
                    <a:gd name="connsiteX58" fmla="*/ 148635 w 227739"/>
                    <a:gd name="connsiteY58" fmla="*/ 174864 h 323179"/>
                    <a:gd name="connsiteX59" fmla="*/ 172017 w 227739"/>
                    <a:gd name="connsiteY59" fmla="*/ 153455 h 323179"/>
                    <a:gd name="connsiteX60" fmla="*/ 227371 w 227739"/>
                    <a:gd name="connsiteY60" fmla="*/ 180357 h 323179"/>
                    <a:gd name="connsiteX61" fmla="*/ 196384 w 227739"/>
                    <a:gd name="connsiteY61" fmla="*/ 124158 h 323179"/>
                    <a:gd name="connsiteX62" fmla="*/ 196384 w 227739"/>
                    <a:gd name="connsiteY62" fmla="*/ 124158 h 323179"/>
                    <a:gd name="connsiteX63" fmla="*/ 40604 w 227739"/>
                    <a:gd name="connsiteY63" fmla="*/ 296418 h 323179"/>
                    <a:gd name="connsiteX64" fmla="*/ 33138 w 227739"/>
                    <a:gd name="connsiteY64" fmla="*/ 273318 h 323179"/>
                    <a:gd name="connsiteX65" fmla="*/ 33138 w 227739"/>
                    <a:gd name="connsiteY65" fmla="*/ 233035 h 323179"/>
                    <a:gd name="connsiteX66" fmla="*/ 47223 w 227739"/>
                    <a:gd name="connsiteY66" fmla="*/ 203316 h 323179"/>
                    <a:gd name="connsiteX67" fmla="*/ 47223 w 227739"/>
                    <a:gd name="connsiteY67" fmla="*/ 274586 h 323179"/>
                    <a:gd name="connsiteX68" fmla="*/ 40604 w 227739"/>
                    <a:gd name="connsiteY68" fmla="*/ 296418 h 323179"/>
                    <a:gd name="connsiteX69" fmla="*/ 180327 w 227739"/>
                    <a:gd name="connsiteY69" fmla="*/ 104580 h 323179"/>
                    <a:gd name="connsiteX70" fmla="*/ 189623 w 227739"/>
                    <a:gd name="connsiteY70" fmla="*/ 114017 h 323179"/>
                    <a:gd name="connsiteX71" fmla="*/ 189764 w 227739"/>
                    <a:gd name="connsiteY71" fmla="*/ 114017 h 323179"/>
                    <a:gd name="connsiteX72" fmla="*/ 180186 w 227739"/>
                    <a:gd name="connsiteY72" fmla="*/ 123454 h 323179"/>
                    <a:gd name="connsiteX73" fmla="*/ 180186 w 227739"/>
                    <a:gd name="connsiteY73" fmla="*/ 104439 h 323179"/>
                    <a:gd name="connsiteX74" fmla="*/ 180327 w 227739"/>
                    <a:gd name="connsiteY74" fmla="*/ 104439 h 323179"/>
                    <a:gd name="connsiteX75" fmla="*/ 37927 w 227739"/>
                    <a:gd name="connsiteY75" fmla="*/ 114017 h 323179"/>
                    <a:gd name="connsiteX76" fmla="*/ 47364 w 227739"/>
                    <a:gd name="connsiteY76" fmla="*/ 104580 h 323179"/>
                    <a:gd name="connsiteX77" fmla="*/ 47364 w 227739"/>
                    <a:gd name="connsiteY77" fmla="*/ 123595 h 323179"/>
                    <a:gd name="connsiteX78" fmla="*/ 37927 w 227739"/>
                    <a:gd name="connsiteY78" fmla="*/ 114017 h 323179"/>
                    <a:gd name="connsiteX79" fmla="*/ 117085 w 227739"/>
                    <a:gd name="connsiteY79" fmla="*/ 189935 h 323179"/>
                    <a:gd name="connsiteX80" fmla="*/ 95817 w 227739"/>
                    <a:gd name="connsiteY80" fmla="*/ 180076 h 323179"/>
                    <a:gd name="connsiteX81" fmla="*/ 131593 w 227739"/>
                    <a:gd name="connsiteY81" fmla="*/ 180076 h 323179"/>
                    <a:gd name="connsiteX82" fmla="*/ 117085 w 227739"/>
                    <a:gd name="connsiteY82" fmla="*/ 189935 h 323179"/>
                    <a:gd name="connsiteX83" fmla="*/ 117085 w 227739"/>
                    <a:gd name="connsiteY83" fmla="*/ 189935 h 323179"/>
                    <a:gd name="connsiteX84" fmla="*/ 124832 w 227739"/>
                    <a:gd name="connsiteY84" fmla="*/ 170920 h 323179"/>
                    <a:gd name="connsiteX85" fmla="*/ 102718 w 227739"/>
                    <a:gd name="connsiteY85" fmla="*/ 170920 h 323179"/>
                    <a:gd name="connsiteX86" fmla="*/ 56942 w 227739"/>
                    <a:gd name="connsiteY86" fmla="*/ 123454 h 323179"/>
                    <a:gd name="connsiteX87" fmla="*/ 56801 w 227739"/>
                    <a:gd name="connsiteY87" fmla="*/ 123454 h 323179"/>
                    <a:gd name="connsiteX88" fmla="*/ 56801 w 227739"/>
                    <a:gd name="connsiteY88" fmla="*/ 85565 h 323179"/>
                    <a:gd name="connsiteX89" fmla="*/ 113705 w 227739"/>
                    <a:gd name="connsiteY89" fmla="*/ 71762 h 323179"/>
                    <a:gd name="connsiteX90" fmla="*/ 170608 w 227739"/>
                    <a:gd name="connsiteY90" fmla="*/ 85565 h 323179"/>
                    <a:gd name="connsiteX91" fmla="*/ 170608 w 227739"/>
                    <a:gd name="connsiteY91" fmla="*/ 123454 h 323179"/>
                    <a:gd name="connsiteX92" fmla="*/ 170608 w 227739"/>
                    <a:gd name="connsiteY92" fmla="*/ 123454 h 323179"/>
                    <a:gd name="connsiteX93" fmla="*/ 124832 w 227739"/>
                    <a:gd name="connsiteY93" fmla="*/ 170920 h 323179"/>
                    <a:gd name="connsiteX94" fmla="*/ 124832 w 227739"/>
                    <a:gd name="connsiteY94" fmla="*/ 170920 h 323179"/>
                    <a:gd name="connsiteX95" fmla="*/ 218075 w 227739"/>
                    <a:gd name="connsiteY95" fmla="*/ 171061 h 323179"/>
                    <a:gd name="connsiteX96" fmla="*/ 180045 w 227739"/>
                    <a:gd name="connsiteY96" fmla="*/ 142609 h 323179"/>
                    <a:gd name="connsiteX97" fmla="*/ 180045 w 227739"/>
                    <a:gd name="connsiteY97" fmla="*/ 133032 h 323179"/>
                    <a:gd name="connsiteX98" fmla="*/ 180327 w 227739"/>
                    <a:gd name="connsiteY98" fmla="*/ 133032 h 323179"/>
                    <a:gd name="connsiteX99" fmla="*/ 189764 w 227739"/>
                    <a:gd name="connsiteY99" fmla="*/ 133032 h 323179"/>
                    <a:gd name="connsiteX100" fmla="*/ 218075 w 227739"/>
                    <a:gd name="connsiteY100" fmla="*/ 171061 h 32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27739" h="323179">
                      <a:moveTo>
                        <a:pt x="196384" y="124158"/>
                      </a:moveTo>
                      <a:cubicBezTo>
                        <a:pt x="198637" y="120637"/>
                        <a:pt x="199764" y="115989"/>
                        <a:pt x="199201" y="111622"/>
                      </a:cubicBezTo>
                      <a:cubicBezTo>
                        <a:pt x="199764" y="79650"/>
                        <a:pt x="202299" y="44155"/>
                        <a:pt x="175538" y="20915"/>
                      </a:cubicBezTo>
                      <a:lnTo>
                        <a:pt x="169059" y="27817"/>
                      </a:lnTo>
                      <a:cubicBezTo>
                        <a:pt x="189482" y="45986"/>
                        <a:pt x="190890" y="72044"/>
                        <a:pt x="189764" y="97537"/>
                      </a:cubicBezTo>
                      <a:cubicBezTo>
                        <a:pt x="186947" y="95988"/>
                        <a:pt x="183707" y="95002"/>
                        <a:pt x="180327" y="95143"/>
                      </a:cubicBezTo>
                      <a:lnTo>
                        <a:pt x="180327" y="76269"/>
                      </a:lnTo>
                      <a:lnTo>
                        <a:pt x="139199" y="76269"/>
                      </a:lnTo>
                      <a:cubicBezTo>
                        <a:pt x="127931" y="76269"/>
                        <a:pt x="118634" y="67114"/>
                        <a:pt x="118634" y="55705"/>
                      </a:cubicBezTo>
                      <a:lnTo>
                        <a:pt x="118634" y="42888"/>
                      </a:lnTo>
                      <a:lnTo>
                        <a:pt x="109197" y="42888"/>
                      </a:lnTo>
                      <a:lnTo>
                        <a:pt x="109197" y="55705"/>
                      </a:lnTo>
                      <a:cubicBezTo>
                        <a:pt x="109197" y="66973"/>
                        <a:pt x="100042" y="76269"/>
                        <a:pt x="88633" y="76269"/>
                      </a:cubicBezTo>
                      <a:lnTo>
                        <a:pt x="47505" y="76269"/>
                      </a:lnTo>
                      <a:lnTo>
                        <a:pt x="47505" y="95143"/>
                      </a:lnTo>
                      <a:cubicBezTo>
                        <a:pt x="43984" y="95143"/>
                        <a:pt x="40744" y="96129"/>
                        <a:pt x="38068" y="97678"/>
                      </a:cubicBezTo>
                      <a:cubicBezTo>
                        <a:pt x="33702" y="51480"/>
                        <a:pt x="53843" y="11901"/>
                        <a:pt x="104127" y="9788"/>
                      </a:cubicBezTo>
                      <a:cubicBezTo>
                        <a:pt x="123846" y="9084"/>
                        <a:pt x="146382" y="9365"/>
                        <a:pt x="162439" y="22324"/>
                      </a:cubicBezTo>
                      <a:lnTo>
                        <a:pt x="168073" y="14577"/>
                      </a:lnTo>
                      <a:cubicBezTo>
                        <a:pt x="150185" y="492"/>
                        <a:pt x="125959" y="-635"/>
                        <a:pt x="104127" y="210"/>
                      </a:cubicBezTo>
                      <a:cubicBezTo>
                        <a:pt x="62435" y="210"/>
                        <a:pt x="28631" y="34155"/>
                        <a:pt x="28631" y="75706"/>
                      </a:cubicBezTo>
                      <a:lnTo>
                        <a:pt x="28631" y="113876"/>
                      </a:lnTo>
                      <a:cubicBezTo>
                        <a:pt x="28631" y="117538"/>
                        <a:pt x="29758" y="121059"/>
                        <a:pt x="31589" y="123876"/>
                      </a:cubicBezTo>
                      <a:cubicBezTo>
                        <a:pt x="1870" y="130637"/>
                        <a:pt x="-1229" y="153737"/>
                        <a:pt x="320" y="180357"/>
                      </a:cubicBezTo>
                      <a:cubicBezTo>
                        <a:pt x="13560" y="180357"/>
                        <a:pt x="31307" y="182188"/>
                        <a:pt x="42153" y="172751"/>
                      </a:cubicBezTo>
                      <a:lnTo>
                        <a:pt x="35674" y="165709"/>
                      </a:lnTo>
                      <a:cubicBezTo>
                        <a:pt x="28490" y="171484"/>
                        <a:pt x="18208" y="171343"/>
                        <a:pt x="9476" y="171061"/>
                      </a:cubicBezTo>
                      <a:cubicBezTo>
                        <a:pt x="7645" y="151060"/>
                        <a:pt x="16096" y="134018"/>
                        <a:pt x="37927" y="133032"/>
                      </a:cubicBezTo>
                      <a:cubicBezTo>
                        <a:pt x="38068" y="133032"/>
                        <a:pt x="47364" y="133032"/>
                        <a:pt x="47505" y="133032"/>
                      </a:cubicBezTo>
                      <a:cubicBezTo>
                        <a:pt x="47787" y="141764"/>
                        <a:pt x="47928" y="152046"/>
                        <a:pt x="42153" y="159371"/>
                      </a:cubicBezTo>
                      <a:lnTo>
                        <a:pt x="49336" y="165568"/>
                      </a:lnTo>
                      <a:cubicBezTo>
                        <a:pt x="52012" y="161906"/>
                        <a:pt x="54125" y="157962"/>
                        <a:pt x="55393" y="153737"/>
                      </a:cubicBezTo>
                      <a:cubicBezTo>
                        <a:pt x="60886" y="162892"/>
                        <a:pt x="69055" y="170357"/>
                        <a:pt x="78774" y="175005"/>
                      </a:cubicBezTo>
                      <a:cubicBezTo>
                        <a:pt x="78774" y="175005"/>
                        <a:pt x="48209" y="191484"/>
                        <a:pt x="47364" y="191907"/>
                      </a:cubicBezTo>
                      <a:lnTo>
                        <a:pt x="47364" y="191907"/>
                      </a:lnTo>
                      <a:cubicBezTo>
                        <a:pt x="16941" y="208386"/>
                        <a:pt x="24547" y="244867"/>
                        <a:pt x="23702" y="273318"/>
                      </a:cubicBezTo>
                      <a:cubicBezTo>
                        <a:pt x="23138" y="285995"/>
                        <a:pt x="30462" y="298249"/>
                        <a:pt x="36801" y="308812"/>
                      </a:cubicBezTo>
                      <a:lnTo>
                        <a:pt x="32575" y="323179"/>
                      </a:lnTo>
                      <a:lnTo>
                        <a:pt x="42294" y="323179"/>
                      </a:lnTo>
                      <a:lnTo>
                        <a:pt x="56801" y="275994"/>
                      </a:lnTo>
                      <a:lnTo>
                        <a:pt x="56801" y="197541"/>
                      </a:lnTo>
                      <a:lnTo>
                        <a:pt x="86380" y="181625"/>
                      </a:lnTo>
                      <a:cubicBezTo>
                        <a:pt x="90605" y="195287"/>
                        <a:pt x="103282" y="200640"/>
                        <a:pt x="117085" y="199372"/>
                      </a:cubicBezTo>
                      <a:cubicBezTo>
                        <a:pt x="128353" y="199372"/>
                        <a:pt x="137931" y="191907"/>
                        <a:pt x="141170" y="181625"/>
                      </a:cubicBezTo>
                      <a:lnTo>
                        <a:pt x="170749" y="197541"/>
                      </a:lnTo>
                      <a:lnTo>
                        <a:pt x="170749" y="275994"/>
                      </a:lnTo>
                      <a:lnTo>
                        <a:pt x="185256" y="323179"/>
                      </a:lnTo>
                      <a:lnTo>
                        <a:pt x="195679" y="323179"/>
                      </a:lnTo>
                      <a:lnTo>
                        <a:pt x="190750" y="308812"/>
                      </a:lnTo>
                      <a:cubicBezTo>
                        <a:pt x="200327" y="293037"/>
                        <a:pt x="204835" y="284868"/>
                        <a:pt x="203849" y="265853"/>
                      </a:cubicBezTo>
                      <a:lnTo>
                        <a:pt x="194412" y="265853"/>
                      </a:lnTo>
                      <a:cubicBezTo>
                        <a:pt x="194834" y="277825"/>
                        <a:pt x="193707" y="286276"/>
                        <a:pt x="186947" y="296418"/>
                      </a:cubicBezTo>
                      <a:lnTo>
                        <a:pt x="180186" y="274586"/>
                      </a:lnTo>
                      <a:lnTo>
                        <a:pt x="180186" y="203316"/>
                      </a:lnTo>
                      <a:cubicBezTo>
                        <a:pt x="190327" y="211344"/>
                        <a:pt x="195257" y="224302"/>
                        <a:pt x="194271" y="237261"/>
                      </a:cubicBezTo>
                      <a:lnTo>
                        <a:pt x="203708" y="237261"/>
                      </a:lnTo>
                      <a:cubicBezTo>
                        <a:pt x="204835" y="218809"/>
                        <a:pt x="196243" y="200921"/>
                        <a:pt x="180045" y="191766"/>
                      </a:cubicBezTo>
                      <a:lnTo>
                        <a:pt x="180045" y="191766"/>
                      </a:lnTo>
                      <a:cubicBezTo>
                        <a:pt x="179200" y="191344"/>
                        <a:pt x="148635" y="174864"/>
                        <a:pt x="148635" y="174864"/>
                      </a:cubicBezTo>
                      <a:cubicBezTo>
                        <a:pt x="158354" y="170216"/>
                        <a:pt x="166523" y="162751"/>
                        <a:pt x="172017" y="153455"/>
                      </a:cubicBezTo>
                      <a:cubicBezTo>
                        <a:pt x="180890" y="179794"/>
                        <a:pt x="202863" y="181625"/>
                        <a:pt x="227371" y="180357"/>
                      </a:cubicBezTo>
                      <a:cubicBezTo>
                        <a:pt x="229061" y="154018"/>
                        <a:pt x="225962" y="130919"/>
                        <a:pt x="196384" y="124158"/>
                      </a:cubicBezTo>
                      <a:lnTo>
                        <a:pt x="196384" y="124158"/>
                      </a:lnTo>
                      <a:close/>
                      <a:moveTo>
                        <a:pt x="40604" y="296418"/>
                      </a:moveTo>
                      <a:cubicBezTo>
                        <a:pt x="36237" y="289516"/>
                        <a:pt x="32998" y="281628"/>
                        <a:pt x="33138" y="273318"/>
                      </a:cubicBezTo>
                      <a:lnTo>
                        <a:pt x="33138" y="233035"/>
                      </a:lnTo>
                      <a:cubicBezTo>
                        <a:pt x="33138" y="221345"/>
                        <a:pt x="38350" y="210499"/>
                        <a:pt x="47223" y="203316"/>
                      </a:cubicBezTo>
                      <a:lnTo>
                        <a:pt x="47223" y="274586"/>
                      </a:lnTo>
                      <a:lnTo>
                        <a:pt x="40604" y="296418"/>
                      </a:lnTo>
                      <a:close/>
                      <a:moveTo>
                        <a:pt x="180327" y="104580"/>
                      </a:moveTo>
                      <a:cubicBezTo>
                        <a:pt x="185538" y="104580"/>
                        <a:pt x="190045" y="108946"/>
                        <a:pt x="189623" y="114017"/>
                      </a:cubicBezTo>
                      <a:lnTo>
                        <a:pt x="189764" y="114017"/>
                      </a:lnTo>
                      <a:cubicBezTo>
                        <a:pt x="189764" y="119228"/>
                        <a:pt x="185397" y="123595"/>
                        <a:pt x="180186" y="123454"/>
                      </a:cubicBezTo>
                      <a:lnTo>
                        <a:pt x="180186" y="104439"/>
                      </a:lnTo>
                      <a:lnTo>
                        <a:pt x="180327" y="104439"/>
                      </a:lnTo>
                      <a:close/>
                      <a:moveTo>
                        <a:pt x="37927" y="114017"/>
                      </a:moveTo>
                      <a:cubicBezTo>
                        <a:pt x="37927" y="108805"/>
                        <a:pt x="42153" y="104580"/>
                        <a:pt x="47364" y="104580"/>
                      </a:cubicBezTo>
                      <a:lnTo>
                        <a:pt x="47364" y="123595"/>
                      </a:lnTo>
                      <a:cubicBezTo>
                        <a:pt x="42153" y="123595"/>
                        <a:pt x="37927" y="119228"/>
                        <a:pt x="37927" y="114017"/>
                      </a:cubicBezTo>
                      <a:close/>
                      <a:moveTo>
                        <a:pt x="117085" y="189935"/>
                      </a:moveTo>
                      <a:cubicBezTo>
                        <a:pt x="107930" y="190498"/>
                        <a:pt x="99761" y="189372"/>
                        <a:pt x="95817" y="180076"/>
                      </a:cubicBezTo>
                      <a:cubicBezTo>
                        <a:pt x="104690" y="180780"/>
                        <a:pt x="122719" y="180780"/>
                        <a:pt x="131593" y="180076"/>
                      </a:cubicBezTo>
                      <a:cubicBezTo>
                        <a:pt x="129339" y="185850"/>
                        <a:pt x="123705" y="189935"/>
                        <a:pt x="117085" y="189935"/>
                      </a:cubicBezTo>
                      <a:lnTo>
                        <a:pt x="117085" y="189935"/>
                      </a:lnTo>
                      <a:close/>
                      <a:moveTo>
                        <a:pt x="124832" y="170920"/>
                      </a:moveTo>
                      <a:lnTo>
                        <a:pt x="102718" y="170920"/>
                      </a:lnTo>
                      <a:cubicBezTo>
                        <a:pt x="76943" y="171061"/>
                        <a:pt x="55815" y="149089"/>
                        <a:pt x="56942" y="123454"/>
                      </a:cubicBezTo>
                      <a:lnTo>
                        <a:pt x="56801" y="123454"/>
                      </a:lnTo>
                      <a:lnTo>
                        <a:pt x="56801" y="85565"/>
                      </a:lnTo>
                      <a:cubicBezTo>
                        <a:pt x="75534" y="84438"/>
                        <a:pt x="102296" y="91199"/>
                        <a:pt x="113705" y="71762"/>
                      </a:cubicBezTo>
                      <a:cubicBezTo>
                        <a:pt x="125254" y="91199"/>
                        <a:pt x="151875" y="84438"/>
                        <a:pt x="170608" y="85565"/>
                      </a:cubicBezTo>
                      <a:lnTo>
                        <a:pt x="170608" y="123454"/>
                      </a:lnTo>
                      <a:lnTo>
                        <a:pt x="170608" y="123454"/>
                      </a:lnTo>
                      <a:cubicBezTo>
                        <a:pt x="171594" y="149089"/>
                        <a:pt x="150607" y="171061"/>
                        <a:pt x="124832" y="170920"/>
                      </a:cubicBezTo>
                      <a:lnTo>
                        <a:pt x="124832" y="170920"/>
                      </a:lnTo>
                      <a:close/>
                      <a:moveTo>
                        <a:pt x="218075" y="171061"/>
                      </a:moveTo>
                      <a:cubicBezTo>
                        <a:pt x="198074" y="172892"/>
                        <a:pt x="181031" y="164441"/>
                        <a:pt x="180045" y="142609"/>
                      </a:cubicBezTo>
                      <a:lnTo>
                        <a:pt x="180045" y="133032"/>
                      </a:lnTo>
                      <a:lnTo>
                        <a:pt x="180327" y="133032"/>
                      </a:lnTo>
                      <a:lnTo>
                        <a:pt x="189764" y="133032"/>
                      </a:lnTo>
                      <a:cubicBezTo>
                        <a:pt x="211595" y="134018"/>
                        <a:pt x="219906" y="151060"/>
                        <a:pt x="218075" y="171061"/>
                      </a:cubicBezTo>
                      <a:close/>
                    </a:path>
                  </a:pathLst>
                </a:custGeom>
                <a:solidFill>
                  <a:schemeClr val="accent1"/>
                </a:solidFill>
                <a:ln w="1408" cap="flat">
                  <a:noFill/>
                  <a:prstDash val="solid"/>
                  <a:miter/>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nvGrpSpPr>
                <p:cNvPr id="696" name="Graphic 112">
                  <a:extLst>
                    <a:ext uri="{FF2B5EF4-FFF2-40B4-BE49-F238E27FC236}">
                      <a16:creationId xmlns:a16="http://schemas.microsoft.com/office/drawing/2014/main" id="{C02404B8-C650-1DB8-B38D-383CFB63AB3A}"/>
                    </a:ext>
                  </a:extLst>
                </p:cNvPr>
                <p:cNvGrpSpPr/>
                <p:nvPr/>
              </p:nvGrpSpPr>
              <p:grpSpPr>
                <a:xfrm>
                  <a:off x="9298619" y="1540982"/>
                  <a:ext cx="516098" cy="862026"/>
                  <a:chOff x="2025217" y="2914973"/>
                  <a:chExt cx="201415" cy="350012"/>
                </a:xfrm>
                <a:noFill/>
              </p:grpSpPr>
              <p:sp>
                <p:nvSpPr>
                  <p:cNvPr id="708" name="Freeform 139">
                    <a:extLst>
                      <a:ext uri="{FF2B5EF4-FFF2-40B4-BE49-F238E27FC236}">
                        <a16:creationId xmlns:a16="http://schemas.microsoft.com/office/drawing/2014/main" id="{B5497151-49EC-AE2A-B272-DE306FF7B4D1}"/>
                      </a:ext>
                    </a:extLst>
                  </p:cNvPr>
                  <p:cNvSpPr/>
                  <p:nvPr/>
                </p:nvSpPr>
                <p:spPr>
                  <a:xfrm>
                    <a:off x="2029160" y="2923846"/>
                    <a:ext cx="36480" cy="107891"/>
                  </a:xfrm>
                  <a:custGeom>
                    <a:avLst/>
                    <a:gdLst>
                      <a:gd name="connsiteX0" fmla="*/ 36480 w 36480"/>
                      <a:gd name="connsiteY0" fmla="*/ 0 h 107891"/>
                      <a:gd name="connsiteX1" fmla="*/ 23381 w 36480"/>
                      <a:gd name="connsiteY1" fmla="*/ 19719 h 107891"/>
                      <a:gd name="connsiteX2" fmla="*/ 0 w 36480"/>
                      <a:gd name="connsiteY2" fmla="*/ 48734 h 107891"/>
                      <a:gd name="connsiteX3" fmla="*/ 13662 w 36480"/>
                      <a:gd name="connsiteY3" fmla="*/ 73665 h 107891"/>
                      <a:gd name="connsiteX4" fmla="*/ 13662 w 36480"/>
                      <a:gd name="connsiteY4" fmla="*/ 107891 h 107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80" h="107891">
                        <a:moveTo>
                          <a:pt x="36480" y="0"/>
                        </a:moveTo>
                        <a:cubicBezTo>
                          <a:pt x="30001" y="4648"/>
                          <a:pt x="25212" y="11550"/>
                          <a:pt x="23381" y="19719"/>
                        </a:cubicBezTo>
                        <a:cubicBezTo>
                          <a:pt x="10000" y="22677"/>
                          <a:pt x="0" y="34508"/>
                          <a:pt x="0" y="48734"/>
                        </a:cubicBezTo>
                        <a:cubicBezTo>
                          <a:pt x="0" y="59157"/>
                          <a:pt x="5493" y="68453"/>
                          <a:pt x="13662" y="73665"/>
                        </a:cubicBezTo>
                        <a:lnTo>
                          <a:pt x="13662" y="107891"/>
                        </a:lnTo>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09" name="Freeform 140">
                    <a:extLst>
                      <a:ext uri="{FF2B5EF4-FFF2-40B4-BE49-F238E27FC236}">
                        <a16:creationId xmlns:a16="http://schemas.microsoft.com/office/drawing/2014/main" id="{8802416D-B12B-2127-C537-6D0B1E005389}"/>
                      </a:ext>
                    </a:extLst>
                  </p:cNvPr>
                  <p:cNvSpPr/>
                  <p:nvPr/>
                </p:nvSpPr>
                <p:spPr>
                  <a:xfrm>
                    <a:off x="2084937" y="2914973"/>
                    <a:ext cx="137892" cy="116623"/>
                  </a:xfrm>
                  <a:custGeom>
                    <a:avLst/>
                    <a:gdLst>
                      <a:gd name="connsiteX0" fmla="*/ 124230 w 137892"/>
                      <a:gd name="connsiteY0" fmla="*/ 116624 h 116623"/>
                      <a:gd name="connsiteX1" fmla="*/ 124230 w 137892"/>
                      <a:gd name="connsiteY1" fmla="*/ 82397 h 116623"/>
                      <a:gd name="connsiteX2" fmla="*/ 137892 w 137892"/>
                      <a:gd name="connsiteY2" fmla="*/ 57467 h 116623"/>
                      <a:gd name="connsiteX3" fmla="*/ 114511 w 137892"/>
                      <a:gd name="connsiteY3" fmla="*/ 28452 h 116623"/>
                      <a:gd name="connsiteX4" fmla="*/ 82256 w 137892"/>
                      <a:gd name="connsiteY4" fmla="*/ 2676 h 116623"/>
                      <a:gd name="connsiteX5" fmla="*/ 60706 w 137892"/>
                      <a:gd name="connsiteY5" fmla="*/ 10705 h 116623"/>
                      <a:gd name="connsiteX6" fmla="*/ 41128 w 137892"/>
                      <a:gd name="connsiteY6" fmla="*/ 0 h 116623"/>
                      <a:gd name="connsiteX7" fmla="*/ 21550 w 137892"/>
                      <a:gd name="connsiteY7" fmla="*/ 10705 h 116623"/>
                      <a:gd name="connsiteX8" fmla="*/ 0 w 137892"/>
                      <a:gd name="connsiteY8" fmla="*/ 2676 h 1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92" h="116623">
                        <a:moveTo>
                          <a:pt x="124230" y="116624"/>
                        </a:moveTo>
                        <a:lnTo>
                          <a:pt x="124230" y="82397"/>
                        </a:lnTo>
                        <a:cubicBezTo>
                          <a:pt x="132399" y="77045"/>
                          <a:pt x="137892" y="67890"/>
                          <a:pt x="137892" y="57467"/>
                        </a:cubicBezTo>
                        <a:cubicBezTo>
                          <a:pt x="137892" y="43241"/>
                          <a:pt x="127892" y="31410"/>
                          <a:pt x="114511" y="28452"/>
                        </a:cubicBezTo>
                        <a:cubicBezTo>
                          <a:pt x="111131" y="13662"/>
                          <a:pt x="98032" y="2676"/>
                          <a:pt x="82256" y="2676"/>
                        </a:cubicBezTo>
                        <a:cubicBezTo>
                          <a:pt x="73946" y="2676"/>
                          <a:pt x="66481" y="5634"/>
                          <a:pt x="60706" y="10705"/>
                        </a:cubicBezTo>
                        <a:cubicBezTo>
                          <a:pt x="56622" y="4226"/>
                          <a:pt x="49298" y="0"/>
                          <a:pt x="41128" y="0"/>
                        </a:cubicBezTo>
                        <a:cubicBezTo>
                          <a:pt x="32959" y="0"/>
                          <a:pt x="25635" y="4226"/>
                          <a:pt x="21550" y="10705"/>
                        </a:cubicBezTo>
                        <a:cubicBezTo>
                          <a:pt x="15775" y="5775"/>
                          <a:pt x="8169" y="2676"/>
                          <a:pt x="0" y="2676"/>
                        </a:cubicBezTo>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nvGrpSpPr>
                  <p:cNvPr id="710" name="Graphic 112">
                    <a:extLst>
                      <a:ext uri="{FF2B5EF4-FFF2-40B4-BE49-F238E27FC236}">
                        <a16:creationId xmlns:a16="http://schemas.microsoft.com/office/drawing/2014/main" id="{307BCA97-8216-9974-A281-4724AD3C47AD}"/>
                      </a:ext>
                    </a:extLst>
                  </p:cNvPr>
                  <p:cNvGrpSpPr/>
                  <p:nvPr/>
                </p:nvGrpSpPr>
                <p:grpSpPr>
                  <a:xfrm>
                    <a:off x="2025217" y="2994553"/>
                    <a:ext cx="201415" cy="270432"/>
                    <a:chOff x="2025217" y="2994553"/>
                    <a:chExt cx="201415" cy="270432"/>
                  </a:xfrm>
                  <a:noFill/>
                </p:grpSpPr>
                <p:sp>
                  <p:nvSpPr>
                    <p:cNvPr id="711" name="Freeform 143">
                      <a:extLst>
                        <a:ext uri="{FF2B5EF4-FFF2-40B4-BE49-F238E27FC236}">
                          <a16:creationId xmlns:a16="http://schemas.microsoft.com/office/drawing/2014/main" id="{E41ED08B-8A11-408E-6BFB-C6EF729B44AB}"/>
                        </a:ext>
                      </a:extLst>
                    </p:cNvPr>
                    <p:cNvSpPr/>
                    <p:nvPr/>
                  </p:nvSpPr>
                  <p:spPr>
                    <a:xfrm>
                      <a:off x="2025217" y="3135403"/>
                      <a:ext cx="80284" cy="129582"/>
                    </a:xfrm>
                    <a:custGeom>
                      <a:avLst/>
                      <a:gdLst>
                        <a:gd name="connsiteX0" fmla="*/ 80285 w 80284"/>
                        <a:gd name="connsiteY0" fmla="*/ 0 h 129582"/>
                        <a:gd name="connsiteX1" fmla="*/ 80285 w 80284"/>
                        <a:gd name="connsiteY1" fmla="*/ 16902 h 129582"/>
                        <a:gd name="connsiteX2" fmla="*/ 69721 w 80284"/>
                        <a:gd name="connsiteY2" fmla="*/ 27466 h 129582"/>
                        <a:gd name="connsiteX3" fmla="*/ 57044 w 80284"/>
                        <a:gd name="connsiteY3" fmla="*/ 27466 h 129582"/>
                        <a:gd name="connsiteX4" fmla="*/ 0 w 80284"/>
                        <a:gd name="connsiteY4" fmla="*/ 84510 h 129582"/>
                        <a:gd name="connsiteX5" fmla="*/ 0 w 80284"/>
                        <a:gd name="connsiteY5" fmla="*/ 129582 h 12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84" h="129581">
                          <a:moveTo>
                            <a:pt x="80285" y="0"/>
                          </a:moveTo>
                          <a:lnTo>
                            <a:pt x="80285" y="16902"/>
                          </a:lnTo>
                          <a:cubicBezTo>
                            <a:pt x="80285" y="22677"/>
                            <a:pt x="75496" y="27466"/>
                            <a:pt x="69721" y="27466"/>
                          </a:cubicBezTo>
                          <a:lnTo>
                            <a:pt x="57044" y="27466"/>
                          </a:lnTo>
                          <a:cubicBezTo>
                            <a:pt x="25494" y="27466"/>
                            <a:pt x="0" y="52960"/>
                            <a:pt x="0" y="84510"/>
                          </a:cubicBezTo>
                          <a:lnTo>
                            <a:pt x="0" y="129582"/>
                          </a:lnTo>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12" name="Freeform 144">
                      <a:extLst>
                        <a:ext uri="{FF2B5EF4-FFF2-40B4-BE49-F238E27FC236}">
                          <a16:creationId xmlns:a16="http://schemas.microsoft.com/office/drawing/2014/main" id="{F168850C-3B99-608E-720A-81EEF4CF8D73}"/>
                        </a:ext>
                      </a:extLst>
                    </p:cNvPr>
                    <p:cNvSpPr/>
                    <p:nvPr/>
                  </p:nvSpPr>
                  <p:spPr>
                    <a:xfrm>
                      <a:off x="2146348" y="3135403"/>
                      <a:ext cx="80284" cy="129582"/>
                    </a:xfrm>
                    <a:custGeom>
                      <a:avLst/>
                      <a:gdLst>
                        <a:gd name="connsiteX0" fmla="*/ 80285 w 80284"/>
                        <a:gd name="connsiteY0" fmla="*/ 129582 h 129582"/>
                        <a:gd name="connsiteX1" fmla="*/ 80285 w 80284"/>
                        <a:gd name="connsiteY1" fmla="*/ 84510 h 129582"/>
                        <a:gd name="connsiteX2" fmla="*/ 23240 w 80284"/>
                        <a:gd name="connsiteY2" fmla="*/ 27466 h 129582"/>
                        <a:gd name="connsiteX3" fmla="*/ 10564 w 80284"/>
                        <a:gd name="connsiteY3" fmla="*/ 27466 h 129582"/>
                        <a:gd name="connsiteX4" fmla="*/ 0 w 80284"/>
                        <a:gd name="connsiteY4" fmla="*/ 16902 h 129582"/>
                        <a:gd name="connsiteX5" fmla="*/ 0 w 80284"/>
                        <a:gd name="connsiteY5" fmla="*/ 0 h 12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84" h="129581">
                          <a:moveTo>
                            <a:pt x="80285" y="129582"/>
                          </a:moveTo>
                          <a:lnTo>
                            <a:pt x="80285" y="84510"/>
                          </a:lnTo>
                          <a:cubicBezTo>
                            <a:pt x="80285" y="52960"/>
                            <a:pt x="54791" y="27466"/>
                            <a:pt x="23240" y="27466"/>
                          </a:cubicBezTo>
                          <a:lnTo>
                            <a:pt x="10564" y="27466"/>
                          </a:lnTo>
                          <a:cubicBezTo>
                            <a:pt x="4789" y="27466"/>
                            <a:pt x="0" y="22677"/>
                            <a:pt x="0" y="16902"/>
                          </a:cubicBezTo>
                          <a:lnTo>
                            <a:pt x="0" y="0"/>
                          </a:lnTo>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13" name="Freeform 145">
                      <a:extLst>
                        <a:ext uri="{FF2B5EF4-FFF2-40B4-BE49-F238E27FC236}">
                          <a16:creationId xmlns:a16="http://schemas.microsoft.com/office/drawing/2014/main" id="{6CDEF0D6-547E-BCD1-E6EA-ABDEBDDCEBB8}"/>
                        </a:ext>
                      </a:extLst>
                    </p:cNvPr>
                    <p:cNvSpPr/>
                    <p:nvPr/>
                  </p:nvSpPr>
                  <p:spPr>
                    <a:xfrm>
                      <a:off x="2062542" y="2994553"/>
                      <a:ext cx="126765" cy="142258"/>
                    </a:xfrm>
                    <a:custGeom>
                      <a:avLst/>
                      <a:gdLst>
                        <a:gd name="connsiteX0" fmla="*/ 63383 w 126765"/>
                        <a:gd name="connsiteY0" fmla="*/ 142259 h 142258"/>
                        <a:gd name="connsiteX1" fmla="*/ 63383 w 126765"/>
                        <a:gd name="connsiteY1" fmla="*/ 142259 h 142258"/>
                        <a:gd name="connsiteX2" fmla="*/ 0 w 126765"/>
                        <a:gd name="connsiteY2" fmla="*/ 78876 h 142258"/>
                        <a:gd name="connsiteX3" fmla="*/ 0 w 126765"/>
                        <a:gd name="connsiteY3" fmla="*/ 21128 h 142258"/>
                        <a:gd name="connsiteX4" fmla="*/ 21128 w 126765"/>
                        <a:gd name="connsiteY4" fmla="*/ 0 h 142258"/>
                        <a:gd name="connsiteX5" fmla="*/ 105638 w 126765"/>
                        <a:gd name="connsiteY5" fmla="*/ 0 h 142258"/>
                        <a:gd name="connsiteX6" fmla="*/ 126765 w 126765"/>
                        <a:gd name="connsiteY6" fmla="*/ 21128 h 142258"/>
                        <a:gd name="connsiteX7" fmla="*/ 126765 w 126765"/>
                        <a:gd name="connsiteY7" fmla="*/ 78876 h 142258"/>
                        <a:gd name="connsiteX8" fmla="*/ 63383 w 126765"/>
                        <a:gd name="connsiteY8" fmla="*/ 142259 h 1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764" h="142258">
                          <a:moveTo>
                            <a:pt x="63383" y="142259"/>
                          </a:moveTo>
                          <a:lnTo>
                            <a:pt x="63383" y="142259"/>
                          </a:lnTo>
                          <a:cubicBezTo>
                            <a:pt x="28311" y="142259"/>
                            <a:pt x="0" y="113948"/>
                            <a:pt x="0" y="78876"/>
                          </a:cubicBezTo>
                          <a:lnTo>
                            <a:pt x="0" y="21128"/>
                          </a:lnTo>
                          <a:cubicBezTo>
                            <a:pt x="0" y="9437"/>
                            <a:pt x="9437" y="0"/>
                            <a:pt x="21128" y="0"/>
                          </a:cubicBezTo>
                          <a:lnTo>
                            <a:pt x="105638" y="0"/>
                          </a:lnTo>
                          <a:cubicBezTo>
                            <a:pt x="117328" y="0"/>
                            <a:pt x="126765" y="9437"/>
                            <a:pt x="126765" y="21128"/>
                          </a:cubicBezTo>
                          <a:lnTo>
                            <a:pt x="126765" y="78876"/>
                          </a:lnTo>
                          <a:cubicBezTo>
                            <a:pt x="126765" y="113807"/>
                            <a:pt x="98454" y="142259"/>
                            <a:pt x="63383" y="142259"/>
                          </a:cubicBezTo>
                          <a:close/>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nvGrpSpPr>
                    <p:cNvPr id="714" name="Graphic 112">
                      <a:extLst>
                        <a:ext uri="{FF2B5EF4-FFF2-40B4-BE49-F238E27FC236}">
                          <a16:creationId xmlns:a16="http://schemas.microsoft.com/office/drawing/2014/main" id="{E8521017-130C-9382-4159-49A56031C679}"/>
                        </a:ext>
                      </a:extLst>
                    </p:cNvPr>
                    <p:cNvGrpSpPr/>
                    <p:nvPr/>
                  </p:nvGrpSpPr>
                  <p:grpSpPr>
                    <a:xfrm>
                      <a:off x="2039649" y="3026796"/>
                      <a:ext cx="172596" cy="45505"/>
                      <a:chOff x="2039649" y="3026796"/>
                      <a:chExt cx="172596" cy="45505"/>
                    </a:xfrm>
                    <a:noFill/>
                  </p:grpSpPr>
                  <p:sp>
                    <p:nvSpPr>
                      <p:cNvPr id="718" name="Freeform 148">
                        <a:extLst>
                          <a:ext uri="{FF2B5EF4-FFF2-40B4-BE49-F238E27FC236}">
                            <a16:creationId xmlns:a16="http://schemas.microsoft.com/office/drawing/2014/main" id="{5B8F6CC5-C878-6EB8-ECE0-2D6D40808CF4}"/>
                          </a:ext>
                        </a:extLst>
                      </p:cNvPr>
                      <p:cNvSpPr/>
                      <p:nvPr/>
                    </p:nvSpPr>
                    <p:spPr>
                      <a:xfrm>
                        <a:off x="2039649" y="3026796"/>
                        <a:ext cx="22893" cy="45505"/>
                      </a:xfrm>
                      <a:custGeom>
                        <a:avLst/>
                        <a:gdLst>
                          <a:gd name="connsiteX0" fmla="*/ 9653 w 22893"/>
                          <a:gd name="connsiteY0" fmla="*/ 152 h 45505"/>
                          <a:gd name="connsiteX1" fmla="*/ 216 w 22893"/>
                          <a:gd name="connsiteY1" fmla="*/ 25082 h 45505"/>
                          <a:gd name="connsiteX2" fmla="*/ 14442 w 22893"/>
                          <a:gd name="connsiteY2" fmla="*/ 45506 h 45505"/>
                          <a:gd name="connsiteX3" fmla="*/ 22893 w 22893"/>
                          <a:gd name="connsiteY3" fmla="*/ 39590 h 45505"/>
                          <a:gd name="connsiteX4" fmla="*/ 22893 w 22893"/>
                          <a:gd name="connsiteY4" fmla="*/ 8321 h 45505"/>
                          <a:gd name="connsiteX5" fmla="*/ 9653 w 22893"/>
                          <a:gd name="connsiteY5" fmla="*/ 152 h 4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93" h="45505">
                            <a:moveTo>
                              <a:pt x="9653" y="152"/>
                            </a:moveTo>
                            <a:cubicBezTo>
                              <a:pt x="1484" y="1420"/>
                              <a:pt x="-770" y="12547"/>
                              <a:pt x="216" y="25082"/>
                            </a:cubicBezTo>
                            <a:cubicBezTo>
                              <a:pt x="1202" y="37618"/>
                              <a:pt x="7118" y="45506"/>
                              <a:pt x="14442" y="45506"/>
                            </a:cubicBezTo>
                            <a:cubicBezTo>
                              <a:pt x="18386" y="45506"/>
                              <a:pt x="21203" y="43252"/>
                              <a:pt x="22893" y="39590"/>
                            </a:cubicBezTo>
                            <a:lnTo>
                              <a:pt x="22893" y="8321"/>
                            </a:lnTo>
                            <a:cubicBezTo>
                              <a:pt x="19935" y="1983"/>
                              <a:pt x="14865" y="-693"/>
                              <a:pt x="9653" y="152"/>
                            </a:cubicBezTo>
                            <a:close/>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19" name="Freeform 149">
                        <a:extLst>
                          <a:ext uri="{FF2B5EF4-FFF2-40B4-BE49-F238E27FC236}">
                            <a16:creationId xmlns:a16="http://schemas.microsoft.com/office/drawing/2014/main" id="{C593C161-08D6-4BC7-9FE6-2A72905811EB}"/>
                          </a:ext>
                        </a:extLst>
                      </p:cNvPr>
                      <p:cNvSpPr/>
                      <p:nvPr/>
                    </p:nvSpPr>
                    <p:spPr>
                      <a:xfrm>
                        <a:off x="2189307" y="3026796"/>
                        <a:ext cx="22938" cy="45505"/>
                      </a:xfrm>
                      <a:custGeom>
                        <a:avLst/>
                        <a:gdLst>
                          <a:gd name="connsiteX0" fmla="*/ 13240 w 22938"/>
                          <a:gd name="connsiteY0" fmla="*/ 152 h 45505"/>
                          <a:gd name="connsiteX1" fmla="*/ 0 w 22938"/>
                          <a:gd name="connsiteY1" fmla="*/ 8321 h 45505"/>
                          <a:gd name="connsiteX2" fmla="*/ 0 w 22938"/>
                          <a:gd name="connsiteY2" fmla="*/ 39590 h 45505"/>
                          <a:gd name="connsiteX3" fmla="*/ 8451 w 22938"/>
                          <a:gd name="connsiteY3" fmla="*/ 45506 h 45505"/>
                          <a:gd name="connsiteX4" fmla="*/ 22677 w 22938"/>
                          <a:gd name="connsiteY4" fmla="*/ 25082 h 45505"/>
                          <a:gd name="connsiteX5" fmla="*/ 13240 w 22938"/>
                          <a:gd name="connsiteY5" fmla="*/ 152 h 4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8" h="45505">
                            <a:moveTo>
                              <a:pt x="13240" y="152"/>
                            </a:moveTo>
                            <a:cubicBezTo>
                              <a:pt x="8028" y="-693"/>
                              <a:pt x="2958" y="1983"/>
                              <a:pt x="0" y="8321"/>
                            </a:cubicBezTo>
                            <a:lnTo>
                              <a:pt x="0" y="39590"/>
                            </a:lnTo>
                            <a:cubicBezTo>
                              <a:pt x="1831" y="43252"/>
                              <a:pt x="4507" y="45506"/>
                              <a:pt x="8451" y="45506"/>
                            </a:cubicBezTo>
                            <a:cubicBezTo>
                              <a:pt x="15634" y="45506"/>
                              <a:pt x="21550" y="37618"/>
                              <a:pt x="22677" y="25082"/>
                            </a:cubicBezTo>
                            <a:cubicBezTo>
                              <a:pt x="23804" y="12547"/>
                              <a:pt x="21409" y="1420"/>
                              <a:pt x="13240" y="152"/>
                            </a:cubicBezTo>
                            <a:close/>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grpSp>
                  <p:nvGrpSpPr>
                    <p:cNvPr id="715" name="Graphic 112">
                      <a:extLst>
                        <a:ext uri="{FF2B5EF4-FFF2-40B4-BE49-F238E27FC236}">
                          <a16:creationId xmlns:a16="http://schemas.microsoft.com/office/drawing/2014/main" id="{98378377-D2AB-D644-D2FE-94EAC0616977}"/>
                        </a:ext>
                      </a:extLst>
                    </p:cNvPr>
                    <p:cNvGrpSpPr/>
                    <p:nvPr/>
                  </p:nvGrpSpPr>
                  <p:grpSpPr>
                    <a:xfrm>
                      <a:off x="2085219" y="3162728"/>
                      <a:ext cx="80988" cy="71277"/>
                      <a:chOff x="2085219" y="3162728"/>
                      <a:chExt cx="80988" cy="71277"/>
                    </a:xfrm>
                    <a:noFill/>
                  </p:grpSpPr>
                  <p:sp>
                    <p:nvSpPr>
                      <p:cNvPr id="716" name="Freeform 151">
                        <a:extLst>
                          <a:ext uri="{FF2B5EF4-FFF2-40B4-BE49-F238E27FC236}">
                            <a16:creationId xmlns:a16="http://schemas.microsoft.com/office/drawing/2014/main" id="{74199BC4-5EEE-F556-491B-762B1A6538C9}"/>
                          </a:ext>
                        </a:extLst>
                      </p:cNvPr>
                      <p:cNvSpPr/>
                      <p:nvPr/>
                    </p:nvSpPr>
                    <p:spPr>
                      <a:xfrm>
                        <a:off x="2085219" y="3162728"/>
                        <a:ext cx="61128" cy="71277"/>
                      </a:xfrm>
                      <a:custGeom>
                        <a:avLst/>
                        <a:gdLst>
                          <a:gd name="connsiteX0" fmla="*/ 61129 w 61128"/>
                          <a:gd name="connsiteY0" fmla="*/ 65918 h 71277"/>
                          <a:gd name="connsiteX1" fmla="*/ 40847 w 61128"/>
                          <a:gd name="connsiteY1" fmla="*/ 71270 h 71277"/>
                          <a:gd name="connsiteX2" fmla="*/ 39720 w 61128"/>
                          <a:gd name="connsiteY2" fmla="*/ 71270 h 71277"/>
                          <a:gd name="connsiteX3" fmla="*/ 0 w 61128"/>
                          <a:gd name="connsiteY3" fmla="*/ 31410 h 71277"/>
                          <a:gd name="connsiteX4" fmla="*/ 0 w 61128"/>
                          <a:gd name="connsiteY4" fmla="*/ 0 h 71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8" h="71277">
                            <a:moveTo>
                              <a:pt x="61129" y="65918"/>
                            </a:moveTo>
                            <a:cubicBezTo>
                              <a:pt x="55213" y="69439"/>
                              <a:pt x="48312" y="71411"/>
                              <a:pt x="40847" y="71270"/>
                            </a:cubicBezTo>
                            <a:cubicBezTo>
                              <a:pt x="40424" y="71270"/>
                              <a:pt x="40142" y="71270"/>
                              <a:pt x="39720" y="71270"/>
                            </a:cubicBezTo>
                            <a:cubicBezTo>
                              <a:pt x="17747" y="71129"/>
                              <a:pt x="0" y="53382"/>
                              <a:pt x="0" y="31410"/>
                            </a:cubicBezTo>
                            <a:lnTo>
                              <a:pt x="0" y="0"/>
                            </a:lnTo>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17" name="Freeform 154">
                        <a:extLst>
                          <a:ext uri="{FF2B5EF4-FFF2-40B4-BE49-F238E27FC236}">
                            <a16:creationId xmlns:a16="http://schemas.microsoft.com/office/drawing/2014/main" id="{F3F3C40E-EA62-0325-0DDC-0A5929BD54E5}"/>
                          </a:ext>
                        </a:extLst>
                      </p:cNvPr>
                      <p:cNvSpPr/>
                      <p:nvPr/>
                    </p:nvSpPr>
                    <p:spPr>
                      <a:xfrm>
                        <a:off x="2159306" y="3162869"/>
                        <a:ext cx="6901" cy="53804"/>
                      </a:xfrm>
                      <a:custGeom>
                        <a:avLst/>
                        <a:gdLst>
                          <a:gd name="connsiteX0" fmla="*/ 6902 w 6901"/>
                          <a:gd name="connsiteY0" fmla="*/ 0 h 53804"/>
                          <a:gd name="connsiteX1" fmla="*/ 6902 w 6901"/>
                          <a:gd name="connsiteY1" fmla="*/ 31410 h 53804"/>
                          <a:gd name="connsiteX2" fmla="*/ 0 w 6901"/>
                          <a:gd name="connsiteY2" fmla="*/ 53805 h 53804"/>
                        </a:gdLst>
                        <a:ahLst/>
                        <a:cxnLst>
                          <a:cxn ang="0">
                            <a:pos x="connsiteX0" y="connsiteY0"/>
                          </a:cxn>
                          <a:cxn ang="0">
                            <a:pos x="connsiteX1" y="connsiteY1"/>
                          </a:cxn>
                          <a:cxn ang="0">
                            <a:pos x="connsiteX2" y="connsiteY2"/>
                          </a:cxn>
                        </a:cxnLst>
                        <a:rect l="l" t="t" r="r" b="b"/>
                        <a:pathLst>
                          <a:path w="6901" h="53804">
                            <a:moveTo>
                              <a:pt x="6902" y="0"/>
                            </a:moveTo>
                            <a:lnTo>
                              <a:pt x="6902" y="31410"/>
                            </a:lnTo>
                            <a:cubicBezTo>
                              <a:pt x="6902" y="39720"/>
                              <a:pt x="4366" y="47326"/>
                              <a:pt x="0" y="53805"/>
                            </a:cubicBezTo>
                          </a:path>
                        </a:pathLst>
                      </a:custGeom>
                      <a:noFill/>
                      <a:ln w="28575"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grpSp>
            </p:grpSp>
            <p:pic>
              <p:nvPicPr>
                <p:cNvPr id="697" name="Graphic 696" descr="Female Profile outline">
                  <a:extLst>
                    <a:ext uri="{FF2B5EF4-FFF2-40B4-BE49-F238E27FC236}">
                      <a16:creationId xmlns:a16="http://schemas.microsoft.com/office/drawing/2014/main" id="{040A6A96-290E-413A-7C68-47DC67DBA13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610410" y="1095281"/>
                  <a:ext cx="1132195" cy="1381716"/>
                </a:xfrm>
                <a:prstGeom prst="rect">
                  <a:avLst/>
                </a:prstGeom>
              </p:spPr>
            </p:pic>
            <p:grpSp>
              <p:nvGrpSpPr>
                <p:cNvPr id="698" name="Graphic 662" descr="Male profile outline">
                  <a:extLst>
                    <a:ext uri="{FF2B5EF4-FFF2-40B4-BE49-F238E27FC236}">
                      <a16:creationId xmlns:a16="http://schemas.microsoft.com/office/drawing/2014/main" id="{505C6657-F86E-DA87-5008-BD123274DE60}"/>
                    </a:ext>
                  </a:extLst>
                </p:cNvPr>
                <p:cNvGrpSpPr/>
                <p:nvPr/>
              </p:nvGrpSpPr>
              <p:grpSpPr>
                <a:xfrm>
                  <a:off x="8482667" y="1079758"/>
                  <a:ext cx="754796" cy="1110924"/>
                  <a:chOff x="8722009" y="1678336"/>
                  <a:chExt cx="541678" cy="804919"/>
                </a:xfrm>
                <a:solidFill>
                  <a:schemeClr val="accent1"/>
                </a:solidFill>
              </p:grpSpPr>
              <p:sp>
                <p:nvSpPr>
                  <p:cNvPr id="706" name="Freeform: Shape 665">
                    <a:extLst>
                      <a:ext uri="{FF2B5EF4-FFF2-40B4-BE49-F238E27FC236}">
                        <a16:creationId xmlns:a16="http://schemas.microsoft.com/office/drawing/2014/main" id="{68C37461-5244-775C-2B5B-21A8FBDE5C55}"/>
                      </a:ext>
                    </a:extLst>
                  </p:cNvPr>
                  <p:cNvSpPr/>
                  <p:nvPr/>
                </p:nvSpPr>
                <p:spPr>
                  <a:xfrm>
                    <a:off x="8822655" y="1678336"/>
                    <a:ext cx="305528" cy="430001"/>
                  </a:xfrm>
                  <a:custGeom>
                    <a:avLst/>
                    <a:gdLst>
                      <a:gd name="connsiteX0" fmla="*/ 8384 w 305528"/>
                      <a:gd name="connsiteY0" fmla="*/ 241824 h 430001"/>
                      <a:gd name="connsiteX1" fmla="*/ 26437 w 305528"/>
                      <a:gd name="connsiteY1" fmla="*/ 241824 h 430001"/>
                      <a:gd name="connsiteX2" fmla="*/ 164328 w 305528"/>
                      <a:gd name="connsiteY2" fmla="*/ 429966 h 430001"/>
                      <a:gd name="connsiteX3" fmla="*/ 297073 w 305528"/>
                      <a:gd name="connsiteY3" fmla="*/ 240409 h 430001"/>
                      <a:gd name="connsiteX4" fmla="*/ 296379 w 305528"/>
                      <a:gd name="connsiteY4" fmla="*/ 96683 h 430001"/>
                      <a:gd name="connsiteX5" fmla="*/ 229998 w 305528"/>
                      <a:gd name="connsiteY5" fmla="*/ 39901 h 430001"/>
                      <a:gd name="connsiteX6" fmla="*/ 76559 w 305528"/>
                      <a:gd name="connsiteY6" fmla="*/ 23525 h 430001"/>
                      <a:gd name="connsiteX7" fmla="*/ 7842 w 305528"/>
                      <a:gd name="connsiteY7" fmla="*/ 181011 h 430001"/>
                      <a:gd name="connsiteX8" fmla="*/ 225 w 305528"/>
                      <a:gd name="connsiteY8" fmla="*/ 227140 h 430001"/>
                      <a:gd name="connsiteX9" fmla="*/ 6536 w 305528"/>
                      <a:gd name="connsiteY9" fmla="*/ 241557 h 430001"/>
                      <a:gd name="connsiteX10" fmla="*/ 8367 w 305528"/>
                      <a:gd name="connsiteY10" fmla="*/ 241872 h 430001"/>
                      <a:gd name="connsiteX11" fmla="*/ 161730 w 305528"/>
                      <a:gd name="connsiteY11" fmla="*/ 406185 h 430001"/>
                      <a:gd name="connsiteX12" fmla="*/ 43339 w 305528"/>
                      <a:gd name="connsiteY12" fmla="*/ 241081 h 430001"/>
                      <a:gd name="connsiteX13" fmla="*/ 135805 w 305528"/>
                      <a:gd name="connsiteY13" fmla="*/ 217674 h 430001"/>
                      <a:gd name="connsiteX14" fmla="*/ 217599 w 305528"/>
                      <a:gd name="connsiteY14" fmla="*/ 135746 h 430001"/>
                      <a:gd name="connsiteX15" fmla="*/ 248009 w 305528"/>
                      <a:gd name="connsiteY15" fmla="*/ 168714 h 430001"/>
                      <a:gd name="connsiteX16" fmla="*/ 265901 w 305528"/>
                      <a:gd name="connsiteY16" fmla="*/ 207573 h 430001"/>
                      <a:gd name="connsiteX17" fmla="*/ 280103 w 305528"/>
                      <a:gd name="connsiteY17" fmla="*/ 241476 h 430001"/>
                      <a:gd name="connsiteX18" fmla="*/ 161730 w 305528"/>
                      <a:gd name="connsiteY18" fmla="*/ 406185 h 430001"/>
                      <a:gd name="connsiteX19" fmla="*/ 24567 w 305528"/>
                      <a:gd name="connsiteY19" fmla="*/ 184934 h 430001"/>
                      <a:gd name="connsiteX20" fmla="*/ 24787 w 305528"/>
                      <a:gd name="connsiteY20" fmla="*/ 181779 h 430001"/>
                      <a:gd name="connsiteX21" fmla="*/ 83787 w 305528"/>
                      <a:gd name="connsiteY21" fmla="*/ 45144 h 430001"/>
                      <a:gd name="connsiteX22" fmla="*/ 147020 w 305528"/>
                      <a:gd name="connsiteY22" fmla="*/ 23549 h 430001"/>
                      <a:gd name="connsiteX23" fmla="*/ 221501 w 305528"/>
                      <a:gd name="connsiteY23" fmla="*/ 60968 h 430001"/>
                      <a:gd name="connsiteX24" fmla="*/ 228703 w 305528"/>
                      <a:gd name="connsiteY24" fmla="*/ 64111 h 430001"/>
                      <a:gd name="connsiteX25" fmla="*/ 281348 w 305528"/>
                      <a:gd name="connsiteY25" fmla="*/ 107673 h 430001"/>
                      <a:gd name="connsiteX26" fmla="*/ 285156 w 305528"/>
                      <a:gd name="connsiteY26" fmla="*/ 207117 h 430001"/>
                      <a:gd name="connsiteX27" fmla="*/ 280645 w 305528"/>
                      <a:gd name="connsiteY27" fmla="*/ 195803 h 430001"/>
                      <a:gd name="connsiteX28" fmla="*/ 260755 w 305528"/>
                      <a:gd name="connsiteY28" fmla="*/ 152878 h 430001"/>
                      <a:gd name="connsiteX29" fmla="*/ 217760 w 305528"/>
                      <a:gd name="connsiteY29" fmla="*/ 110420 h 430001"/>
                      <a:gd name="connsiteX30" fmla="*/ 210142 w 305528"/>
                      <a:gd name="connsiteY30" fmla="*/ 113143 h 430001"/>
                      <a:gd name="connsiteX31" fmla="*/ 128620 w 305528"/>
                      <a:gd name="connsiteY31" fmla="*/ 195923 h 430001"/>
                      <a:gd name="connsiteX32" fmla="*/ 19175 w 305528"/>
                      <a:gd name="connsiteY32" fmla="*/ 217782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5528" h="430001">
                        <a:moveTo>
                          <a:pt x="8384" y="241824"/>
                        </a:moveTo>
                        <a:cubicBezTo>
                          <a:pt x="13750" y="241920"/>
                          <a:pt x="19878" y="241908"/>
                          <a:pt x="26437" y="241824"/>
                        </a:cubicBezTo>
                        <a:cubicBezTo>
                          <a:pt x="27863" y="347752"/>
                          <a:pt x="89599" y="431986"/>
                          <a:pt x="164328" y="429966"/>
                        </a:cubicBezTo>
                        <a:cubicBezTo>
                          <a:pt x="237438" y="427988"/>
                          <a:pt x="296218" y="344052"/>
                          <a:pt x="297073" y="240409"/>
                        </a:cubicBezTo>
                        <a:cubicBezTo>
                          <a:pt x="299536" y="228580"/>
                          <a:pt x="315211" y="147779"/>
                          <a:pt x="296379" y="96683"/>
                        </a:cubicBezTo>
                        <a:cubicBezTo>
                          <a:pt x="284255" y="60642"/>
                          <a:pt x="258145" y="38306"/>
                          <a:pt x="229998" y="39901"/>
                        </a:cubicBezTo>
                        <a:cubicBezTo>
                          <a:pt x="216160" y="24377"/>
                          <a:pt x="158141" y="-31074"/>
                          <a:pt x="76559" y="23525"/>
                        </a:cubicBezTo>
                        <a:cubicBezTo>
                          <a:pt x="9696" y="68238"/>
                          <a:pt x="7758" y="166290"/>
                          <a:pt x="7842" y="181011"/>
                        </a:cubicBezTo>
                        <a:lnTo>
                          <a:pt x="225" y="227140"/>
                        </a:lnTo>
                        <a:cubicBezTo>
                          <a:pt x="-841" y="233591"/>
                          <a:pt x="1984" y="240046"/>
                          <a:pt x="6536" y="241557"/>
                        </a:cubicBezTo>
                        <a:cubicBezTo>
                          <a:pt x="7136" y="241756"/>
                          <a:pt x="7750" y="241863"/>
                          <a:pt x="8367" y="241872"/>
                        </a:cubicBezTo>
                        <a:close/>
                        <a:moveTo>
                          <a:pt x="161730" y="406185"/>
                        </a:moveTo>
                        <a:cubicBezTo>
                          <a:pt x="97125" y="406055"/>
                          <a:pt x="44483" y="332641"/>
                          <a:pt x="43339" y="241081"/>
                        </a:cubicBezTo>
                        <a:cubicBezTo>
                          <a:pt x="74985" y="239221"/>
                          <a:pt x="112319" y="233402"/>
                          <a:pt x="135805" y="217674"/>
                        </a:cubicBezTo>
                        <a:cubicBezTo>
                          <a:pt x="166537" y="197111"/>
                          <a:pt x="205377" y="150790"/>
                          <a:pt x="217599" y="135746"/>
                        </a:cubicBezTo>
                        <a:cubicBezTo>
                          <a:pt x="229331" y="143412"/>
                          <a:pt x="239717" y="154671"/>
                          <a:pt x="248009" y="168714"/>
                        </a:cubicBezTo>
                        <a:cubicBezTo>
                          <a:pt x="254939" y="180721"/>
                          <a:pt x="260937" y="193748"/>
                          <a:pt x="265901" y="207573"/>
                        </a:cubicBezTo>
                        <a:cubicBezTo>
                          <a:pt x="269862" y="217590"/>
                          <a:pt x="274365" y="228915"/>
                          <a:pt x="280103" y="241476"/>
                        </a:cubicBezTo>
                        <a:cubicBezTo>
                          <a:pt x="278814" y="332876"/>
                          <a:pt x="226223" y="406053"/>
                          <a:pt x="161730" y="406185"/>
                        </a:cubicBezTo>
                        <a:close/>
                        <a:moveTo>
                          <a:pt x="24567" y="184934"/>
                        </a:moveTo>
                        <a:cubicBezTo>
                          <a:pt x="24737" y="183900"/>
                          <a:pt x="24811" y="182839"/>
                          <a:pt x="24787" y="181779"/>
                        </a:cubicBezTo>
                        <a:cubicBezTo>
                          <a:pt x="24702" y="177868"/>
                          <a:pt x="23246" y="85658"/>
                          <a:pt x="83787" y="45144"/>
                        </a:cubicBezTo>
                        <a:cubicBezTo>
                          <a:pt x="103466" y="31358"/>
                          <a:pt x="125071" y="23980"/>
                          <a:pt x="147020" y="23549"/>
                        </a:cubicBezTo>
                        <a:cubicBezTo>
                          <a:pt x="174199" y="23041"/>
                          <a:pt x="200613" y="36311"/>
                          <a:pt x="221501" y="60968"/>
                        </a:cubicBezTo>
                        <a:cubicBezTo>
                          <a:pt x="223426" y="63547"/>
                          <a:pt x="226088" y="64709"/>
                          <a:pt x="228703" y="64111"/>
                        </a:cubicBezTo>
                        <a:cubicBezTo>
                          <a:pt x="251003" y="61274"/>
                          <a:pt x="272126" y="78754"/>
                          <a:pt x="281348" y="107673"/>
                        </a:cubicBezTo>
                        <a:cubicBezTo>
                          <a:pt x="291910" y="136334"/>
                          <a:pt x="288863" y="179259"/>
                          <a:pt x="285156" y="207117"/>
                        </a:cubicBezTo>
                        <a:cubicBezTo>
                          <a:pt x="283565" y="203182"/>
                          <a:pt x="282075" y="199415"/>
                          <a:pt x="280645" y="195803"/>
                        </a:cubicBezTo>
                        <a:cubicBezTo>
                          <a:pt x="275131" y="180517"/>
                          <a:pt x="268462" y="166124"/>
                          <a:pt x="260755" y="152878"/>
                        </a:cubicBezTo>
                        <a:cubicBezTo>
                          <a:pt x="249600" y="133162"/>
                          <a:pt x="234673" y="118421"/>
                          <a:pt x="217760" y="110420"/>
                        </a:cubicBezTo>
                        <a:cubicBezTo>
                          <a:pt x="215059" y="109501"/>
                          <a:pt x="212212" y="110520"/>
                          <a:pt x="210142" y="113143"/>
                        </a:cubicBezTo>
                        <a:cubicBezTo>
                          <a:pt x="209668" y="113743"/>
                          <a:pt x="162585" y="173249"/>
                          <a:pt x="128620" y="195923"/>
                        </a:cubicBezTo>
                        <a:cubicBezTo>
                          <a:pt x="101053" y="214363"/>
                          <a:pt x="48756" y="217518"/>
                          <a:pt x="19175" y="217782"/>
                        </a:cubicBezTo>
                        <a:close/>
                      </a:path>
                    </a:pathLst>
                  </a:custGeom>
                  <a:grpFill/>
                  <a:ln w="8434" cap="flat">
                    <a:noFill/>
                    <a:prstDash val="solid"/>
                    <a:miter/>
                  </a:ln>
                </p:spPr>
                <p:txBody>
                  <a:bodyPr rtlCol="0" anchor="ctr"/>
                  <a:lstStyle/>
                  <a:p>
                    <a:pPr defTabSz="685800">
                      <a:spcBef>
                        <a:spcPct val="0"/>
                      </a:spcBef>
                      <a:spcAft>
                        <a:spcPct val="0"/>
                      </a:spcAft>
                      <a:defRPr/>
                    </a:pPr>
                    <a:endParaRPr lang="en-US" sz="1350" kern="0">
                      <a:solidFill>
                        <a:srgbClr val="000000"/>
                      </a:solidFill>
                      <a:latin typeface="Calibri" panose="020F0502020204030204"/>
                    </a:endParaRPr>
                  </a:p>
                </p:txBody>
              </p:sp>
              <p:sp>
                <p:nvSpPr>
                  <p:cNvPr id="707" name="Freeform: Shape 666">
                    <a:extLst>
                      <a:ext uri="{FF2B5EF4-FFF2-40B4-BE49-F238E27FC236}">
                        <a16:creationId xmlns:a16="http://schemas.microsoft.com/office/drawing/2014/main" id="{605862AA-BF26-B7C7-BB8E-EF38D6005302}"/>
                      </a:ext>
                    </a:extLst>
                  </p:cNvPr>
                  <p:cNvSpPr/>
                  <p:nvPr/>
                </p:nvSpPr>
                <p:spPr>
                  <a:xfrm>
                    <a:off x="8722009" y="2109869"/>
                    <a:ext cx="541678" cy="373386"/>
                  </a:xfrm>
                  <a:custGeom>
                    <a:avLst/>
                    <a:gdLst>
                      <a:gd name="connsiteX0" fmla="*/ 512334 w 541678"/>
                      <a:gd name="connsiteY0" fmla="*/ 103751 h 373386"/>
                      <a:gd name="connsiteX1" fmla="*/ 381502 w 541678"/>
                      <a:gd name="connsiteY1" fmla="*/ 13221 h 373386"/>
                      <a:gd name="connsiteX2" fmla="*/ 348781 w 541678"/>
                      <a:gd name="connsiteY2" fmla="*/ 1308 h 373386"/>
                      <a:gd name="connsiteX3" fmla="*/ 344490 w 541678"/>
                      <a:gd name="connsiteY3" fmla="*/ 0 h 373386"/>
                      <a:gd name="connsiteX4" fmla="*/ 341266 w 541678"/>
                      <a:gd name="connsiteY4" fmla="*/ 4235 h 373386"/>
                      <a:gd name="connsiteX5" fmla="*/ 270839 w 541678"/>
                      <a:gd name="connsiteY5" fmla="*/ 49464 h 373386"/>
                      <a:gd name="connsiteX6" fmla="*/ 200387 w 541678"/>
                      <a:gd name="connsiteY6" fmla="*/ 4835 h 373386"/>
                      <a:gd name="connsiteX7" fmla="*/ 197179 w 541678"/>
                      <a:gd name="connsiteY7" fmla="*/ 660 h 373386"/>
                      <a:gd name="connsiteX8" fmla="*/ 192947 w 541678"/>
                      <a:gd name="connsiteY8" fmla="*/ 1932 h 373386"/>
                      <a:gd name="connsiteX9" fmla="*/ 160303 w 541678"/>
                      <a:gd name="connsiteY9" fmla="*/ 13185 h 373386"/>
                      <a:gd name="connsiteX10" fmla="*/ 29445 w 541678"/>
                      <a:gd name="connsiteY10" fmla="*/ 103667 h 373386"/>
                      <a:gd name="connsiteX11" fmla="*/ 0 w 541678"/>
                      <a:gd name="connsiteY11" fmla="*/ 187431 h 373386"/>
                      <a:gd name="connsiteX12" fmla="*/ 16927 w 541678"/>
                      <a:gd name="connsiteY12" fmla="*/ 187431 h 373386"/>
                      <a:gd name="connsiteX13" fmla="*/ 39678 w 541678"/>
                      <a:gd name="connsiteY13" fmla="*/ 122743 h 373386"/>
                      <a:gd name="connsiteX14" fmla="*/ 164839 w 541678"/>
                      <a:gd name="connsiteY14" fmla="*/ 36363 h 373386"/>
                      <a:gd name="connsiteX15" fmla="*/ 192220 w 541678"/>
                      <a:gd name="connsiteY15" fmla="*/ 26766 h 373386"/>
                      <a:gd name="connsiteX16" fmla="*/ 270839 w 541678"/>
                      <a:gd name="connsiteY16" fmla="*/ 73458 h 373386"/>
                      <a:gd name="connsiteX17" fmla="*/ 349467 w 541678"/>
                      <a:gd name="connsiteY17" fmla="*/ 26082 h 373386"/>
                      <a:gd name="connsiteX18" fmla="*/ 376746 w 541678"/>
                      <a:gd name="connsiteY18" fmla="*/ 36255 h 373386"/>
                      <a:gd name="connsiteX19" fmla="*/ 501687 w 541678"/>
                      <a:gd name="connsiteY19" fmla="*/ 122407 h 373386"/>
                      <a:gd name="connsiteX20" fmla="*/ 524751 w 541678"/>
                      <a:gd name="connsiteY20" fmla="*/ 187431 h 373386"/>
                      <a:gd name="connsiteX21" fmla="*/ 524751 w 541678"/>
                      <a:gd name="connsiteY21" fmla="*/ 373386 h 373386"/>
                      <a:gd name="connsiteX22" fmla="*/ 541678 w 541678"/>
                      <a:gd name="connsiteY22" fmla="*/ 373386 h 373386"/>
                      <a:gd name="connsiteX23" fmla="*/ 541678 w 541678"/>
                      <a:gd name="connsiteY23" fmla="*/ 187431 h 373386"/>
                      <a:gd name="connsiteX24" fmla="*/ 512334 w 541678"/>
                      <a:gd name="connsiteY24" fmla="*/ 103751 h 373386"/>
                      <a:gd name="connsiteX25" fmla="*/ 512334 w 541678"/>
                      <a:gd name="connsiteY25" fmla="*/ 103751 h 373386"/>
                      <a:gd name="connsiteX26" fmla="*/ 512334 w 541678"/>
                      <a:gd name="connsiteY26" fmla="*/ 103751 h 37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1678" h="373386">
                        <a:moveTo>
                          <a:pt x="512334" y="103751"/>
                        </a:moveTo>
                        <a:cubicBezTo>
                          <a:pt x="473485" y="61357"/>
                          <a:pt x="428979" y="30561"/>
                          <a:pt x="381502" y="13221"/>
                        </a:cubicBezTo>
                        <a:cubicBezTo>
                          <a:pt x="370567" y="8578"/>
                          <a:pt x="359556" y="4571"/>
                          <a:pt x="348781" y="1308"/>
                        </a:cubicBezTo>
                        <a:lnTo>
                          <a:pt x="344490" y="0"/>
                        </a:lnTo>
                        <a:lnTo>
                          <a:pt x="341266" y="4235"/>
                        </a:lnTo>
                        <a:cubicBezTo>
                          <a:pt x="306776" y="49464"/>
                          <a:pt x="283399" y="49464"/>
                          <a:pt x="270839" y="49464"/>
                        </a:cubicBezTo>
                        <a:cubicBezTo>
                          <a:pt x="258279" y="49464"/>
                          <a:pt x="234707" y="49464"/>
                          <a:pt x="200387" y="4835"/>
                        </a:cubicBezTo>
                        <a:lnTo>
                          <a:pt x="197179" y="660"/>
                        </a:lnTo>
                        <a:lnTo>
                          <a:pt x="192947" y="1932"/>
                        </a:lnTo>
                        <a:cubicBezTo>
                          <a:pt x="182579" y="5027"/>
                          <a:pt x="171627" y="8806"/>
                          <a:pt x="160303" y="13185"/>
                        </a:cubicBezTo>
                        <a:cubicBezTo>
                          <a:pt x="113396" y="32671"/>
                          <a:pt x="69153" y="63263"/>
                          <a:pt x="29445" y="103667"/>
                        </a:cubicBezTo>
                        <a:cubicBezTo>
                          <a:pt x="11239" y="123886"/>
                          <a:pt x="424" y="154652"/>
                          <a:pt x="0" y="187431"/>
                        </a:cubicBezTo>
                        <a:lnTo>
                          <a:pt x="16927" y="187431"/>
                        </a:lnTo>
                        <a:cubicBezTo>
                          <a:pt x="17301" y="162129"/>
                          <a:pt x="25648" y="138394"/>
                          <a:pt x="39678" y="122743"/>
                        </a:cubicBezTo>
                        <a:cubicBezTo>
                          <a:pt x="77678" y="84185"/>
                          <a:pt x="119991" y="54983"/>
                          <a:pt x="164839" y="36363"/>
                        </a:cubicBezTo>
                        <a:cubicBezTo>
                          <a:pt x="174234" y="32764"/>
                          <a:pt x="183460" y="29501"/>
                          <a:pt x="192220" y="26766"/>
                        </a:cubicBezTo>
                        <a:cubicBezTo>
                          <a:pt x="225135" y="67784"/>
                          <a:pt x="250391" y="73458"/>
                          <a:pt x="270839" y="73458"/>
                        </a:cubicBezTo>
                        <a:cubicBezTo>
                          <a:pt x="291287" y="73458"/>
                          <a:pt x="316408" y="67712"/>
                          <a:pt x="349467" y="26082"/>
                        </a:cubicBezTo>
                        <a:cubicBezTo>
                          <a:pt x="358447" y="28961"/>
                          <a:pt x="367579" y="32356"/>
                          <a:pt x="376746" y="36255"/>
                        </a:cubicBezTo>
                        <a:cubicBezTo>
                          <a:pt x="422067" y="52729"/>
                          <a:pt x="464568" y="82034"/>
                          <a:pt x="501687" y="122407"/>
                        </a:cubicBezTo>
                        <a:cubicBezTo>
                          <a:pt x="515881" y="138064"/>
                          <a:pt x="524350" y="161943"/>
                          <a:pt x="524751" y="187431"/>
                        </a:cubicBezTo>
                        <a:lnTo>
                          <a:pt x="524751" y="373386"/>
                        </a:lnTo>
                        <a:lnTo>
                          <a:pt x="541678" y="373386"/>
                        </a:lnTo>
                        <a:lnTo>
                          <a:pt x="541678" y="187431"/>
                        </a:lnTo>
                        <a:cubicBezTo>
                          <a:pt x="541268" y="154703"/>
                          <a:pt x="530492" y="123973"/>
                          <a:pt x="512334" y="103751"/>
                        </a:cubicBezTo>
                        <a:close/>
                      </a:path>
                    </a:pathLst>
                  </a:custGeom>
                  <a:grpFill/>
                  <a:ln w="8434" cap="flat">
                    <a:noFill/>
                    <a:prstDash val="solid"/>
                    <a:miter/>
                  </a:ln>
                </p:spPr>
                <p:txBody>
                  <a:bodyPr rtlCol="0" anchor="ctr"/>
                  <a:lstStyle/>
                  <a:p>
                    <a:pPr defTabSz="685800">
                      <a:spcBef>
                        <a:spcPct val="0"/>
                      </a:spcBef>
                      <a:spcAft>
                        <a:spcPct val="0"/>
                      </a:spcAft>
                      <a:defRPr/>
                    </a:pPr>
                    <a:endParaRPr lang="en-US" sz="1350" kern="0">
                      <a:solidFill>
                        <a:srgbClr val="000000"/>
                      </a:solidFill>
                      <a:latin typeface="Calibri" panose="020F0502020204030204"/>
                    </a:endParaRPr>
                  </a:p>
                </p:txBody>
              </p:sp>
            </p:grpSp>
            <p:sp>
              <p:nvSpPr>
                <p:cNvPr id="700" name="Freeform 127">
                  <a:extLst>
                    <a:ext uri="{FF2B5EF4-FFF2-40B4-BE49-F238E27FC236}">
                      <a16:creationId xmlns:a16="http://schemas.microsoft.com/office/drawing/2014/main" id="{06D7B174-66A7-6F8B-47F5-B2A76F7CA436}"/>
                    </a:ext>
                  </a:extLst>
                </p:cNvPr>
                <p:cNvSpPr/>
                <p:nvPr/>
              </p:nvSpPr>
              <p:spPr>
                <a:xfrm>
                  <a:off x="8609415" y="2071673"/>
                  <a:ext cx="467132" cy="601509"/>
                </a:xfrm>
                <a:custGeom>
                  <a:avLst/>
                  <a:gdLst>
                    <a:gd name="connsiteX0" fmla="*/ 148510 w 182306"/>
                    <a:gd name="connsiteY0" fmla="*/ 141 h 244233"/>
                    <a:gd name="connsiteX1" fmla="*/ 148510 w 182306"/>
                    <a:gd name="connsiteY1" fmla="*/ 44227 h 244233"/>
                    <a:gd name="connsiteX2" fmla="*/ 102312 w 182306"/>
                    <a:gd name="connsiteY2" fmla="*/ 90426 h 244233"/>
                    <a:gd name="connsiteX3" fmla="*/ 44422 w 182306"/>
                    <a:gd name="connsiteY3" fmla="*/ 73805 h 244233"/>
                    <a:gd name="connsiteX4" fmla="*/ 37098 w 182306"/>
                    <a:gd name="connsiteY4" fmla="*/ 79862 h 244233"/>
                    <a:gd name="connsiteX5" fmla="*/ 55831 w 182306"/>
                    <a:gd name="connsiteY5" fmla="*/ 94510 h 244233"/>
                    <a:gd name="connsiteX6" fmla="*/ 26675 w 182306"/>
                    <a:gd name="connsiteY6" fmla="*/ 110145 h 244233"/>
                    <a:gd name="connsiteX7" fmla="*/ 336 w 182306"/>
                    <a:gd name="connsiteY7" fmla="*/ 193669 h 244233"/>
                    <a:gd name="connsiteX8" fmla="*/ 22027 w 182306"/>
                    <a:gd name="connsiteY8" fmla="*/ 244234 h 244233"/>
                    <a:gd name="connsiteX9" fmla="*/ 33718 w 182306"/>
                    <a:gd name="connsiteY9" fmla="*/ 244234 h 244233"/>
                    <a:gd name="connsiteX10" fmla="*/ 33718 w 182306"/>
                    <a:gd name="connsiteY10" fmla="*/ 117328 h 244233"/>
                    <a:gd name="connsiteX11" fmla="*/ 63578 w 182306"/>
                    <a:gd name="connsiteY11" fmla="*/ 101271 h 244233"/>
                    <a:gd name="connsiteX12" fmla="*/ 94565 w 182306"/>
                    <a:gd name="connsiteY12" fmla="*/ 119159 h 244233"/>
                    <a:gd name="connsiteX13" fmla="*/ 118791 w 182306"/>
                    <a:gd name="connsiteY13" fmla="*/ 101271 h 244233"/>
                    <a:gd name="connsiteX14" fmla="*/ 148651 w 182306"/>
                    <a:gd name="connsiteY14" fmla="*/ 117328 h 244233"/>
                    <a:gd name="connsiteX15" fmla="*/ 148651 w 182306"/>
                    <a:gd name="connsiteY15" fmla="*/ 176485 h 244233"/>
                    <a:gd name="connsiteX16" fmla="*/ 158229 w 182306"/>
                    <a:gd name="connsiteY16" fmla="*/ 176485 h 244233"/>
                    <a:gd name="connsiteX17" fmla="*/ 158229 w 182306"/>
                    <a:gd name="connsiteY17" fmla="*/ 157752 h 244233"/>
                    <a:gd name="connsiteX18" fmla="*/ 172737 w 182306"/>
                    <a:gd name="connsiteY18" fmla="*/ 157752 h 244233"/>
                    <a:gd name="connsiteX19" fmla="*/ 172455 w 182306"/>
                    <a:gd name="connsiteY19" fmla="*/ 193669 h 244233"/>
                    <a:gd name="connsiteX20" fmla="*/ 158229 w 182306"/>
                    <a:gd name="connsiteY20" fmla="*/ 228740 h 244233"/>
                    <a:gd name="connsiteX21" fmla="*/ 158229 w 182306"/>
                    <a:gd name="connsiteY21" fmla="*/ 205218 h 244233"/>
                    <a:gd name="connsiteX22" fmla="*/ 148651 w 182306"/>
                    <a:gd name="connsiteY22" fmla="*/ 205218 h 244233"/>
                    <a:gd name="connsiteX23" fmla="*/ 148651 w 182306"/>
                    <a:gd name="connsiteY23" fmla="*/ 244093 h 244233"/>
                    <a:gd name="connsiteX24" fmla="*/ 160342 w 182306"/>
                    <a:gd name="connsiteY24" fmla="*/ 244093 h 244233"/>
                    <a:gd name="connsiteX25" fmla="*/ 182033 w 182306"/>
                    <a:gd name="connsiteY25" fmla="*/ 193528 h 244233"/>
                    <a:gd name="connsiteX26" fmla="*/ 155694 w 182306"/>
                    <a:gd name="connsiteY26" fmla="*/ 110004 h 244233"/>
                    <a:gd name="connsiteX27" fmla="*/ 126538 w 182306"/>
                    <a:gd name="connsiteY27" fmla="*/ 94370 h 244233"/>
                    <a:gd name="connsiteX28" fmla="*/ 158370 w 182306"/>
                    <a:gd name="connsiteY28" fmla="*/ 52115 h 244233"/>
                    <a:gd name="connsiteX29" fmla="*/ 165835 w 182306"/>
                    <a:gd name="connsiteY29" fmla="*/ 15353 h 244233"/>
                    <a:gd name="connsiteX30" fmla="*/ 158229 w 182306"/>
                    <a:gd name="connsiteY30" fmla="*/ 9155 h 244233"/>
                    <a:gd name="connsiteX31" fmla="*/ 158229 w 182306"/>
                    <a:gd name="connsiteY31" fmla="*/ 0 h 244233"/>
                    <a:gd name="connsiteX32" fmla="*/ 148510 w 182306"/>
                    <a:gd name="connsiteY32" fmla="*/ 141 h 244233"/>
                    <a:gd name="connsiteX33" fmla="*/ 24140 w 182306"/>
                    <a:gd name="connsiteY33" fmla="*/ 0 h 244233"/>
                    <a:gd name="connsiteX34" fmla="*/ 24140 w 182306"/>
                    <a:gd name="connsiteY34" fmla="*/ 9155 h 244233"/>
                    <a:gd name="connsiteX35" fmla="*/ 23013 w 182306"/>
                    <a:gd name="connsiteY35" fmla="*/ 14226 h 244233"/>
                    <a:gd name="connsiteX36" fmla="*/ 16675 w 182306"/>
                    <a:gd name="connsiteY36" fmla="*/ 15494 h 244233"/>
                    <a:gd name="connsiteX37" fmla="*/ 24703 w 182306"/>
                    <a:gd name="connsiteY37" fmla="*/ 52255 h 244233"/>
                    <a:gd name="connsiteX38" fmla="*/ 30760 w 182306"/>
                    <a:gd name="connsiteY38" fmla="*/ 70566 h 244233"/>
                    <a:gd name="connsiteX39" fmla="*/ 39211 w 182306"/>
                    <a:gd name="connsiteY39" fmla="*/ 66059 h 244233"/>
                    <a:gd name="connsiteX40" fmla="*/ 33718 w 182306"/>
                    <a:gd name="connsiteY40" fmla="*/ 141 h 244233"/>
                    <a:gd name="connsiteX41" fmla="*/ 24140 w 182306"/>
                    <a:gd name="connsiteY41" fmla="*/ 0 h 244233"/>
                    <a:gd name="connsiteX42" fmla="*/ 14562 w 182306"/>
                    <a:gd name="connsiteY42" fmla="*/ 33100 h 244233"/>
                    <a:gd name="connsiteX43" fmla="*/ 24140 w 182306"/>
                    <a:gd name="connsiteY43" fmla="*/ 23522 h 244233"/>
                    <a:gd name="connsiteX44" fmla="*/ 24140 w 182306"/>
                    <a:gd name="connsiteY44" fmla="*/ 23522 h 244233"/>
                    <a:gd name="connsiteX45" fmla="*/ 24140 w 182306"/>
                    <a:gd name="connsiteY45" fmla="*/ 42678 h 244233"/>
                    <a:gd name="connsiteX46" fmla="*/ 24140 w 182306"/>
                    <a:gd name="connsiteY46" fmla="*/ 42678 h 244233"/>
                    <a:gd name="connsiteX47" fmla="*/ 14562 w 182306"/>
                    <a:gd name="connsiteY47" fmla="*/ 33100 h 244233"/>
                    <a:gd name="connsiteX48" fmla="*/ 158088 w 182306"/>
                    <a:gd name="connsiteY48" fmla="*/ 42537 h 244233"/>
                    <a:gd name="connsiteX49" fmla="*/ 158088 w 182306"/>
                    <a:gd name="connsiteY49" fmla="*/ 23381 h 244233"/>
                    <a:gd name="connsiteX50" fmla="*/ 167807 w 182306"/>
                    <a:gd name="connsiteY50" fmla="*/ 32959 h 244233"/>
                    <a:gd name="connsiteX51" fmla="*/ 158088 w 182306"/>
                    <a:gd name="connsiteY51" fmla="*/ 42537 h 244233"/>
                    <a:gd name="connsiteX52" fmla="*/ 24140 w 182306"/>
                    <a:gd name="connsiteY52" fmla="*/ 122962 h 244233"/>
                    <a:gd name="connsiteX53" fmla="*/ 24140 w 182306"/>
                    <a:gd name="connsiteY53" fmla="*/ 148315 h 244233"/>
                    <a:gd name="connsiteX54" fmla="*/ 10477 w 182306"/>
                    <a:gd name="connsiteY54" fmla="*/ 148315 h 244233"/>
                    <a:gd name="connsiteX55" fmla="*/ 24140 w 182306"/>
                    <a:gd name="connsiteY55" fmla="*/ 122962 h 244233"/>
                    <a:gd name="connsiteX56" fmla="*/ 9773 w 182306"/>
                    <a:gd name="connsiteY56" fmla="*/ 193669 h 244233"/>
                    <a:gd name="connsiteX57" fmla="*/ 9491 w 182306"/>
                    <a:gd name="connsiteY57" fmla="*/ 157752 h 244233"/>
                    <a:gd name="connsiteX58" fmla="*/ 23999 w 182306"/>
                    <a:gd name="connsiteY58" fmla="*/ 157752 h 244233"/>
                    <a:gd name="connsiteX59" fmla="*/ 23999 w 182306"/>
                    <a:gd name="connsiteY59" fmla="*/ 228740 h 244233"/>
                    <a:gd name="connsiteX60" fmla="*/ 9773 w 182306"/>
                    <a:gd name="connsiteY60" fmla="*/ 193669 h 244233"/>
                    <a:gd name="connsiteX61" fmla="*/ 9773 w 182306"/>
                    <a:gd name="connsiteY61" fmla="*/ 193669 h 244233"/>
                    <a:gd name="connsiteX62" fmla="*/ 94424 w 182306"/>
                    <a:gd name="connsiteY62" fmla="*/ 109581 h 244233"/>
                    <a:gd name="connsiteX63" fmla="*/ 72874 w 182306"/>
                    <a:gd name="connsiteY63" fmla="*/ 99299 h 244233"/>
                    <a:gd name="connsiteX64" fmla="*/ 109072 w 182306"/>
                    <a:gd name="connsiteY64" fmla="*/ 99581 h 244233"/>
                    <a:gd name="connsiteX65" fmla="*/ 94424 w 182306"/>
                    <a:gd name="connsiteY65" fmla="*/ 109581 h 244233"/>
                    <a:gd name="connsiteX66" fmla="*/ 94424 w 182306"/>
                    <a:gd name="connsiteY66" fmla="*/ 109581 h 244233"/>
                    <a:gd name="connsiteX67" fmla="*/ 158088 w 182306"/>
                    <a:gd name="connsiteY67" fmla="*/ 148174 h 244233"/>
                    <a:gd name="connsiteX68" fmla="*/ 158088 w 182306"/>
                    <a:gd name="connsiteY68" fmla="*/ 122821 h 244233"/>
                    <a:gd name="connsiteX69" fmla="*/ 171751 w 182306"/>
                    <a:gd name="connsiteY69" fmla="*/ 148174 h 244233"/>
                    <a:gd name="connsiteX70" fmla="*/ 158088 w 182306"/>
                    <a:gd name="connsiteY70" fmla="*/ 148174 h 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82306" h="244232">
                      <a:moveTo>
                        <a:pt x="148510" y="141"/>
                      </a:moveTo>
                      <a:lnTo>
                        <a:pt x="148510" y="44227"/>
                      </a:lnTo>
                      <a:cubicBezTo>
                        <a:pt x="148510" y="69721"/>
                        <a:pt x="127805" y="90426"/>
                        <a:pt x="102312" y="90426"/>
                      </a:cubicBezTo>
                      <a:cubicBezTo>
                        <a:pt x="80902" y="90707"/>
                        <a:pt x="59352" y="92538"/>
                        <a:pt x="44422" y="73805"/>
                      </a:cubicBezTo>
                      <a:lnTo>
                        <a:pt x="37098" y="79862"/>
                      </a:lnTo>
                      <a:cubicBezTo>
                        <a:pt x="42732" y="86764"/>
                        <a:pt x="48929" y="91412"/>
                        <a:pt x="55831" y="94510"/>
                      </a:cubicBezTo>
                      <a:lnTo>
                        <a:pt x="26675" y="110145"/>
                      </a:lnTo>
                      <a:cubicBezTo>
                        <a:pt x="-6847" y="126624"/>
                        <a:pt x="1040" y="163386"/>
                        <a:pt x="336" y="193669"/>
                      </a:cubicBezTo>
                      <a:cubicBezTo>
                        <a:pt x="-931" y="210148"/>
                        <a:pt x="14703" y="230431"/>
                        <a:pt x="22027" y="244234"/>
                      </a:cubicBezTo>
                      <a:lnTo>
                        <a:pt x="33718" y="244234"/>
                      </a:lnTo>
                      <a:lnTo>
                        <a:pt x="33718" y="117328"/>
                      </a:lnTo>
                      <a:lnTo>
                        <a:pt x="63578" y="101271"/>
                      </a:lnTo>
                      <a:cubicBezTo>
                        <a:pt x="67381" y="114370"/>
                        <a:pt x="80057" y="120568"/>
                        <a:pt x="94565" y="119159"/>
                      </a:cubicBezTo>
                      <a:cubicBezTo>
                        <a:pt x="105974" y="119159"/>
                        <a:pt x="115692" y="111553"/>
                        <a:pt x="118791" y="101271"/>
                      </a:cubicBezTo>
                      <a:lnTo>
                        <a:pt x="148651" y="117328"/>
                      </a:lnTo>
                      <a:lnTo>
                        <a:pt x="148651" y="176485"/>
                      </a:lnTo>
                      <a:lnTo>
                        <a:pt x="158229" y="176485"/>
                      </a:lnTo>
                      <a:lnTo>
                        <a:pt x="158229" y="157752"/>
                      </a:lnTo>
                      <a:lnTo>
                        <a:pt x="172737" y="157752"/>
                      </a:lnTo>
                      <a:cubicBezTo>
                        <a:pt x="173300" y="169865"/>
                        <a:pt x="171891" y="182542"/>
                        <a:pt x="172455" y="193669"/>
                      </a:cubicBezTo>
                      <a:cubicBezTo>
                        <a:pt x="173300" y="203951"/>
                        <a:pt x="164990" y="217613"/>
                        <a:pt x="158229" y="228740"/>
                      </a:cubicBezTo>
                      <a:lnTo>
                        <a:pt x="158229" y="205218"/>
                      </a:lnTo>
                      <a:lnTo>
                        <a:pt x="148651" y="205218"/>
                      </a:lnTo>
                      <a:lnTo>
                        <a:pt x="148651" y="244093"/>
                      </a:lnTo>
                      <a:lnTo>
                        <a:pt x="160342" y="244093"/>
                      </a:lnTo>
                      <a:cubicBezTo>
                        <a:pt x="167525" y="230431"/>
                        <a:pt x="183300" y="209867"/>
                        <a:pt x="182033" y="193528"/>
                      </a:cubicBezTo>
                      <a:cubicBezTo>
                        <a:pt x="181188" y="163104"/>
                        <a:pt x="189216" y="126483"/>
                        <a:pt x="155694" y="110004"/>
                      </a:cubicBezTo>
                      <a:lnTo>
                        <a:pt x="126538" y="94370"/>
                      </a:lnTo>
                      <a:cubicBezTo>
                        <a:pt x="153440" y="84510"/>
                        <a:pt x="158370" y="52115"/>
                        <a:pt x="158370" y="52115"/>
                      </a:cubicBezTo>
                      <a:cubicBezTo>
                        <a:pt x="182033" y="50283"/>
                        <a:pt x="182737" y="22536"/>
                        <a:pt x="165835" y="15353"/>
                      </a:cubicBezTo>
                      <a:lnTo>
                        <a:pt x="158229" y="9155"/>
                      </a:lnTo>
                      <a:lnTo>
                        <a:pt x="158229" y="0"/>
                      </a:lnTo>
                      <a:lnTo>
                        <a:pt x="148510" y="141"/>
                      </a:lnTo>
                      <a:close/>
                      <a:moveTo>
                        <a:pt x="24140" y="0"/>
                      </a:moveTo>
                      <a:lnTo>
                        <a:pt x="24140" y="9155"/>
                      </a:lnTo>
                      <a:lnTo>
                        <a:pt x="23013" y="14226"/>
                      </a:lnTo>
                      <a:lnTo>
                        <a:pt x="16675" y="15494"/>
                      </a:lnTo>
                      <a:cubicBezTo>
                        <a:pt x="-1072" y="22818"/>
                        <a:pt x="1604" y="51410"/>
                        <a:pt x="24703" y="52255"/>
                      </a:cubicBezTo>
                      <a:cubicBezTo>
                        <a:pt x="25689" y="58734"/>
                        <a:pt x="27661" y="64932"/>
                        <a:pt x="30760" y="70566"/>
                      </a:cubicBezTo>
                      <a:lnTo>
                        <a:pt x="39211" y="66059"/>
                      </a:lnTo>
                      <a:cubicBezTo>
                        <a:pt x="30478" y="52537"/>
                        <a:pt x="34563" y="15353"/>
                        <a:pt x="33718" y="141"/>
                      </a:cubicBezTo>
                      <a:lnTo>
                        <a:pt x="24140" y="0"/>
                      </a:lnTo>
                      <a:close/>
                      <a:moveTo>
                        <a:pt x="14562" y="33100"/>
                      </a:moveTo>
                      <a:cubicBezTo>
                        <a:pt x="14562" y="27888"/>
                        <a:pt x="18788" y="23522"/>
                        <a:pt x="24140" y="23522"/>
                      </a:cubicBezTo>
                      <a:lnTo>
                        <a:pt x="24140" y="23522"/>
                      </a:lnTo>
                      <a:lnTo>
                        <a:pt x="24140" y="42678"/>
                      </a:lnTo>
                      <a:lnTo>
                        <a:pt x="24140" y="42678"/>
                      </a:lnTo>
                      <a:cubicBezTo>
                        <a:pt x="18788" y="42537"/>
                        <a:pt x="14562" y="38311"/>
                        <a:pt x="14562" y="33100"/>
                      </a:cubicBezTo>
                      <a:close/>
                      <a:moveTo>
                        <a:pt x="158088" y="42537"/>
                      </a:moveTo>
                      <a:lnTo>
                        <a:pt x="158088" y="23381"/>
                      </a:lnTo>
                      <a:cubicBezTo>
                        <a:pt x="158088" y="23381"/>
                        <a:pt x="167807" y="24930"/>
                        <a:pt x="167807" y="32959"/>
                      </a:cubicBezTo>
                      <a:cubicBezTo>
                        <a:pt x="167807" y="41551"/>
                        <a:pt x="158088" y="42537"/>
                        <a:pt x="158088" y="42537"/>
                      </a:cubicBezTo>
                      <a:close/>
                      <a:moveTo>
                        <a:pt x="24140" y="122962"/>
                      </a:moveTo>
                      <a:lnTo>
                        <a:pt x="24140" y="148315"/>
                      </a:lnTo>
                      <a:lnTo>
                        <a:pt x="10477" y="148315"/>
                      </a:lnTo>
                      <a:cubicBezTo>
                        <a:pt x="12027" y="138315"/>
                        <a:pt x="15689" y="129441"/>
                        <a:pt x="24140" y="122962"/>
                      </a:cubicBezTo>
                      <a:close/>
                      <a:moveTo>
                        <a:pt x="9773" y="193669"/>
                      </a:moveTo>
                      <a:cubicBezTo>
                        <a:pt x="10477" y="182542"/>
                        <a:pt x="9069" y="169865"/>
                        <a:pt x="9491" y="157752"/>
                      </a:cubicBezTo>
                      <a:lnTo>
                        <a:pt x="23999" y="157752"/>
                      </a:lnTo>
                      <a:lnTo>
                        <a:pt x="23999" y="228740"/>
                      </a:lnTo>
                      <a:cubicBezTo>
                        <a:pt x="17238" y="217613"/>
                        <a:pt x="8928" y="203810"/>
                        <a:pt x="9773" y="193669"/>
                      </a:cubicBezTo>
                      <a:lnTo>
                        <a:pt x="9773" y="193669"/>
                      </a:lnTo>
                      <a:close/>
                      <a:moveTo>
                        <a:pt x="94424" y="109581"/>
                      </a:moveTo>
                      <a:cubicBezTo>
                        <a:pt x="84846" y="110145"/>
                        <a:pt x="76818" y="109018"/>
                        <a:pt x="72874" y="99299"/>
                      </a:cubicBezTo>
                      <a:cubicBezTo>
                        <a:pt x="84283" y="100708"/>
                        <a:pt x="97100" y="100567"/>
                        <a:pt x="109072" y="99581"/>
                      </a:cubicBezTo>
                      <a:cubicBezTo>
                        <a:pt x="106819" y="105356"/>
                        <a:pt x="101185" y="109581"/>
                        <a:pt x="94424" y="109581"/>
                      </a:cubicBezTo>
                      <a:lnTo>
                        <a:pt x="94424" y="109581"/>
                      </a:lnTo>
                      <a:close/>
                      <a:moveTo>
                        <a:pt x="158088" y="148174"/>
                      </a:moveTo>
                      <a:lnTo>
                        <a:pt x="158088" y="122821"/>
                      </a:lnTo>
                      <a:cubicBezTo>
                        <a:pt x="166398" y="129300"/>
                        <a:pt x="170201" y="138315"/>
                        <a:pt x="171751" y="148174"/>
                      </a:cubicBezTo>
                      <a:lnTo>
                        <a:pt x="158088" y="148174"/>
                      </a:lnTo>
                      <a:close/>
                    </a:path>
                  </a:pathLst>
                </a:custGeom>
                <a:solidFill>
                  <a:schemeClr val="accent1"/>
                </a:solidFill>
                <a:ln w="1408" cap="flat">
                  <a:noFill/>
                  <a:prstDash val="solid"/>
                  <a:miter/>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nvGrpSpPr>
                <p:cNvPr id="701" name="Graphic 112">
                  <a:extLst>
                    <a:ext uri="{FF2B5EF4-FFF2-40B4-BE49-F238E27FC236}">
                      <a16:creationId xmlns:a16="http://schemas.microsoft.com/office/drawing/2014/main" id="{F6CA5649-02B5-552E-A9FD-5DB635028076}"/>
                    </a:ext>
                  </a:extLst>
                </p:cNvPr>
                <p:cNvGrpSpPr/>
                <p:nvPr/>
              </p:nvGrpSpPr>
              <p:grpSpPr>
                <a:xfrm>
                  <a:off x="8624199" y="1844199"/>
                  <a:ext cx="435111" cy="242576"/>
                  <a:chOff x="1815715" y="2931211"/>
                  <a:chExt cx="169809" cy="98494"/>
                </a:xfrm>
                <a:solidFill>
                  <a:srgbClr val="623296"/>
                </a:solidFill>
              </p:grpSpPr>
              <p:sp>
                <p:nvSpPr>
                  <p:cNvPr id="702" name="Freeform 132">
                    <a:extLst>
                      <a:ext uri="{FF2B5EF4-FFF2-40B4-BE49-F238E27FC236}">
                        <a16:creationId xmlns:a16="http://schemas.microsoft.com/office/drawing/2014/main" id="{4ADC2B34-ED3C-7342-17AB-2FD90CE09980}"/>
                      </a:ext>
                    </a:extLst>
                  </p:cNvPr>
                  <p:cNvSpPr/>
                  <p:nvPr/>
                </p:nvSpPr>
                <p:spPr>
                  <a:xfrm>
                    <a:off x="1815715" y="2969034"/>
                    <a:ext cx="169809" cy="60671"/>
                  </a:xfrm>
                  <a:custGeom>
                    <a:avLst/>
                    <a:gdLst>
                      <a:gd name="connsiteX0" fmla="*/ 158281 w 169809"/>
                      <a:gd name="connsiteY0" fmla="*/ 60960 h 60671"/>
                      <a:gd name="connsiteX1" fmla="*/ 150252 w 169809"/>
                      <a:gd name="connsiteY1" fmla="*/ 57861 h 60671"/>
                      <a:gd name="connsiteX2" fmla="*/ 129266 w 169809"/>
                      <a:gd name="connsiteY2" fmla="*/ 38424 h 60671"/>
                      <a:gd name="connsiteX3" fmla="*/ 113913 w 169809"/>
                      <a:gd name="connsiteY3" fmla="*/ 29691 h 60671"/>
                      <a:gd name="connsiteX4" fmla="*/ 104758 w 169809"/>
                      <a:gd name="connsiteY4" fmla="*/ 27015 h 60671"/>
                      <a:gd name="connsiteX5" fmla="*/ 65601 w 169809"/>
                      <a:gd name="connsiteY5" fmla="*/ 27015 h 60671"/>
                      <a:gd name="connsiteX6" fmla="*/ 56587 w 169809"/>
                      <a:gd name="connsiteY6" fmla="*/ 29550 h 60671"/>
                      <a:gd name="connsiteX7" fmla="*/ 41234 w 169809"/>
                      <a:gd name="connsiteY7" fmla="*/ 38283 h 60671"/>
                      <a:gd name="connsiteX8" fmla="*/ 20389 w 169809"/>
                      <a:gd name="connsiteY8" fmla="*/ 57720 h 60671"/>
                      <a:gd name="connsiteX9" fmla="*/ 3627 w 169809"/>
                      <a:gd name="connsiteY9" fmla="*/ 57157 h 60671"/>
                      <a:gd name="connsiteX10" fmla="*/ 4191 w 169809"/>
                      <a:gd name="connsiteY10" fmla="*/ 40396 h 60671"/>
                      <a:gd name="connsiteX11" fmla="*/ 25177 w 169809"/>
                      <a:gd name="connsiteY11" fmla="*/ 20958 h 60671"/>
                      <a:gd name="connsiteX12" fmla="*/ 49826 w 169809"/>
                      <a:gd name="connsiteY12" fmla="*/ 6873 h 60671"/>
                      <a:gd name="connsiteX13" fmla="*/ 58981 w 169809"/>
                      <a:gd name="connsiteY13" fmla="*/ 4197 h 60671"/>
                      <a:gd name="connsiteX14" fmla="*/ 111659 w 169809"/>
                      <a:gd name="connsiteY14" fmla="*/ 4197 h 60671"/>
                      <a:gd name="connsiteX15" fmla="*/ 120815 w 169809"/>
                      <a:gd name="connsiteY15" fmla="*/ 6873 h 60671"/>
                      <a:gd name="connsiteX16" fmla="*/ 145463 w 169809"/>
                      <a:gd name="connsiteY16" fmla="*/ 20958 h 60671"/>
                      <a:gd name="connsiteX17" fmla="*/ 166450 w 169809"/>
                      <a:gd name="connsiteY17" fmla="*/ 40396 h 60671"/>
                      <a:gd name="connsiteX18" fmla="*/ 167013 w 169809"/>
                      <a:gd name="connsiteY18" fmla="*/ 57157 h 60671"/>
                      <a:gd name="connsiteX19" fmla="*/ 158281 w 169809"/>
                      <a:gd name="connsiteY19" fmla="*/ 60960 h 60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9809" h="60671">
                        <a:moveTo>
                          <a:pt x="158281" y="60960"/>
                        </a:moveTo>
                        <a:cubicBezTo>
                          <a:pt x="155323" y="60960"/>
                          <a:pt x="152506" y="59974"/>
                          <a:pt x="150252" y="57861"/>
                        </a:cubicBezTo>
                        <a:lnTo>
                          <a:pt x="129266" y="38424"/>
                        </a:lnTo>
                        <a:cubicBezTo>
                          <a:pt x="124899" y="34339"/>
                          <a:pt x="119688" y="31381"/>
                          <a:pt x="113913" y="29691"/>
                        </a:cubicBezTo>
                        <a:lnTo>
                          <a:pt x="104758" y="27015"/>
                        </a:lnTo>
                        <a:cubicBezTo>
                          <a:pt x="91940" y="23212"/>
                          <a:pt x="78419" y="23212"/>
                          <a:pt x="65601" y="27015"/>
                        </a:cubicBezTo>
                        <a:lnTo>
                          <a:pt x="56587" y="29550"/>
                        </a:lnTo>
                        <a:cubicBezTo>
                          <a:pt x="50953" y="31241"/>
                          <a:pt x="45601" y="34339"/>
                          <a:pt x="41234" y="38283"/>
                        </a:cubicBezTo>
                        <a:lnTo>
                          <a:pt x="20389" y="57720"/>
                        </a:lnTo>
                        <a:cubicBezTo>
                          <a:pt x="15600" y="62228"/>
                          <a:pt x="8135" y="61946"/>
                          <a:pt x="3627" y="57157"/>
                        </a:cubicBezTo>
                        <a:cubicBezTo>
                          <a:pt x="-880" y="52368"/>
                          <a:pt x="-598" y="44903"/>
                          <a:pt x="4191" y="40396"/>
                        </a:cubicBezTo>
                        <a:lnTo>
                          <a:pt x="25177" y="20958"/>
                        </a:lnTo>
                        <a:cubicBezTo>
                          <a:pt x="32220" y="14479"/>
                          <a:pt x="40671" y="9550"/>
                          <a:pt x="49826" y="6873"/>
                        </a:cubicBezTo>
                        <a:lnTo>
                          <a:pt x="58981" y="4197"/>
                        </a:lnTo>
                        <a:cubicBezTo>
                          <a:pt x="76165" y="-1014"/>
                          <a:pt x="94476" y="-1014"/>
                          <a:pt x="111659" y="4197"/>
                        </a:cubicBezTo>
                        <a:lnTo>
                          <a:pt x="120815" y="6873"/>
                        </a:lnTo>
                        <a:cubicBezTo>
                          <a:pt x="129970" y="9550"/>
                          <a:pt x="138421" y="14479"/>
                          <a:pt x="145463" y="20958"/>
                        </a:cubicBezTo>
                        <a:lnTo>
                          <a:pt x="166450" y="40396"/>
                        </a:lnTo>
                        <a:cubicBezTo>
                          <a:pt x="171239" y="44903"/>
                          <a:pt x="171521" y="52368"/>
                          <a:pt x="167013" y="57157"/>
                        </a:cubicBezTo>
                        <a:cubicBezTo>
                          <a:pt x="164619" y="59692"/>
                          <a:pt x="161379" y="60960"/>
                          <a:pt x="158281" y="60960"/>
                        </a:cubicBezTo>
                        <a:close/>
                      </a:path>
                    </a:pathLst>
                  </a:custGeom>
                  <a:noFill/>
                  <a:ln w="19050"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03" name="Freeform 133">
                    <a:extLst>
                      <a:ext uri="{FF2B5EF4-FFF2-40B4-BE49-F238E27FC236}">
                        <a16:creationId xmlns:a16="http://schemas.microsoft.com/office/drawing/2014/main" id="{26336C26-73AA-40D8-4A02-6F8374A12BD4}"/>
                      </a:ext>
                    </a:extLst>
                  </p:cNvPr>
                  <p:cNvSpPr/>
                  <p:nvPr/>
                </p:nvSpPr>
                <p:spPr>
                  <a:xfrm>
                    <a:off x="1823199" y="2940115"/>
                    <a:ext cx="31333" cy="65495"/>
                  </a:xfrm>
                  <a:custGeom>
                    <a:avLst/>
                    <a:gdLst>
                      <a:gd name="connsiteX0" fmla="*/ 151 w 31333"/>
                      <a:gd name="connsiteY0" fmla="*/ 65837 h 65495"/>
                      <a:gd name="connsiteX1" fmla="*/ 17335 w 31333"/>
                      <a:gd name="connsiteY1" fmla="*/ 49921 h 65495"/>
                      <a:gd name="connsiteX2" fmla="*/ 24096 w 31333"/>
                      <a:gd name="connsiteY2" fmla="*/ 44568 h 65495"/>
                      <a:gd name="connsiteX3" fmla="*/ 31420 w 31333"/>
                      <a:gd name="connsiteY3" fmla="*/ 341 h 65495"/>
                      <a:gd name="connsiteX4" fmla="*/ 31420 w 31333"/>
                      <a:gd name="connsiteY4" fmla="*/ 341 h 65495"/>
                      <a:gd name="connsiteX5" fmla="*/ 22265 w 31333"/>
                      <a:gd name="connsiteY5" fmla="*/ 5130 h 65495"/>
                      <a:gd name="connsiteX6" fmla="*/ 12405 w 31333"/>
                      <a:gd name="connsiteY6" fmla="*/ 16398 h 65495"/>
                      <a:gd name="connsiteX7" fmla="*/ 151 w 31333"/>
                      <a:gd name="connsiteY7" fmla="*/ 65837 h 65495"/>
                      <a:gd name="connsiteX8" fmla="*/ 151 w 31333"/>
                      <a:gd name="connsiteY8" fmla="*/ 65837 h 6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33" h="65495">
                        <a:moveTo>
                          <a:pt x="151" y="65837"/>
                        </a:moveTo>
                        <a:lnTo>
                          <a:pt x="17335" y="49921"/>
                        </a:lnTo>
                        <a:cubicBezTo>
                          <a:pt x="19448" y="47949"/>
                          <a:pt x="21701" y="46118"/>
                          <a:pt x="24096" y="44568"/>
                        </a:cubicBezTo>
                        <a:cubicBezTo>
                          <a:pt x="24377" y="21046"/>
                          <a:pt x="31420" y="341"/>
                          <a:pt x="31420" y="341"/>
                        </a:cubicBezTo>
                        <a:lnTo>
                          <a:pt x="31420" y="341"/>
                        </a:lnTo>
                        <a:cubicBezTo>
                          <a:pt x="27758" y="2032"/>
                          <a:pt x="24659" y="3581"/>
                          <a:pt x="22265" y="5130"/>
                        </a:cubicBezTo>
                        <a:cubicBezTo>
                          <a:pt x="17898" y="7807"/>
                          <a:pt x="14518" y="11750"/>
                          <a:pt x="12405" y="16398"/>
                        </a:cubicBezTo>
                        <a:cubicBezTo>
                          <a:pt x="-1539" y="46822"/>
                          <a:pt x="151" y="65837"/>
                          <a:pt x="151" y="65837"/>
                        </a:cubicBezTo>
                        <a:lnTo>
                          <a:pt x="151" y="65837"/>
                        </a:lnTo>
                        <a:close/>
                      </a:path>
                    </a:pathLst>
                  </a:custGeom>
                  <a:noFill/>
                  <a:ln w="19050"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04" name="Freeform 134">
                    <a:extLst>
                      <a:ext uri="{FF2B5EF4-FFF2-40B4-BE49-F238E27FC236}">
                        <a16:creationId xmlns:a16="http://schemas.microsoft.com/office/drawing/2014/main" id="{BBDBCB39-3653-B3FC-8237-895FC69273F3}"/>
                      </a:ext>
                    </a:extLst>
                  </p:cNvPr>
                  <p:cNvSpPr/>
                  <p:nvPr/>
                </p:nvSpPr>
                <p:spPr>
                  <a:xfrm>
                    <a:off x="1847141" y="2931211"/>
                    <a:ext cx="106764" cy="53100"/>
                  </a:xfrm>
                  <a:custGeom>
                    <a:avLst/>
                    <a:gdLst>
                      <a:gd name="connsiteX0" fmla="*/ 25406 w 106764"/>
                      <a:gd name="connsiteY0" fmla="*/ 3456 h 53100"/>
                      <a:gd name="connsiteX1" fmla="*/ 7518 w 106764"/>
                      <a:gd name="connsiteY1" fmla="*/ 9371 h 53100"/>
                      <a:gd name="connsiteX2" fmla="*/ 7518 w 106764"/>
                      <a:gd name="connsiteY2" fmla="*/ 9371 h 53100"/>
                      <a:gd name="connsiteX3" fmla="*/ 194 w 106764"/>
                      <a:gd name="connsiteY3" fmla="*/ 53598 h 53100"/>
                      <a:gd name="connsiteX4" fmla="*/ 18082 w 106764"/>
                      <a:gd name="connsiteY4" fmla="*/ 44866 h 53100"/>
                      <a:gd name="connsiteX5" fmla="*/ 27237 w 106764"/>
                      <a:gd name="connsiteY5" fmla="*/ 42189 h 53100"/>
                      <a:gd name="connsiteX6" fmla="*/ 79915 w 106764"/>
                      <a:gd name="connsiteY6" fmla="*/ 42189 h 53100"/>
                      <a:gd name="connsiteX7" fmla="*/ 89071 w 106764"/>
                      <a:gd name="connsiteY7" fmla="*/ 44866 h 53100"/>
                      <a:gd name="connsiteX8" fmla="*/ 106959 w 106764"/>
                      <a:gd name="connsiteY8" fmla="*/ 53598 h 53100"/>
                      <a:gd name="connsiteX9" fmla="*/ 99634 w 106764"/>
                      <a:gd name="connsiteY9" fmla="*/ 9371 h 53100"/>
                      <a:gd name="connsiteX10" fmla="*/ 99634 w 106764"/>
                      <a:gd name="connsiteY10" fmla="*/ 9371 h 53100"/>
                      <a:gd name="connsiteX11" fmla="*/ 53576 w 106764"/>
                      <a:gd name="connsiteY11" fmla="*/ 498 h 53100"/>
                      <a:gd name="connsiteX12" fmla="*/ 38505 w 106764"/>
                      <a:gd name="connsiteY12" fmla="*/ 1343 h 5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4" h="53099">
                        <a:moveTo>
                          <a:pt x="25406" y="3456"/>
                        </a:moveTo>
                        <a:cubicBezTo>
                          <a:pt x="18223" y="5146"/>
                          <a:pt x="12307" y="7118"/>
                          <a:pt x="7518" y="9371"/>
                        </a:cubicBezTo>
                        <a:lnTo>
                          <a:pt x="7518" y="9371"/>
                        </a:lnTo>
                        <a:cubicBezTo>
                          <a:pt x="7518" y="9371"/>
                          <a:pt x="476" y="30076"/>
                          <a:pt x="194" y="53598"/>
                        </a:cubicBezTo>
                        <a:cubicBezTo>
                          <a:pt x="5687" y="49795"/>
                          <a:pt x="11744" y="46838"/>
                          <a:pt x="18082" y="44866"/>
                        </a:cubicBezTo>
                        <a:lnTo>
                          <a:pt x="27237" y="42189"/>
                        </a:lnTo>
                        <a:cubicBezTo>
                          <a:pt x="44421" y="36978"/>
                          <a:pt x="62732" y="36978"/>
                          <a:pt x="79915" y="42189"/>
                        </a:cubicBezTo>
                        <a:lnTo>
                          <a:pt x="89071" y="44866"/>
                        </a:lnTo>
                        <a:cubicBezTo>
                          <a:pt x="95409" y="46838"/>
                          <a:pt x="101465" y="49795"/>
                          <a:pt x="106959" y="53598"/>
                        </a:cubicBezTo>
                        <a:cubicBezTo>
                          <a:pt x="106677" y="30076"/>
                          <a:pt x="99634" y="9371"/>
                          <a:pt x="99634" y="9371"/>
                        </a:cubicBezTo>
                        <a:lnTo>
                          <a:pt x="99634" y="9371"/>
                        </a:lnTo>
                        <a:cubicBezTo>
                          <a:pt x="89493" y="4864"/>
                          <a:pt x="74281" y="498"/>
                          <a:pt x="53576" y="498"/>
                        </a:cubicBezTo>
                        <a:cubicBezTo>
                          <a:pt x="48224" y="498"/>
                          <a:pt x="43154" y="780"/>
                          <a:pt x="38505" y="1343"/>
                        </a:cubicBezTo>
                      </a:path>
                    </a:pathLst>
                  </a:custGeom>
                  <a:noFill/>
                  <a:ln w="19050"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sp>
                <p:nvSpPr>
                  <p:cNvPr id="705" name="Freeform 137">
                    <a:extLst>
                      <a:ext uri="{FF2B5EF4-FFF2-40B4-BE49-F238E27FC236}">
                        <a16:creationId xmlns:a16="http://schemas.microsoft.com/office/drawing/2014/main" id="{CBD83661-F2E6-F207-C3AF-BFA7E829509B}"/>
                      </a:ext>
                    </a:extLst>
                  </p:cNvPr>
                  <p:cNvSpPr/>
                  <p:nvPr/>
                </p:nvSpPr>
                <p:spPr>
                  <a:xfrm>
                    <a:off x="1946725" y="2940124"/>
                    <a:ext cx="31193" cy="65495"/>
                  </a:xfrm>
                  <a:custGeom>
                    <a:avLst/>
                    <a:gdLst>
                      <a:gd name="connsiteX0" fmla="*/ 14332 w 31193"/>
                      <a:gd name="connsiteY0" fmla="*/ 49956 h 65495"/>
                      <a:gd name="connsiteX1" fmla="*/ 31516 w 31193"/>
                      <a:gd name="connsiteY1" fmla="*/ 65872 h 65495"/>
                      <a:gd name="connsiteX2" fmla="*/ 31516 w 31193"/>
                      <a:gd name="connsiteY2" fmla="*/ 65872 h 65495"/>
                      <a:gd name="connsiteX3" fmla="*/ 19402 w 31193"/>
                      <a:gd name="connsiteY3" fmla="*/ 16433 h 65495"/>
                      <a:gd name="connsiteX4" fmla="*/ 9543 w 31193"/>
                      <a:gd name="connsiteY4" fmla="*/ 5165 h 65495"/>
                      <a:gd name="connsiteX5" fmla="*/ 388 w 31193"/>
                      <a:gd name="connsiteY5" fmla="*/ 376 h 65495"/>
                      <a:gd name="connsiteX6" fmla="*/ 388 w 31193"/>
                      <a:gd name="connsiteY6" fmla="*/ 376 h 65495"/>
                      <a:gd name="connsiteX7" fmla="*/ 7712 w 31193"/>
                      <a:gd name="connsiteY7" fmla="*/ 44603 h 65495"/>
                      <a:gd name="connsiteX8" fmla="*/ 14332 w 31193"/>
                      <a:gd name="connsiteY8" fmla="*/ 49956 h 6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93" h="65495">
                        <a:moveTo>
                          <a:pt x="14332" y="49956"/>
                        </a:moveTo>
                        <a:lnTo>
                          <a:pt x="31516" y="65872"/>
                        </a:lnTo>
                        <a:lnTo>
                          <a:pt x="31516" y="65872"/>
                        </a:lnTo>
                        <a:cubicBezTo>
                          <a:pt x="31516" y="65872"/>
                          <a:pt x="33206" y="46857"/>
                          <a:pt x="19402" y="16433"/>
                        </a:cubicBezTo>
                        <a:cubicBezTo>
                          <a:pt x="17290" y="11785"/>
                          <a:pt x="13909" y="7841"/>
                          <a:pt x="9543" y="5165"/>
                        </a:cubicBezTo>
                        <a:cubicBezTo>
                          <a:pt x="7148" y="3616"/>
                          <a:pt x="4050" y="2067"/>
                          <a:pt x="388" y="376"/>
                        </a:cubicBezTo>
                        <a:lnTo>
                          <a:pt x="388" y="376"/>
                        </a:lnTo>
                        <a:cubicBezTo>
                          <a:pt x="388" y="376"/>
                          <a:pt x="7430" y="21081"/>
                          <a:pt x="7712" y="44603"/>
                        </a:cubicBezTo>
                        <a:cubicBezTo>
                          <a:pt x="9965" y="46153"/>
                          <a:pt x="12219" y="47984"/>
                          <a:pt x="14332" y="49956"/>
                        </a:cubicBezTo>
                        <a:close/>
                      </a:path>
                    </a:pathLst>
                  </a:custGeom>
                  <a:noFill/>
                  <a:ln w="19050" cap="rnd">
                    <a:solidFill>
                      <a:schemeClr val="accent1"/>
                    </a:solidFill>
                    <a:prstDash val="solid"/>
                    <a:round/>
                  </a:ln>
                </p:spPr>
                <p:txBody>
                  <a:bodyPr rtlCol="0" anchor="ctr"/>
                  <a:lstStyle/>
                  <a:p>
                    <a:pPr defTabSz="685800">
                      <a:spcBef>
                        <a:spcPct val="0"/>
                      </a:spcBef>
                      <a:spcAft>
                        <a:spcPct val="0"/>
                      </a:spcAft>
                      <a:defRPr/>
                    </a:pPr>
                    <a:endParaRPr lang="en-US" sz="1350" kern="0">
                      <a:solidFill>
                        <a:srgbClr val="000000"/>
                      </a:solidFill>
                      <a:latin typeface="Times New Roman" panose="02020603050405020304" pitchFamily="18" charset="0"/>
                      <a:cs typeface="Times New Roman" panose="02020603050405020304" pitchFamily="18" charset="0"/>
                    </a:endParaRPr>
                  </a:p>
                </p:txBody>
              </p:sp>
            </p:grpSp>
          </p:grpSp>
          <p:sp>
            <p:nvSpPr>
              <p:cNvPr id="634" name="Rounded Rectangle 103">
                <a:extLst>
                  <a:ext uri="{FF2B5EF4-FFF2-40B4-BE49-F238E27FC236}">
                    <a16:creationId xmlns:a16="http://schemas.microsoft.com/office/drawing/2014/main" id="{7214E812-27ED-A371-A4B2-CD65C3D523C0}"/>
                  </a:ext>
                </a:extLst>
              </p:cNvPr>
              <p:cNvSpPr/>
              <p:nvPr/>
            </p:nvSpPr>
            <p:spPr>
              <a:xfrm>
                <a:off x="3260012" y="830857"/>
                <a:ext cx="2442328" cy="1107474"/>
              </a:xfrm>
              <a:prstGeom prst="roundRect">
                <a:avLst>
                  <a:gd name="adj" fmla="val 7447"/>
                </a:avLst>
              </a:prstGeom>
              <a:solidFill>
                <a:srgbClr val="EBF6FC">
                  <a:alpha val="50000"/>
                </a:srgbClr>
              </a:solidFill>
              <a:ln w="19050" cap="flat" cmpd="sng" algn="ctr">
                <a:solidFill>
                  <a:schemeClr val="accent1"/>
                </a:solidFill>
                <a:prstDash val="solid"/>
                <a:miter lim="800000"/>
              </a:ln>
              <a:effectLst/>
            </p:spPr>
            <p:txBody>
              <a:bodyPr rtlCol="0" anchor="ctr"/>
              <a:lstStyle/>
              <a:p>
                <a:pPr algn="ctr" defTabSz="685800">
                  <a:spcBef>
                    <a:spcPct val="0"/>
                  </a:spcBef>
                  <a:spcAft>
                    <a:spcPct val="0"/>
                  </a:spcAft>
                  <a:buClr>
                    <a:srgbClr val="0099E1"/>
                  </a:buClr>
                  <a:defRPr/>
                </a:pPr>
                <a:endParaRPr lang="en-US" sz="900" kern="0">
                  <a:solidFill>
                    <a:srgbClr val="FFFFFF"/>
                  </a:solidFill>
                  <a:latin typeface="Verdana" panose="020B0604030504040204" pitchFamily="34" charset="0"/>
                  <a:cs typeface="Verdana" panose="020B0604030504040204" pitchFamily="34" charset="0"/>
                </a:endParaRPr>
              </a:p>
            </p:txBody>
          </p:sp>
        </p:grpSp>
      </p:grpSp>
      <p:sp>
        <p:nvSpPr>
          <p:cNvPr id="663" name="Rectangle 662">
            <a:extLst>
              <a:ext uri="{FF2B5EF4-FFF2-40B4-BE49-F238E27FC236}">
                <a16:creationId xmlns:a16="http://schemas.microsoft.com/office/drawing/2014/main" id="{B2CEEF3B-99BD-BEC1-8E7C-F6D8757C4107}"/>
              </a:ext>
            </a:extLst>
          </p:cNvPr>
          <p:cNvSpPr/>
          <p:nvPr/>
        </p:nvSpPr>
        <p:spPr>
          <a:xfrm>
            <a:off x="3655656" y="2743864"/>
            <a:ext cx="1839485" cy="68580"/>
          </a:xfrm>
          <a:prstGeom prst="rect">
            <a:avLst/>
          </a:prstGeom>
          <a:solidFill>
            <a:srgbClr val="F5F3F8"/>
          </a:solidFill>
          <a:ln w="12700" cap="flat" cmpd="sng" algn="ctr">
            <a:noFill/>
            <a:prstDash val="solid"/>
            <a:miter lim="800000"/>
          </a:ln>
          <a:effectLst/>
        </p:spPr>
        <p:txBody>
          <a:bodyPr rtlCol="0" anchor="ctr"/>
          <a:lstStyle/>
          <a:p>
            <a:pPr algn="ctr" defTabSz="685800">
              <a:spcBef>
                <a:spcPct val="0"/>
              </a:spcBef>
              <a:spcAft>
                <a:spcPct val="0"/>
              </a:spcAft>
              <a:defRPr/>
            </a:pPr>
            <a:endParaRPr lang="en-US" sz="1350" kern="0">
              <a:solidFill>
                <a:srgbClr val="FFFFFF"/>
              </a:solidFill>
              <a:latin typeface="Calibri" panose="020F0502020204030204"/>
            </a:endParaRPr>
          </a:p>
        </p:txBody>
      </p:sp>
      <p:sp>
        <p:nvSpPr>
          <p:cNvPr id="669" name="Rectangle 668">
            <a:extLst>
              <a:ext uri="{FF2B5EF4-FFF2-40B4-BE49-F238E27FC236}">
                <a16:creationId xmlns:a16="http://schemas.microsoft.com/office/drawing/2014/main" id="{55CA29B9-8CA2-6438-92E8-65802D7117F6}"/>
              </a:ext>
            </a:extLst>
          </p:cNvPr>
          <p:cNvSpPr/>
          <p:nvPr/>
        </p:nvSpPr>
        <p:spPr>
          <a:xfrm>
            <a:off x="3546964" y="2914179"/>
            <a:ext cx="2079120" cy="72310"/>
          </a:xfrm>
          <a:prstGeom prst="rect">
            <a:avLst/>
          </a:prstGeom>
          <a:solidFill>
            <a:srgbClr val="F5F3F8"/>
          </a:solidFill>
          <a:ln w="12700" cap="flat" cmpd="sng" algn="ctr">
            <a:noFill/>
            <a:prstDash val="solid"/>
            <a:miter lim="800000"/>
          </a:ln>
          <a:effectLst/>
        </p:spPr>
        <p:txBody>
          <a:bodyPr rtlCol="0" anchor="ctr"/>
          <a:lstStyle/>
          <a:p>
            <a:pPr algn="ctr" defTabSz="685800">
              <a:spcBef>
                <a:spcPct val="0"/>
              </a:spcBef>
              <a:spcAft>
                <a:spcPct val="0"/>
              </a:spcAft>
              <a:defRPr/>
            </a:pPr>
            <a:endParaRPr lang="en-US" sz="1350" kern="0">
              <a:solidFill>
                <a:srgbClr val="FFFFFF"/>
              </a:solidFill>
              <a:latin typeface="Calibri" panose="020F0502020204030204"/>
            </a:endParaRPr>
          </a:p>
        </p:txBody>
      </p:sp>
    </p:spTree>
    <p:extLst>
      <p:ext uri="{BB962C8B-B14F-4D97-AF65-F5344CB8AC3E}">
        <p14:creationId xmlns:p14="http://schemas.microsoft.com/office/powerpoint/2010/main" val="105253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righ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up)">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012E7-945A-E41F-5D8B-A5AF229A2195}"/>
            </a:ext>
          </a:extLst>
        </p:cNvPr>
        <p:cNvGrpSpPr/>
        <p:nvPr/>
      </p:nvGrpSpPr>
      <p:grpSpPr>
        <a:xfrm>
          <a:off x="0" y="0"/>
          <a:ext cx="0" cy="0"/>
          <a:chOff x="0" y="0"/>
          <a:chExt cx="0" cy="0"/>
        </a:xfrm>
      </p:grpSpPr>
      <p:sp>
        <p:nvSpPr>
          <p:cNvPr id="3" name="Textplatzhalter 9">
            <a:extLst>
              <a:ext uri="{FF2B5EF4-FFF2-40B4-BE49-F238E27FC236}">
                <a16:creationId xmlns:a16="http://schemas.microsoft.com/office/drawing/2014/main" id="{B3D16C7C-BA78-F30D-ADF9-90FACE4FDB27}"/>
              </a:ext>
            </a:extLst>
          </p:cNvPr>
          <p:cNvSpPr txBox="1">
            <a:spLocks/>
          </p:cNvSpPr>
          <p:nvPr/>
        </p:nvSpPr>
        <p:spPr>
          <a:xfrm>
            <a:off x="325167" y="11692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T1D-Früherkennung kann die psychosoziale Belastung und Ängste sowohl verstärken als auch verringern</a:t>
            </a:r>
            <a:r>
              <a:rPr lang="de-DE" sz="2000" b="1" baseline="30000" dirty="0">
                <a:solidFill>
                  <a:srgbClr val="7030A0"/>
                </a:solidFill>
                <a:latin typeface="+mj-lt"/>
              </a:rPr>
              <a:t>1-3</a:t>
            </a:r>
          </a:p>
        </p:txBody>
      </p:sp>
      <p:graphicFrame>
        <p:nvGraphicFramePr>
          <p:cNvPr id="5" name="Object 4" hidden="1">
            <a:extLst>
              <a:ext uri="{FF2B5EF4-FFF2-40B4-BE49-F238E27FC236}">
                <a16:creationId xmlns:a16="http://schemas.microsoft.com/office/drawing/2014/main" id="{69215C7E-FB00-D1E8-7DB7-B3A2F97C4C3E}"/>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395" imgH="394" progId="TCLayout.ActiveDocument.1">
                  <p:embed/>
                </p:oleObj>
              </mc:Choice>
              <mc:Fallback>
                <p:oleObj name="think-cell Slide" r:id="rId5" imgW="395" imgH="394" progId="TCLayout.ActiveDocument.1">
                  <p:embed/>
                  <p:pic>
                    <p:nvPicPr>
                      <p:cNvPr id="5" name="Object 4" hidden="1">
                        <a:extLst>
                          <a:ext uri="{FF2B5EF4-FFF2-40B4-BE49-F238E27FC236}">
                            <a16:creationId xmlns:a16="http://schemas.microsoft.com/office/drawing/2014/main" id="{69215C7E-FB00-D1E8-7DB7-B3A2F97C4C3E}"/>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B6531E1-15C2-41FD-D7CD-F141A1EA4D80}"/>
              </a:ext>
            </a:extLst>
          </p:cNvPr>
          <p:cNvSpPr txBox="1"/>
          <p:nvPr/>
        </p:nvSpPr>
        <p:spPr>
          <a:xfrm>
            <a:off x="325168" y="4556141"/>
            <a:ext cx="8463365" cy="566822"/>
          </a:xfrm>
          <a:prstGeom prst="rect">
            <a:avLst/>
          </a:prstGeom>
          <a:noFill/>
        </p:spPr>
        <p:txBody>
          <a:bodyPr wrap="square" rtlCol="0" anchor="b">
            <a:spAutoFit/>
          </a:bodyPr>
          <a:lstStyle/>
          <a:p>
            <a:pPr>
              <a:spcBef>
                <a:spcPts val="75"/>
              </a:spcBef>
              <a:buClr>
                <a:srgbClr val="2198DD"/>
              </a:buClr>
              <a:defRPr/>
            </a:pPr>
            <a:r>
              <a:rPr lang="de-DE" sz="600" dirty="0">
                <a:solidFill>
                  <a:srgbClr val="404040"/>
                </a:solidFill>
                <a:ea typeface="Verdana"/>
                <a:cs typeface="Verdana"/>
              </a:rPr>
              <a:t>DKA: Diabetische Ketoazidose; T1D: Typ-1-Diabetes.</a:t>
            </a:r>
          </a:p>
          <a:p>
            <a:pPr>
              <a:spcBef>
                <a:spcPts val="75"/>
              </a:spcBef>
              <a:buClr>
                <a:srgbClr val="2198DD"/>
              </a:buClr>
              <a:defRPr/>
            </a:pPr>
            <a:r>
              <a:rPr lang="de-DE" sz="600" b="1" dirty="0">
                <a:solidFill>
                  <a:srgbClr val="404040"/>
                </a:solidFill>
                <a:ea typeface="Verdana"/>
                <a:cs typeface="Verdana"/>
              </a:rPr>
              <a:t>1.</a:t>
            </a:r>
            <a:r>
              <a:rPr lang="de-DE" sz="600" dirty="0">
                <a:solidFill>
                  <a:srgbClr val="404040"/>
                </a:solidFill>
                <a:ea typeface="Verdana"/>
                <a:cs typeface="Verdana"/>
              </a:rPr>
              <a:t> Bennet Johnson S.</a:t>
            </a:r>
            <a:r>
              <a:rPr lang="de-DE" sz="600" i="1" dirty="0">
                <a:solidFill>
                  <a:srgbClr val="404040"/>
                </a:solidFill>
                <a:ea typeface="Verdana"/>
                <a:cs typeface="Verdana"/>
              </a:rPr>
              <a:t> </a:t>
            </a:r>
            <a:r>
              <a:rPr lang="de-DE" sz="600" i="1" dirty="0" err="1">
                <a:solidFill>
                  <a:srgbClr val="404040"/>
                </a:solidFill>
                <a:ea typeface="Verdana"/>
                <a:cs typeface="Verdana"/>
              </a:rPr>
              <a:t>Curr</a:t>
            </a:r>
            <a:r>
              <a:rPr lang="de-DE" sz="600" i="1" dirty="0">
                <a:solidFill>
                  <a:srgbClr val="404040"/>
                </a:solidFill>
                <a:ea typeface="Verdana"/>
                <a:cs typeface="Verdana"/>
              </a:rPr>
              <a:t> Diab Rep </a:t>
            </a:r>
            <a:r>
              <a:rPr lang="de-DE" sz="600" dirty="0">
                <a:solidFill>
                  <a:srgbClr val="404040"/>
                </a:solidFill>
                <a:ea typeface="Verdana"/>
                <a:cs typeface="Verdana"/>
              </a:rPr>
              <a:t>2011; 11: 454</a:t>
            </a:r>
            <a:r>
              <a:rPr lang="de-DE" sz="600" dirty="0">
                <a:solidFill>
                  <a:srgbClr val="404040"/>
                </a:solidFill>
                <a:ea typeface="Arial"/>
                <a:cs typeface="Arial"/>
              </a:rPr>
              <a:t>–9</a:t>
            </a:r>
            <a:r>
              <a:rPr lang="de-DE" sz="600" dirty="0">
                <a:solidFill>
                  <a:srgbClr val="404040"/>
                </a:solidFill>
                <a:ea typeface="Verdana"/>
                <a:cs typeface="Verdana"/>
              </a:rPr>
              <a:t>. </a:t>
            </a:r>
            <a:r>
              <a:rPr lang="de-DE" sz="600" b="1" dirty="0">
                <a:solidFill>
                  <a:srgbClr val="404040"/>
                </a:solidFill>
                <a:ea typeface="Verdana"/>
                <a:cs typeface="Verdana"/>
              </a:rPr>
              <a:t>2.</a:t>
            </a:r>
            <a:r>
              <a:rPr lang="de-DE" sz="600" dirty="0">
                <a:solidFill>
                  <a:srgbClr val="404040"/>
                </a:solidFill>
                <a:ea typeface="Verdana"/>
                <a:cs typeface="Verdana"/>
              </a:rPr>
              <a:t> Quinn LM </a:t>
            </a:r>
            <a:r>
              <a:rPr lang="de-DE" sz="600" i="1" dirty="0">
                <a:solidFill>
                  <a:srgbClr val="404040"/>
                </a:solidFill>
                <a:ea typeface="Verdana"/>
                <a:cs typeface="Verdana"/>
              </a:rPr>
              <a:t>et al. </a:t>
            </a:r>
            <a:r>
              <a:rPr lang="de-DE" sz="600" i="1" dirty="0" err="1">
                <a:solidFill>
                  <a:srgbClr val="404040"/>
                </a:solidFill>
                <a:ea typeface="Verdana"/>
                <a:cs typeface="Verdana"/>
              </a:rPr>
              <a:t>Diabet</a:t>
            </a:r>
            <a:r>
              <a:rPr lang="de-DE" sz="600" i="1" dirty="0">
                <a:solidFill>
                  <a:srgbClr val="404040"/>
                </a:solidFill>
                <a:ea typeface="Verdana"/>
                <a:cs typeface="Verdana"/>
              </a:rPr>
              <a:t> Med</a:t>
            </a:r>
            <a:r>
              <a:rPr lang="de-DE" sz="600" dirty="0">
                <a:solidFill>
                  <a:srgbClr val="404040"/>
                </a:solidFill>
                <a:ea typeface="Verdana"/>
                <a:cs typeface="Verdana"/>
              </a:rPr>
              <a:t> 2023; 40: e15131. </a:t>
            </a:r>
            <a:r>
              <a:rPr lang="de-DE" sz="600" b="1" dirty="0">
                <a:solidFill>
                  <a:srgbClr val="404040"/>
                </a:solidFill>
                <a:ea typeface="Verdana"/>
                <a:cs typeface="Verdana"/>
              </a:rPr>
              <a:t>3.</a:t>
            </a:r>
            <a:r>
              <a:rPr lang="de-DE" sz="600" dirty="0">
                <a:solidFill>
                  <a:srgbClr val="404040"/>
                </a:solidFill>
                <a:ea typeface="Verdana"/>
                <a:cs typeface="Verdana"/>
              </a:rPr>
              <a:t> O‘Donnell H</a:t>
            </a:r>
            <a:r>
              <a:rPr lang="de-DE" sz="600" i="1" dirty="0">
                <a:solidFill>
                  <a:srgbClr val="404040"/>
                </a:solidFill>
                <a:ea typeface="Verdana"/>
                <a:cs typeface="Verdana"/>
              </a:rPr>
              <a:t>. </a:t>
            </a:r>
            <a:r>
              <a:rPr lang="de-DE" sz="600" dirty="0">
                <a:solidFill>
                  <a:srgbClr val="404040"/>
                </a:solidFill>
                <a:ea typeface="Verdana"/>
                <a:cs typeface="Verdana"/>
              </a:rPr>
              <a:t>Stakeholder‘ Engagement in Screening. Präsentiert bei: Session 3 </a:t>
            </a:r>
            <a:r>
              <a:rPr lang="de-DE" sz="600" dirty="0" err="1">
                <a:solidFill>
                  <a:srgbClr val="404040"/>
                </a:solidFill>
                <a:ea typeface="Verdana"/>
                <a:cs typeface="Verdana"/>
              </a:rPr>
              <a:t>Practical</a:t>
            </a:r>
            <a:r>
              <a:rPr lang="de-DE" sz="600" dirty="0">
                <a:solidFill>
                  <a:srgbClr val="404040"/>
                </a:solidFill>
                <a:ea typeface="Verdana"/>
                <a:cs typeface="Verdana"/>
              </a:rPr>
              <a:t> </a:t>
            </a:r>
            <a:r>
              <a:rPr lang="de-DE" sz="600" dirty="0" err="1">
                <a:solidFill>
                  <a:srgbClr val="404040"/>
                </a:solidFill>
                <a:ea typeface="Verdana"/>
                <a:cs typeface="Verdana"/>
              </a:rPr>
              <a:t>Aspects</a:t>
            </a:r>
            <a:r>
              <a:rPr lang="de-DE" sz="600" dirty="0">
                <a:solidFill>
                  <a:srgbClr val="404040"/>
                </a:solidFill>
                <a:ea typeface="Verdana"/>
                <a:cs typeface="Verdana"/>
              </a:rPr>
              <a:t> </a:t>
            </a:r>
            <a:r>
              <a:rPr lang="de-DE" sz="600" dirty="0" err="1">
                <a:solidFill>
                  <a:srgbClr val="404040"/>
                </a:solidFill>
                <a:ea typeface="Verdana"/>
                <a:cs typeface="Verdana"/>
              </a:rPr>
              <a:t>of</a:t>
            </a:r>
            <a:r>
              <a:rPr lang="de-DE" sz="600" dirty="0">
                <a:solidFill>
                  <a:srgbClr val="404040"/>
                </a:solidFill>
                <a:ea typeface="Verdana"/>
                <a:cs typeface="Verdana"/>
              </a:rPr>
              <a:t> Screening </a:t>
            </a:r>
            <a:r>
              <a:rPr lang="de-DE" sz="600" dirty="0" err="1">
                <a:solidFill>
                  <a:srgbClr val="404040"/>
                </a:solidFill>
                <a:ea typeface="Verdana"/>
                <a:cs typeface="Verdana"/>
              </a:rPr>
              <a:t>for</a:t>
            </a:r>
            <a:r>
              <a:rPr lang="de-DE" sz="600" dirty="0">
                <a:solidFill>
                  <a:srgbClr val="404040"/>
                </a:solidFill>
                <a:ea typeface="Verdana"/>
                <a:cs typeface="Verdana"/>
              </a:rPr>
              <a:t> </a:t>
            </a:r>
            <a:r>
              <a:rPr lang="de-DE" sz="600" dirty="0" err="1">
                <a:solidFill>
                  <a:srgbClr val="404040"/>
                </a:solidFill>
                <a:ea typeface="Verdana"/>
                <a:cs typeface="Verdana"/>
              </a:rPr>
              <a:t>Pre-Symptomatic</a:t>
            </a:r>
            <a:r>
              <a:rPr lang="de-DE" sz="600" dirty="0">
                <a:solidFill>
                  <a:srgbClr val="404040"/>
                </a:solidFill>
                <a:ea typeface="Verdana"/>
                <a:cs typeface="Verdana"/>
              </a:rPr>
              <a:t> T1D, 6th Annual Diabetes </a:t>
            </a:r>
            <a:r>
              <a:rPr lang="de-DE" sz="600" dirty="0" err="1">
                <a:solidFill>
                  <a:srgbClr val="404040"/>
                </a:solidFill>
                <a:ea typeface="Verdana"/>
                <a:cs typeface="Verdana"/>
              </a:rPr>
              <a:t>Prevention</a:t>
            </a:r>
            <a:r>
              <a:rPr lang="de-DE" sz="600" dirty="0">
                <a:solidFill>
                  <a:srgbClr val="404040"/>
                </a:solidFill>
                <a:ea typeface="Verdana"/>
                <a:cs typeface="Verdana"/>
              </a:rPr>
              <a:t> Symposium; 9.-10. November 2023, Barbara Davis Center, Aurora, CO, USA; Folien erhältlich unter: </a:t>
            </a:r>
            <a:r>
              <a:rPr lang="de-DE" sz="600" dirty="0">
                <a:solidFill>
                  <a:srgbClr val="404040"/>
                </a:solidFill>
                <a:ea typeface="Verdana"/>
                <a:cs typeface="Verdana"/>
                <a:hlinkClick r:id="rId7">
                  <a:extLst>
                    <a:ext uri="{A12FA001-AC4F-418D-AE19-62706E023703}">
                      <ahyp:hlinkClr xmlns:ahyp="http://schemas.microsoft.com/office/drawing/2018/hyperlinkcolor" val="tx"/>
                    </a:ext>
                  </a:extLst>
                </a:hlinkClick>
              </a:rPr>
              <a:t>https://medschool.cuanschutz.edu/docs/librariesprovider48/conferences-and-events/2023-diabetes-day-symposium-slides-thurs/3-2_stakeholder's-engagement-in-screening_odonnell.pdf?sfvrsn=29b711bb_2</a:t>
            </a:r>
            <a:r>
              <a:rPr lang="de-DE" sz="600" dirty="0">
                <a:solidFill>
                  <a:srgbClr val="404040"/>
                </a:solidFill>
                <a:ea typeface="Verdana"/>
                <a:cs typeface="Verdana"/>
              </a:rPr>
              <a:t>. Zuletzt abgerufen am 12.01.2026. </a:t>
            </a:r>
            <a:endParaRPr lang="de-DE" sz="600" dirty="0">
              <a:solidFill>
                <a:srgbClr val="404040"/>
              </a:solidFill>
              <a:ea typeface="Verdana" panose="020B0604030504040204" pitchFamily="34" charset="0"/>
              <a:cs typeface="Verdana" panose="020B0604030504040204" pitchFamily="34" charset="0"/>
            </a:endParaRPr>
          </a:p>
        </p:txBody>
      </p:sp>
      <p:sp>
        <p:nvSpPr>
          <p:cNvPr id="54" name="Rectangle 21">
            <a:extLst>
              <a:ext uri="{FF2B5EF4-FFF2-40B4-BE49-F238E27FC236}">
                <a16:creationId xmlns:a16="http://schemas.microsoft.com/office/drawing/2014/main" id="{F456883F-4272-FDFE-A95D-407F1DAD257D}"/>
              </a:ext>
            </a:extLst>
          </p:cNvPr>
          <p:cNvSpPr/>
          <p:nvPr/>
        </p:nvSpPr>
        <p:spPr>
          <a:xfrm>
            <a:off x="355468" y="1597807"/>
            <a:ext cx="4190202" cy="2947863"/>
          </a:xfrm>
          <a:prstGeom prst="rect">
            <a:avLst/>
          </a:prstGeom>
          <a:solidFill>
            <a:srgbClr val="D1D1D1">
              <a:alpha val="30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uLnTx/>
              <a:uFillTx/>
              <a:ea typeface="+mn-ea"/>
              <a:cs typeface="+mn-cs"/>
            </a:endParaRPr>
          </a:p>
        </p:txBody>
      </p:sp>
      <p:pic>
        <p:nvPicPr>
          <p:cNvPr id="55" name="Picture 2" descr="Anxiety Vector PNG, Vector, PSD, and Clipart With ...">
            <a:extLst>
              <a:ext uri="{FF2B5EF4-FFF2-40B4-BE49-F238E27FC236}">
                <a16:creationId xmlns:a16="http://schemas.microsoft.com/office/drawing/2014/main" id="{F1E7B8A0-E5EF-3A18-D007-3351E8E915F5}"/>
              </a:ext>
            </a:extLst>
          </p:cNvPr>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20989" t="14131" r="20231" b="9456"/>
          <a:stretch>
            <a:fillRect/>
          </a:stretch>
        </p:blipFill>
        <p:spPr bwMode="auto">
          <a:xfrm>
            <a:off x="452715" y="2303160"/>
            <a:ext cx="1042511" cy="135526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Hand Drawn Doctor talking to patient at hospital in flat style 27953440  Vector Art at Vecteezy">
            <a:extLst>
              <a:ext uri="{FF2B5EF4-FFF2-40B4-BE49-F238E27FC236}">
                <a16:creationId xmlns:a16="http://schemas.microsoft.com/office/drawing/2014/main" id="{8B048001-C82B-30DC-3FEC-FE2F705992F7}"/>
              </a:ext>
            </a:extLst>
          </p:cNvPr>
          <p:cNvPicPr>
            <a:picLocks noChangeAspect="1" noChangeArrowheads="1"/>
          </p:cNvPicPr>
          <p:nvPr/>
        </p:nvPicPr>
        <p:blipFill>
          <a:blip r:embed="rId9">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685702" y="2385743"/>
            <a:ext cx="1428608" cy="1344866"/>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
            <a:extLst>
              <a:ext uri="{FF2B5EF4-FFF2-40B4-BE49-F238E27FC236}">
                <a16:creationId xmlns:a16="http://schemas.microsoft.com/office/drawing/2014/main" id="{4987668D-E3D1-636F-1D4E-271A1665B638}"/>
              </a:ext>
            </a:extLst>
          </p:cNvPr>
          <p:cNvSpPr txBox="1"/>
          <p:nvPr/>
        </p:nvSpPr>
        <p:spPr>
          <a:xfrm>
            <a:off x="484249" y="1894440"/>
            <a:ext cx="2866820" cy="304699"/>
          </a:xfrm>
          <a:prstGeom prst="rect">
            <a:avLst/>
          </a:prstGeom>
          <a:noFill/>
        </p:spPr>
        <p:txBody>
          <a:bodyPr wrap="square" lIns="0" tIns="0" rIns="0" bIns="0" rtlCol="0">
            <a:spAutoFit/>
          </a:bodyPr>
          <a:lstStyle/>
          <a:p>
            <a:pPr defTabSz="685800">
              <a:lnSpc>
                <a:spcPct val="90000"/>
              </a:lnSpc>
            </a:pPr>
            <a:r>
              <a:rPr lang="en-US" sz="1100" dirty="0">
                <a:solidFill>
                  <a:srgbClr val="030F3B"/>
                </a:solidFill>
                <a:cs typeface="Poppins" pitchFamily="2" charset="77"/>
              </a:rPr>
              <a:t>Progression zu T1D Stadium 3 – Angst und Verwirrung</a:t>
            </a:r>
            <a:r>
              <a:rPr lang="en-US" sz="1100" baseline="30000" dirty="0">
                <a:solidFill>
                  <a:srgbClr val="030F3B"/>
                </a:solidFill>
                <a:cs typeface="Poppins" pitchFamily="2" charset="77"/>
              </a:rPr>
              <a:t>1-3</a:t>
            </a:r>
            <a:r>
              <a:rPr lang="en-US" sz="1100" dirty="0">
                <a:solidFill>
                  <a:srgbClr val="030F3B"/>
                </a:solidFill>
                <a:cs typeface="Poppins" pitchFamily="2" charset="77"/>
              </a:rPr>
              <a:t> </a:t>
            </a:r>
          </a:p>
        </p:txBody>
      </p:sp>
      <p:sp>
        <p:nvSpPr>
          <p:cNvPr id="58" name="TextBox 13">
            <a:extLst>
              <a:ext uri="{FF2B5EF4-FFF2-40B4-BE49-F238E27FC236}">
                <a16:creationId xmlns:a16="http://schemas.microsoft.com/office/drawing/2014/main" id="{307529FB-5E82-FBFB-669F-05BBF52642C2}"/>
              </a:ext>
            </a:extLst>
          </p:cNvPr>
          <p:cNvSpPr txBox="1"/>
          <p:nvPr/>
        </p:nvSpPr>
        <p:spPr>
          <a:xfrm>
            <a:off x="484249" y="1684735"/>
            <a:ext cx="1248740" cy="152349"/>
          </a:xfrm>
          <a:prstGeom prst="rect">
            <a:avLst/>
          </a:prstGeom>
          <a:noFill/>
        </p:spPr>
        <p:txBody>
          <a:bodyPr wrap="none" lIns="0" tIns="0" rIns="0" bIns="0" rtlCol="0">
            <a:spAutoFit/>
          </a:bodyPr>
          <a:lstStyle/>
          <a:p>
            <a:pPr defTabSz="685800">
              <a:lnSpc>
                <a:spcPct val="90000"/>
              </a:lnSpc>
              <a:spcBef>
                <a:spcPts val="750"/>
              </a:spcBef>
            </a:pPr>
            <a:r>
              <a:rPr lang="en-US" sz="1100" b="1" dirty="0" err="1">
                <a:solidFill>
                  <a:srgbClr val="030F3B"/>
                </a:solidFill>
                <a:cs typeface="Poppins" pitchFamily="2" charset="77"/>
              </a:rPr>
              <a:t>Stadien</a:t>
            </a:r>
            <a:r>
              <a:rPr lang="en-US" sz="1100" b="1" dirty="0">
                <a:solidFill>
                  <a:srgbClr val="030F3B"/>
                </a:solidFill>
                <a:cs typeface="Poppins" pitchFamily="2" charset="77"/>
              </a:rPr>
              <a:t> 1 und 2</a:t>
            </a:r>
          </a:p>
        </p:txBody>
      </p:sp>
      <p:sp>
        <p:nvSpPr>
          <p:cNvPr id="59" name="TextBox 14">
            <a:extLst>
              <a:ext uri="{FF2B5EF4-FFF2-40B4-BE49-F238E27FC236}">
                <a16:creationId xmlns:a16="http://schemas.microsoft.com/office/drawing/2014/main" id="{639B19F2-38FF-AEBB-0AE3-3CB049D75279}"/>
              </a:ext>
            </a:extLst>
          </p:cNvPr>
          <p:cNvSpPr txBox="1"/>
          <p:nvPr/>
        </p:nvSpPr>
        <p:spPr>
          <a:xfrm>
            <a:off x="4714200" y="1684735"/>
            <a:ext cx="806311" cy="152349"/>
          </a:xfrm>
          <a:prstGeom prst="rect">
            <a:avLst/>
          </a:prstGeom>
          <a:noFill/>
        </p:spPr>
        <p:txBody>
          <a:bodyPr wrap="none" lIns="0" tIns="0" rIns="0" bIns="0" rtlCol="0">
            <a:spAutoFit/>
          </a:bodyPr>
          <a:lstStyle/>
          <a:p>
            <a:pPr defTabSz="685800">
              <a:lnSpc>
                <a:spcPct val="90000"/>
              </a:lnSpc>
              <a:spcBef>
                <a:spcPts val="750"/>
              </a:spcBef>
            </a:pPr>
            <a:r>
              <a:rPr lang="en-US" sz="1100" b="1" dirty="0">
                <a:solidFill>
                  <a:srgbClr val="FFFFFF">
                    <a:lumMod val="85000"/>
                  </a:srgbClr>
                </a:solidFill>
                <a:cs typeface="Poppins" pitchFamily="2" charset="77"/>
              </a:rPr>
              <a:t>Stadium 3</a:t>
            </a:r>
          </a:p>
        </p:txBody>
      </p:sp>
      <p:sp>
        <p:nvSpPr>
          <p:cNvPr id="60" name="TextBox 16">
            <a:extLst>
              <a:ext uri="{FF2B5EF4-FFF2-40B4-BE49-F238E27FC236}">
                <a16:creationId xmlns:a16="http://schemas.microsoft.com/office/drawing/2014/main" id="{595B794C-FFC1-7ECF-4369-93033F2EA3FC}"/>
              </a:ext>
            </a:extLst>
          </p:cNvPr>
          <p:cNvSpPr txBox="1"/>
          <p:nvPr/>
        </p:nvSpPr>
        <p:spPr>
          <a:xfrm>
            <a:off x="1435300" y="2300877"/>
            <a:ext cx="3079978" cy="1836913"/>
          </a:xfrm>
          <a:prstGeom prst="rect">
            <a:avLst/>
          </a:prstGeom>
          <a:noFill/>
        </p:spPr>
        <p:txBody>
          <a:bodyPr wrap="square" lIns="0" tIns="0" rIns="0" bIns="0">
            <a:spAutoFit/>
          </a:bodyPr>
          <a:lstStyle/>
          <a:p>
            <a:pPr defTabSz="685800">
              <a:lnSpc>
                <a:spcPct val="90000"/>
              </a:lnSpc>
              <a:spcBef>
                <a:spcPts val="225"/>
              </a:spcBef>
            </a:pPr>
            <a:r>
              <a:rPr lang="en-US" sz="900" b="1" dirty="0" err="1">
                <a:solidFill>
                  <a:srgbClr val="030F3B"/>
                </a:solidFill>
              </a:rPr>
              <a:t>Elterliche</a:t>
            </a:r>
            <a:r>
              <a:rPr lang="en-US" sz="900" b="1" dirty="0">
                <a:solidFill>
                  <a:srgbClr val="030F3B"/>
                </a:solidFill>
              </a:rPr>
              <a:t> Angst:</a:t>
            </a:r>
          </a:p>
          <a:p>
            <a:pPr marL="107156" indent="-107156" defTabSz="685800">
              <a:lnSpc>
                <a:spcPct val="90000"/>
              </a:lnSpc>
              <a:spcBef>
                <a:spcPts val="225"/>
              </a:spcBef>
              <a:buFont typeface="Arial" panose="020B0604020202020204" pitchFamily="34" charset="0"/>
              <a:buChar char="•"/>
            </a:pPr>
            <a:r>
              <a:rPr lang="en-US" sz="800" dirty="0">
                <a:solidFill>
                  <a:srgbClr val="030F3B"/>
                </a:solidFill>
              </a:rPr>
              <a:t>Sorge um die Gesundheit des </a:t>
            </a:r>
            <a:r>
              <a:rPr lang="en-US" sz="800" dirty="0" err="1">
                <a:solidFill>
                  <a:srgbClr val="030F3B"/>
                </a:solidFill>
              </a:rPr>
              <a:t>Kindes</a:t>
            </a:r>
            <a:endParaRPr lang="en-US" sz="800" dirty="0">
              <a:solidFill>
                <a:srgbClr val="030F3B"/>
              </a:solidFill>
            </a:endParaRPr>
          </a:p>
          <a:p>
            <a:pPr marL="107156" indent="-107156" defTabSz="685800">
              <a:lnSpc>
                <a:spcPct val="90000"/>
              </a:lnSpc>
              <a:spcBef>
                <a:spcPts val="225"/>
              </a:spcBef>
              <a:buFont typeface="Arial" panose="020B0604020202020204" pitchFamily="34" charset="0"/>
              <a:buChar char="•"/>
            </a:pPr>
            <a:r>
              <a:rPr lang="en-US" sz="800" dirty="0" err="1">
                <a:solidFill>
                  <a:srgbClr val="030F3B"/>
                </a:solidFill>
              </a:rPr>
              <a:t>Verantwortungsgefühl</a:t>
            </a:r>
            <a:r>
              <a:rPr lang="en-US" sz="800" dirty="0">
                <a:solidFill>
                  <a:srgbClr val="030F3B"/>
                </a:solidFill>
              </a:rPr>
              <a:t> für die </a:t>
            </a:r>
            <a:r>
              <a:rPr lang="en-US" sz="800" dirty="0" err="1">
                <a:solidFill>
                  <a:srgbClr val="030F3B"/>
                </a:solidFill>
              </a:rPr>
              <a:t>Überwachung</a:t>
            </a:r>
            <a:r>
              <a:rPr lang="en-US" sz="800" dirty="0">
                <a:solidFill>
                  <a:srgbClr val="030F3B"/>
                </a:solidFill>
              </a:rPr>
              <a:t> und </a:t>
            </a:r>
            <a:r>
              <a:rPr lang="en-US" sz="800" dirty="0" err="1">
                <a:solidFill>
                  <a:srgbClr val="030F3B"/>
                </a:solidFill>
              </a:rPr>
              <a:t>Vermeidung</a:t>
            </a:r>
            <a:r>
              <a:rPr lang="en-US" sz="800" dirty="0">
                <a:solidFill>
                  <a:srgbClr val="030F3B"/>
                </a:solidFill>
              </a:rPr>
              <a:t> der </a:t>
            </a:r>
            <a:r>
              <a:rPr lang="en-US" sz="800" dirty="0" err="1">
                <a:solidFill>
                  <a:srgbClr val="030F3B"/>
                </a:solidFill>
              </a:rPr>
              <a:t>Erkrankung</a:t>
            </a:r>
            <a:endParaRPr lang="en-US" sz="800" dirty="0">
              <a:solidFill>
                <a:srgbClr val="030F3B"/>
              </a:solidFill>
            </a:endParaRPr>
          </a:p>
          <a:p>
            <a:pPr defTabSz="685800">
              <a:lnSpc>
                <a:spcPct val="90000"/>
              </a:lnSpc>
              <a:spcBef>
                <a:spcPts val="900"/>
              </a:spcBef>
            </a:pPr>
            <a:r>
              <a:rPr lang="en-US" sz="900" b="1" dirty="0">
                <a:solidFill>
                  <a:srgbClr val="030F3B"/>
                </a:solidFill>
              </a:rPr>
              <a:t>Angst </a:t>
            </a:r>
            <a:r>
              <a:rPr lang="en-US" sz="900" b="1" dirty="0" err="1">
                <a:solidFill>
                  <a:srgbClr val="030F3B"/>
                </a:solidFill>
              </a:rPr>
              <a:t>vor</a:t>
            </a:r>
            <a:r>
              <a:rPr lang="en-US" sz="900" b="1" dirty="0">
                <a:solidFill>
                  <a:srgbClr val="030F3B"/>
                </a:solidFill>
              </a:rPr>
              <a:t> dem </a:t>
            </a:r>
            <a:r>
              <a:rPr lang="en-US" sz="900" b="1" dirty="0" err="1">
                <a:solidFill>
                  <a:srgbClr val="030F3B"/>
                </a:solidFill>
              </a:rPr>
              <a:t>Unbekannten</a:t>
            </a:r>
            <a:r>
              <a:rPr lang="en-US" sz="900" b="1" dirty="0">
                <a:solidFill>
                  <a:srgbClr val="030F3B"/>
                </a:solidFill>
              </a:rPr>
              <a:t>:</a:t>
            </a:r>
          </a:p>
          <a:p>
            <a:pPr marL="100013" indent="-100013" defTabSz="685800">
              <a:lnSpc>
                <a:spcPct val="90000"/>
              </a:lnSpc>
              <a:spcBef>
                <a:spcPts val="225"/>
              </a:spcBef>
              <a:buFont typeface="Arial" panose="020B0604020202020204" pitchFamily="34" charset="0"/>
              <a:buChar char="•"/>
            </a:pPr>
            <a:r>
              <a:rPr lang="en-US" sz="800" dirty="0" err="1">
                <a:solidFill>
                  <a:srgbClr val="030F3B"/>
                </a:solidFill>
              </a:rPr>
              <a:t>Unsicherheit</a:t>
            </a:r>
            <a:r>
              <a:rPr lang="en-US" sz="800" dirty="0">
                <a:solidFill>
                  <a:srgbClr val="030F3B"/>
                </a:solidFill>
              </a:rPr>
              <a:t>; ab </a:t>
            </a:r>
            <a:r>
              <a:rPr lang="en-US" sz="800" dirty="0" err="1">
                <a:solidFill>
                  <a:srgbClr val="030F3B"/>
                </a:solidFill>
              </a:rPr>
              <a:t>wann</a:t>
            </a:r>
            <a:r>
              <a:rPr lang="en-US" sz="800" dirty="0">
                <a:solidFill>
                  <a:srgbClr val="030F3B"/>
                </a:solidFill>
              </a:rPr>
              <a:t> </a:t>
            </a:r>
            <a:r>
              <a:rPr lang="en-US" sz="800" dirty="0" err="1">
                <a:solidFill>
                  <a:srgbClr val="030F3B"/>
                </a:solidFill>
              </a:rPr>
              <a:t>wird</a:t>
            </a:r>
            <a:r>
              <a:rPr lang="en-US" sz="800" dirty="0">
                <a:solidFill>
                  <a:srgbClr val="030F3B"/>
                </a:solidFill>
              </a:rPr>
              <a:t> Insulin </a:t>
            </a:r>
            <a:r>
              <a:rPr lang="en-US" sz="800" dirty="0" err="1">
                <a:solidFill>
                  <a:srgbClr val="030F3B"/>
                </a:solidFill>
              </a:rPr>
              <a:t>erforderlich</a:t>
            </a:r>
            <a:r>
              <a:rPr lang="en-US" sz="800" dirty="0">
                <a:solidFill>
                  <a:srgbClr val="030F3B"/>
                </a:solidFill>
              </a:rPr>
              <a:t> sein?</a:t>
            </a:r>
          </a:p>
          <a:p>
            <a:pPr marL="100013" indent="-100013" defTabSz="685800">
              <a:lnSpc>
                <a:spcPct val="90000"/>
              </a:lnSpc>
              <a:spcBef>
                <a:spcPts val="225"/>
              </a:spcBef>
              <a:buFont typeface="Arial" panose="020B0604020202020204" pitchFamily="34" charset="0"/>
              <a:buChar char="•"/>
            </a:pPr>
            <a:r>
              <a:rPr lang="en-US" sz="800" dirty="0">
                <a:solidFill>
                  <a:srgbClr val="030F3B"/>
                </a:solidFill>
              </a:rPr>
              <a:t>Wie </a:t>
            </a:r>
            <a:r>
              <a:rPr lang="en-US" sz="800" dirty="0" err="1">
                <a:solidFill>
                  <a:srgbClr val="030F3B"/>
                </a:solidFill>
              </a:rPr>
              <a:t>schwerwiegend</a:t>
            </a:r>
            <a:r>
              <a:rPr lang="en-US" sz="800" dirty="0">
                <a:solidFill>
                  <a:srgbClr val="030F3B"/>
                </a:solidFill>
              </a:rPr>
              <a:t> </a:t>
            </a:r>
            <a:r>
              <a:rPr lang="en-US" sz="800" dirty="0" err="1">
                <a:solidFill>
                  <a:srgbClr val="030F3B"/>
                </a:solidFill>
              </a:rPr>
              <a:t>wird</a:t>
            </a:r>
            <a:r>
              <a:rPr lang="en-US" sz="800" dirty="0">
                <a:solidFill>
                  <a:srgbClr val="030F3B"/>
                </a:solidFill>
              </a:rPr>
              <a:t> es sein?</a:t>
            </a:r>
          </a:p>
          <a:p>
            <a:pPr marL="100013" indent="-100013" defTabSz="685800">
              <a:lnSpc>
                <a:spcPct val="90000"/>
              </a:lnSpc>
              <a:spcBef>
                <a:spcPts val="225"/>
              </a:spcBef>
              <a:buFont typeface="Arial" panose="020B0604020202020204" pitchFamily="34" charset="0"/>
              <a:buChar char="•"/>
            </a:pPr>
            <a:r>
              <a:rPr lang="en-US" sz="800" dirty="0" err="1">
                <a:solidFill>
                  <a:srgbClr val="030F3B"/>
                </a:solidFill>
              </a:rPr>
              <a:t>Potenzial</a:t>
            </a:r>
            <a:r>
              <a:rPr lang="en-US" sz="800" dirty="0">
                <a:solidFill>
                  <a:srgbClr val="030F3B"/>
                </a:solidFill>
              </a:rPr>
              <a:t> für </a:t>
            </a:r>
            <a:r>
              <a:rPr lang="en-US" sz="800" dirty="0" err="1">
                <a:solidFill>
                  <a:srgbClr val="030F3B"/>
                </a:solidFill>
              </a:rPr>
              <a:t>akute</a:t>
            </a:r>
            <a:r>
              <a:rPr lang="en-US" sz="800" dirty="0">
                <a:solidFill>
                  <a:srgbClr val="030F3B"/>
                </a:solidFill>
              </a:rPr>
              <a:t> </a:t>
            </a:r>
            <a:r>
              <a:rPr lang="en-US" sz="800" dirty="0" err="1">
                <a:solidFill>
                  <a:srgbClr val="030F3B"/>
                </a:solidFill>
              </a:rPr>
              <a:t>Komplikationen</a:t>
            </a:r>
            <a:endParaRPr lang="en-US" sz="800" dirty="0">
              <a:solidFill>
                <a:srgbClr val="030F3B"/>
              </a:solidFill>
            </a:endParaRPr>
          </a:p>
          <a:p>
            <a:pPr defTabSz="685800">
              <a:lnSpc>
                <a:spcPct val="90000"/>
              </a:lnSpc>
              <a:spcBef>
                <a:spcPts val="900"/>
              </a:spcBef>
            </a:pPr>
            <a:r>
              <a:rPr lang="en-US" sz="900" b="1" dirty="0" err="1">
                <a:solidFill>
                  <a:srgbClr val="030F3B"/>
                </a:solidFill>
              </a:rPr>
              <a:t>Vermindertes</a:t>
            </a:r>
            <a:r>
              <a:rPr lang="en-US" sz="900" b="1" dirty="0">
                <a:solidFill>
                  <a:srgbClr val="030F3B"/>
                </a:solidFill>
              </a:rPr>
              <a:t> Engagement:</a:t>
            </a:r>
            <a:r>
              <a:rPr lang="en-US" sz="900" dirty="0">
                <a:solidFill>
                  <a:srgbClr val="030F3B"/>
                </a:solidFill>
              </a:rPr>
              <a:t> </a:t>
            </a:r>
          </a:p>
          <a:p>
            <a:pPr marL="103585" indent="-103585" defTabSz="685800">
              <a:lnSpc>
                <a:spcPct val="90000"/>
              </a:lnSpc>
              <a:spcBef>
                <a:spcPts val="225"/>
              </a:spcBef>
              <a:buFont typeface="Arial" panose="020B0604020202020204" pitchFamily="34" charset="0"/>
              <a:buChar char="•"/>
            </a:pPr>
            <a:r>
              <a:rPr lang="en-US" sz="800" dirty="0" err="1">
                <a:solidFill>
                  <a:srgbClr val="030F3B"/>
                </a:solidFill>
              </a:rPr>
              <a:t>Bedenken</a:t>
            </a:r>
            <a:r>
              <a:rPr lang="en-US" sz="800" dirty="0">
                <a:solidFill>
                  <a:srgbClr val="030F3B"/>
                </a:solidFill>
              </a:rPr>
              <a:t> </a:t>
            </a:r>
            <a:r>
              <a:rPr lang="en-US" sz="800" dirty="0" err="1">
                <a:solidFill>
                  <a:srgbClr val="030F3B"/>
                </a:solidFill>
              </a:rPr>
              <a:t>wegen</a:t>
            </a:r>
            <a:r>
              <a:rPr lang="en-US" sz="800" dirty="0">
                <a:solidFill>
                  <a:srgbClr val="030F3B"/>
                </a:solidFill>
              </a:rPr>
              <a:t> </a:t>
            </a:r>
            <a:r>
              <a:rPr lang="en-US" sz="800" dirty="0" err="1">
                <a:solidFill>
                  <a:srgbClr val="030F3B"/>
                </a:solidFill>
              </a:rPr>
              <a:t>lebenslanger</a:t>
            </a:r>
            <a:r>
              <a:rPr lang="en-US" sz="800" dirty="0">
                <a:solidFill>
                  <a:srgbClr val="030F3B"/>
                </a:solidFill>
              </a:rPr>
              <a:t> </a:t>
            </a:r>
            <a:r>
              <a:rPr lang="en-US" sz="800" dirty="0" err="1">
                <a:solidFill>
                  <a:srgbClr val="030F3B"/>
                </a:solidFill>
              </a:rPr>
              <a:t>Behandlung</a:t>
            </a:r>
            <a:endParaRPr lang="en-US" sz="800" dirty="0">
              <a:solidFill>
                <a:srgbClr val="030F3B"/>
              </a:solidFill>
            </a:endParaRPr>
          </a:p>
          <a:p>
            <a:pPr marL="103585" indent="-103585" defTabSz="685800">
              <a:lnSpc>
                <a:spcPct val="90000"/>
              </a:lnSpc>
              <a:spcBef>
                <a:spcPts val="225"/>
              </a:spcBef>
              <a:buFont typeface="Arial" panose="020B0604020202020204" pitchFamily="34" charset="0"/>
              <a:buChar char="•"/>
            </a:pPr>
            <a:r>
              <a:rPr lang="en-US" sz="800" dirty="0" err="1">
                <a:solidFill>
                  <a:srgbClr val="030F3B"/>
                </a:solidFill>
              </a:rPr>
              <a:t>Auswirkungen</a:t>
            </a:r>
            <a:r>
              <a:rPr lang="en-US" sz="800" dirty="0">
                <a:solidFill>
                  <a:srgbClr val="030F3B"/>
                </a:solidFill>
              </a:rPr>
              <a:t> auf </a:t>
            </a:r>
            <a:r>
              <a:rPr lang="en-US" sz="800" dirty="0" err="1">
                <a:solidFill>
                  <a:srgbClr val="030F3B"/>
                </a:solidFill>
              </a:rPr>
              <a:t>Ausbildung</a:t>
            </a:r>
            <a:r>
              <a:rPr lang="en-US" sz="800" dirty="0">
                <a:solidFill>
                  <a:srgbClr val="030F3B"/>
                </a:solidFill>
              </a:rPr>
              <a:t>, </a:t>
            </a:r>
            <a:r>
              <a:rPr lang="en-US" sz="800" dirty="0" err="1">
                <a:solidFill>
                  <a:srgbClr val="030F3B"/>
                </a:solidFill>
              </a:rPr>
              <a:t>Karriere</a:t>
            </a:r>
            <a:r>
              <a:rPr lang="en-US" sz="800" dirty="0">
                <a:solidFill>
                  <a:srgbClr val="030F3B"/>
                </a:solidFill>
              </a:rPr>
              <a:t>, </a:t>
            </a:r>
            <a:r>
              <a:rPr lang="en-US" sz="800" dirty="0" err="1">
                <a:solidFill>
                  <a:srgbClr val="030F3B"/>
                </a:solidFill>
              </a:rPr>
              <a:t>Beziehungen</a:t>
            </a:r>
            <a:r>
              <a:rPr lang="en-US" sz="800" dirty="0">
                <a:solidFill>
                  <a:srgbClr val="030F3B"/>
                </a:solidFill>
              </a:rPr>
              <a:t>, </a:t>
            </a:r>
            <a:r>
              <a:rPr lang="en-US" sz="800" dirty="0" err="1">
                <a:solidFill>
                  <a:srgbClr val="030F3B"/>
                </a:solidFill>
              </a:rPr>
              <a:t>Versicherbarkeit</a:t>
            </a:r>
            <a:endParaRPr lang="en-US" sz="800" b="1" dirty="0">
              <a:solidFill>
                <a:srgbClr val="030F3B"/>
              </a:solidFill>
            </a:endParaRPr>
          </a:p>
        </p:txBody>
      </p:sp>
      <p:sp>
        <p:nvSpPr>
          <p:cNvPr id="61" name="TextBox 18">
            <a:extLst>
              <a:ext uri="{FF2B5EF4-FFF2-40B4-BE49-F238E27FC236}">
                <a16:creationId xmlns:a16="http://schemas.microsoft.com/office/drawing/2014/main" id="{A7CF1C2F-16E6-FE50-F18D-C62457CEE1B5}"/>
              </a:ext>
            </a:extLst>
          </p:cNvPr>
          <p:cNvSpPr txBox="1"/>
          <p:nvPr/>
        </p:nvSpPr>
        <p:spPr>
          <a:xfrm>
            <a:off x="4714198" y="1947706"/>
            <a:ext cx="3286801" cy="152349"/>
          </a:xfrm>
          <a:prstGeom prst="rect">
            <a:avLst/>
          </a:prstGeom>
          <a:noFill/>
        </p:spPr>
        <p:txBody>
          <a:bodyPr wrap="square" lIns="0" tIns="0" rIns="0" bIns="0" rtlCol="0">
            <a:spAutoFit/>
          </a:bodyPr>
          <a:lstStyle/>
          <a:p>
            <a:pPr defTabSz="685800">
              <a:lnSpc>
                <a:spcPct val="90000"/>
              </a:lnSpc>
            </a:pPr>
            <a:r>
              <a:rPr lang="en-US" sz="1100" dirty="0" err="1">
                <a:solidFill>
                  <a:srgbClr val="FFFFFF">
                    <a:lumMod val="85000"/>
                  </a:srgbClr>
                </a:solidFill>
                <a:cs typeface="Poppins" pitchFamily="2" charset="77"/>
              </a:rPr>
              <a:t>Früherkennung</a:t>
            </a:r>
            <a:r>
              <a:rPr lang="en-US" sz="1100" dirty="0">
                <a:solidFill>
                  <a:srgbClr val="FFFFFF">
                    <a:lumMod val="85000"/>
                  </a:srgbClr>
                </a:solidFill>
                <a:cs typeface="Poppins" pitchFamily="2" charset="77"/>
              </a:rPr>
              <a:t> </a:t>
            </a:r>
            <a:r>
              <a:rPr lang="en-US" sz="1100" dirty="0" err="1">
                <a:solidFill>
                  <a:srgbClr val="FFFFFF">
                    <a:lumMod val="85000"/>
                  </a:srgbClr>
                </a:solidFill>
                <a:cs typeface="Poppins" pitchFamily="2" charset="77"/>
              </a:rPr>
              <a:t>erlaubt</a:t>
            </a:r>
            <a:r>
              <a:rPr lang="en-US" sz="1100" dirty="0">
                <a:solidFill>
                  <a:srgbClr val="FFFFFF">
                    <a:lumMod val="85000"/>
                  </a:srgbClr>
                </a:solidFill>
                <a:cs typeface="Poppins" pitchFamily="2" charset="77"/>
              </a:rPr>
              <a:t> Vorbereitung</a:t>
            </a:r>
            <a:r>
              <a:rPr lang="en-US" sz="1100" baseline="30000" dirty="0">
                <a:solidFill>
                  <a:srgbClr val="FFFFFF">
                    <a:lumMod val="85000"/>
                  </a:srgbClr>
                </a:solidFill>
                <a:cs typeface="Poppins" pitchFamily="2" charset="77"/>
              </a:rPr>
              <a:t>1-3</a:t>
            </a:r>
          </a:p>
        </p:txBody>
      </p:sp>
      <p:sp>
        <p:nvSpPr>
          <p:cNvPr id="62" name="Arrow: Right 26">
            <a:extLst>
              <a:ext uri="{FF2B5EF4-FFF2-40B4-BE49-F238E27FC236}">
                <a16:creationId xmlns:a16="http://schemas.microsoft.com/office/drawing/2014/main" id="{399C49BD-12E4-21D6-48D9-D3722135DE38}"/>
              </a:ext>
            </a:extLst>
          </p:cNvPr>
          <p:cNvSpPr/>
          <p:nvPr/>
        </p:nvSpPr>
        <p:spPr>
          <a:xfrm>
            <a:off x="478058" y="1003713"/>
            <a:ext cx="4153786" cy="662315"/>
          </a:xfrm>
          <a:prstGeom prst="rightArrow">
            <a:avLst>
              <a:gd name="adj1" fmla="val 67090"/>
              <a:gd name="adj2" fmla="val 50000"/>
            </a:avLst>
          </a:prstGeom>
          <a:gradFill flip="none" rotWithShape="1">
            <a:gsLst>
              <a:gs pos="0">
                <a:srgbClr val="119693"/>
              </a:gs>
              <a:gs pos="100000">
                <a:srgbClr val="00D1CC">
                  <a:alpha val="0"/>
                </a:srgbClr>
              </a:gs>
            </a:gsLst>
            <a:lin ang="10800000" scaled="1"/>
            <a:tileRect/>
          </a:gradFill>
          <a:ln w="3175"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uLnTx/>
              <a:uFillTx/>
              <a:ea typeface="+mn-ea"/>
              <a:cs typeface="+mn-cs"/>
            </a:endParaRPr>
          </a:p>
        </p:txBody>
      </p:sp>
      <p:sp>
        <p:nvSpPr>
          <p:cNvPr id="63" name="TextBox 11">
            <a:extLst>
              <a:ext uri="{FF2B5EF4-FFF2-40B4-BE49-F238E27FC236}">
                <a16:creationId xmlns:a16="http://schemas.microsoft.com/office/drawing/2014/main" id="{6136F7FD-9C2F-87A5-4259-6DD4B6F5996C}"/>
              </a:ext>
            </a:extLst>
          </p:cNvPr>
          <p:cNvSpPr txBox="1"/>
          <p:nvPr/>
        </p:nvSpPr>
        <p:spPr>
          <a:xfrm>
            <a:off x="4714199" y="1039511"/>
            <a:ext cx="2424356" cy="290178"/>
          </a:xfrm>
          <a:prstGeom prst="roundRect">
            <a:avLst/>
          </a:prstGeom>
          <a:solidFill>
            <a:srgbClr val="81879D">
              <a:lumMod val="40000"/>
              <a:lumOff val="60000"/>
            </a:srgbClr>
          </a:solidFill>
          <a:ln w="19050">
            <a:noFill/>
          </a:ln>
        </p:spPr>
        <p:txBody>
          <a:bodyPr wrap="square" lIns="81000" tIns="40500" rIns="27000" bIns="27000" rtlCol="0" anchor="ctr" anchorCtr="0">
            <a:noAutofit/>
          </a:bodyPr>
          <a:lstStyle/>
          <a:p>
            <a:pPr marL="0" marR="0" lvl="0" indent="0" defTabSz="685800" eaLnBrk="1" fontAlgn="auto" latinLnBrk="0" hangingPunct="1">
              <a:lnSpc>
                <a:spcPct val="100000"/>
              </a:lnSpc>
              <a:spcBef>
                <a:spcPts val="750"/>
              </a:spcBef>
              <a:spcAft>
                <a:spcPts val="0"/>
              </a:spcAft>
              <a:buClrTx/>
              <a:buSzTx/>
              <a:buFontTx/>
              <a:buNone/>
              <a:tabLst/>
              <a:defRPr/>
            </a:pPr>
            <a:r>
              <a:rPr kumimoji="0" lang="en-US" sz="1100" b="1" i="0" u="none" strike="noStrike" kern="0" cap="none" spc="0" normalizeH="0" baseline="0" noProof="0" dirty="0" err="1">
                <a:ln>
                  <a:noFill/>
                </a:ln>
                <a:solidFill>
                  <a:srgbClr val="FFFFFF">
                    <a:lumMod val="95000"/>
                  </a:srgbClr>
                </a:solidFill>
                <a:effectLst/>
                <a:uLnTx/>
                <a:uFillTx/>
                <a:cs typeface="Poppins" pitchFamily="2" charset="77"/>
              </a:rPr>
              <a:t>Klinische</a:t>
            </a:r>
            <a:r>
              <a:rPr kumimoji="0" lang="en-US" sz="1100" b="1" i="0" u="none" strike="noStrike" kern="0" cap="none" spc="0" normalizeH="0" baseline="0" noProof="0" dirty="0">
                <a:ln>
                  <a:noFill/>
                </a:ln>
                <a:solidFill>
                  <a:srgbClr val="FFFFFF">
                    <a:lumMod val="95000"/>
                  </a:srgbClr>
                </a:solidFill>
                <a:effectLst/>
                <a:uLnTx/>
                <a:uFillTx/>
                <a:cs typeface="Poppins" pitchFamily="2" charset="77"/>
              </a:rPr>
              <a:t> T1D-Manifestation</a:t>
            </a:r>
          </a:p>
        </p:txBody>
      </p:sp>
      <p:sp>
        <p:nvSpPr>
          <p:cNvPr id="576" name="TextBox 28">
            <a:extLst>
              <a:ext uri="{FF2B5EF4-FFF2-40B4-BE49-F238E27FC236}">
                <a16:creationId xmlns:a16="http://schemas.microsoft.com/office/drawing/2014/main" id="{C8A15AC3-ECF4-CA96-9CE7-5AD526E32C9D}"/>
              </a:ext>
            </a:extLst>
          </p:cNvPr>
          <p:cNvSpPr txBox="1"/>
          <p:nvPr/>
        </p:nvSpPr>
        <p:spPr>
          <a:xfrm>
            <a:off x="484249" y="1039511"/>
            <a:ext cx="1953500" cy="290178"/>
          </a:xfrm>
          <a:prstGeom prst="roundRect">
            <a:avLst/>
          </a:prstGeom>
          <a:solidFill>
            <a:srgbClr val="FFFFFF"/>
          </a:solidFill>
          <a:ln w="19050">
            <a:solidFill>
              <a:srgbClr val="030F3B"/>
            </a:solidFill>
          </a:ln>
        </p:spPr>
        <p:txBody>
          <a:bodyPr wrap="square" lIns="81000" tIns="40500" rIns="27000" bIns="27000" rtlCol="0" anchor="ctr" anchorCtr="0">
            <a:noAutofit/>
          </a:bodyPr>
          <a:lstStyle/>
          <a:p>
            <a:pPr marL="0" marR="0" lvl="0" indent="0" defTabSz="685800" eaLnBrk="1" fontAlgn="auto" latinLnBrk="0" hangingPunct="1">
              <a:lnSpc>
                <a:spcPct val="90000"/>
              </a:lnSpc>
              <a:spcBef>
                <a:spcPts val="750"/>
              </a:spcBef>
              <a:spcAft>
                <a:spcPts val="0"/>
              </a:spcAft>
              <a:buClrTx/>
              <a:buSzTx/>
              <a:buFontTx/>
              <a:buNone/>
              <a:tabLst/>
              <a:defRPr/>
            </a:pPr>
            <a:r>
              <a:rPr kumimoji="0" lang="en-US" sz="1100" b="1" i="0" u="none" strike="noStrike" kern="0" cap="none" spc="0" normalizeH="0" baseline="0" noProof="0" dirty="0">
                <a:ln>
                  <a:noFill/>
                </a:ln>
                <a:solidFill>
                  <a:srgbClr val="030F3B"/>
                </a:solidFill>
                <a:effectLst/>
                <a:uLnTx/>
                <a:uFillTx/>
                <a:cs typeface="Poppins" pitchFamily="2" charset="77"/>
              </a:rPr>
              <a:t>T1D-Früherkennung</a:t>
            </a:r>
          </a:p>
        </p:txBody>
      </p:sp>
      <p:sp>
        <p:nvSpPr>
          <p:cNvPr id="577" name="TextBox 31">
            <a:extLst>
              <a:ext uri="{FF2B5EF4-FFF2-40B4-BE49-F238E27FC236}">
                <a16:creationId xmlns:a16="http://schemas.microsoft.com/office/drawing/2014/main" id="{D7C108E5-FA5F-F6F2-D0A3-86E7D0F76FC9}"/>
              </a:ext>
            </a:extLst>
          </p:cNvPr>
          <p:cNvSpPr txBox="1"/>
          <p:nvPr/>
        </p:nvSpPr>
        <p:spPr>
          <a:xfrm>
            <a:off x="6284735" y="2300877"/>
            <a:ext cx="2503798" cy="2112373"/>
          </a:xfrm>
          <a:prstGeom prst="rect">
            <a:avLst/>
          </a:prstGeom>
          <a:noFill/>
        </p:spPr>
        <p:txBody>
          <a:bodyPr wrap="square" lIns="0" tIns="0" rIns="0" bIns="0">
            <a:spAutoFit/>
          </a:bodyPr>
          <a:lstStyle/>
          <a:p>
            <a:pPr defTabSz="685800">
              <a:lnSpc>
                <a:spcPct val="90000"/>
              </a:lnSpc>
              <a:spcBef>
                <a:spcPts val="225"/>
              </a:spcBef>
            </a:pPr>
            <a:r>
              <a:rPr lang="en-US" sz="900" b="1" dirty="0" err="1">
                <a:solidFill>
                  <a:srgbClr val="FFFFFF">
                    <a:lumMod val="85000"/>
                  </a:srgbClr>
                </a:solidFill>
              </a:rPr>
              <a:t>Antizipation</a:t>
            </a:r>
            <a:r>
              <a:rPr lang="en-US" sz="900" b="1" dirty="0">
                <a:solidFill>
                  <a:srgbClr val="FFFFFF">
                    <a:lumMod val="85000"/>
                  </a:srgbClr>
                </a:solidFill>
              </a:rPr>
              <a:t> vs. </a:t>
            </a:r>
            <a:r>
              <a:rPr lang="en-US" sz="900" b="1" dirty="0" err="1">
                <a:solidFill>
                  <a:srgbClr val="FFFFFF">
                    <a:lumMod val="85000"/>
                  </a:srgbClr>
                </a:solidFill>
              </a:rPr>
              <a:t>unerwartete</a:t>
            </a:r>
            <a:r>
              <a:rPr lang="en-US" sz="900" b="1" dirty="0">
                <a:solidFill>
                  <a:srgbClr val="FFFFFF">
                    <a:lumMod val="85000"/>
                  </a:srgbClr>
                </a:solidFill>
              </a:rPr>
              <a:t> Krise:</a:t>
            </a:r>
          </a:p>
          <a:p>
            <a:pPr marL="100013" indent="-100013" defTabSz="685800">
              <a:lnSpc>
                <a:spcPct val="90000"/>
              </a:lnSpc>
              <a:spcBef>
                <a:spcPts val="225"/>
              </a:spcBef>
              <a:buFont typeface="Arial" panose="020B0604020202020204" pitchFamily="34" charset="0"/>
              <a:buChar char="•"/>
            </a:pPr>
            <a:r>
              <a:rPr lang="en-US" sz="800" dirty="0">
                <a:solidFill>
                  <a:srgbClr val="FFFFFF">
                    <a:lumMod val="85000"/>
                  </a:srgbClr>
                </a:solidFill>
              </a:rPr>
              <a:t>Die Diagnose </a:t>
            </a:r>
            <a:r>
              <a:rPr lang="en-US" sz="800" dirty="0" err="1">
                <a:solidFill>
                  <a:srgbClr val="FFFFFF">
                    <a:lumMod val="85000"/>
                  </a:srgbClr>
                </a:solidFill>
              </a:rPr>
              <a:t>kann</a:t>
            </a:r>
            <a:r>
              <a:rPr lang="en-US" sz="800" dirty="0">
                <a:solidFill>
                  <a:srgbClr val="FFFFFF">
                    <a:lumMod val="85000"/>
                  </a:srgbClr>
                </a:solidFill>
              </a:rPr>
              <a:t> </a:t>
            </a:r>
            <a:r>
              <a:rPr lang="en-US" sz="800" dirty="0" err="1">
                <a:solidFill>
                  <a:srgbClr val="FFFFFF">
                    <a:lumMod val="85000"/>
                  </a:srgbClr>
                </a:solidFill>
              </a:rPr>
              <a:t>ein</a:t>
            </a:r>
            <a:r>
              <a:rPr lang="en-US" sz="800" dirty="0">
                <a:solidFill>
                  <a:srgbClr val="FFFFFF">
                    <a:lumMod val="85000"/>
                  </a:srgbClr>
                </a:solidFill>
              </a:rPr>
              <a:t> </a:t>
            </a:r>
            <a:r>
              <a:rPr lang="en-US" sz="800" dirty="0" err="1">
                <a:solidFill>
                  <a:srgbClr val="FFFFFF">
                    <a:lumMod val="85000"/>
                  </a:srgbClr>
                </a:solidFill>
              </a:rPr>
              <a:t>plötzlicher</a:t>
            </a:r>
            <a:r>
              <a:rPr lang="en-US" sz="800" dirty="0">
                <a:solidFill>
                  <a:srgbClr val="FFFFFF">
                    <a:lumMod val="85000"/>
                  </a:srgbClr>
                </a:solidFill>
              </a:rPr>
              <a:t> Schock sein</a:t>
            </a:r>
          </a:p>
          <a:p>
            <a:pPr marL="100013" indent="-100013" defTabSz="685800">
              <a:lnSpc>
                <a:spcPct val="90000"/>
              </a:lnSpc>
              <a:spcBef>
                <a:spcPts val="225"/>
              </a:spcBef>
              <a:buFont typeface="Arial" panose="020B0604020202020204" pitchFamily="34" charset="0"/>
              <a:buChar char="•"/>
            </a:pPr>
            <a:r>
              <a:rPr lang="de-DE" sz="800" dirty="0">
                <a:solidFill>
                  <a:srgbClr val="FFFFFF">
                    <a:lumMod val="85000"/>
                  </a:srgbClr>
                </a:solidFill>
              </a:rPr>
              <a:t>Schrittweise psychologische Anpassung kann die „Überraschung“ im Zusammenhang mit der Diagnose von </a:t>
            </a:r>
            <a:r>
              <a:rPr lang="en-US" sz="800" dirty="0">
                <a:solidFill>
                  <a:srgbClr val="FFFFFF">
                    <a:lumMod val="85000"/>
                  </a:srgbClr>
                </a:solidFill>
              </a:rPr>
              <a:t>T1D Stadium 3 </a:t>
            </a:r>
            <a:r>
              <a:rPr lang="en-US" sz="800" dirty="0" err="1">
                <a:solidFill>
                  <a:srgbClr val="FFFFFF">
                    <a:lumMod val="85000"/>
                  </a:srgbClr>
                </a:solidFill>
              </a:rPr>
              <a:t>verringern</a:t>
            </a:r>
            <a:endParaRPr lang="en-US" sz="800" dirty="0">
              <a:solidFill>
                <a:srgbClr val="FFFFFF">
                  <a:lumMod val="85000"/>
                </a:srgbClr>
              </a:solidFill>
            </a:endParaRPr>
          </a:p>
          <a:p>
            <a:pPr defTabSz="685800">
              <a:lnSpc>
                <a:spcPct val="90000"/>
              </a:lnSpc>
              <a:spcBef>
                <a:spcPts val="900"/>
              </a:spcBef>
            </a:pPr>
            <a:r>
              <a:rPr lang="en-US" sz="900" b="1" dirty="0" err="1">
                <a:solidFill>
                  <a:srgbClr val="FFFFFF">
                    <a:lumMod val="85000"/>
                  </a:srgbClr>
                </a:solidFill>
              </a:rPr>
              <a:t>Verbesserte</a:t>
            </a:r>
            <a:r>
              <a:rPr lang="en-US" sz="900" b="1" dirty="0">
                <a:solidFill>
                  <a:srgbClr val="FFFFFF">
                    <a:lumMod val="85000"/>
                  </a:srgbClr>
                </a:solidFill>
              </a:rPr>
              <a:t> Aufklärung/Selbst-</a:t>
            </a:r>
            <a:r>
              <a:rPr lang="en-US" sz="900" b="1" dirty="0" err="1">
                <a:solidFill>
                  <a:srgbClr val="FFFFFF">
                    <a:lumMod val="85000"/>
                  </a:srgbClr>
                </a:solidFill>
              </a:rPr>
              <a:t>kontrolle</a:t>
            </a:r>
            <a:r>
              <a:rPr lang="en-US" sz="900" b="1" dirty="0">
                <a:solidFill>
                  <a:srgbClr val="FFFFFF">
                    <a:lumMod val="85000"/>
                  </a:srgbClr>
                </a:solidFill>
              </a:rPr>
              <a:t>:</a:t>
            </a:r>
            <a:r>
              <a:rPr lang="en-US" sz="900" dirty="0">
                <a:solidFill>
                  <a:srgbClr val="FFFFFF">
                    <a:lumMod val="85000"/>
                  </a:srgbClr>
                </a:solidFill>
              </a:rPr>
              <a:t> </a:t>
            </a:r>
          </a:p>
          <a:p>
            <a:pPr marL="103585" indent="-103585" defTabSz="685800">
              <a:buFont typeface="Arial" panose="020B0604020202020204" pitchFamily="34" charset="0"/>
              <a:buChar char="•"/>
            </a:pPr>
            <a:r>
              <a:rPr lang="de-DE" sz="800" dirty="0">
                <a:solidFill>
                  <a:srgbClr val="FFFFFF">
                    <a:lumMod val="85000"/>
                  </a:srgbClr>
                </a:solidFill>
              </a:rPr>
              <a:t>Proaktive Suche nach Informationen zu Insulin, Ernährung, Lebensstil und Behandlungen </a:t>
            </a:r>
          </a:p>
          <a:p>
            <a:pPr marL="103585" indent="-103585" defTabSz="685800">
              <a:buFont typeface="Arial" panose="020B0604020202020204" pitchFamily="34" charset="0"/>
              <a:buChar char="•"/>
            </a:pPr>
            <a:r>
              <a:rPr lang="en-US" sz="800" dirty="0" err="1">
                <a:solidFill>
                  <a:srgbClr val="FFFFFF">
                    <a:lumMod val="85000"/>
                  </a:srgbClr>
                </a:solidFill>
              </a:rPr>
              <a:t>Fundiertere</a:t>
            </a:r>
            <a:r>
              <a:rPr lang="en-US" sz="800" dirty="0">
                <a:solidFill>
                  <a:srgbClr val="FFFFFF">
                    <a:lumMod val="85000"/>
                  </a:srgbClr>
                </a:solidFill>
              </a:rPr>
              <a:t> </a:t>
            </a:r>
            <a:r>
              <a:rPr lang="en-US" sz="800" dirty="0" err="1">
                <a:solidFill>
                  <a:srgbClr val="FFFFFF">
                    <a:lumMod val="85000"/>
                  </a:srgbClr>
                </a:solidFill>
              </a:rPr>
              <a:t>Entscheidungen</a:t>
            </a:r>
            <a:r>
              <a:rPr lang="en-US" sz="800" dirty="0">
                <a:solidFill>
                  <a:srgbClr val="FFFFFF">
                    <a:lumMod val="85000"/>
                  </a:srgbClr>
                </a:solidFill>
              </a:rPr>
              <a:t> </a:t>
            </a:r>
          </a:p>
          <a:p>
            <a:pPr marL="103585" indent="-103585" defTabSz="685800">
              <a:buFont typeface="Arial" panose="020B0604020202020204" pitchFamily="34" charset="0"/>
              <a:buChar char="•"/>
            </a:pPr>
            <a:r>
              <a:rPr lang="de-DE" sz="800" dirty="0">
                <a:solidFill>
                  <a:srgbClr val="FFFFFF">
                    <a:lumMod val="85000"/>
                  </a:srgbClr>
                </a:solidFill>
              </a:rPr>
              <a:t>Das Gefühl, mehr „Kontrolle“ zu haben</a:t>
            </a:r>
            <a:endParaRPr lang="en-US" sz="800" dirty="0">
              <a:solidFill>
                <a:srgbClr val="FFFFFF">
                  <a:lumMod val="85000"/>
                </a:srgbClr>
              </a:solidFill>
            </a:endParaRPr>
          </a:p>
          <a:p>
            <a:pPr defTabSz="685800">
              <a:lnSpc>
                <a:spcPct val="90000"/>
              </a:lnSpc>
              <a:spcBef>
                <a:spcPts val="900"/>
              </a:spcBef>
            </a:pPr>
            <a:r>
              <a:rPr lang="en-US" sz="900" b="1" dirty="0">
                <a:solidFill>
                  <a:srgbClr val="FFFFFF">
                    <a:lumMod val="85000"/>
                  </a:srgbClr>
                </a:solidFill>
              </a:rPr>
              <a:t>Weniger DKA:</a:t>
            </a:r>
          </a:p>
          <a:p>
            <a:pPr marL="100013" indent="-100013" defTabSz="685800">
              <a:lnSpc>
                <a:spcPct val="90000"/>
              </a:lnSpc>
              <a:spcBef>
                <a:spcPts val="225"/>
              </a:spcBef>
              <a:buFont typeface="Arial" panose="020B0604020202020204" pitchFamily="34" charset="0"/>
              <a:buChar char="•"/>
            </a:pPr>
            <a:r>
              <a:rPr lang="en-US" sz="800" dirty="0">
                <a:solidFill>
                  <a:srgbClr val="FFFFFF">
                    <a:lumMod val="85000"/>
                  </a:srgbClr>
                </a:solidFill>
              </a:rPr>
              <a:t>Weniger DKA </a:t>
            </a:r>
            <a:r>
              <a:rPr lang="en-US" sz="800" dirty="0" err="1">
                <a:solidFill>
                  <a:srgbClr val="FFFFFF">
                    <a:lumMod val="85000"/>
                  </a:srgbClr>
                </a:solidFill>
              </a:rPr>
              <a:t>bei</a:t>
            </a:r>
            <a:r>
              <a:rPr lang="en-US" sz="800" dirty="0">
                <a:solidFill>
                  <a:srgbClr val="FFFFFF">
                    <a:lumMod val="85000"/>
                  </a:srgbClr>
                </a:solidFill>
              </a:rPr>
              <a:t> Diagnose</a:t>
            </a:r>
          </a:p>
          <a:p>
            <a:pPr marL="100013" indent="-100013" defTabSz="685800">
              <a:lnSpc>
                <a:spcPct val="90000"/>
              </a:lnSpc>
              <a:spcBef>
                <a:spcPts val="225"/>
              </a:spcBef>
              <a:buFont typeface="Arial" panose="020B0604020202020204" pitchFamily="34" charset="0"/>
              <a:buChar char="•"/>
            </a:pPr>
            <a:r>
              <a:rPr lang="en-US" sz="800" dirty="0" err="1">
                <a:solidFill>
                  <a:srgbClr val="FFFFFF">
                    <a:lumMod val="85000"/>
                  </a:srgbClr>
                </a:solidFill>
              </a:rPr>
              <a:t>Verbesserter</a:t>
            </a:r>
            <a:r>
              <a:rPr lang="en-US" sz="800" dirty="0">
                <a:solidFill>
                  <a:srgbClr val="FFFFFF">
                    <a:lumMod val="85000"/>
                  </a:srgbClr>
                </a:solidFill>
              </a:rPr>
              <a:t> </a:t>
            </a:r>
            <a:r>
              <a:rPr lang="en-US" sz="800" dirty="0" err="1">
                <a:solidFill>
                  <a:srgbClr val="FFFFFF">
                    <a:lumMod val="85000"/>
                  </a:srgbClr>
                </a:solidFill>
              </a:rPr>
              <a:t>psychischer</a:t>
            </a:r>
            <a:r>
              <a:rPr lang="en-US" sz="800" dirty="0">
                <a:solidFill>
                  <a:srgbClr val="FFFFFF">
                    <a:lumMod val="85000"/>
                  </a:srgbClr>
                </a:solidFill>
              </a:rPr>
              <a:t> </a:t>
            </a:r>
            <a:r>
              <a:rPr lang="en-US" sz="800" dirty="0" err="1">
                <a:solidFill>
                  <a:srgbClr val="FFFFFF">
                    <a:lumMod val="85000"/>
                  </a:srgbClr>
                </a:solidFill>
              </a:rPr>
              <a:t>Zustand</a:t>
            </a:r>
            <a:endParaRPr lang="en-US" sz="800" dirty="0">
              <a:solidFill>
                <a:srgbClr val="FFFFFF">
                  <a:lumMod val="85000"/>
                </a:srgbClr>
              </a:solidFill>
            </a:endParaRPr>
          </a:p>
        </p:txBody>
      </p:sp>
    </p:spTree>
    <p:extLst>
      <p:ext uri="{BB962C8B-B14F-4D97-AF65-F5344CB8AC3E}">
        <p14:creationId xmlns:p14="http://schemas.microsoft.com/office/powerpoint/2010/main" val="280147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D18BD-C3B1-F9FB-1946-5E1F356F0DBB}"/>
            </a:ext>
          </a:extLst>
        </p:cNvPr>
        <p:cNvGrpSpPr/>
        <p:nvPr/>
      </p:nvGrpSpPr>
      <p:grpSpPr>
        <a:xfrm>
          <a:off x="0" y="0"/>
          <a:ext cx="0" cy="0"/>
          <a:chOff x="0" y="0"/>
          <a:chExt cx="0" cy="0"/>
        </a:xfrm>
      </p:grpSpPr>
      <p:sp>
        <p:nvSpPr>
          <p:cNvPr id="3" name="Textplatzhalter 9">
            <a:extLst>
              <a:ext uri="{FF2B5EF4-FFF2-40B4-BE49-F238E27FC236}">
                <a16:creationId xmlns:a16="http://schemas.microsoft.com/office/drawing/2014/main" id="{6D1B1F6D-5515-CE2B-C5C0-187325F199E2}"/>
              </a:ext>
            </a:extLst>
          </p:cNvPr>
          <p:cNvSpPr txBox="1">
            <a:spLocks/>
          </p:cNvSpPr>
          <p:nvPr/>
        </p:nvSpPr>
        <p:spPr>
          <a:xfrm>
            <a:off x="325167" y="11692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T1D-Früherkennung kann die psychosoziale Belastung und Ängste sowohl verstärken als auch verringern</a:t>
            </a:r>
            <a:r>
              <a:rPr lang="de-DE" sz="2000" b="1" baseline="30000" dirty="0">
                <a:solidFill>
                  <a:srgbClr val="7030A0"/>
                </a:solidFill>
                <a:latin typeface="+mj-lt"/>
              </a:rPr>
              <a:t>1-3</a:t>
            </a:r>
          </a:p>
        </p:txBody>
      </p:sp>
      <p:graphicFrame>
        <p:nvGraphicFramePr>
          <p:cNvPr id="5" name="Object 4" hidden="1">
            <a:extLst>
              <a:ext uri="{FF2B5EF4-FFF2-40B4-BE49-F238E27FC236}">
                <a16:creationId xmlns:a16="http://schemas.microsoft.com/office/drawing/2014/main" id="{23CDA60C-95E7-8A1F-361C-61FB973BBC18}"/>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395" imgH="394" progId="TCLayout.ActiveDocument.1">
                  <p:embed/>
                </p:oleObj>
              </mc:Choice>
              <mc:Fallback>
                <p:oleObj name="think-cell Slide" r:id="rId5" imgW="395" imgH="394" progId="TCLayout.ActiveDocument.1">
                  <p:embed/>
                  <p:pic>
                    <p:nvPicPr>
                      <p:cNvPr id="5" name="Object 4" hidden="1">
                        <a:extLst>
                          <a:ext uri="{FF2B5EF4-FFF2-40B4-BE49-F238E27FC236}">
                            <a16:creationId xmlns:a16="http://schemas.microsoft.com/office/drawing/2014/main" id="{23CDA60C-95E7-8A1F-361C-61FB973BBC18}"/>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03AD2ED7-503F-F25A-16CE-53B548A7387E}"/>
              </a:ext>
            </a:extLst>
          </p:cNvPr>
          <p:cNvSpPr txBox="1"/>
          <p:nvPr/>
        </p:nvSpPr>
        <p:spPr>
          <a:xfrm>
            <a:off x="325168" y="4556141"/>
            <a:ext cx="8459264" cy="566822"/>
          </a:xfrm>
          <a:prstGeom prst="rect">
            <a:avLst/>
          </a:prstGeom>
          <a:noFill/>
        </p:spPr>
        <p:txBody>
          <a:bodyPr wrap="square" rtlCol="0" anchor="b">
            <a:spAutoFit/>
          </a:bodyPr>
          <a:lstStyle/>
          <a:p>
            <a:pPr>
              <a:spcBef>
                <a:spcPts val="75"/>
              </a:spcBef>
              <a:buClr>
                <a:srgbClr val="2198DD"/>
              </a:buClr>
              <a:defRPr/>
            </a:pPr>
            <a:r>
              <a:rPr lang="de-DE" sz="600" dirty="0">
                <a:solidFill>
                  <a:srgbClr val="404040"/>
                </a:solidFill>
                <a:ea typeface="Verdana"/>
                <a:cs typeface="Verdana"/>
              </a:rPr>
              <a:t>DKA: Diabetische Ketoazidose; T1D: Typ-1-Diabetes.</a:t>
            </a:r>
          </a:p>
          <a:p>
            <a:pPr>
              <a:spcBef>
                <a:spcPts val="75"/>
              </a:spcBef>
              <a:buClr>
                <a:srgbClr val="2198DD"/>
              </a:buClr>
              <a:defRPr/>
            </a:pPr>
            <a:r>
              <a:rPr lang="de-DE" sz="600" b="1" dirty="0">
                <a:solidFill>
                  <a:srgbClr val="404040"/>
                </a:solidFill>
                <a:ea typeface="Verdana"/>
                <a:cs typeface="Verdana"/>
              </a:rPr>
              <a:t>1.</a:t>
            </a:r>
            <a:r>
              <a:rPr lang="de-DE" sz="600" dirty="0">
                <a:solidFill>
                  <a:srgbClr val="404040"/>
                </a:solidFill>
                <a:ea typeface="Verdana"/>
                <a:cs typeface="Verdana"/>
              </a:rPr>
              <a:t> Bennet Johnson S.</a:t>
            </a:r>
            <a:r>
              <a:rPr lang="de-DE" sz="600" i="1" dirty="0">
                <a:solidFill>
                  <a:srgbClr val="404040"/>
                </a:solidFill>
                <a:ea typeface="Verdana"/>
                <a:cs typeface="Verdana"/>
              </a:rPr>
              <a:t> </a:t>
            </a:r>
            <a:r>
              <a:rPr lang="de-DE" sz="600" i="1" dirty="0" err="1">
                <a:solidFill>
                  <a:srgbClr val="404040"/>
                </a:solidFill>
                <a:ea typeface="Verdana"/>
                <a:cs typeface="Verdana"/>
              </a:rPr>
              <a:t>Curr</a:t>
            </a:r>
            <a:r>
              <a:rPr lang="de-DE" sz="600" i="1" dirty="0">
                <a:solidFill>
                  <a:srgbClr val="404040"/>
                </a:solidFill>
                <a:ea typeface="Verdana"/>
                <a:cs typeface="Verdana"/>
              </a:rPr>
              <a:t> Diab Rep </a:t>
            </a:r>
            <a:r>
              <a:rPr lang="de-DE" sz="600" dirty="0">
                <a:solidFill>
                  <a:srgbClr val="404040"/>
                </a:solidFill>
                <a:ea typeface="Verdana"/>
                <a:cs typeface="Verdana"/>
              </a:rPr>
              <a:t>2011; 11: 454</a:t>
            </a:r>
            <a:r>
              <a:rPr lang="de-DE" sz="600" dirty="0">
                <a:solidFill>
                  <a:srgbClr val="404040"/>
                </a:solidFill>
                <a:ea typeface="Arial"/>
                <a:cs typeface="Arial"/>
              </a:rPr>
              <a:t>–9</a:t>
            </a:r>
            <a:r>
              <a:rPr lang="de-DE" sz="600" dirty="0">
                <a:solidFill>
                  <a:srgbClr val="404040"/>
                </a:solidFill>
                <a:ea typeface="Verdana"/>
                <a:cs typeface="Verdana"/>
              </a:rPr>
              <a:t>. </a:t>
            </a:r>
            <a:r>
              <a:rPr lang="de-DE" sz="600" b="1" dirty="0">
                <a:solidFill>
                  <a:srgbClr val="404040"/>
                </a:solidFill>
                <a:ea typeface="Verdana"/>
                <a:cs typeface="Verdana"/>
              </a:rPr>
              <a:t>2.</a:t>
            </a:r>
            <a:r>
              <a:rPr lang="de-DE" sz="600" dirty="0">
                <a:solidFill>
                  <a:srgbClr val="404040"/>
                </a:solidFill>
                <a:ea typeface="Verdana"/>
                <a:cs typeface="Verdana"/>
              </a:rPr>
              <a:t> Quinn LM </a:t>
            </a:r>
            <a:r>
              <a:rPr lang="de-DE" sz="600" i="1" dirty="0">
                <a:solidFill>
                  <a:srgbClr val="404040"/>
                </a:solidFill>
                <a:ea typeface="Verdana"/>
                <a:cs typeface="Verdana"/>
              </a:rPr>
              <a:t>et al. </a:t>
            </a:r>
            <a:r>
              <a:rPr lang="de-DE" sz="600" i="1" dirty="0" err="1">
                <a:solidFill>
                  <a:srgbClr val="404040"/>
                </a:solidFill>
                <a:ea typeface="Verdana"/>
                <a:cs typeface="Verdana"/>
              </a:rPr>
              <a:t>Diabet</a:t>
            </a:r>
            <a:r>
              <a:rPr lang="de-DE" sz="600" i="1" dirty="0">
                <a:solidFill>
                  <a:srgbClr val="404040"/>
                </a:solidFill>
                <a:ea typeface="Verdana"/>
                <a:cs typeface="Verdana"/>
              </a:rPr>
              <a:t> Med</a:t>
            </a:r>
            <a:r>
              <a:rPr lang="de-DE" sz="600" dirty="0">
                <a:solidFill>
                  <a:srgbClr val="404040"/>
                </a:solidFill>
                <a:ea typeface="Verdana"/>
                <a:cs typeface="Verdana"/>
              </a:rPr>
              <a:t> 2023; 40: e15131. </a:t>
            </a:r>
            <a:r>
              <a:rPr lang="de-DE" sz="600" b="1" dirty="0">
                <a:solidFill>
                  <a:srgbClr val="404040"/>
                </a:solidFill>
                <a:ea typeface="Verdana"/>
                <a:cs typeface="Verdana"/>
              </a:rPr>
              <a:t>3.</a:t>
            </a:r>
            <a:r>
              <a:rPr lang="de-DE" sz="600" dirty="0">
                <a:solidFill>
                  <a:srgbClr val="404040"/>
                </a:solidFill>
                <a:ea typeface="Verdana"/>
                <a:cs typeface="Verdana"/>
              </a:rPr>
              <a:t> O‘Donnell H</a:t>
            </a:r>
            <a:r>
              <a:rPr lang="de-DE" sz="600" i="1" dirty="0">
                <a:solidFill>
                  <a:srgbClr val="404040"/>
                </a:solidFill>
                <a:ea typeface="Verdana"/>
                <a:cs typeface="Verdana"/>
              </a:rPr>
              <a:t>. </a:t>
            </a:r>
            <a:r>
              <a:rPr lang="de-DE" sz="600" dirty="0">
                <a:solidFill>
                  <a:srgbClr val="404040"/>
                </a:solidFill>
                <a:ea typeface="Verdana"/>
                <a:cs typeface="Verdana"/>
              </a:rPr>
              <a:t>Stakeholder‘ Engagement in Screening. Präsentiert bei: Session 3 </a:t>
            </a:r>
            <a:r>
              <a:rPr lang="de-DE" sz="600" dirty="0" err="1">
                <a:solidFill>
                  <a:srgbClr val="404040"/>
                </a:solidFill>
                <a:ea typeface="Verdana"/>
                <a:cs typeface="Verdana"/>
              </a:rPr>
              <a:t>Practical</a:t>
            </a:r>
            <a:r>
              <a:rPr lang="de-DE" sz="600" dirty="0">
                <a:solidFill>
                  <a:srgbClr val="404040"/>
                </a:solidFill>
                <a:ea typeface="Verdana"/>
                <a:cs typeface="Verdana"/>
              </a:rPr>
              <a:t> </a:t>
            </a:r>
            <a:r>
              <a:rPr lang="de-DE" sz="600" dirty="0" err="1">
                <a:solidFill>
                  <a:srgbClr val="404040"/>
                </a:solidFill>
                <a:ea typeface="Verdana"/>
                <a:cs typeface="Verdana"/>
              </a:rPr>
              <a:t>Aspects</a:t>
            </a:r>
            <a:r>
              <a:rPr lang="de-DE" sz="600" dirty="0">
                <a:solidFill>
                  <a:srgbClr val="404040"/>
                </a:solidFill>
                <a:ea typeface="Verdana"/>
                <a:cs typeface="Verdana"/>
              </a:rPr>
              <a:t> </a:t>
            </a:r>
            <a:r>
              <a:rPr lang="de-DE" sz="600" dirty="0" err="1">
                <a:solidFill>
                  <a:srgbClr val="404040"/>
                </a:solidFill>
                <a:ea typeface="Verdana"/>
                <a:cs typeface="Verdana"/>
              </a:rPr>
              <a:t>of</a:t>
            </a:r>
            <a:r>
              <a:rPr lang="de-DE" sz="600" dirty="0">
                <a:solidFill>
                  <a:srgbClr val="404040"/>
                </a:solidFill>
                <a:ea typeface="Verdana"/>
                <a:cs typeface="Verdana"/>
              </a:rPr>
              <a:t> Screening </a:t>
            </a:r>
            <a:r>
              <a:rPr lang="de-DE" sz="600" dirty="0" err="1">
                <a:solidFill>
                  <a:srgbClr val="404040"/>
                </a:solidFill>
                <a:ea typeface="Verdana"/>
                <a:cs typeface="Verdana"/>
              </a:rPr>
              <a:t>for</a:t>
            </a:r>
            <a:r>
              <a:rPr lang="de-DE" sz="600" dirty="0">
                <a:solidFill>
                  <a:srgbClr val="404040"/>
                </a:solidFill>
                <a:ea typeface="Verdana"/>
                <a:cs typeface="Verdana"/>
              </a:rPr>
              <a:t> </a:t>
            </a:r>
            <a:r>
              <a:rPr lang="de-DE" sz="600" dirty="0" err="1">
                <a:solidFill>
                  <a:srgbClr val="404040"/>
                </a:solidFill>
                <a:ea typeface="Verdana"/>
                <a:cs typeface="Verdana"/>
              </a:rPr>
              <a:t>Pre-Symptomatic</a:t>
            </a:r>
            <a:r>
              <a:rPr lang="de-DE" sz="600" dirty="0">
                <a:solidFill>
                  <a:srgbClr val="404040"/>
                </a:solidFill>
                <a:ea typeface="Verdana"/>
                <a:cs typeface="Verdana"/>
              </a:rPr>
              <a:t> T1D, 6th Annual Diabetes </a:t>
            </a:r>
            <a:r>
              <a:rPr lang="de-DE" sz="600" dirty="0" err="1">
                <a:solidFill>
                  <a:srgbClr val="404040"/>
                </a:solidFill>
                <a:ea typeface="Verdana"/>
                <a:cs typeface="Verdana"/>
              </a:rPr>
              <a:t>Prevention</a:t>
            </a:r>
            <a:r>
              <a:rPr lang="de-DE" sz="600" dirty="0">
                <a:solidFill>
                  <a:srgbClr val="404040"/>
                </a:solidFill>
                <a:ea typeface="Verdana"/>
                <a:cs typeface="Verdana"/>
              </a:rPr>
              <a:t> Symposium; 9.-10. November 2023, Barbara Davis Center, Aurora, CO, USA; Folien erhältlich unter: </a:t>
            </a:r>
            <a:r>
              <a:rPr lang="de-DE" sz="600" dirty="0">
                <a:solidFill>
                  <a:srgbClr val="404040"/>
                </a:solidFill>
                <a:ea typeface="Verdana"/>
                <a:cs typeface="Verdana"/>
                <a:hlinkClick r:id="rId7">
                  <a:extLst>
                    <a:ext uri="{A12FA001-AC4F-418D-AE19-62706E023703}">
                      <ahyp:hlinkClr xmlns:ahyp="http://schemas.microsoft.com/office/drawing/2018/hyperlinkcolor" val="tx"/>
                    </a:ext>
                  </a:extLst>
                </a:hlinkClick>
              </a:rPr>
              <a:t>https://medschool.cuanschutz.edu/docs/librariesprovider48/conferences-and-events/2023-diabetes-day-symposium-slides-thurs/3-2_stakeholder's-engagement-in-screening_odonnell.pdf?sfvrsn=29b711bb_2</a:t>
            </a:r>
            <a:r>
              <a:rPr lang="de-DE" sz="600" dirty="0">
                <a:solidFill>
                  <a:srgbClr val="404040"/>
                </a:solidFill>
                <a:ea typeface="Verdana"/>
                <a:cs typeface="Verdana"/>
              </a:rPr>
              <a:t>. Zuletzt abgerufen am 12.01.2026. </a:t>
            </a:r>
            <a:endParaRPr lang="de-DE" sz="600" dirty="0">
              <a:solidFill>
                <a:srgbClr val="404040"/>
              </a:solidFill>
              <a:ea typeface="Verdana" panose="020B0604030504040204" pitchFamily="34" charset="0"/>
              <a:cs typeface="Verdana" panose="020B0604030504040204" pitchFamily="34" charset="0"/>
            </a:endParaRPr>
          </a:p>
        </p:txBody>
      </p:sp>
      <p:sp>
        <p:nvSpPr>
          <p:cNvPr id="18" name="Rectangle 7">
            <a:extLst>
              <a:ext uri="{FF2B5EF4-FFF2-40B4-BE49-F238E27FC236}">
                <a16:creationId xmlns:a16="http://schemas.microsoft.com/office/drawing/2014/main" id="{659D2260-9BF6-6257-DAD4-CEBE85E742FA}"/>
              </a:ext>
            </a:extLst>
          </p:cNvPr>
          <p:cNvSpPr/>
          <p:nvPr/>
        </p:nvSpPr>
        <p:spPr>
          <a:xfrm>
            <a:off x="4588757" y="1597807"/>
            <a:ext cx="4195675" cy="2947863"/>
          </a:xfrm>
          <a:prstGeom prst="rect">
            <a:avLst/>
          </a:prstGeom>
          <a:solidFill>
            <a:srgbClr val="D1D1D1">
              <a:alpha val="30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uLnTx/>
              <a:uFillTx/>
              <a:ea typeface="+mn-ea"/>
              <a:cs typeface="+mn-cs"/>
            </a:endParaRPr>
          </a:p>
        </p:txBody>
      </p:sp>
      <p:pic>
        <p:nvPicPr>
          <p:cNvPr id="19" name="Picture 2" descr="Anxiety Vector PNG, Vector, PSD, and Clipart With ...">
            <a:extLst>
              <a:ext uri="{FF2B5EF4-FFF2-40B4-BE49-F238E27FC236}">
                <a16:creationId xmlns:a16="http://schemas.microsoft.com/office/drawing/2014/main" id="{2BA4FF2E-DF9B-EDDD-143D-FBC8BEC8AA0A}"/>
              </a:ext>
            </a:extLst>
          </p:cNvPr>
          <p:cNvPicPr>
            <a:picLocks noChangeAspect="1" noChangeArrowheads="1"/>
          </p:cNvPicPr>
          <p:nvPr/>
        </p:nvPicPr>
        <p:blipFill rotWithShape="1">
          <a:blip r:embed="rId8">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rcRect l="20989" t="14131" r="20231" b="9456"/>
          <a:stretch>
            <a:fillRect/>
          </a:stretch>
        </p:blipFill>
        <p:spPr bwMode="auto">
          <a:xfrm>
            <a:off x="452715" y="2303160"/>
            <a:ext cx="1042511" cy="135526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Hand Drawn Doctor talking to patient at hospital in flat style 27953440  Vector Art at Vecteezy">
            <a:extLst>
              <a:ext uri="{FF2B5EF4-FFF2-40B4-BE49-F238E27FC236}">
                <a16:creationId xmlns:a16="http://schemas.microsoft.com/office/drawing/2014/main" id="{2ECE3E3F-0CF3-6359-1225-549A4E3E8FCF}"/>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85702" y="2385743"/>
            <a:ext cx="1428608" cy="1344866"/>
          </a:xfrm>
          <a:prstGeom prst="rect">
            <a:avLst/>
          </a:prstGeom>
          <a:noFill/>
          <a:extLst>
            <a:ext uri="{909E8E84-426E-40DD-AFC4-6F175D3DCCD1}">
              <a14:hiddenFill xmlns:a14="http://schemas.microsoft.com/office/drawing/2010/main">
                <a:solidFill>
                  <a:srgbClr val="FFFFFF"/>
                </a:solidFill>
              </a14:hiddenFill>
            </a:ext>
          </a:extLst>
        </p:spPr>
      </p:pic>
      <p:sp>
        <p:nvSpPr>
          <p:cNvPr id="26" name="Arrow: Right 28">
            <a:extLst>
              <a:ext uri="{FF2B5EF4-FFF2-40B4-BE49-F238E27FC236}">
                <a16:creationId xmlns:a16="http://schemas.microsoft.com/office/drawing/2014/main" id="{20C04B94-5698-9124-9FC3-488BC3653183}"/>
              </a:ext>
            </a:extLst>
          </p:cNvPr>
          <p:cNvSpPr/>
          <p:nvPr/>
        </p:nvSpPr>
        <p:spPr>
          <a:xfrm>
            <a:off x="4362550" y="1003713"/>
            <a:ext cx="4667748" cy="662315"/>
          </a:xfrm>
          <a:prstGeom prst="rightArrow">
            <a:avLst>
              <a:gd name="adj1" fmla="val 67090"/>
              <a:gd name="adj2" fmla="val 50000"/>
            </a:avLst>
          </a:prstGeom>
          <a:gradFill flip="none" rotWithShape="1">
            <a:gsLst>
              <a:gs pos="0">
                <a:srgbClr val="119693"/>
              </a:gs>
              <a:gs pos="100000">
                <a:srgbClr val="00D1CC">
                  <a:alpha val="0"/>
                </a:srgbClr>
              </a:gs>
            </a:gsLst>
            <a:lin ang="10800000" scaled="1"/>
            <a:tileRect/>
          </a:gradFill>
          <a:ln w="3175"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uLnTx/>
              <a:uFillTx/>
              <a:ea typeface="+mn-ea"/>
              <a:cs typeface="+mn-cs"/>
            </a:endParaRPr>
          </a:p>
        </p:txBody>
      </p:sp>
      <p:sp>
        <p:nvSpPr>
          <p:cNvPr id="27" name="TextBox 30">
            <a:extLst>
              <a:ext uri="{FF2B5EF4-FFF2-40B4-BE49-F238E27FC236}">
                <a16:creationId xmlns:a16="http://schemas.microsoft.com/office/drawing/2014/main" id="{CD008906-9D8A-5E44-F1DF-DD4086BD5920}"/>
              </a:ext>
            </a:extLst>
          </p:cNvPr>
          <p:cNvSpPr txBox="1"/>
          <p:nvPr/>
        </p:nvSpPr>
        <p:spPr>
          <a:xfrm>
            <a:off x="4714199" y="1039511"/>
            <a:ext cx="2403573" cy="290178"/>
          </a:xfrm>
          <a:prstGeom prst="roundRect">
            <a:avLst/>
          </a:prstGeom>
          <a:solidFill>
            <a:srgbClr val="030F3B"/>
          </a:solidFill>
          <a:ln w="19050">
            <a:solidFill>
              <a:srgbClr val="030F3B"/>
            </a:solidFill>
          </a:ln>
        </p:spPr>
        <p:txBody>
          <a:bodyPr wrap="square" lIns="81000" tIns="40500" rIns="27000" bIns="27000" rtlCol="0" anchor="ctr" anchorCtr="0">
            <a:noAutofit/>
          </a:bodyPr>
          <a:lstStyle/>
          <a:p>
            <a:pPr marL="0" marR="0" lvl="0" indent="0" defTabSz="685800" eaLnBrk="1" fontAlgn="auto" latinLnBrk="0" hangingPunct="1">
              <a:lnSpc>
                <a:spcPct val="100000"/>
              </a:lnSpc>
              <a:spcBef>
                <a:spcPts val="750"/>
              </a:spcBef>
              <a:spcAft>
                <a:spcPts val="0"/>
              </a:spcAft>
              <a:buClrTx/>
              <a:buSzTx/>
              <a:buFontTx/>
              <a:buNone/>
              <a:tabLst/>
              <a:defRPr/>
            </a:pPr>
            <a:r>
              <a:rPr kumimoji="0" lang="en-US" sz="1100" b="1" i="0" u="none" strike="noStrike" kern="0" cap="none" spc="0" normalizeH="0" baseline="0" noProof="0" dirty="0" err="1">
                <a:ln>
                  <a:noFill/>
                </a:ln>
                <a:solidFill>
                  <a:srgbClr val="FFFFFF">
                    <a:lumMod val="95000"/>
                  </a:srgbClr>
                </a:solidFill>
                <a:effectLst/>
                <a:uLnTx/>
                <a:uFillTx/>
                <a:cs typeface="Poppins" pitchFamily="2" charset="77"/>
              </a:rPr>
              <a:t>Klinische</a:t>
            </a:r>
            <a:r>
              <a:rPr kumimoji="0" lang="en-US" sz="1100" b="1" i="0" u="none" strike="noStrike" kern="0" cap="none" spc="0" normalizeH="0" baseline="0" noProof="0" dirty="0">
                <a:ln>
                  <a:noFill/>
                </a:ln>
                <a:solidFill>
                  <a:srgbClr val="FFFFFF">
                    <a:lumMod val="95000"/>
                  </a:srgbClr>
                </a:solidFill>
                <a:effectLst/>
                <a:uLnTx/>
                <a:uFillTx/>
                <a:cs typeface="Poppins" pitchFamily="2" charset="77"/>
              </a:rPr>
              <a:t> T1D-Manifestation</a:t>
            </a:r>
          </a:p>
        </p:txBody>
      </p:sp>
      <p:sp>
        <p:nvSpPr>
          <p:cNvPr id="28" name="TextBox 31">
            <a:extLst>
              <a:ext uri="{FF2B5EF4-FFF2-40B4-BE49-F238E27FC236}">
                <a16:creationId xmlns:a16="http://schemas.microsoft.com/office/drawing/2014/main" id="{E63AAF25-8330-3697-F28F-9767344D7475}"/>
              </a:ext>
            </a:extLst>
          </p:cNvPr>
          <p:cNvSpPr txBox="1"/>
          <p:nvPr/>
        </p:nvSpPr>
        <p:spPr>
          <a:xfrm>
            <a:off x="484249" y="1039511"/>
            <a:ext cx="1953500" cy="290178"/>
          </a:xfrm>
          <a:prstGeom prst="roundRect">
            <a:avLst/>
          </a:prstGeom>
          <a:solidFill>
            <a:srgbClr val="81879D">
              <a:lumMod val="40000"/>
              <a:lumOff val="60000"/>
            </a:srgbClr>
          </a:solidFill>
          <a:ln w="19050">
            <a:noFill/>
          </a:ln>
        </p:spPr>
        <p:txBody>
          <a:bodyPr wrap="square" lIns="81000" tIns="40500" rIns="27000" bIns="27000" rtlCol="0" anchor="ctr" anchorCtr="0">
            <a:noAutofit/>
          </a:bodyPr>
          <a:lstStyle>
            <a:defPPr>
              <a:defRPr lang="en-US"/>
            </a:defPPr>
            <a:lvl1pPr marR="0" indent="0" fontAlgn="auto">
              <a:spcBef>
                <a:spcPts val="1000"/>
              </a:spcBef>
              <a:spcAft>
                <a:spcPts val="0"/>
              </a:spcAft>
              <a:buClrTx/>
              <a:buSzTx/>
              <a:buFont typeface="Arial" panose="020B0604020202020204" pitchFamily="34" charset="0"/>
              <a:buNone/>
              <a:tabLst/>
              <a:defRPr b="1">
                <a:solidFill>
                  <a:schemeClr val="bg1">
                    <a:lumMod val="95000"/>
                  </a:schemeClr>
                </a:solidFill>
                <a:latin typeface="Poppins" pitchFamily="2" charset="77"/>
                <a:cs typeface="Poppins" pitchFamily="2" charset="77"/>
              </a:defRPr>
            </a:lvl1pPr>
          </a:lstStyle>
          <a:p>
            <a:pPr marL="0" marR="0" lvl="0" indent="0" defTabSz="685800" eaLnBrk="1" fontAlgn="auto" latinLnBrk="0" hangingPunct="1">
              <a:lnSpc>
                <a:spcPct val="100000"/>
              </a:lnSpc>
              <a:spcBef>
                <a:spcPts val="750"/>
              </a:spcBef>
              <a:spcAft>
                <a:spcPts val="0"/>
              </a:spcAft>
              <a:buClrTx/>
              <a:buSzTx/>
              <a:buFont typeface="Arial" panose="020B0604020202020204" pitchFamily="34" charset="0"/>
              <a:buNone/>
              <a:tabLst/>
              <a:defRPr/>
            </a:pPr>
            <a:r>
              <a:rPr kumimoji="0" lang="en-US" sz="1100" b="1" i="0" u="none" strike="noStrike" kern="0" cap="none" spc="0" normalizeH="0" baseline="0" noProof="0" dirty="0">
                <a:ln>
                  <a:noFill/>
                </a:ln>
                <a:solidFill>
                  <a:srgbClr val="FFFFFF">
                    <a:lumMod val="95000"/>
                  </a:srgbClr>
                </a:solidFill>
                <a:effectLst/>
                <a:uLnTx/>
                <a:uFillTx/>
                <a:latin typeface="+mn-lt"/>
                <a:cs typeface="Poppins" pitchFamily="2" charset="77"/>
              </a:rPr>
              <a:t>T1D-Früherkennung </a:t>
            </a:r>
          </a:p>
        </p:txBody>
      </p:sp>
      <p:sp>
        <p:nvSpPr>
          <p:cNvPr id="29" name="TextBox 5">
            <a:extLst>
              <a:ext uri="{FF2B5EF4-FFF2-40B4-BE49-F238E27FC236}">
                <a16:creationId xmlns:a16="http://schemas.microsoft.com/office/drawing/2014/main" id="{F2939BA8-530D-02E6-CA3A-F1F2CAC2072F}"/>
              </a:ext>
            </a:extLst>
          </p:cNvPr>
          <p:cNvSpPr txBox="1"/>
          <p:nvPr/>
        </p:nvSpPr>
        <p:spPr>
          <a:xfrm>
            <a:off x="484249" y="1894440"/>
            <a:ext cx="2866820" cy="304699"/>
          </a:xfrm>
          <a:prstGeom prst="rect">
            <a:avLst/>
          </a:prstGeom>
          <a:noFill/>
        </p:spPr>
        <p:txBody>
          <a:bodyPr wrap="square" lIns="0" tIns="0" rIns="0" bIns="0" rtlCol="0">
            <a:spAutoFit/>
          </a:bodyPr>
          <a:lstStyle/>
          <a:p>
            <a:pPr defTabSz="685800">
              <a:lnSpc>
                <a:spcPct val="90000"/>
              </a:lnSpc>
            </a:pPr>
            <a:r>
              <a:rPr lang="en-US" sz="1100" dirty="0">
                <a:solidFill>
                  <a:srgbClr val="D9D9D9"/>
                </a:solidFill>
                <a:cs typeface="Poppins" pitchFamily="2" charset="77"/>
              </a:rPr>
              <a:t>Progression zu T1D Stadium 3 – Angst und Verwirrung</a:t>
            </a:r>
            <a:r>
              <a:rPr lang="en-US" sz="1100" baseline="30000" dirty="0">
                <a:solidFill>
                  <a:srgbClr val="D9D9D9"/>
                </a:solidFill>
                <a:cs typeface="Poppins" pitchFamily="2" charset="77"/>
              </a:rPr>
              <a:t>1-3</a:t>
            </a:r>
            <a:r>
              <a:rPr lang="en-US" sz="1100" dirty="0">
                <a:solidFill>
                  <a:srgbClr val="D9D9D9"/>
                </a:solidFill>
                <a:cs typeface="Poppins" pitchFamily="2" charset="77"/>
              </a:rPr>
              <a:t> </a:t>
            </a:r>
          </a:p>
        </p:txBody>
      </p:sp>
      <p:sp>
        <p:nvSpPr>
          <p:cNvPr id="30" name="TextBox 13">
            <a:extLst>
              <a:ext uri="{FF2B5EF4-FFF2-40B4-BE49-F238E27FC236}">
                <a16:creationId xmlns:a16="http://schemas.microsoft.com/office/drawing/2014/main" id="{C129CB62-7298-C26C-130A-20025E604B04}"/>
              </a:ext>
            </a:extLst>
          </p:cNvPr>
          <p:cNvSpPr txBox="1"/>
          <p:nvPr/>
        </p:nvSpPr>
        <p:spPr>
          <a:xfrm>
            <a:off x="484249" y="1684735"/>
            <a:ext cx="1248740" cy="152349"/>
          </a:xfrm>
          <a:prstGeom prst="rect">
            <a:avLst/>
          </a:prstGeom>
          <a:noFill/>
        </p:spPr>
        <p:txBody>
          <a:bodyPr wrap="none" lIns="0" tIns="0" rIns="0" bIns="0" rtlCol="0">
            <a:spAutoFit/>
          </a:bodyPr>
          <a:lstStyle/>
          <a:p>
            <a:pPr defTabSz="685800">
              <a:lnSpc>
                <a:spcPct val="90000"/>
              </a:lnSpc>
              <a:spcBef>
                <a:spcPts val="750"/>
              </a:spcBef>
            </a:pPr>
            <a:r>
              <a:rPr lang="en-US" sz="1100" b="1" dirty="0" err="1">
                <a:solidFill>
                  <a:srgbClr val="D9D9D9"/>
                </a:solidFill>
                <a:cs typeface="Poppins" pitchFamily="2" charset="77"/>
              </a:rPr>
              <a:t>Stadien</a:t>
            </a:r>
            <a:r>
              <a:rPr lang="en-US" sz="1100" b="1" dirty="0">
                <a:solidFill>
                  <a:srgbClr val="D9D9D9"/>
                </a:solidFill>
                <a:cs typeface="Poppins" pitchFamily="2" charset="77"/>
              </a:rPr>
              <a:t> 1 und 2</a:t>
            </a:r>
          </a:p>
        </p:txBody>
      </p:sp>
      <p:sp>
        <p:nvSpPr>
          <p:cNvPr id="31" name="TextBox 16">
            <a:extLst>
              <a:ext uri="{FF2B5EF4-FFF2-40B4-BE49-F238E27FC236}">
                <a16:creationId xmlns:a16="http://schemas.microsoft.com/office/drawing/2014/main" id="{BC0DB899-8055-9721-1565-89C5584DFCAA}"/>
              </a:ext>
            </a:extLst>
          </p:cNvPr>
          <p:cNvSpPr txBox="1"/>
          <p:nvPr/>
        </p:nvSpPr>
        <p:spPr>
          <a:xfrm>
            <a:off x="1435300" y="2300877"/>
            <a:ext cx="3079978" cy="1836913"/>
          </a:xfrm>
          <a:prstGeom prst="rect">
            <a:avLst/>
          </a:prstGeom>
          <a:noFill/>
        </p:spPr>
        <p:txBody>
          <a:bodyPr wrap="square" lIns="0" tIns="0" rIns="0" bIns="0">
            <a:spAutoFit/>
          </a:bodyPr>
          <a:lstStyle/>
          <a:p>
            <a:pPr defTabSz="685800">
              <a:lnSpc>
                <a:spcPct val="90000"/>
              </a:lnSpc>
              <a:spcBef>
                <a:spcPts val="225"/>
              </a:spcBef>
            </a:pPr>
            <a:r>
              <a:rPr lang="en-US" sz="900" b="1" dirty="0" err="1">
                <a:solidFill>
                  <a:srgbClr val="D9D9D9"/>
                </a:solidFill>
              </a:rPr>
              <a:t>Elterliche</a:t>
            </a:r>
            <a:r>
              <a:rPr lang="en-US" sz="900" b="1" dirty="0">
                <a:solidFill>
                  <a:srgbClr val="D9D9D9"/>
                </a:solidFill>
              </a:rPr>
              <a:t> Angst:</a:t>
            </a:r>
          </a:p>
          <a:p>
            <a:pPr marL="107156" indent="-107156" defTabSz="685800">
              <a:lnSpc>
                <a:spcPct val="90000"/>
              </a:lnSpc>
              <a:spcBef>
                <a:spcPts val="225"/>
              </a:spcBef>
              <a:buFont typeface="Arial" panose="020B0604020202020204" pitchFamily="34" charset="0"/>
              <a:buChar char="•"/>
            </a:pPr>
            <a:r>
              <a:rPr lang="en-US" sz="800" dirty="0">
                <a:solidFill>
                  <a:srgbClr val="D9D9D9"/>
                </a:solidFill>
              </a:rPr>
              <a:t>Sorge um die Gesundheit des </a:t>
            </a:r>
            <a:r>
              <a:rPr lang="en-US" sz="800" dirty="0" err="1">
                <a:solidFill>
                  <a:srgbClr val="D9D9D9"/>
                </a:solidFill>
              </a:rPr>
              <a:t>Kindes</a:t>
            </a:r>
            <a:endParaRPr lang="en-US" sz="800" dirty="0">
              <a:solidFill>
                <a:srgbClr val="D9D9D9"/>
              </a:solidFill>
            </a:endParaRPr>
          </a:p>
          <a:p>
            <a:pPr marL="107156" indent="-107156" defTabSz="685800">
              <a:lnSpc>
                <a:spcPct val="90000"/>
              </a:lnSpc>
              <a:spcBef>
                <a:spcPts val="225"/>
              </a:spcBef>
              <a:buFont typeface="Arial" panose="020B0604020202020204" pitchFamily="34" charset="0"/>
              <a:buChar char="•"/>
            </a:pPr>
            <a:r>
              <a:rPr lang="en-US" sz="800" dirty="0" err="1">
                <a:solidFill>
                  <a:srgbClr val="D9D9D9"/>
                </a:solidFill>
              </a:rPr>
              <a:t>Verantwortungsgefühl</a:t>
            </a:r>
            <a:r>
              <a:rPr lang="en-US" sz="800" dirty="0">
                <a:solidFill>
                  <a:srgbClr val="D9D9D9"/>
                </a:solidFill>
              </a:rPr>
              <a:t> für die </a:t>
            </a:r>
            <a:r>
              <a:rPr lang="en-US" sz="800" dirty="0" err="1">
                <a:solidFill>
                  <a:srgbClr val="D9D9D9"/>
                </a:solidFill>
              </a:rPr>
              <a:t>Überwachung</a:t>
            </a:r>
            <a:r>
              <a:rPr lang="en-US" sz="800" dirty="0">
                <a:solidFill>
                  <a:srgbClr val="D9D9D9"/>
                </a:solidFill>
              </a:rPr>
              <a:t> und </a:t>
            </a:r>
            <a:r>
              <a:rPr lang="en-US" sz="800" dirty="0" err="1">
                <a:solidFill>
                  <a:srgbClr val="D9D9D9"/>
                </a:solidFill>
              </a:rPr>
              <a:t>Vermeidung</a:t>
            </a:r>
            <a:r>
              <a:rPr lang="en-US" sz="800" dirty="0">
                <a:solidFill>
                  <a:srgbClr val="D9D9D9"/>
                </a:solidFill>
              </a:rPr>
              <a:t> der </a:t>
            </a:r>
            <a:r>
              <a:rPr lang="en-US" sz="800" dirty="0" err="1">
                <a:solidFill>
                  <a:srgbClr val="D9D9D9"/>
                </a:solidFill>
              </a:rPr>
              <a:t>Erkrankung</a:t>
            </a:r>
            <a:endParaRPr lang="en-US" sz="800" dirty="0">
              <a:solidFill>
                <a:srgbClr val="D9D9D9"/>
              </a:solidFill>
            </a:endParaRPr>
          </a:p>
          <a:p>
            <a:pPr defTabSz="685800">
              <a:lnSpc>
                <a:spcPct val="90000"/>
              </a:lnSpc>
              <a:spcBef>
                <a:spcPts val="900"/>
              </a:spcBef>
            </a:pPr>
            <a:r>
              <a:rPr lang="en-US" sz="900" b="1" dirty="0">
                <a:solidFill>
                  <a:srgbClr val="D9D9D9"/>
                </a:solidFill>
              </a:rPr>
              <a:t>Angst </a:t>
            </a:r>
            <a:r>
              <a:rPr lang="en-US" sz="900" b="1" dirty="0" err="1">
                <a:solidFill>
                  <a:srgbClr val="D9D9D9"/>
                </a:solidFill>
              </a:rPr>
              <a:t>vor</a:t>
            </a:r>
            <a:r>
              <a:rPr lang="en-US" sz="900" b="1" dirty="0">
                <a:solidFill>
                  <a:srgbClr val="D9D9D9"/>
                </a:solidFill>
              </a:rPr>
              <a:t> dem </a:t>
            </a:r>
            <a:r>
              <a:rPr lang="en-US" sz="900" b="1" dirty="0" err="1">
                <a:solidFill>
                  <a:srgbClr val="D9D9D9"/>
                </a:solidFill>
              </a:rPr>
              <a:t>Unbekannten</a:t>
            </a:r>
            <a:r>
              <a:rPr lang="en-US" sz="900" b="1" dirty="0">
                <a:solidFill>
                  <a:srgbClr val="D9D9D9"/>
                </a:solidFill>
              </a:rPr>
              <a:t>:</a:t>
            </a:r>
          </a:p>
          <a:p>
            <a:pPr marL="100013" indent="-100013" defTabSz="685800">
              <a:lnSpc>
                <a:spcPct val="90000"/>
              </a:lnSpc>
              <a:spcBef>
                <a:spcPts val="225"/>
              </a:spcBef>
              <a:buFont typeface="Arial" panose="020B0604020202020204" pitchFamily="34" charset="0"/>
              <a:buChar char="•"/>
            </a:pPr>
            <a:r>
              <a:rPr lang="en-US" sz="800" dirty="0" err="1">
                <a:solidFill>
                  <a:srgbClr val="D9D9D9"/>
                </a:solidFill>
              </a:rPr>
              <a:t>Unsicherheit</a:t>
            </a:r>
            <a:r>
              <a:rPr lang="en-US" sz="800" dirty="0">
                <a:solidFill>
                  <a:srgbClr val="D9D9D9"/>
                </a:solidFill>
              </a:rPr>
              <a:t>; ab </a:t>
            </a:r>
            <a:r>
              <a:rPr lang="en-US" sz="800" dirty="0" err="1">
                <a:solidFill>
                  <a:srgbClr val="D9D9D9"/>
                </a:solidFill>
              </a:rPr>
              <a:t>wann</a:t>
            </a:r>
            <a:r>
              <a:rPr lang="en-US" sz="800" dirty="0">
                <a:solidFill>
                  <a:srgbClr val="D9D9D9"/>
                </a:solidFill>
              </a:rPr>
              <a:t> </a:t>
            </a:r>
            <a:r>
              <a:rPr lang="en-US" sz="800" dirty="0" err="1">
                <a:solidFill>
                  <a:srgbClr val="D9D9D9"/>
                </a:solidFill>
              </a:rPr>
              <a:t>wird</a:t>
            </a:r>
            <a:r>
              <a:rPr lang="en-US" sz="800" dirty="0">
                <a:solidFill>
                  <a:srgbClr val="D9D9D9"/>
                </a:solidFill>
              </a:rPr>
              <a:t> Insulin </a:t>
            </a:r>
            <a:r>
              <a:rPr lang="en-US" sz="800" dirty="0" err="1">
                <a:solidFill>
                  <a:srgbClr val="D9D9D9"/>
                </a:solidFill>
              </a:rPr>
              <a:t>erforderlich</a:t>
            </a:r>
            <a:r>
              <a:rPr lang="en-US" sz="800" dirty="0">
                <a:solidFill>
                  <a:srgbClr val="D9D9D9"/>
                </a:solidFill>
              </a:rPr>
              <a:t> sein?</a:t>
            </a:r>
          </a:p>
          <a:p>
            <a:pPr marL="100013" indent="-100013" defTabSz="685800">
              <a:lnSpc>
                <a:spcPct val="90000"/>
              </a:lnSpc>
              <a:spcBef>
                <a:spcPts val="225"/>
              </a:spcBef>
              <a:buFont typeface="Arial" panose="020B0604020202020204" pitchFamily="34" charset="0"/>
              <a:buChar char="•"/>
            </a:pPr>
            <a:r>
              <a:rPr lang="en-US" sz="800" dirty="0">
                <a:solidFill>
                  <a:srgbClr val="D9D9D9"/>
                </a:solidFill>
              </a:rPr>
              <a:t>Wie </a:t>
            </a:r>
            <a:r>
              <a:rPr lang="en-US" sz="800" dirty="0" err="1">
                <a:solidFill>
                  <a:srgbClr val="D9D9D9"/>
                </a:solidFill>
              </a:rPr>
              <a:t>schwerwiegend</a:t>
            </a:r>
            <a:r>
              <a:rPr lang="en-US" sz="800" dirty="0">
                <a:solidFill>
                  <a:srgbClr val="D9D9D9"/>
                </a:solidFill>
              </a:rPr>
              <a:t> </a:t>
            </a:r>
            <a:r>
              <a:rPr lang="en-US" sz="800" dirty="0" err="1">
                <a:solidFill>
                  <a:srgbClr val="D9D9D9"/>
                </a:solidFill>
              </a:rPr>
              <a:t>wird</a:t>
            </a:r>
            <a:r>
              <a:rPr lang="en-US" sz="800" dirty="0">
                <a:solidFill>
                  <a:srgbClr val="D9D9D9"/>
                </a:solidFill>
              </a:rPr>
              <a:t> es sein?</a:t>
            </a:r>
          </a:p>
          <a:p>
            <a:pPr marL="100013" indent="-100013" defTabSz="685800">
              <a:lnSpc>
                <a:spcPct val="90000"/>
              </a:lnSpc>
              <a:spcBef>
                <a:spcPts val="225"/>
              </a:spcBef>
              <a:buFont typeface="Arial" panose="020B0604020202020204" pitchFamily="34" charset="0"/>
              <a:buChar char="•"/>
            </a:pPr>
            <a:r>
              <a:rPr lang="en-US" sz="800" dirty="0" err="1">
                <a:solidFill>
                  <a:srgbClr val="D9D9D9"/>
                </a:solidFill>
              </a:rPr>
              <a:t>Potenzial</a:t>
            </a:r>
            <a:r>
              <a:rPr lang="en-US" sz="800" dirty="0">
                <a:solidFill>
                  <a:srgbClr val="D9D9D9"/>
                </a:solidFill>
              </a:rPr>
              <a:t> für </a:t>
            </a:r>
            <a:r>
              <a:rPr lang="en-US" sz="800" dirty="0" err="1">
                <a:solidFill>
                  <a:srgbClr val="D9D9D9"/>
                </a:solidFill>
              </a:rPr>
              <a:t>akute</a:t>
            </a:r>
            <a:r>
              <a:rPr lang="en-US" sz="800" dirty="0">
                <a:solidFill>
                  <a:srgbClr val="D9D9D9"/>
                </a:solidFill>
              </a:rPr>
              <a:t> </a:t>
            </a:r>
            <a:r>
              <a:rPr lang="en-US" sz="800" dirty="0" err="1">
                <a:solidFill>
                  <a:srgbClr val="D9D9D9"/>
                </a:solidFill>
              </a:rPr>
              <a:t>Komplikationen</a:t>
            </a:r>
            <a:endParaRPr lang="en-US" sz="800" dirty="0">
              <a:solidFill>
                <a:srgbClr val="D9D9D9"/>
              </a:solidFill>
            </a:endParaRPr>
          </a:p>
          <a:p>
            <a:pPr defTabSz="685800">
              <a:lnSpc>
                <a:spcPct val="90000"/>
              </a:lnSpc>
              <a:spcBef>
                <a:spcPts val="900"/>
              </a:spcBef>
            </a:pPr>
            <a:r>
              <a:rPr lang="en-US" sz="900" b="1" dirty="0" err="1">
                <a:solidFill>
                  <a:srgbClr val="D9D9D9"/>
                </a:solidFill>
              </a:rPr>
              <a:t>Vermindertes</a:t>
            </a:r>
            <a:r>
              <a:rPr lang="en-US" sz="900" b="1" dirty="0">
                <a:solidFill>
                  <a:srgbClr val="D9D9D9"/>
                </a:solidFill>
              </a:rPr>
              <a:t> Engagement:</a:t>
            </a:r>
            <a:r>
              <a:rPr lang="en-US" sz="900" dirty="0">
                <a:solidFill>
                  <a:srgbClr val="D9D9D9"/>
                </a:solidFill>
              </a:rPr>
              <a:t> </a:t>
            </a:r>
          </a:p>
          <a:p>
            <a:pPr marL="103585" indent="-103585" defTabSz="685800">
              <a:lnSpc>
                <a:spcPct val="90000"/>
              </a:lnSpc>
              <a:spcBef>
                <a:spcPts val="225"/>
              </a:spcBef>
              <a:buFont typeface="Arial" panose="020B0604020202020204" pitchFamily="34" charset="0"/>
              <a:buChar char="•"/>
            </a:pPr>
            <a:r>
              <a:rPr lang="en-US" sz="800" dirty="0" err="1">
                <a:solidFill>
                  <a:srgbClr val="D9D9D9"/>
                </a:solidFill>
              </a:rPr>
              <a:t>Bedenken</a:t>
            </a:r>
            <a:r>
              <a:rPr lang="en-US" sz="800" dirty="0">
                <a:solidFill>
                  <a:srgbClr val="D9D9D9"/>
                </a:solidFill>
              </a:rPr>
              <a:t> </a:t>
            </a:r>
            <a:r>
              <a:rPr lang="en-US" sz="800" dirty="0" err="1">
                <a:solidFill>
                  <a:srgbClr val="D9D9D9"/>
                </a:solidFill>
              </a:rPr>
              <a:t>wegen</a:t>
            </a:r>
            <a:r>
              <a:rPr lang="en-US" sz="800" dirty="0">
                <a:solidFill>
                  <a:srgbClr val="D9D9D9"/>
                </a:solidFill>
              </a:rPr>
              <a:t> </a:t>
            </a:r>
            <a:r>
              <a:rPr lang="en-US" sz="800" dirty="0" err="1">
                <a:solidFill>
                  <a:srgbClr val="D9D9D9"/>
                </a:solidFill>
              </a:rPr>
              <a:t>lebenslanger</a:t>
            </a:r>
            <a:r>
              <a:rPr lang="en-US" sz="800" dirty="0">
                <a:solidFill>
                  <a:srgbClr val="D9D9D9"/>
                </a:solidFill>
              </a:rPr>
              <a:t> </a:t>
            </a:r>
            <a:r>
              <a:rPr lang="en-US" sz="800" dirty="0" err="1">
                <a:solidFill>
                  <a:srgbClr val="D9D9D9"/>
                </a:solidFill>
              </a:rPr>
              <a:t>Behandlung</a:t>
            </a:r>
            <a:endParaRPr lang="en-US" sz="800" dirty="0">
              <a:solidFill>
                <a:srgbClr val="D9D9D9"/>
              </a:solidFill>
            </a:endParaRPr>
          </a:p>
          <a:p>
            <a:pPr marL="103585" indent="-103585" defTabSz="685800">
              <a:lnSpc>
                <a:spcPct val="90000"/>
              </a:lnSpc>
              <a:spcBef>
                <a:spcPts val="225"/>
              </a:spcBef>
              <a:buFont typeface="Arial" panose="020B0604020202020204" pitchFamily="34" charset="0"/>
              <a:buChar char="•"/>
            </a:pPr>
            <a:r>
              <a:rPr lang="en-US" sz="800" dirty="0" err="1">
                <a:solidFill>
                  <a:srgbClr val="D9D9D9"/>
                </a:solidFill>
              </a:rPr>
              <a:t>Auswirkungen</a:t>
            </a:r>
            <a:r>
              <a:rPr lang="en-US" sz="800" dirty="0">
                <a:solidFill>
                  <a:srgbClr val="D9D9D9"/>
                </a:solidFill>
              </a:rPr>
              <a:t> auf </a:t>
            </a:r>
            <a:r>
              <a:rPr lang="en-US" sz="800" dirty="0" err="1">
                <a:solidFill>
                  <a:srgbClr val="D9D9D9"/>
                </a:solidFill>
              </a:rPr>
              <a:t>Ausbildung</a:t>
            </a:r>
            <a:r>
              <a:rPr lang="en-US" sz="800" dirty="0">
                <a:solidFill>
                  <a:srgbClr val="D9D9D9"/>
                </a:solidFill>
              </a:rPr>
              <a:t>, </a:t>
            </a:r>
            <a:r>
              <a:rPr lang="en-US" sz="800" dirty="0" err="1">
                <a:solidFill>
                  <a:srgbClr val="D9D9D9"/>
                </a:solidFill>
              </a:rPr>
              <a:t>Karriere</a:t>
            </a:r>
            <a:r>
              <a:rPr lang="en-US" sz="800" dirty="0">
                <a:solidFill>
                  <a:srgbClr val="D9D9D9"/>
                </a:solidFill>
              </a:rPr>
              <a:t>, </a:t>
            </a:r>
            <a:r>
              <a:rPr lang="en-US" sz="800" dirty="0" err="1">
                <a:solidFill>
                  <a:srgbClr val="D9D9D9"/>
                </a:solidFill>
              </a:rPr>
              <a:t>Beziehungen</a:t>
            </a:r>
            <a:r>
              <a:rPr lang="en-US" sz="800" dirty="0">
                <a:solidFill>
                  <a:srgbClr val="D9D9D9"/>
                </a:solidFill>
              </a:rPr>
              <a:t>, </a:t>
            </a:r>
            <a:r>
              <a:rPr lang="en-US" sz="800" dirty="0" err="1">
                <a:solidFill>
                  <a:srgbClr val="D9D9D9"/>
                </a:solidFill>
              </a:rPr>
              <a:t>Versicherbarkeit</a:t>
            </a:r>
            <a:endParaRPr lang="en-US" sz="800" b="1" dirty="0">
              <a:solidFill>
                <a:srgbClr val="D9D9D9"/>
              </a:solidFill>
            </a:endParaRPr>
          </a:p>
        </p:txBody>
      </p:sp>
      <p:sp>
        <p:nvSpPr>
          <p:cNvPr id="32" name="TextBox 14">
            <a:extLst>
              <a:ext uri="{FF2B5EF4-FFF2-40B4-BE49-F238E27FC236}">
                <a16:creationId xmlns:a16="http://schemas.microsoft.com/office/drawing/2014/main" id="{A0FCE2C9-ACC7-A1D6-B7FD-E7D6EA2B3ED4}"/>
              </a:ext>
            </a:extLst>
          </p:cNvPr>
          <p:cNvSpPr txBox="1"/>
          <p:nvPr/>
        </p:nvSpPr>
        <p:spPr>
          <a:xfrm>
            <a:off x="4714200" y="1684735"/>
            <a:ext cx="806311" cy="152349"/>
          </a:xfrm>
          <a:prstGeom prst="rect">
            <a:avLst/>
          </a:prstGeom>
          <a:noFill/>
        </p:spPr>
        <p:txBody>
          <a:bodyPr wrap="none" lIns="0" tIns="0" rIns="0" bIns="0" rtlCol="0">
            <a:spAutoFit/>
          </a:bodyPr>
          <a:lstStyle/>
          <a:p>
            <a:pPr defTabSz="685800">
              <a:lnSpc>
                <a:spcPct val="90000"/>
              </a:lnSpc>
              <a:spcBef>
                <a:spcPts val="750"/>
              </a:spcBef>
            </a:pPr>
            <a:r>
              <a:rPr lang="en-US" sz="1100" b="1" dirty="0">
                <a:solidFill>
                  <a:srgbClr val="030F3B"/>
                </a:solidFill>
                <a:cs typeface="Poppins" pitchFamily="2" charset="77"/>
              </a:rPr>
              <a:t>Stadium 3</a:t>
            </a:r>
          </a:p>
        </p:txBody>
      </p:sp>
      <p:sp>
        <p:nvSpPr>
          <p:cNvPr id="33" name="TextBox 18">
            <a:extLst>
              <a:ext uri="{FF2B5EF4-FFF2-40B4-BE49-F238E27FC236}">
                <a16:creationId xmlns:a16="http://schemas.microsoft.com/office/drawing/2014/main" id="{A63FF545-658C-3746-494C-90349B7E57A0}"/>
              </a:ext>
            </a:extLst>
          </p:cNvPr>
          <p:cNvSpPr txBox="1"/>
          <p:nvPr/>
        </p:nvSpPr>
        <p:spPr>
          <a:xfrm>
            <a:off x="4714198" y="1947706"/>
            <a:ext cx="3286801" cy="152349"/>
          </a:xfrm>
          <a:prstGeom prst="rect">
            <a:avLst/>
          </a:prstGeom>
          <a:noFill/>
        </p:spPr>
        <p:txBody>
          <a:bodyPr wrap="square" lIns="0" tIns="0" rIns="0" bIns="0" rtlCol="0">
            <a:spAutoFit/>
          </a:bodyPr>
          <a:lstStyle/>
          <a:p>
            <a:pPr defTabSz="685800">
              <a:lnSpc>
                <a:spcPct val="90000"/>
              </a:lnSpc>
            </a:pPr>
            <a:r>
              <a:rPr lang="en-US" sz="1100" dirty="0" err="1">
                <a:solidFill>
                  <a:srgbClr val="030F3B"/>
                </a:solidFill>
                <a:cs typeface="Poppins" pitchFamily="2" charset="77"/>
              </a:rPr>
              <a:t>Früherkennung</a:t>
            </a:r>
            <a:r>
              <a:rPr lang="en-US" sz="1100" dirty="0">
                <a:solidFill>
                  <a:srgbClr val="030F3B"/>
                </a:solidFill>
                <a:cs typeface="Poppins" pitchFamily="2" charset="77"/>
              </a:rPr>
              <a:t> </a:t>
            </a:r>
            <a:r>
              <a:rPr lang="en-US" sz="1100" dirty="0" err="1">
                <a:solidFill>
                  <a:srgbClr val="030F3B"/>
                </a:solidFill>
                <a:cs typeface="Poppins" pitchFamily="2" charset="77"/>
              </a:rPr>
              <a:t>erlaubt</a:t>
            </a:r>
            <a:r>
              <a:rPr lang="en-US" sz="1100" dirty="0">
                <a:solidFill>
                  <a:srgbClr val="030F3B"/>
                </a:solidFill>
                <a:cs typeface="Poppins" pitchFamily="2" charset="77"/>
              </a:rPr>
              <a:t> Vorbereitung</a:t>
            </a:r>
            <a:r>
              <a:rPr lang="en-US" sz="1100" baseline="30000" dirty="0">
                <a:solidFill>
                  <a:srgbClr val="030F3B"/>
                </a:solidFill>
                <a:cs typeface="Poppins" pitchFamily="2" charset="77"/>
              </a:rPr>
              <a:t>1-3</a:t>
            </a:r>
          </a:p>
        </p:txBody>
      </p:sp>
      <p:sp>
        <p:nvSpPr>
          <p:cNvPr id="34" name="TextBox 31">
            <a:extLst>
              <a:ext uri="{FF2B5EF4-FFF2-40B4-BE49-F238E27FC236}">
                <a16:creationId xmlns:a16="http://schemas.microsoft.com/office/drawing/2014/main" id="{97A4A719-75B1-8735-D6B9-E9C9FEF3CF48}"/>
              </a:ext>
            </a:extLst>
          </p:cNvPr>
          <p:cNvSpPr txBox="1"/>
          <p:nvPr/>
        </p:nvSpPr>
        <p:spPr>
          <a:xfrm>
            <a:off x="6284735" y="2300877"/>
            <a:ext cx="2503798" cy="2112373"/>
          </a:xfrm>
          <a:prstGeom prst="rect">
            <a:avLst/>
          </a:prstGeom>
          <a:noFill/>
        </p:spPr>
        <p:txBody>
          <a:bodyPr wrap="square" lIns="0" tIns="0" rIns="0" bIns="0">
            <a:spAutoFit/>
          </a:bodyPr>
          <a:lstStyle/>
          <a:p>
            <a:pPr defTabSz="685800">
              <a:lnSpc>
                <a:spcPct val="90000"/>
              </a:lnSpc>
              <a:spcBef>
                <a:spcPts val="225"/>
              </a:spcBef>
            </a:pPr>
            <a:r>
              <a:rPr lang="en-US" sz="900" b="1" dirty="0" err="1">
                <a:solidFill>
                  <a:srgbClr val="030F3B"/>
                </a:solidFill>
              </a:rPr>
              <a:t>Antizipation</a:t>
            </a:r>
            <a:r>
              <a:rPr lang="en-US" sz="900" b="1" dirty="0">
                <a:solidFill>
                  <a:srgbClr val="030F3B"/>
                </a:solidFill>
              </a:rPr>
              <a:t> vs. </a:t>
            </a:r>
            <a:r>
              <a:rPr lang="en-US" sz="900" b="1" dirty="0" err="1">
                <a:solidFill>
                  <a:srgbClr val="030F3B"/>
                </a:solidFill>
              </a:rPr>
              <a:t>unerwartete</a:t>
            </a:r>
            <a:r>
              <a:rPr lang="en-US" sz="900" b="1" dirty="0">
                <a:solidFill>
                  <a:srgbClr val="030F3B"/>
                </a:solidFill>
              </a:rPr>
              <a:t> Krise:</a:t>
            </a:r>
          </a:p>
          <a:p>
            <a:pPr marL="100013" indent="-100013" defTabSz="685800">
              <a:lnSpc>
                <a:spcPct val="90000"/>
              </a:lnSpc>
              <a:spcBef>
                <a:spcPts val="225"/>
              </a:spcBef>
              <a:buFont typeface="Arial" panose="020B0604020202020204" pitchFamily="34" charset="0"/>
              <a:buChar char="•"/>
            </a:pPr>
            <a:r>
              <a:rPr lang="en-US" sz="800" dirty="0">
                <a:solidFill>
                  <a:srgbClr val="030F3B"/>
                </a:solidFill>
              </a:rPr>
              <a:t>Die Diagnose </a:t>
            </a:r>
            <a:r>
              <a:rPr lang="en-US" sz="800" dirty="0" err="1">
                <a:solidFill>
                  <a:srgbClr val="030F3B"/>
                </a:solidFill>
              </a:rPr>
              <a:t>kann</a:t>
            </a:r>
            <a:r>
              <a:rPr lang="en-US" sz="800" dirty="0">
                <a:solidFill>
                  <a:srgbClr val="030F3B"/>
                </a:solidFill>
              </a:rPr>
              <a:t> </a:t>
            </a:r>
            <a:r>
              <a:rPr lang="en-US" sz="800" dirty="0" err="1">
                <a:solidFill>
                  <a:srgbClr val="030F3B"/>
                </a:solidFill>
              </a:rPr>
              <a:t>ein</a:t>
            </a:r>
            <a:r>
              <a:rPr lang="en-US" sz="800" dirty="0">
                <a:solidFill>
                  <a:srgbClr val="030F3B"/>
                </a:solidFill>
              </a:rPr>
              <a:t> </a:t>
            </a:r>
            <a:r>
              <a:rPr lang="en-US" sz="800" dirty="0" err="1">
                <a:solidFill>
                  <a:srgbClr val="030F3B"/>
                </a:solidFill>
              </a:rPr>
              <a:t>plötzlicher</a:t>
            </a:r>
            <a:r>
              <a:rPr lang="en-US" sz="800" dirty="0">
                <a:solidFill>
                  <a:srgbClr val="030F3B"/>
                </a:solidFill>
              </a:rPr>
              <a:t> Schock sein</a:t>
            </a:r>
          </a:p>
          <a:p>
            <a:pPr marL="100013" indent="-100013" defTabSz="685800">
              <a:lnSpc>
                <a:spcPct val="90000"/>
              </a:lnSpc>
              <a:spcBef>
                <a:spcPts val="225"/>
              </a:spcBef>
              <a:buFont typeface="Arial" panose="020B0604020202020204" pitchFamily="34" charset="0"/>
              <a:buChar char="•"/>
            </a:pPr>
            <a:r>
              <a:rPr lang="de-DE" sz="800" dirty="0">
                <a:solidFill>
                  <a:srgbClr val="030F3B"/>
                </a:solidFill>
              </a:rPr>
              <a:t>Schrittweise psychologische Anpassung kann die „Überraschung“ im Zusammenhang mit der Diagnose von </a:t>
            </a:r>
            <a:r>
              <a:rPr lang="en-US" sz="800" dirty="0">
                <a:solidFill>
                  <a:srgbClr val="030F3B"/>
                </a:solidFill>
              </a:rPr>
              <a:t>T1D Stadium 3 </a:t>
            </a:r>
            <a:r>
              <a:rPr lang="en-US" sz="800" dirty="0" err="1">
                <a:solidFill>
                  <a:srgbClr val="030F3B"/>
                </a:solidFill>
              </a:rPr>
              <a:t>verringern</a:t>
            </a:r>
            <a:endParaRPr lang="en-US" sz="800" dirty="0">
              <a:solidFill>
                <a:srgbClr val="030F3B"/>
              </a:solidFill>
            </a:endParaRPr>
          </a:p>
          <a:p>
            <a:pPr defTabSz="685800">
              <a:lnSpc>
                <a:spcPct val="90000"/>
              </a:lnSpc>
              <a:spcBef>
                <a:spcPts val="900"/>
              </a:spcBef>
            </a:pPr>
            <a:r>
              <a:rPr lang="en-US" sz="900" b="1" dirty="0" err="1">
                <a:solidFill>
                  <a:srgbClr val="030F3B"/>
                </a:solidFill>
              </a:rPr>
              <a:t>Verbesserte</a:t>
            </a:r>
            <a:r>
              <a:rPr lang="en-US" sz="900" b="1" dirty="0">
                <a:solidFill>
                  <a:srgbClr val="030F3B"/>
                </a:solidFill>
              </a:rPr>
              <a:t> Aufklärung/Selbst-</a:t>
            </a:r>
            <a:r>
              <a:rPr lang="en-US" sz="900" b="1" dirty="0" err="1">
                <a:solidFill>
                  <a:srgbClr val="030F3B"/>
                </a:solidFill>
              </a:rPr>
              <a:t>kontrolle</a:t>
            </a:r>
            <a:r>
              <a:rPr lang="en-US" sz="900" b="1" dirty="0">
                <a:solidFill>
                  <a:srgbClr val="030F3B"/>
                </a:solidFill>
              </a:rPr>
              <a:t>:</a:t>
            </a:r>
            <a:r>
              <a:rPr lang="en-US" sz="900" dirty="0">
                <a:solidFill>
                  <a:srgbClr val="030F3B"/>
                </a:solidFill>
              </a:rPr>
              <a:t> </a:t>
            </a:r>
          </a:p>
          <a:p>
            <a:pPr marL="103585" indent="-103585" defTabSz="685800">
              <a:buFont typeface="Arial" panose="020B0604020202020204" pitchFamily="34" charset="0"/>
              <a:buChar char="•"/>
            </a:pPr>
            <a:r>
              <a:rPr lang="de-DE" sz="800" dirty="0">
                <a:solidFill>
                  <a:srgbClr val="030F3B"/>
                </a:solidFill>
              </a:rPr>
              <a:t>Proaktive Suche nach Informationen zu Insulin, Ernährung, Lebensstil und Behandlungen </a:t>
            </a:r>
          </a:p>
          <a:p>
            <a:pPr marL="103585" indent="-103585" defTabSz="685800">
              <a:buFont typeface="Arial" panose="020B0604020202020204" pitchFamily="34" charset="0"/>
              <a:buChar char="•"/>
            </a:pPr>
            <a:r>
              <a:rPr lang="en-US" sz="800" dirty="0" err="1">
                <a:solidFill>
                  <a:srgbClr val="030F3B"/>
                </a:solidFill>
              </a:rPr>
              <a:t>Fundiertere</a:t>
            </a:r>
            <a:r>
              <a:rPr lang="en-US" sz="800" dirty="0">
                <a:solidFill>
                  <a:srgbClr val="030F3B"/>
                </a:solidFill>
              </a:rPr>
              <a:t> </a:t>
            </a:r>
            <a:r>
              <a:rPr lang="en-US" sz="800" dirty="0" err="1">
                <a:solidFill>
                  <a:srgbClr val="030F3B"/>
                </a:solidFill>
              </a:rPr>
              <a:t>Entscheidungen</a:t>
            </a:r>
            <a:r>
              <a:rPr lang="en-US" sz="800" dirty="0">
                <a:solidFill>
                  <a:srgbClr val="030F3B"/>
                </a:solidFill>
              </a:rPr>
              <a:t> </a:t>
            </a:r>
          </a:p>
          <a:p>
            <a:pPr marL="103585" indent="-103585" defTabSz="685800">
              <a:buFont typeface="Arial" panose="020B0604020202020204" pitchFamily="34" charset="0"/>
              <a:buChar char="•"/>
            </a:pPr>
            <a:r>
              <a:rPr lang="de-DE" sz="800" dirty="0">
                <a:solidFill>
                  <a:srgbClr val="030F3B"/>
                </a:solidFill>
              </a:rPr>
              <a:t>Das Gefühl, mehr „Kontrolle“ zu haben</a:t>
            </a:r>
            <a:endParaRPr lang="en-US" sz="800" dirty="0">
              <a:solidFill>
                <a:srgbClr val="030F3B"/>
              </a:solidFill>
            </a:endParaRPr>
          </a:p>
          <a:p>
            <a:pPr defTabSz="685800">
              <a:lnSpc>
                <a:spcPct val="90000"/>
              </a:lnSpc>
              <a:spcBef>
                <a:spcPts val="900"/>
              </a:spcBef>
            </a:pPr>
            <a:r>
              <a:rPr lang="en-US" sz="900" b="1" dirty="0">
                <a:solidFill>
                  <a:srgbClr val="030F3B"/>
                </a:solidFill>
              </a:rPr>
              <a:t>Weniger DKA:</a:t>
            </a:r>
          </a:p>
          <a:p>
            <a:pPr marL="100013" indent="-100013" defTabSz="685800">
              <a:lnSpc>
                <a:spcPct val="90000"/>
              </a:lnSpc>
              <a:spcBef>
                <a:spcPts val="225"/>
              </a:spcBef>
              <a:buFont typeface="Arial" panose="020B0604020202020204" pitchFamily="34" charset="0"/>
              <a:buChar char="•"/>
            </a:pPr>
            <a:r>
              <a:rPr lang="en-US" sz="800" dirty="0">
                <a:solidFill>
                  <a:srgbClr val="030F3B"/>
                </a:solidFill>
              </a:rPr>
              <a:t>Weniger DKA </a:t>
            </a:r>
            <a:r>
              <a:rPr lang="en-US" sz="800" dirty="0" err="1">
                <a:solidFill>
                  <a:srgbClr val="030F3B"/>
                </a:solidFill>
              </a:rPr>
              <a:t>bei</a:t>
            </a:r>
            <a:r>
              <a:rPr lang="en-US" sz="800" dirty="0">
                <a:solidFill>
                  <a:srgbClr val="030F3B"/>
                </a:solidFill>
              </a:rPr>
              <a:t> Diagnose</a:t>
            </a:r>
          </a:p>
          <a:p>
            <a:pPr marL="100013" indent="-100013" defTabSz="685800">
              <a:lnSpc>
                <a:spcPct val="90000"/>
              </a:lnSpc>
              <a:spcBef>
                <a:spcPts val="225"/>
              </a:spcBef>
              <a:buFont typeface="Arial" panose="020B0604020202020204" pitchFamily="34" charset="0"/>
              <a:buChar char="•"/>
            </a:pPr>
            <a:r>
              <a:rPr lang="en-US" sz="800" dirty="0" err="1">
                <a:solidFill>
                  <a:srgbClr val="030F3B"/>
                </a:solidFill>
              </a:rPr>
              <a:t>Verbesserter</a:t>
            </a:r>
            <a:r>
              <a:rPr lang="en-US" sz="800" dirty="0">
                <a:solidFill>
                  <a:srgbClr val="030F3B"/>
                </a:solidFill>
              </a:rPr>
              <a:t> </a:t>
            </a:r>
            <a:r>
              <a:rPr lang="en-US" sz="800" dirty="0" err="1">
                <a:solidFill>
                  <a:srgbClr val="030F3B"/>
                </a:solidFill>
              </a:rPr>
              <a:t>psychischer</a:t>
            </a:r>
            <a:r>
              <a:rPr lang="en-US" sz="800" dirty="0">
                <a:solidFill>
                  <a:srgbClr val="030F3B"/>
                </a:solidFill>
              </a:rPr>
              <a:t> </a:t>
            </a:r>
            <a:r>
              <a:rPr lang="en-US" sz="800" dirty="0" err="1">
                <a:solidFill>
                  <a:srgbClr val="030F3B"/>
                </a:solidFill>
              </a:rPr>
              <a:t>Zustand</a:t>
            </a:r>
            <a:endParaRPr lang="en-US" sz="800" dirty="0">
              <a:solidFill>
                <a:srgbClr val="030F3B"/>
              </a:solidFill>
            </a:endParaRPr>
          </a:p>
        </p:txBody>
      </p:sp>
    </p:spTree>
    <p:extLst>
      <p:ext uri="{BB962C8B-B14F-4D97-AF65-F5344CB8AC3E}">
        <p14:creationId xmlns:p14="http://schemas.microsoft.com/office/powerpoint/2010/main" val="1359476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2FF97796-A493-EC63-F298-BF0AA203B5CC}"/>
              </a:ext>
            </a:extLst>
          </p:cNvPr>
          <p:cNvSpPr txBox="1">
            <a:spLocks/>
          </p:cNvSpPr>
          <p:nvPr/>
        </p:nvSpPr>
        <p:spPr>
          <a:xfrm>
            <a:off x="314409" y="11692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Fr1da-Studie – derzeit weltweit größte bevölkerungs-weite Studie zur Früherkennung des Typ-1-Diabetes </a:t>
            </a:r>
            <a:endParaRPr lang="de-DE" sz="2000" b="1" baseline="30000" dirty="0">
              <a:solidFill>
                <a:srgbClr val="7030A0"/>
              </a:solidFill>
              <a:latin typeface="+mj-lt"/>
            </a:endParaRPr>
          </a:p>
        </p:txBody>
      </p:sp>
      <p:sp>
        <p:nvSpPr>
          <p:cNvPr id="8" name="TextBox 3037">
            <a:extLst>
              <a:ext uri="{FF2B5EF4-FFF2-40B4-BE49-F238E27FC236}">
                <a16:creationId xmlns:a16="http://schemas.microsoft.com/office/drawing/2014/main" id="{DB8EE2F2-1716-C1D6-7660-C9C45A2B16F9}"/>
              </a:ext>
            </a:extLst>
          </p:cNvPr>
          <p:cNvSpPr txBox="1"/>
          <p:nvPr/>
        </p:nvSpPr>
        <p:spPr>
          <a:xfrm>
            <a:off x="314410" y="4751258"/>
            <a:ext cx="8431092" cy="369332"/>
          </a:xfrm>
          <a:prstGeom prst="rect">
            <a:avLst/>
          </a:prstGeom>
          <a:noFill/>
        </p:spPr>
        <p:txBody>
          <a:bodyPr wrap="square" rtlCol="0" anchor="b">
            <a:spAutoFit/>
          </a:bodyPr>
          <a:lstStyle/>
          <a:p>
            <a:r>
              <a:rPr lang="de-DE" sz="600" b="1" dirty="0">
                <a:solidFill>
                  <a:srgbClr val="404040"/>
                </a:solidFill>
              </a:rPr>
              <a:t>1. </a:t>
            </a:r>
            <a:r>
              <a:rPr lang="de-DE" sz="600" dirty="0">
                <a:solidFill>
                  <a:srgbClr val="404040"/>
                </a:solidFill>
              </a:rPr>
              <a:t>Fr1da. Typ-1-Diabetes: Früh erkennen – Früh gut behandeln. Abrufbar unter: </a:t>
            </a:r>
            <a:r>
              <a:rPr lang="de-DE" sz="600" dirty="0">
                <a:solidFill>
                  <a:srgbClr val="404040"/>
                </a:solidFill>
                <a:hlinkClick r:id="rId4">
                  <a:extLst>
                    <a:ext uri="{A12FA001-AC4F-418D-AE19-62706E023703}">
                      <ahyp:hlinkClr xmlns:ahyp="http://schemas.microsoft.com/office/drawing/2018/hyperlinkcolor" val="tx"/>
                    </a:ext>
                  </a:extLst>
                </a:hlinkClick>
              </a:rPr>
              <a:t>https://www.typ1diabetes-frueherkennung.de/fr1dade/index.html</a:t>
            </a:r>
            <a:r>
              <a:rPr lang="de-DE" sz="600" dirty="0">
                <a:solidFill>
                  <a:srgbClr val="404040"/>
                </a:solidFill>
              </a:rPr>
              <a:t>. Zuletzt abgerufen am 12.01.2026. </a:t>
            </a:r>
            <a:r>
              <a:rPr lang="de-DE" sz="600" b="1" dirty="0">
                <a:solidFill>
                  <a:srgbClr val="404040"/>
                </a:solidFill>
              </a:rPr>
              <a:t>2</a:t>
            </a:r>
            <a:r>
              <a:rPr lang="da-DK" sz="600" b="1" dirty="0">
                <a:solidFill>
                  <a:srgbClr val="404040"/>
                </a:solidFill>
                <a:ea typeface="Arial"/>
                <a:cs typeface="Arial"/>
              </a:rPr>
              <a:t>.</a:t>
            </a:r>
            <a:r>
              <a:rPr lang="da-DK" sz="600" dirty="0">
                <a:solidFill>
                  <a:srgbClr val="404040"/>
                </a:solidFill>
                <a:ea typeface="Arial"/>
                <a:cs typeface="Arial"/>
              </a:rPr>
              <a:t> Informationsmaterial Fr1da-Studie. Fr1da-Hintergrundinformationen. Abrufbar unter: </a:t>
            </a:r>
            <a:r>
              <a:rPr lang="da-DK" sz="600" dirty="0">
                <a:solidFill>
                  <a:srgbClr val="404040"/>
                </a:solidFill>
                <a:ea typeface="Arial"/>
                <a:cs typeface="Arial"/>
                <a:hlinkClick r:id="rId5">
                  <a:extLst>
                    <a:ext uri="{A12FA001-AC4F-418D-AE19-62706E023703}">
                      <ahyp:hlinkClr xmlns:ahyp="http://schemas.microsoft.com/office/drawing/2018/hyperlinkcolor" val="tx"/>
                    </a:ext>
                  </a:extLst>
                </a:hlinkClick>
              </a:rPr>
              <a:t>https://www.typ1diabetes-frueherkennung.de/fileadmin/FRIEDA/PDF/Flyer_Poster_Formulare/Fr1da_Info_25.07.2025_final.pdf</a:t>
            </a:r>
            <a:r>
              <a:rPr lang="da-DK" sz="600" dirty="0">
                <a:solidFill>
                  <a:srgbClr val="404040"/>
                </a:solidFill>
                <a:ea typeface="Arial"/>
                <a:cs typeface="Arial"/>
              </a:rPr>
              <a:t>. Z</a:t>
            </a:r>
            <a:r>
              <a:rPr lang="de-DE" sz="600" dirty="0" err="1">
                <a:solidFill>
                  <a:srgbClr val="404040"/>
                </a:solidFill>
              </a:rPr>
              <a:t>uletzt</a:t>
            </a:r>
            <a:r>
              <a:rPr lang="de-DE" sz="600" dirty="0">
                <a:solidFill>
                  <a:srgbClr val="404040"/>
                </a:solidFill>
              </a:rPr>
              <a:t> abgerufen am 12.01.2026.</a:t>
            </a:r>
            <a:r>
              <a:rPr lang="da-DK" sz="600" dirty="0">
                <a:solidFill>
                  <a:srgbClr val="404040"/>
                </a:solidFill>
                <a:ea typeface="Arial"/>
                <a:cs typeface="Arial"/>
              </a:rPr>
              <a:t> </a:t>
            </a:r>
            <a:r>
              <a:rPr lang="da-DK" sz="600" b="1" dirty="0">
                <a:solidFill>
                  <a:srgbClr val="404040"/>
                </a:solidFill>
                <a:ea typeface="Arial"/>
                <a:cs typeface="Arial"/>
              </a:rPr>
              <a:t>3.</a:t>
            </a:r>
            <a:r>
              <a:rPr lang="da-DK" sz="600" dirty="0">
                <a:solidFill>
                  <a:srgbClr val="404040"/>
                </a:solidFill>
                <a:ea typeface="Arial"/>
                <a:cs typeface="Arial"/>
              </a:rPr>
              <a:t> Fr1da dashboard. Abrufbar unter: </a:t>
            </a:r>
            <a:r>
              <a:rPr lang="da-DK" sz="600" dirty="0">
                <a:solidFill>
                  <a:srgbClr val="404040"/>
                </a:solidFill>
                <a:ea typeface="Arial"/>
                <a:cs typeface="Arial"/>
                <a:hlinkClick r:id="rId6">
                  <a:extLst>
                    <a:ext uri="{A12FA001-AC4F-418D-AE19-62706E023703}">
                      <ahyp:hlinkClr xmlns:ahyp="http://schemas.microsoft.com/office/drawing/2018/hyperlinkcolor" val="tx"/>
                    </a:ext>
                  </a:extLst>
                </a:hlinkClick>
              </a:rPr>
              <a:t>https://dashboard.typ1diabetes-frueherkennung.de/app/fr1da-progression-dashboard?sp_hide_navbar=true</a:t>
            </a:r>
            <a:r>
              <a:rPr lang="da-DK" sz="600" dirty="0">
                <a:solidFill>
                  <a:srgbClr val="404040"/>
                </a:solidFill>
                <a:ea typeface="Arial"/>
                <a:cs typeface="Arial"/>
              </a:rPr>
              <a:t>. </a:t>
            </a:r>
            <a:r>
              <a:rPr lang="de-DE" sz="600" dirty="0">
                <a:solidFill>
                  <a:srgbClr val="404040"/>
                </a:solidFill>
              </a:rPr>
              <a:t>Zuletzt abgerufen am 12.01.2026. </a:t>
            </a:r>
          </a:p>
        </p:txBody>
      </p:sp>
      <p:sp>
        <p:nvSpPr>
          <p:cNvPr id="6" name="Textfeld 5">
            <a:extLst>
              <a:ext uri="{FF2B5EF4-FFF2-40B4-BE49-F238E27FC236}">
                <a16:creationId xmlns:a16="http://schemas.microsoft.com/office/drawing/2014/main" id="{3BD259FA-3FED-B7CB-7E42-962C69160C07}"/>
              </a:ext>
            </a:extLst>
          </p:cNvPr>
          <p:cNvSpPr txBox="1"/>
          <p:nvPr/>
        </p:nvSpPr>
        <p:spPr>
          <a:xfrm>
            <a:off x="398498" y="3949608"/>
            <a:ext cx="8347003" cy="846386"/>
          </a:xfrm>
          <a:prstGeom prst="rect">
            <a:avLst/>
          </a:prstGeom>
          <a:noFill/>
        </p:spPr>
        <p:txBody>
          <a:bodyPr wrap="square" rtlCol="0" anchor="ctr">
            <a:spAutoFit/>
          </a:bodyPr>
          <a:lstStyle/>
          <a:p>
            <a:pPr marL="171450" indent="-171450" algn="l">
              <a:spcAft>
                <a:spcPts val="600"/>
              </a:spcAft>
              <a:buClr>
                <a:schemeClr val="accent2"/>
              </a:buClr>
              <a:buSzPct val="120000"/>
              <a:buFont typeface="Arial" panose="020B0604020202020204" pitchFamily="34" charset="0"/>
              <a:buChar char="•"/>
            </a:pPr>
            <a:r>
              <a:rPr lang="de-DE" sz="1100">
                <a:solidFill>
                  <a:srgbClr val="404040"/>
                </a:solidFill>
              </a:rPr>
              <a:t>Alle Informationen zur Teilnahme in </a:t>
            </a:r>
            <a:r>
              <a:rPr lang="de-DE" sz="1100" b="1">
                <a:solidFill>
                  <a:srgbClr val="404040"/>
                </a:solidFill>
              </a:rPr>
              <a:t>Bayern</a:t>
            </a:r>
            <a:r>
              <a:rPr lang="de-DE" sz="1100">
                <a:solidFill>
                  <a:srgbClr val="404040"/>
                </a:solidFill>
              </a:rPr>
              <a:t>, </a:t>
            </a:r>
            <a:r>
              <a:rPr lang="de-DE" sz="1100" b="1">
                <a:solidFill>
                  <a:srgbClr val="404040"/>
                </a:solidFill>
              </a:rPr>
              <a:t>Rheinland-Pfalz</a:t>
            </a:r>
            <a:r>
              <a:rPr lang="de-DE" sz="1100">
                <a:solidFill>
                  <a:srgbClr val="404040"/>
                </a:solidFill>
              </a:rPr>
              <a:t>, </a:t>
            </a:r>
            <a:r>
              <a:rPr lang="de-DE" sz="1100" b="1">
                <a:solidFill>
                  <a:srgbClr val="404040"/>
                </a:solidFill>
              </a:rPr>
              <a:t>Hessen</a:t>
            </a:r>
            <a:r>
              <a:rPr lang="de-DE" sz="1100">
                <a:solidFill>
                  <a:srgbClr val="404040"/>
                </a:solidFill>
              </a:rPr>
              <a:t>, </a:t>
            </a:r>
            <a:r>
              <a:rPr lang="de-DE" sz="1100" b="1">
                <a:solidFill>
                  <a:srgbClr val="404040"/>
                </a:solidFill>
              </a:rPr>
              <a:t>Niedersachsen</a:t>
            </a:r>
            <a:r>
              <a:rPr lang="de-DE" sz="1100">
                <a:solidFill>
                  <a:srgbClr val="404040"/>
                </a:solidFill>
              </a:rPr>
              <a:t>, </a:t>
            </a:r>
            <a:r>
              <a:rPr lang="de-DE" sz="1100" b="1">
                <a:solidFill>
                  <a:srgbClr val="404040"/>
                </a:solidFill>
              </a:rPr>
              <a:t>Hamburg</a:t>
            </a:r>
            <a:r>
              <a:rPr lang="de-DE" sz="1100">
                <a:solidFill>
                  <a:srgbClr val="404040"/>
                </a:solidFill>
              </a:rPr>
              <a:t> oder </a:t>
            </a:r>
            <a:r>
              <a:rPr lang="de-DE" sz="1100" b="1">
                <a:solidFill>
                  <a:srgbClr val="404040"/>
                </a:solidFill>
              </a:rPr>
              <a:t>Sachsen</a:t>
            </a:r>
            <a:r>
              <a:rPr lang="de-DE" sz="1100">
                <a:solidFill>
                  <a:srgbClr val="404040"/>
                </a:solidFill>
              </a:rPr>
              <a:t> erhalten Sie hier: </a:t>
            </a:r>
            <a:r>
              <a:rPr lang="de-DE" sz="1100">
                <a:solidFill>
                  <a:srgbClr val="404040"/>
                </a:solidFill>
                <a:hlinkClick r:id="rId4">
                  <a:extLst>
                    <a:ext uri="{A12FA001-AC4F-418D-AE19-62706E023703}">
                      <ahyp:hlinkClr xmlns:ahyp="http://schemas.microsoft.com/office/drawing/2018/hyperlinkcolor" val="tx"/>
                    </a:ext>
                  </a:extLst>
                </a:hlinkClick>
              </a:rPr>
              <a:t>https://www.typ1diabetes-frueherkennung.de/fr1dade/index.html</a:t>
            </a:r>
            <a:r>
              <a:rPr lang="de-DE" sz="1100">
                <a:solidFill>
                  <a:srgbClr val="404040"/>
                </a:solidFill>
              </a:rPr>
              <a:t> </a:t>
            </a:r>
          </a:p>
          <a:p>
            <a:pPr marL="171450" indent="-171450" algn="l">
              <a:spcAft>
                <a:spcPts val="600"/>
              </a:spcAft>
              <a:buClr>
                <a:schemeClr val="accent2"/>
              </a:buClr>
              <a:buSzPct val="120000"/>
              <a:buFont typeface="Arial" panose="020B0604020202020204" pitchFamily="34" charset="0"/>
              <a:buChar char="•"/>
            </a:pPr>
            <a:r>
              <a:rPr lang="de-DE" sz="1100">
                <a:solidFill>
                  <a:srgbClr val="404040"/>
                </a:solidFill>
              </a:rPr>
              <a:t>Aktuelle Informationen zur Fr1da-Studie erhalten Sie hier: </a:t>
            </a:r>
            <a:r>
              <a:rPr lang="de-DE" sz="1100">
                <a:solidFill>
                  <a:srgbClr val="404040"/>
                </a:solidFill>
                <a:hlinkClick r:id="rId6">
                  <a:extLst>
                    <a:ext uri="{A12FA001-AC4F-418D-AE19-62706E023703}">
                      <ahyp:hlinkClr xmlns:ahyp="http://schemas.microsoft.com/office/drawing/2018/hyperlinkcolor" val="tx"/>
                    </a:ext>
                  </a:extLst>
                </a:hlinkClick>
              </a:rPr>
              <a:t>https://dashboard.typ1diabetes-frueherkennung.de/app/fr1da-progression-dashboard?sp_hide_navbar=true</a:t>
            </a:r>
            <a:r>
              <a:rPr lang="de-DE" sz="1100">
                <a:solidFill>
                  <a:srgbClr val="404040"/>
                </a:solidFill>
              </a:rPr>
              <a:t> </a:t>
            </a:r>
          </a:p>
        </p:txBody>
      </p:sp>
      <p:grpSp>
        <p:nvGrpSpPr>
          <p:cNvPr id="36" name="Gruppieren 35">
            <a:extLst>
              <a:ext uri="{FF2B5EF4-FFF2-40B4-BE49-F238E27FC236}">
                <a16:creationId xmlns:a16="http://schemas.microsoft.com/office/drawing/2014/main" id="{EC01C8F6-6321-A0FD-50E6-18D241FEB946}"/>
              </a:ext>
            </a:extLst>
          </p:cNvPr>
          <p:cNvGrpSpPr/>
          <p:nvPr/>
        </p:nvGrpSpPr>
        <p:grpSpPr>
          <a:xfrm>
            <a:off x="6389831" y="911526"/>
            <a:ext cx="2355670" cy="2990484"/>
            <a:chOff x="961597" y="1084524"/>
            <a:chExt cx="4274335" cy="5789116"/>
          </a:xfrm>
        </p:grpSpPr>
        <p:sp>
          <p:nvSpPr>
            <p:cNvPr id="37" name="Freeform 443">
              <a:extLst>
                <a:ext uri="{FF2B5EF4-FFF2-40B4-BE49-F238E27FC236}">
                  <a16:creationId xmlns:a16="http://schemas.microsoft.com/office/drawing/2014/main" id="{1A4E1398-0387-437D-D76A-717FBBF9BF5F}"/>
                </a:ext>
              </a:extLst>
            </p:cNvPr>
            <p:cNvSpPr>
              <a:spLocks/>
            </p:cNvSpPr>
            <p:nvPr/>
          </p:nvSpPr>
          <p:spPr bwMode="auto">
            <a:xfrm>
              <a:off x="1147906" y="5107744"/>
              <a:ext cx="507628" cy="394222"/>
            </a:xfrm>
            <a:custGeom>
              <a:avLst/>
              <a:gdLst>
                <a:gd name="T0" fmla="*/ 557 w 581"/>
                <a:gd name="T1" fmla="*/ 235 h 452"/>
                <a:gd name="T2" fmla="*/ 524 w 581"/>
                <a:gd name="T3" fmla="*/ 216 h 452"/>
                <a:gd name="T4" fmla="*/ 505 w 581"/>
                <a:gd name="T5" fmla="*/ 185 h 452"/>
                <a:gd name="T6" fmla="*/ 518 w 581"/>
                <a:gd name="T7" fmla="*/ 159 h 452"/>
                <a:gd name="T8" fmla="*/ 516 w 581"/>
                <a:gd name="T9" fmla="*/ 118 h 452"/>
                <a:gd name="T10" fmla="*/ 522 w 581"/>
                <a:gd name="T11" fmla="*/ 85 h 452"/>
                <a:gd name="T12" fmla="*/ 496 w 581"/>
                <a:gd name="T13" fmla="*/ 67 h 452"/>
                <a:gd name="T14" fmla="*/ 461 w 581"/>
                <a:gd name="T15" fmla="*/ 52 h 452"/>
                <a:gd name="T16" fmla="*/ 439 w 581"/>
                <a:gd name="T17" fmla="*/ 46 h 452"/>
                <a:gd name="T18" fmla="*/ 407 w 581"/>
                <a:gd name="T19" fmla="*/ 28 h 452"/>
                <a:gd name="T20" fmla="*/ 374 w 581"/>
                <a:gd name="T21" fmla="*/ 2 h 452"/>
                <a:gd name="T22" fmla="*/ 315 w 581"/>
                <a:gd name="T23" fmla="*/ 15 h 452"/>
                <a:gd name="T24" fmla="*/ 265 w 581"/>
                <a:gd name="T25" fmla="*/ 41 h 452"/>
                <a:gd name="T26" fmla="*/ 226 w 581"/>
                <a:gd name="T27" fmla="*/ 61 h 452"/>
                <a:gd name="T28" fmla="*/ 193 w 581"/>
                <a:gd name="T29" fmla="*/ 76 h 452"/>
                <a:gd name="T30" fmla="*/ 156 w 581"/>
                <a:gd name="T31" fmla="*/ 81 h 452"/>
                <a:gd name="T32" fmla="*/ 128 w 581"/>
                <a:gd name="T33" fmla="*/ 96 h 452"/>
                <a:gd name="T34" fmla="*/ 100 w 581"/>
                <a:gd name="T35" fmla="*/ 83 h 452"/>
                <a:gd name="T36" fmla="*/ 34 w 581"/>
                <a:gd name="T37" fmla="*/ 70 h 452"/>
                <a:gd name="T38" fmla="*/ 2 w 581"/>
                <a:gd name="T39" fmla="*/ 76 h 452"/>
                <a:gd name="T40" fmla="*/ 3 w 581"/>
                <a:gd name="T41" fmla="*/ 92 h 452"/>
                <a:gd name="T42" fmla="*/ 34 w 581"/>
                <a:gd name="T43" fmla="*/ 136 h 452"/>
                <a:gd name="T44" fmla="*/ 72 w 581"/>
                <a:gd name="T45" fmla="*/ 150 h 452"/>
                <a:gd name="T46" fmla="*/ 107 w 581"/>
                <a:gd name="T47" fmla="*/ 182 h 452"/>
                <a:gd name="T48" fmla="*/ 122 w 581"/>
                <a:gd name="T49" fmla="*/ 214 h 452"/>
                <a:gd name="T50" fmla="*/ 122 w 581"/>
                <a:gd name="T51" fmla="*/ 231 h 452"/>
                <a:gd name="T52" fmla="*/ 133 w 581"/>
                <a:gd name="T53" fmla="*/ 266 h 452"/>
                <a:gd name="T54" fmla="*/ 174 w 581"/>
                <a:gd name="T55" fmla="*/ 319 h 452"/>
                <a:gd name="T56" fmla="*/ 197 w 581"/>
                <a:gd name="T57" fmla="*/ 350 h 452"/>
                <a:gd name="T58" fmla="*/ 194 w 581"/>
                <a:gd name="T59" fmla="*/ 374 h 452"/>
                <a:gd name="T60" fmla="*/ 220 w 581"/>
                <a:gd name="T61" fmla="*/ 400 h 452"/>
                <a:gd name="T62" fmla="*/ 249 w 581"/>
                <a:gd name="T63" fmla="*/ 414 h 452"/>
                <a:gd name="T64" fmla="*/ 272 w 581"/>
                <a:gd name="T65" fmla="*/ 382 h 452"/>
                <a:gd name="T66" fmla="*/ 267 w 581"/>
                <a:gd name="T67" fmla="*/ 356 h 452"/>
                <a:gd name="T68" fmla="*/ 316 w 581"/>
                <a:gd name="T69" fmla="*/ 353 h 452"/>
                <a:gd name="T70" fmla="*/ 360 w 581"/>
                <a:gd name="T71" fmla="*/ 377 h 452"/>
                <a:gd name="T72" fmla="*/ 374 w 581"/>
                <a:gd name="T73" fmla="*/ 423 h 452"/>
                <a:gd name="T74" fmla="*/ 400 w 581"/>
                <a:gd name="T75" fmla="*/ 426 h 452"/>
                <a:gd name="T76" fmla="*/ 426 w 581"/>
                <a:gd name="T77" fmla="*/ 426 h 452"/>
                <a:gd name="T78" fmla="*/ 490 w 581"/>
                <a:gd name="T79" fmla="*/ 443 h 452"/>
                <a:gd name="T80" fmla="*/ 522 w 581"/>
                <a:gd name="T81" fmla="*/ 438 h 452"/>
                <a:gd name="T82" fmla="*/ 545 w 581"/>
                <a:gd name="T83" fmla="*/ 413 h 452"/>
                <a:gd name="T84" fmla="*/ 542 w 581"/>
                <a:gd name="T85" fmla="*/ 394 h 452"/>
                <a:gd name="T86" fmla="*/ 516 w 581"/>
                <a:gd name="T87" fmla="*/ 368 h 452"/>
                <a:gd name="T88" fmla="*/ 522 w 581"/>
                <a:gd name="T89" fmla="*/ 335 h 452"/>
                <a:gd name="T90" fmla="*/ 546 w 581"/>
                <a:gd name="T91" fmla="*/ 309 h 452"/>
                <a:gd name="T92" fmla="*/ 566 w 581"/>
                <a:gd name="T93" fmla="*/ 298 h 452"/>
                <a:gd name="T94" fmla="*/ 579 w 581"/>
                <a:gd name="T95" fmla="*/ 257 h 452"/>
                <a:gd name="T96" fmla="*/ 557 w 581"/>
                <a:gd name="T97" fmla="*/ 23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1" h="452">
                  <a:moveTo>
                    <a:pt x="557" y="235"/>
                  </a:moveTo>
                  <a:cubicBezTo>
                    <a:pt x="542" y="237"/>
                    <a:pt x="526" y="222"/>
                    <a:pt x="524" y="216"/>
                  </a:cubicBezTo>
                  <a:cubicBezTo>
                    <a:pt x="522" y="209"/>
                    <a:pt x="518" y="198"/>
                    <a:pt x="505" y="185"/>
                  </a:cubicBezTo>
                  <a:cubicBezTo>
                    <a:pt x="492" y="172"/>
                    <a:pt x="500" y="165"/>
                    <a:pt x="518" y="159"/>
                  </a:cubicBezTo>
                  <a:cubicBezTo>
                    <a:pt x="535" y="152"/>
                    <a:pt x="511" y="131"/>
                    <a:pt x="516" y="118"/>
                  </a:cubicBezTo>
                  <a:cubicBezTo>
                    <a:pt x="520" y="104"/>
                    <a:pt x="524" y="96"/>
                    <a:pt x="522" y="85"/>
                  </a:cubicBezTo>
                  <a:cubicBezTo>
                    <a:pt x="520" y="74"/>
                    <a:pt x="505" y="63"/>
                    <a:pt x="496" y="67"/>
                  </a:cubicBezTo>
                  <a:cubicBezTo>
                    <a:pt x="487" y="72"/>
                    <a:pt x="470" y="65"/>
                    <a:pt x="461" y="52"/>
                  </a:cubicBezTo>
                  <a:cubicBezTo>
                    <a:pt x="452" y="39"/>
                    <a:pt x="448" y="33"/>
                    <a:pt x="439" y="46"/>
                  </a:cubicBezTo>
                  <a:cubicBezTo>
                    <a:pt x="431" y="59"/>
                    <a:pt x="418" y="35"/>
                    <a:pt x="407" y="28"/>
                  </a:cubicBezTo>
                  <a:cubicBezTo>
                    <a:pt x="396" y="22"/>
                    <a:pt x="387" y="4"/>
                    <a:pt x="374" y="2"/>
                  </a:cubicBezTo>
                  <a:cubicBezTo>
                    <a:pt x="361" y="0"/>
                    <a:pt x="337" y="4"/>
                    <a:pt x="315" y="15"/>
                  </a:cubicBezTo>
                  <a:cubicBezTo>
                    <a:pt x="293" y="26"/>
                    <a:pt x="280" y="33"/>
                    <a:pt x="265" y="41"/>
                  </a:cubicBezTo>
                  <a:cubicBezTo>
                    <a:pt x="250" y="50"/>
                    <a:pt x="237" y="59"/>
                    <a:pt x="226" y="61"/>
                  </a:cubicBezTo>
                  <a:cubicBezTo>
                    <a:pt x="215" y="63"/>
                    <a:pt x="206" y="67"/>
                    <a:pt x="193" y="76"/>
                  </a:cubicBezTo>
                  <a:cubicBezTo>
                    <a:pt x="180" y="85"/>
                    <a:pt x="167" y="67"/>
                    <a:pt x="156" y="81"/>
                  </a:cubicBezTo>
                  <a:cubicBezTo>
                    <a:pt x="145" y="94"/>
                    <a:pt x="135" y="96"/>
                    <a:pt x="128" y="96"/>
                  </a:cubicBezTo>
                  <a:cubicBezTo>
                    <a:pt x="122" y="96"/>
                    <a:pt x="115" y="81"/>
                    <a:pt x="100" y="83"/>
                  </a:cubicBezTo>
                  <a:cubicBezTo>
                    <a:pt x="85" y="85"/>
                    <a:pt x="54" y="78"/>
                    <a:pt x="34" y="70"/>
                  </a:cubicBezTo>
                  <a:cubicBezTo>
                    <a:pt x="23" y="65"/>
                    <a:pt x="11" y="70"/>
                    <a:pt x="2" y="76"/>
                  </a:cubicBezTo>
                  <a:cubicBezTo>
                    <a:pt x="1" y="81"/>
                    <a:pt x="0" y="87"/>
                    <a:pt x="3" y="92"/>
                  </a:cubicBezTo>
                  <a:cubicBezTo>
                    <a:pt x="8" y="107"/>
                    <a:pt x="8" y="150"/>
                    <a:pt x="34" y="136"/>
                  </a:cubicBezTo>
                  <a:cubicBezTo>
                    <a:pt x="61" y="121"/>
                    <a:pt x="61" y="144"/>
                    <a:pt x="72" y="150"/>
                  </a:cubicBezTo>
                  <a:cubicBezTo>
                    <a:pt x="84" y="156"/>
                    <a:pt x="113" y="168"/>
                    <a:pt x="107" y="182"/>
                  </a:cubicBezTo>
                  <a:cubicBezTo>
                    <a:pt x="101" y="197"/>
                    <a:pt x="110" y="208"/>
                    <a:pt x="122" y="214"/>
                  </a:cubicBezTo>
                  <a:cubicBezTo>
                    <a:pt x="133" y="220"/>
                    <a:pt x="130" y="223"/>
                    <a:pt x="122" y="231"/>
                  </a:cubicBezTo>
                  <a:cubicBezTo>
                    <a:pt x="113" y="240"/>
                    <a:pt x="119" y="249"/>
                    <a:pt x="133" y="266"/>
                  </a:cubicBezTo>
                  <a:cubicBezTo>
                    <a:pt x="148" y="284"/>
                    <a:pt x="174" y="301"/>
                    <a:pt x="174" y="319"/>
                  </a:cubicBezTo>
                  <a:cubicBezTo>
                    <a:pt x="174" y="336"/>
                    <a:pt x="182" y="356"/>
                    <a:pt x="197" y="350"/>
                  </a:cubicBezTo>
                  <a:cubicBezTo>
                    <a:pt x="212" y="345"/>
                    <a:pt x="197" y="356"/>
                    <a:pt x="194" y="374"/>
                  </a:cubicBezTo>
                  <a:cubicBezTo>
                    <a:pt x="191" y="391"/>
                    <a:pt x="200" y="397"/>
                    <a:pt x="220" y="400"/>
                  </a:cubicBezTo>
                  <a:cubicBezTo>
                    <a:pt x="241" y="403"/>
                    <a:pt x="238" y="414"/>
                    <a:pt x="249" y="414"/>
                  </a:cubicBezTo>
                  <a:cubicBezTo>
                    <a:pt x="261" y="414"/>
                    <a:pt x="275" y="394"/>
                    <a:pt x="272" y="382"/>
                  </a:cubicBezTo>
                  <a:cubicBezTo>
                    <a:pt x="270" y="371"/>
                    <a:pt x="255" y="359"/>
                    <a:pt x="267" y="356"/>
                  </a:cubicBezTo>
                  <a:cubicBezTo>
                    <a:pt x="278" y="353"/>
                    <a:pt x="301" y="345"/>
                    <a:pt x="316" y="353"/>
                  </a:cubicBezTo>
                  <a:cubicBezTo>
                    <a:pt x="330" y="362"/>
                    <a:pt x="351" y="356"/>
                    <a:pt x="360" y="377"/>
                  </a:cubicBezTo>
                  <a:cubicBezTo>
                    <a:pt x="368" y="397"/>
                    <a:pt x="368" y="406"/>
                    <a:pt x="374" y="423"/>
                  </a:cubicBezTo>
                  <a:cubicBezTo>
                    <a:pt x="380" y="440"/>
                    <a:pt x="400" y="440"/>
                    <a:pt x="400" y="426"/>
                  </a:cubicBezTo>
                  <a:cubicBezTo>
                    <a:pt x="400" y="411"/>
                    <a:pt x="412" y="414"/>
                    <a:pt x="426" y="426"/>
                  </a:cubicBezTo>
                  <a:cubicBezTo>
                    <a:pt x="441" y="438"/>
                    <a:pt x="476" y="452"/>
                    <a:pt x="490" y="443"/>
                  </a:cubicBezTo>
                  <a:cubicBezTo>
                    <a:pt x="505" y="435"/>
                    <a:pt x="508" y="452"/>
                    <a:pt x="522" y="438"/>
                  </a:cubicBezTo>
                  <a:cubicBezTo>
                    <a:pt x="531" y="429"/>
                    <a:pt x="539" y="420"/>
                    <a:pt x="545" y="413"/>
                  </a:cubicBezTo>
                  <a:cubicBezTo>
                    <a:pt x="544" y="405"/>
                    <a:pt x="542" y="398"/>
                    <a:pt x="542" y="394"/>
                  </a:cubicBezTo>
                  <a:cubicBezTo>
                    <a:pt x="539" y="383"/>
                    <a:pt x="526" y="381"/>
                    <a:pt x="516" y="368"/>
                  </a:cubicBezTo>
                  <a:cubicBezTo>
                    <a:pt x="505" y="355"/>
                    <a:pt x="511" y="350"/>
                    <a:pt x="522" y="335"/>
                  </a:cubicBezTo>
                  <a:cubicBezTo>
                    <a:pt x="533" y="320"/>
                    <a:pt x="535" y="318"/>
                    <a:pt x="546" y="309"/>
                  </a:cubicBezTo>
                  <a:cubicBezTo>
                    <a:pt x="557" y="300"/>
                    <a:pt x="557" y="307"/>
                    <a:pt x="566" y="298"/>
                  </a:cubicBezTo>
                  <a:cubicBezTo>
                    <a:pt x="574" y="289"/>
                    <a:pt x="576" y="270"/>
                    <a:pt x="579" y="257"/>
                  </a:cubicBezTo>
                  <a:cubicBezTo>
                    <a:pt x="581" y="244"/>
                    <a:pt x="572" y="233"/>
                    <a:pt x="557" y="235"/>
                  </a:cubicBezTo>
                  <a:close/>
                </a:path>
              </a:pathLst>
            </a:custGeom>
            <a:solidFill>
              <a:srgbClr val="FFA880">
                <a:lumMod val="20000"/>
                <a:lumOff val="80000"/>
              </a:srgbClr>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38" name="Freeform 444">
              <a:extLst>
                <a:ext uri="{FF2B5EF4-FFF2-40B4-BE49-F238E27FC236}">
                  <a16:creationId xmlns:a16="http://schemas.microsoft.com/office/drawing/2014/main" id="{9DD530B4-E520-B45A-3D6C-844C20209525}"/>
                </a:ext>
              </a:extLst>
            </p:cNvPr>
            <p:cNvSpPr>
              <a:spLocks/>
            </p:cNvSpPr>
            <p:nvPr/>
          </p:nvSpPr>
          <p:spPr bwMode="auto">
            <a:xfrm>
              <a:off x="1674436" y="4999738"/>
              <a:ext cx="1487782" cy="1711894"/>
            </a:xfrm>
            <a:custGeom>
              <a:avLst/>
              <a:gdLst>
                <a:gd name="T0" fmla="*/ 898 w 1704"/>
                <a:gd name="T1" fmla="*/ 1808 h 1960"/>
                <a:gd name="T2" fmla="*/ 761 w 1704"/>
                <a:gd name="T3" fmla="*/ 1776 h 1960"/>
                <a:gd name="T4" fmla="*/ 731 w 1704"/>
                <a:gd name="T5" fmla="*/ 1803 h 1960"/>
                <a:gd name="T6" fmla="*/ 695 w 1704"/>
                <a:gd name="T7" fmla="*/ 1756 h 1960"/>
                <a:gd name="T8" fmla="*/ 628 w 1704"/>
                <a:gd name="T9" fmla="*/ 1704 h 1960"/>
                <a:gd name="T10" fmla="*/ 531 w 1704"/>
                <a:gd name="T11" fmla="*/ 1783 h 1960"/>
                <a:gd name="T12" fmla="*/ 634 w 1704"/>
                <a:gd name="T13" fmla="*/ 1801 h 1960"/>
                <a:gd name="T14" fmla="*/ 614 w 1704"/>
                <a:gd name="T15" fmla="*/ 1866 h 1960"/>
                <a:gd name="T16" fmla="*/ 504 w 1704"/>
                <a:gd name="T17" fmla="*/ 1898 h 1960"/>
                <a:gd name="T18" fmla="*/ 224 w 1704"/>
                <a:gd name="T19" fmla="*/ 1892 h 1960"/>
                <a:gd name="T20" fmla="*/ 86 w 1704"/>
                <a:gd name="T21" fmla="*/ 1896 h 1960"/>
                <a:gd name="T22" fmla="*/ 48 w 1704"/>
                <a:gd name="T23" fmla="*/ 1876 h 1960"/>
                <a:gd name="T24" fmla="*/ 25 w 1704"/>
                <a:gd name="T25" fmla="*/ 1686 h 1960"/>
                <a:gd name="T26" fmla="*/ 63 w 1704"/>
                <a:gd name="T27" fmla="*/ 1524 h 1960"/>
                <a:gd name="T28" fmla="*/ 112 w 1704"/>
                <a:gd name="T29" fmla="*/ 1293 h 1960"/>
                <a:gd name="T30" fmla="*/ 162 w 1704"/>
                <a:gd name="T31" fmla="*/ 1105 h 1960"/>
                <a:gd name="T32" fmla="*/ 338 w 1704"/>
                <a:gd name="T33" fmla="*/ 846 h 1960"/>
                <a:gd name="T34" fmla="*/ 428 w 1704"/>
                <a:gd name="T35" fmla="*/ 700 h 1960"/>
                <a:gd name="T36" fmla="*/ 504 w 1704"/>
                <a:gd name="T37" fmla="*/ 534 h 1960"/>
                <a:gd name="T38" fmla="*/ 559 w 1704"/>
                <a:gd name="T39" fmla="*/ 411 h 1960"/>
                <a:gd name="T40" fmla="*/ 575 w 1704"/>
                <a:gd name="T41" fmla="*/ 311 h 1960"/>
                <a:gd name="T42" fmla="*/ 537 w 1704"/>
                <a:gd name="T43" fmla="*/ 177 h 1960"/>
                <a:gd name="T44" fmla="*/ 590 w 1704"/>
                <a:gd name="T45" fmla="*/ 199 h 1960"/>
                <a:gd name="T46" fmla="*/ 664 w 1704"/>
                <a:gd name="T47" fmla="*/ 143 h 1960"/>
                <a:gd name="T48" fmla="*/ 765 w 1704"/>
                <a:gd name="T49" fmla="*/ 223 h 1960"/>
                <a:gd name="T50" fmla="*/ 773 w 1704"/>
                <a:gd name="T51" fmla="*/ 301 h 1960"/>
                <a:gd name="T52" fmla="*/ 822 w 1704"/>
                <a:gd name="T53" fmla="*/ 286 h 1960"/>
                <a:gd name="T54" fmla="*/ 887 w 1704"/>
                <a:gd name="T55" fmla="*/ 232 h 1960"/>
                <a:gd name="T56" fmla="*/ 918 w 1704"/>
                <a:gd name="T57" fmla="*/ 190 h 1960"/>
                <a:gd name="T58" fmla="*/ 973 w 1704"/>
                <a:gd name="T59" fmla="*/ 187 h 1960"/>
                <a:gd name="T60" fmla="*/ 1084 w 1704"/>
                <a:gd name="T61" fmla="*/ 102 h 1960"/>
                <a:gd name="T62" fmla="*/ 1026 w 1704"/>
                <a:gd name="T63" fmla="*/ 52 h 1960"/>
                <a:gd name="T64" fmla="*/ 1112 w 1704"/>
                <a:gd name="T65" fmla="*/ 16 h 1960"/>
                <a:gd name="T66" fmla="*/ 1157 w 1704"/>
                <a:gd name="T67" fmla="*/ 26 h 1960"/>
                <a:gd name="T68" fmla="*/ 1216 w 1704"/>
                <a:gd name="T69" fmla="*/ 61 h 1960"/>
                <a:gd name="T70" fmla="*/ 1265 w 1704"/>
                <a:gd name="T71" fmla="*/ 83 h 1960"/>
                <a:gd name="T72" fmla="*/ 1336 w 1704"/>
                <a:gd name="T73" fmla="*/ 123 h 1960"/>
                <a:gd name="T74" fmla="*/ 1349 w 1704"/>
                <a:gd name="T75" fmla="*/ 174 h 1960"/>
                <a:gd name="T76" fmla="*/ 1428 w 1704"/>
                <a:gd name="T77" fmla="*/ 240 h 1960"/>
                <a:gd name="T78" fmla="*/ 1491 w 1704"/>
                <a:gd name="T79" fmla="*/ 297 h 1960"/>
                <a:gd name="T80" fmla="*/ 1483 w 1704"/>
                <a:gd name="T81" fmla="*/ 355 h 1960"/>
                <a:gd name="T82" fmla="*/ 1555 w 1704"/>
                <a:gd name="T83" fmla="*/ 568 h 1960"/>
                <a:gd name="T84" fmla="*/ 1648 w 1704"/>
                <a:gd name="T85" fmla="*/ 682 h 1960"/>
                <a:gd name="T86" fmla="*/ 1678 w 1704"/>
                <a:gd name="T87" fmla="*/ 900 h 1960"/>
                <a:gd name="T88" fmla="*/ 1648 w 1704"/>
                <a:gd name="T89" fmla="*/ 960 h 1960"/>
                <a:gd name="T90" fmla="*/ 1609 w 1704"/>
                <a:gd name="T91" fmla="*/ 997 h 1960"/>
                <a:gd name="T92" fmla="*/ 1592 w 1704"/>
                <a:gd name="T93" fmla="*/ 1090 h 1960"/>
                <a:gd name="T94" fmla="*/ 1571 w 1704"/>
                <a:gd name="T95" fmla="*/ 1109 h 1960"/>
                <a:gd name="T96" fmla="*/ 1440 w 1704"/>
                <a:gd name="T97" fmla="*/ 1179 h 1960"/>
                <a:gd name="T98" fmla="*/ 1475 w 1704"/>
                <a:gd name="T99" fmla="*/ 1284 h 1960"/>
                <a:gd name="T100" fmla="*/ 1487 w 1704"/>
                <a:gd name="T101" fmla="*/ 1566 h 1960"/>
                <a:gd name="T102" fmla="*/ 1491 w 1704"/>
                <a:gd name="T103" fmla="*/ 1695 h 1960"/>
                <a:gd name="T104" fmla="*/ 1457 w 1704"/>
                <a:gd name="T105" fmla="*/ 1799 h 1960"/>
                <a:gd name="T106" fmla="*/ 1329 w 1704"/>
                <a:gd name="T107" fmla="*/ 1833 h 1960"/>
                <a:gd name="T108" fmla="*/ 1241 w 1704"/>
                <a:gd name="T109" fmla="*/ 1900 h 1960"/>
                <a:gd name="T110" fmla="*/ 1248 w 1704"/>
                <a:gd name="T111" fmla="*/ 1940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04" h="1960">
                  <a:moveTo>
                    <a:pt x="1142" y="1960"/>
                  </a:moveTo>
                  <a:cubicBezTo>
                    <a:pt x="1139" y="1960"/>
                    <a:pt x="1137" y="1960"/>
                    <a:pt x="1134" y="1959"/>
                  </a:cubicBezTo>
                  <a:cubicBezTo>
                    <a:pt x="1118" y="1957"/>
                    <a:pt x="1100" y="1932"/>
                    <a:pt x="1078" y="1882"/>
                  </a:cubicBezTo>
                  <a:cubicBezTo>
                    <a:pt x="1073" y="1869"/>
                    <a:pt x="1033" y="1856"/>
                    <a:pt x="1006" y="1847"/>
                  </a:cubicBezTo>
                  <a:cubicBezTo>
                    <a:pt x="994" y="1843"/>
                    <a:pt x="984" y="1840"/>
                    <a:pt x="979" y="1837"/>
                  </a:cubicBezTo>
                  <a:cubicBezTo>
                    <a:pt x="963" y="1829"/>
                    <a:pt x="925" y="1814"/>
                    <a:pt x="898" y="1808"/>
                  </a:cubicBezTo>
                  <a:cubicBezTo>
                    <a:pt x="893" y="1807"/>
                    <a:pt x="888" y="1807"/>
                    <a:pt x="882" y="1807"/>
                  </a:cubicBezTo>
                  <a:cubicBezTo>
                    <a:pt x="865" y="1807"/>
                    <a:pt x="846" y="1813"/>
                    <a:pt x="826" y="1825"/>
                  </a:cubicBezTo>
                  <a:cubicBezTo>
                    <a:pt x="817" y="1831"/>
                    <a:pt x="809" y="1833"/>
                    <a:pt x="801" y="1833"/>
                  </a:cubicBezTo>
                  <a:cubicBezTo>
                    <a:pt x="795" y="1833"/>
                    <a:pt x="789" y="1831"/>
                    <a:pt x="785" y="1827"/>
                  </a:cubicBezTo>
                  <a:cubicBezTo>
                    <a:pt x="782" y="1823"/>
                    <a:pt x="781" y="1818"/>
                    <a:pt x="782" y="1813"/>
                  </a:cubicBezTo>
                  <a:cubicBezTo>
                    <a:pt x="785" y="1799"/>
                    <a:pt x="782" y="1789"/>
                    <a:pt x="761" y="1776"/>
                  </a:cubicBezTo>
                  <a:cubicBezTo>
                    <a:pt x="751" y="1770"/>
                    <a:pt x="745" y="1769"/>
                    <a:pt x="743" y="1769"/>
                  </a:cubicBezTo>
                  <a:cubicBezTo>
                    <a:pt x="742" y="1769"/>
                    <a:pt x="741" y="1769"/>
                    <a:pt x="741" y="1769"/>
                  </a:cubicBezTo>
                  <a:cubicBezTo>
                    <a:pt x="741" y="1770"/>
                    <a:pt x="741" y="1772"/>
                    <a:pt x="745" y="1776"/>
                  </a:cubicBezTo>
                  <a:cubicBezTo>
                    <a:pt x="754" y="1784"/>
                    <a:pt x="757" y="1795"/>
                    <a:pt x="754" y="1803"/>
                  </a:cubicBezTo>
                  <a:cubicBezTo>
                    <a:pt x="753" y="1806"/>
                    <a:pt x="749" y="1809"/>
                    <a:pt x="745" y="1809"/>
                  </a:cubicBezTo>
                  <a:cubicBezTo>
                    <a:pt x="741" y="1809"/>
                    <a:pt x="736" y="1806"/>
                    <a:pt x="731" y="1803"/>
                  </a:cubicBezTo>
                  <a:cubicBezTo>
                    <a:pt x="726" y="1800"/>
                    <a:pt x="721" y="1797"/>
                    <a:pt x="717" y="1797"/>
                  </a:cubicBezTo>
                  <a:cubicBezTo>
                    <a:pt x="716" y="1797"/>
                    <a:pt x="715" y="1797"/>
                    <a:pt x="714" y="1797"/>
                  </a:cubicBezTo>
                  <a:cubicBezTo>
                    <a:pt x="711" y="1798"/>
                    <a:pt x="708" y="1798"/>
                    <a:pt x="704" y="1798"/>
                  </a:cubicBezTo>
                  <a:cubicBezTo>
                    <a:pt x="699" y="1798"/>
                    <a:pt x="683" y="1797"/>
                    <a:pt x="676" y="1788"/>
                  </a:cubicBezTo>
                  <a:cubicBezTo>
                    <a:pt x="675" y="1785"/>
                    <a:pt x="673" y="1781"/>
                    <a:pt x="675" y="1774"/>
                  </a:cubicBezTo>
                  <a:cubicBezTo>
                    <a:pt x="678" y="1764"/>
                    <a:pt x="687" y="1760"/>
                    <a:pt x="695" y="1756"/>
                  </a:cubicBezTo>
                  <a:cubicBezTo>
                    <a:pt x="701" y="1752"/>
                    <a:pt x="708" y="1749"/>
                    <a:pt x="713" y="1742"/>
                  </a:cubicBezTo>
                  <a:cubicBezTo>
                    <a:pt x="714" y="1740"/>
                    <a:pt x="714" y="1739"/>
                    <a:pt x="714" y="1738"/>
                  </a:cubicBezTo>
                  <a:cubicBezTo>
                    <a:pt x="710" y="1729"/>
                    <a:pt x="687" y="1718"/>
                    <a:pt x="670" y="1711"/>
                  </a:cubicBezTo>
                  <a:cubicBezTo>
                    <a:pt x="669" y="1726"/>
                    <a:pt x="660" y="1735"/>
                    <a:pt x="652" y="1735"/>
                  </a:cubicBezTo>
                  <a:cubicBezTo>
                    <a:pt x="649" y="1735"/>
                    <a:pt x="642" y="1734"/>
                    <a:pt x="640" y="1721"/>
                  </a:cubicBezTo>
                  <a:cubicBezTo>
                    <a:pt x="639" y="1713"/>
                    <a:pt x="636" y="1704"/>
                    <a:pt x="628" y="1704"/>
                  </a:cubicBezTo>
                  <a:cubicBezTo>
                    <a:pt x="624" y="1704"/>
                    <a:pt x="619" y="1706"/>
                    <a:pt x="614" y="1709"/>
                  </a:cubicBezTo>
                  <a:cubicBezTo>
                    <a:pt x="605" y="1715"/>
                    <a:pt x="594" y="1717"/>
                    <a:pt x="584" y="1719"/>
                  </a:cubicBezTo>
                  <a:cubicBezTo>
                    <a:pt x="574" y="1721"/>
                    <a:pt x="564" y="1723"/>
                    <a:pt x="563" y="1727"/>
                  </a:cubicBezTo>
                  <a:cubicBezTo>
                    <a:pt x="563" y="1729"/>
                    <a:pt x="562" y="1732"/>
                    <a:pt x="562" y="1734"/>
                  </a:cubicBezTo>
                  <a:cubicBezTo>
                    <a:pt x="560" y="1745"/>
                    <a:pt x="557" y="1759"/>
                    <a:pt x="544" y="1765"/>
                  </a:cubicBezTo>
                  <a:cubicBezTo>
                    <a:pt x="538" y="1767"/>
                    <a:pt x="533" y="1774"/>
                    <a:pt x="531" y="1783"/>
                  </a:cubicBezTo>
                  <a:cubicBezTo>
                    <a:pt x="528" y="1793"/>
                    <a:pt x="530" y="1804"/>
                    <a:pt x="536" y="1811"/>
                  </a:cubicBezTo>
                  <a:cubicBezTo>
                    <a:pt x="544" y="1820"/>
                    <a:pt x="555" y="1822"/>
                    <a:pt x="563" y="1822"/>
                  </a:cubicBezTo>
                  <a:cubicBezTo>
                    <a:pt x="571" y="1822"/>
                    <a:pt x="580" y="1820"/>
                    <a:pt x="587" y="1816"/>
                  </a:cubicBezTo>
                  <a:cubicBezTo>
                    <a:pt x="590" y="1814"/>
                    <a:pt x="593" y="1811"/>
                    <a:pt x="595" y="1807"/>
                  </a:cubicBezTo>
                  <a:cubicBezTo>
                    <a:pt x="599" y="1802"/>
                    <a:pt x="604" y="1796"/>
                    <a:pt x="614" y="1796"/>
                  </a:cubicBezTo>
                  <a:cubicBezTo>
                    <a:pt x="619" y="1796"/>
                    <a:pt x="626" y="1797"/>
                    <a:pt x="634" y="1801"/>
                  </a:cubicBezTo>
                  <a:cubicBezTo>
                    <a:pt x="645" y="1806"/>
                    <a:pt x="651" y="1811"/>
                    <a:pt x="652" y="1816"/>
                  </a:cubicBezTo>
                  <a:cubicBezTo>
                    <a:pt x="654" y="1822"/>
                    <a:pt x="651" y="1826"/>
                    <a:pt x="648" y="1831"/>
                  </a:cubicBezTo>
                  <a:cubicBezTo>
                    <a:pt x="645" y="1835"/>
                    <a:pt x="643" y="1840"/>
                    <a:pt x="642" y="1846"/>
                  </a:cubicBezTo>
                  <a:cubicBezTo>
                    <a:pt x="639" y="1865"/>
                    <a:pt x="625" y="1869"/>
                    <a:pt x="618" y="1869"/>
                  </a:cubicBezTo>
                  <a:lnTo>
                    <a:pt x="614" y="1869"/>
                  </a:lnTo>
                  <a:lnTo>
                    <a:pt x="614" y="1866"/>
                  </a:lnTo>
                  <a:cubicBezTo>
                    <a:pt x="613" y="1863"/>
                    <a:pt x="601" y="1852"/>
                    <a:pt x="584" y="1852"/>
                  </a:cubicBezTo>
                  <a:cubicBezTo>
                    <a:pt x="579" y="1852"/>
                    <a:pt x="575" y="1853"/>
                    <a:pt x="570" y="1855"/>
                  </a:cubicBezTo>
                  <a:cubicBezTo>
                    <a:pt x="547" y="1865"/>
                    <a:pt x="552" y="1887"/>
                    <a:pt x="552" y="1888"/>
                  </a:cubicBezTo>
                  <a:lnTo>
                    <a:pt x="553" y="1892"/>
                  </a:lnTo>
                  <a:lnTo>
                    <a:pt x="549" y="1893"/>
                  </a:lnTo>
                  <a:cubicBezTo>
                    <a:pt x="529" y="1896"/>
                    <a:pt x="516" y="1898"/>
                    <a:pt x="504" y="1898"/>
                  </a:cubicBezTo>
                  <a:cubicBezTo>
                    <a:pt x="475" y="1898"/>
                    <a:pt x="458" y="1887"/>
                    <a:pt x="449" y="1864"/>
                  </a:cubicBezTo>
                  <a:cubicBezTo>
                    <a:pt x="446" y="1859"/>
                    <a:pt x="440" y="1856"/>
                    <a:pt x="431" y="1856"/>
                  </a:cubicBezTo>
                  <a:cubicBezTo>
                    <a:pt x="407" y="1856"/>
                    <a:pt x="366" y="1876"/>
                    <a:pt x="350" y="1892"/>
                  </a:cubicBezTo>
                  <a:cubicBezTo>
                    <a:pt x="329" y="1913"/>
                    <a:pt x="269" y="1914"/>
                    <a:pt x="257" y="1914"/>
                  </a:cubicBezTo>
                  <a:cubicBezTo>
                    <a:pt x="248" y="1914"/>
                    <a:pt x="240" y="1914"/>
                    <a:pt x="236" y="1913"/>
                  </a:cubicBezTo>
                  <a:cubicBezTo>
                    <a:pt x="229" y="1911"/>
                    <a:pt x="226" y="1902"/>
                    <a:pt x="224" y="1892"/>
                  </a:cubicBezTo>
                  <a:cubicBezTo>
                    <a:pt x="221" y="1882"/>
                    <a:pt x="219" y="1875"/>
                    <a:pt x="214" y="1875"/>
                  </a:cubicBezTo>
                  <a:cubicBezTo>
                    <a:pt x="206" y="1875"/>
                    <a:pt x="185" y="1888"/>
                    <a:pt x="165" y="1899"/>
                  </a:cubicBezTo>
                  <a:cubicBezTo>
                    <a:pt x="152" y="1906"/>
                    <a:pt x="139" y="1914"/>
                    <a:pt x="129" y="1919"/>
                  </a:cubicBezTo>
                  <a:cubicBezTo>
                    <a:pt x="122" y="1921"/>
                    <a:pt x="116" y="1923"/>
                    <a:pt x="110" y="1923"/>
                  </a:cubicBezTo>
                  <a:cubicBezTo>
                    <a:pt x="100" y="1923"/>
                    <a:pt x="91" y="1918"/>
                    <a:pt x="87" y="1911"/>
                  </a:cubicBezTo>
                  <a:cubicBezTo>
                    <a:pt x="84" y="1906"/>
                    <a:pt x="83" y="1901"/>
                    <a:pt x="86" y="1896"/>
                  </a:cubicBezTo>
                  <a:cubicBezTo>
                    <a:pt x="88" y="1891"/>
                    <a:pt x="92" y="1887"/>
                    <a:pt x="95" y="1883"/>
                  </a:cubicBezTo>
                  <a:cubicBezTo>
                    <a:pt x="99" y="1877"/>
                    <a:pt x="104" y="1870"/>
                    <a:pt x="103" y="1867"/>
                  </a:cubicBezTo>
                  <a:cubicBezTo>
                    <a:pt x="102" y="1865"/>
                    <a:pt x="101" y="1864"/>
                    <a:pt x="100" y="1864"/>
                  </a:cubicBezTo>
                  <a:cubicBezTo>
                    <a:pt x="100" y="1864"/>
                    <a:pt x="95" y="1864"/>
                    <a:pt x="87" y="1877"/>
                  </a:cubicBezTo>
                  <a:cubicBezTo>
                    <a:pt x="82" y="1884"/>
                    <a:pt x="75" y="1888"/>
                    <a:pt x="67" y="1888"/>
                  </a:cubicBezTo>
                  <a:cubicBezTo>
                    <a:pt x="58" y="1888"/>
                    <a:pt x="50" y="1882"/>
                    <a:pt x="48" y="1876"/>
                  </a:cubicBezTo>
                  <a:cubicBezTo>
                    <a:pt x="47" y="1873"/>
                    <a:pt x="47" y="1870"/>
                    <a:pt x="47" y="1867"/>
                  </a:cubicBezTo>
                  <a:cubicBezTo>
                    <a:pt x="46" y="1858"/>
                    <a:pt x="45" y="1845"/>
                    <a:pt x="29" y="1831"/>
                  </a:cubicBezTo>
                  <a:cubicBezTo>
                    <a:pt x="6" y="1811"/>
                    <a:pt x="0" y="1789"/>
                    <a:pt x="10" y="1768"/>
                  </a:cubicBezTo>
                  <a:cubicBezTo>
                    <a:pt x="12" y="1764"/>
                    <a:pt x="14" y="1761"/>
                    <a:pt x="16" y="1758"/>
                  </a:cubicBezTo>
                  <a:cubicBezTo>
                    <a:pt x="21" y="1749"/>
                    <a:pt x="23" y="1746"/>
                    <a:pt x="19" y="1736"/>
                  </a:cubicBezTo>
                  <a:cubicBezTo>
                    <a:pt x="12" y="1719"/>
                    <a:pt x="14" y="1703"/>
                    <a:pt x="25" y="1686"/>
                  </a:cubicBezTo>
                  <a:lnTo>
                    <a:pt x="29" y="1681"/>
                  </a:lnTo>
                  <a:cubicBezTo>
                    <a:pt x="37" y="1669"/>
                    <a:pt x="38" y="1668"/>
                    <a:pt x="33" y="1652"/>
                  </a:cubicBezTo>
                  <a:cubicBezTo>
                    <a:pt x="28" y="1633"/>
                    <a:pt x="40" y="1615"/>
                    <a:pt x="44" y="1609"/>
                  </a:cubicBezTo>
                  <a:cubicBezTo>
                    <a:pt x="42" y="1596"/>
                    <a:pt x="49" y="1579"/>
                    <a:pt x="60" y="1567"/>
                  </a:cubicBezTo>
                  <a:cubicBezTo>
                    <a:pt x="71" y="1557"/>
                    <a:pt x="74" y="1544"/>
                    <a:pt x="68" y="1534"/>
                  </a:cubicBezTo>
                  <a:cubicBezTo>
                    <a:pt x="67" y="1531"/>
                    <a:pt x="65" y="1528"/>
                    <a:pt x="63" y="1524"/>
                  </a:cubicBezTo>
                  <a:cubicBezTo>
                    <a:pt x="56" y="1512"/>
                    <a:pt x="47" y="1495"/>
                    <a:pt x="42" y="1475"/>
                  </a:cubicBezTo>
                  <a:cubicBezTo>
                    <a:pt x="36" y="1446"/>
                    <a:pt x="46" y="1419"/>
                    <a:pt x="54" y="1408"/>
                  </a:cubicBezTo>
                  <a:cubicBezTo>
                    <a:pt x="58" y="1402"/>
                    <a:pt x="61" y="1395"/>
                    <a:pt x="65" y="1387"/>
                  </a:cubicBezTo>
                  <a:cubicBezTo>
                    <a:pt x="68" y="1377"/>
                    <a:pt x="73" y="1366"/>
                    <a:pt x="80" y="1353"/>
                  </a:cubicBezTo>
                  <a:cubicBezTo>
                    <a:pt x="85" y="1344"/>
                    <a:pt x="89" y="1337"/>
                    <a:pt x="93" y="1331"/>
                  </a:cubicBezTo>
                  <a:cubicBezTo>
                    <a:pt x="101" y="1318"/>
                    <a:pt x="108" y="1308"/>
                    <a:pt x="112" y="1293"/>
                  </a:cubicBezTo>
                  <a:cubicBezTo>
                    <a:pt x="118" y="1269"/>
                    <a:pt x="127" y="1263"/>
                    <a:pt x="138" y="1254"/>
                  </a:cubicBezTo>
                  <a:lnTo>
                    <a:pt x="139" y="1253"/>
                  </a:lnTo>
                  <a:cubicBezTo>
                    <a:pt x="145" y="1249"/>
                    <a:pt x="145" y="1220"/>
                    <a:pt x="146" y="1201"/>
                  </a:cubicBezTo>
                  <a:cubicBezTo>
                    <a:pt x="146" y="1184"/>
                    <a:pt x="147" y="1168"/>
                    <a:pt x="149" y="1159"/>
                  </a:cubicBezTo>
                  <a:cubicBezTo>
                    <a:pt x="151" y="1152"/>
                    <a:pt x="151" y="1145"/>
                    <a:pt x="151" y="1139"/>
                  </a:cubicBezTo>
                  <a:cubicBezTo>
                    <a:pt x="150" y="1127"/>
                    <a:pt x="150" y="1115"/>
                    <a:pt x="162" y="1105"/>
                  </a:cubicBezTo>
                  <a:cubicBezTo>
                    <a:pt x="179" y="1091"/>
                    <a:pt x="187" y="1071"/>
                    <a:pt x="187" y="1041"/>
                  </a:cubicBezTo>
                  <a:cubicBezTo>
                    <a:pt x="187" y="1009"/>
                    <a:pt x="210" y="976"/>
                    <a:pt x="226" y="963"/>
                  </a:cubicBezTo>
                  <a:cubicBezTo>
                    <a:pt x="240" y="952"/>
                    <a:pt x="260" y="932"/>
                    <a:pt x="266" y="923"/>
                  </a:cubicBezTo>
                  <a:cubicBezTo>
                    <a:pt x="268" y="920"/>
                    <a:pt x="271" y="915"/>
                    <a:pt x="274" y="909"/>
                  </a:cubicBezTo>
                  <a:cubicBezTo>
                    <a:pt x="280" y="898"/>
                    <a:pt x="288" y="883"/>
                    <a:pt x="295" y="873"/>
                  </a:cubicBezTo>
                  <a:cubicBezTo>
                    <a:pt x="308" y="858"/>
                    <a:pt x="317" y="852"/>
                    <a:pt x="338" y="846"/>
                  </a:cubicBezTo>
                  <a:cubicBezTo>
                    <a:pt x="350" y="842"/>
                    <a:pt x="356" y="821"/>
                    <a:pt x="361" y="802"/>
                  </a:cubicBezTo>
                  <a:cubicBezTo>
                    <a:pt x="363" y="793"/>
                    <a:pt x="365" y="785"/>
                    <a:pt x="367" y="779"/>
                  </a:cubicBezTo>
                  <a:cubicBezTo>
                    <a:pt x="375" y="759"/>
                    <a:pt x="401" y="730"/>
                    <a:pt x="409" y="720"/>
                  </a:cubicBezTo>
                  <a:lnTo>
                    <a:pt x="415" y="714"/>
                  </a:lnTo>
                  <a:lnTo>
                    <a:pt x="411" y="710"/>
                  </a:lnTo>
                  <a:lnTo>
                    <a:pt x="428" y="700"/>
                  </a:lnTo>
                  <a:lnTo>
                    <a:pt x="429" y="700"/>
                  </a:lnTo>
                  <a:cubicBezTo>
                    <a:pt x="429" y="700"/>
                    <a:pt x="443" y="700"/>
                    <a:pt x="457" y="665"/>
                  </a:cubicBezTo>
                  <a:cubicBezTo>
                    <a:pt x="467" y="643"/>
                    <a:pt x="477" y="627"/>
                    <a:pt x="485" y="614"/>
                  </a:cubicBezTo>
                  <a:cubicBezTo>
                    <a:pt x="493" y="601"/>
                    <a:pt x="499" y="592"/>
                    <a:pt x="501" y="582"/>
                  </a:cubicBezTo>
                  <a:cubicBezTo>
                    <a:pt x="502" y="574"/>
                    <a:pt x="501" y="565"/>
                    <a:pt x="501" y="558"/>
                  </a:cubicBezTo>
                  <a:cubicBezTo>
                    <a:pt x="500" y="549"/>
                    <a:pt x="500" y="540"/>
                    <a:pt x="504" y="534"/>
                  </a:cubicBezTo>
                  <a:cubicBezTo>
                    <a:pt x="506" y="532"/>
                    <a:pt x="508" y="529"/>
                    <a:pt x="511" y="526"/>
                  </a:cubicBezTo>
                  <a:cubicBezTo>
                    <a:pt x="518" y="520"/>
                    <a:pt x="525" y="513"/>
                    <a:pt x="521" y="503"/>
                  </a:cubicBezTo>
                  <a:cubicBezTo>
                    <a:pt x="517" y="490"/>
                    <a:pt x="517" y="472"/>
                    <a:pt x="543" y="455"/>
                  </a:cubicBezTo>
                  <a:cubicBezTo>
                    <a:pt x="547" y="452"/>
                    <a:pt x="550" y="450"/>
                    <a:pt x="553" y="449"/>
                  </a:cubicBezTo>
                  <a:cubicBezTo>
                    <a:pt x="562" y="443"/>
                    <a:pt x="564" y="442"/>
                    <a:pt x="564" y="426"/>
                  </a:cubicBezTo>
                  <a:cubicBezTo>
                    <a:pt x="564" y="416"/>
                    <a:pt x="562" y="413"/>
                    <a:pt x="559" y="411"/>
                  </a:cubicBezTo>
                  <a:cubicBezTo>
                    <a:pt x="555" y="407"/>
                    <a:pt x="552" y="403"/>
                    <a:pt x="556" y="393"/>
                  </a:cubicBezTo>
                  <a:cubicBezTo>
                    <a:pt x="559" y="384"/>
                    <a:pt x="564" y="379"/>
                    <a:pt x="568" y="374"/>
                  </a:cubicBezTo>
                  <a:cubicBezTo>
                    <a:pt x="573" y="369"/>
                    <a:pt x="576" y="365"/>
                    <a:pt x="576" y="359"/>
                  </a:cubicBezTo>
                  <a:cubicBezTo>
                    <a:pt x="576" y="354"/>
                    <a:pt x="577" y="347"/>
                    <a:pt x="579" y="339"/>
                  </a:cubicBezTo>
                  <a:cubicBezTo>
                    <a:pt x="581" y="331"/>
                    <a:pt x="584" y="313"/>
                    <a:pt x="581" y="311"/>
                  </a:cubicBezTo>
                  <a:cubicBezTo>
                    <a:pt x="579" y="311"/>
                    <a:pt x="577" y="311"/>
                    <a:pt x="575" y="311"/>
                  </a:cubicBezTo>
                  <a:cubicBezTo>
                    <a:pt x="566" y="311"/>
                    <a:pt x="557" y="307"/>
                    <a:pt x="553" y="300"/>
                  </a:cubicBezTo>
                  <a:cubicBezTo>
                    <a:pt x="552" y="296"/>
                    <a:pt x="550" y="290"/>
                    <a:pt x="556" y="281"/>
                  </a:cubicBezTo>
                  <a:cubicBezTo>
                    <a:pt x="563" y="274"/>
                    <a:pt x="560" y="271"/>
                    <a:pt x="552" y="261"/>
                  </a:cubicBezTo>
                  <a:cubicBezTo>
                    <a:pt x="549" y="257"/>
                    <a:pt x="545" y="253"/>
                    <a:pt x="542" y="248"/>
                  </a:cubicBezTo>
                  <a:cubicBezTo>
                    <a:pt x="530" y="231"/>
                    <a:pt x="537" y="186"/>
                    <a:pt x="538" y="179"/>
                  </a:cubicBezTo>
                  <a:lnTo>
                    <a:pt x="537" y="177"/>
                  </a:lnTo>
                  <a:lnTo>
                    <a:pt x="539" y="177"/>
                  </a:lnTo>
                  <a:lnTo>
                    <a:pt x="539" y="176"/>
                  </a:lnTo>
                  <a:lnTo>
                    <a:pt x="541" y="176"/>
                  </a:lnTo>
                  <a:lnTo>
                    <a:pt x="555" y="170"/>
                  </a:lnTo>
                  <a:cubicBezTo>
                    <a:pt x="556" y="169"/>
                    <a:pt x="558" y="169"/>
                    <a:pt x="559" y="169"/>
                  </a:cubicBezTo>
                  <a:cubicBezTo>
                    <a:pt x="569" y="169"/>
                    <a:pt x="579" y="183"/>
                    <a:pt x="590" y="199"/>
                  </a:cubicBezTo>
                  <a:cubicBezTo>
                    <a:pt x="599" y="211"/>
                    <a:pt x="608" y="223"/>
                    <a:pt x="617" y="228"/>
                  </a:cubicBezTo>
                  <a:cubicBezTo>
                    <a:pt x="619" y="230"/>
                    <a:pt x="622" y="231"/>
                    <a:pt x="624" y="231"/>
                  </a:cubicBezTo>
                  <a:cubicBezTo>
                    <a:pt x="627" y="231"/>
                    <a:pt x="630" y="229"/>
                    <a:pt x="633" y="226"/>
                  </a:cubicBezTo>
                  <a:cubicBezTo>
                    <a:pt x="638" y="219"/>
                    <a:pt x="640" y="206"/>
                    <a:pt x="637" y="195"/>
                  </a:cubicBezTo>
                  <a:cubicBezTo>
                    <a:pt x="633" y="179"/>
                    <a:pt x="634" y="166"/>
                    <a:pt x="641" y="156"/>
                  </a:cubicBezTo>
                  <a:cubicBezTo>
                    <a:pt x="646" y="149"/>
                    <a:pt x="653" y="145"/>
                    <a:pt x="664" y="143"/>
                  </a:cubicBezTo>
                  <a:cubicBezTo>
                    <a:pt x="666" y="143"/>
                    <a:pt x="668" y="143"/>
                    <a:pt x="670" y="143"/>
                  </a:cubicBezTo>
                  <a:cubicBezTo>
                    <a:pt x="687" y="143"/>
                    <a:pt x="689" y="155"/>
                    <a:pt x="693" y="185"/>
                  </a:cubicBezTo>
                  <a:cubicBezTo>
                    <a:pt x="694" y="192"/>
                    <a:pt x="695" y="199"/>
                    <a:pt x="697" y="208"/>
                  </a:cubicBezTo>
                  <a:cubicBezTo>
                    <a:pt x="700" y="226"/>
                    <a:pt x="709" y="234"/>
                    <a:pt x="726" y="234"/>
                  </a:cubicBezTo>
                  <a:cubicBezTo>
                    <a:pt x="743" y="234"/>
                    <a:pt x="761" y="225"/>
                    <a:pt x="761" y="225"/>
                  </a:cubicBezTo>
                  <a:lnTo>
                    <a:pt x="765" y="223"/>
                  </a:lnTo>
                  <a:lnTo>
                    <a:pt x="767" y="228"/>
                  </a:lnTo>
                  <a:cubicBezTo>
                    <a:pt x="769" y="239"/>
                    <a:pt x="772" y="242"/>
                    <a:pt x="795" y="242"/>
                  </a:cubicBezTo>
                  <a:cubicBezTo>
                    <a:pt x="809" y="242"/>
                    <a:pt x="810" y="251"/>
                    <a:pt x="811" y="253"/>
                  </a:cubicBezTo>
                  <a:cubicBezTo>
                    <a:pt x="811" y="264"/>
                    <a:pt x="799" y="277"/>
                    <a:pt x="787" y="279"/>
                  </a:cubicBezTo>
                  <a:cubicBezTo>
                    <a:pt x="785" y="279"/>
                    <a:pt x="783" y="280"/>
                    <a:pt x="781" y="280"/>
                  </a:cubicBezTo>
                  <a:cubicBezTo>
                    <a:pt x="774" y="281"/>
                    <a:pt x="774" y="281"/>
                    <a:pt x="773" y="301"/>
                  </a:cubicBezTo>
                  <a:lnTo>
                    <a:pt x="772" y="316"/>
                  </a:lnTo>
                  <a:cubicBezTo>
                    <a:pt x="772" y="325"/>
                    <a:pt x="773" y="328"/>
                    <a:pt x="774" y="329"/>
                  </a:cubicBezTo>
                  <a:lnTo>
                    <a:pt x="774" y="329"/>
                  </a:lnTo>
                  <a:cubicBezTo>
                    <a:pt x="781" y="329"/>
                    <a:pt x="793" y="317"/>
                    <a:pt x="802" y="310"/>
                  </a:cubicBezTo>
                  <a:cubicBezTo>
                    <a:pt x="808" y="304"/>
                    <a:pt x="813" y="300"/>
                    <a:pt x="816" y="298"/>
                  </a:cubicBezTo>
                  <a:cubicBezTo>
                    <a:pt x="822" y="295"/>
                    <a:pt x="822" y="293"/>
                    <a:pt x="822" y="286"/>
                  </a:cubicBezTo>
                  <a:cubicBezTo>
                    <a:pt x="823" y="282"/>
                    <a:pt x="824" y="276"/>
                    <a:pt x="826" y="268"/>
                  </a:cubicBezTo>
                  <a:cubicBezTo>
                    <a:pt x="829" y="256"/>
                    <a:pt x="834" y="244"/>
                    <a:pt x="845" y="244"/>
                  </a:cubicBezTo>
                  <a:cubicBezTo>
                    <a:pt x="850" y="244"/>
                    <a:pt x="856" y="246"/>
                    <a:pt x="864" y="252"/>
                  </a:cubicBezTo>
                  <a:cubicBezTo>
                    <a:pt x="869" y="255"/>
                    <a:pt x="871" y="256"/>
                    <a:pt x="873" y="256"/>
                  </a:cubicBezTo>
                  <a:cubicBezTo>
                    <a:pt x="876" y="256"/>
                    <a:pt x="879" y="251"/>
                    <a:pt x="882" y="244"/>
                  </a:cubicBezTo>
                  <a:cubicBezTo>
                    <a:pt x="883" y="240"/>
                    <a:pt x="885" y="236"/>
                    <a:pt x="887" y="232"/>
                  </a:cubicBezTo>
                  <a:cubicBezTo>
                    <a:pt x="889" y="229"/>
                    <a:pt x="893" y="225"/>
                    <a:pt x="901" y="225"/>
                  </a:cubicBezTo>
                  <a:cubicBezTo>
                    <a:pt x="906" y="225"/>
                    <a:pt x="911" y="227"/>
                    <a:pt x="916" y="229"/>
                  </a:cubicBezTo>
                  <a:lnTo>
                    <a:pt x="900" y="205"/>
                  </a:lnTo>
                  <a:lnTo>
                    <a:pt x="916" y="192"/>
                  </a:lnTo>
                  <a:lnTo>
                    <a:pt x="916" y="192"/>
                  </a:lnTo>
                  <a:lnTo>
                    <a:pt x="918" y="190"/>
                  </a:lnTo>
                  <a:lnTo>
                    <a:pt x="923" y="186"/>
                  </a:lnTo>
                  <a:lnTo>
                    <a:pt x="923" y="187"/>
                  </a:lnTo>
                  <a:cubicBezTo>
                    <a:pt x="926" y="186"/>
                    <a:pt x="929" y="186"/>
                    <a:pt x="933" y="186"/>
                  </a:cubicBezTo>
                  <a:cubicBezTo>
                    <a:pt x="938" y="186"/>
                    <a:pt x="943" y="187"/>
                    <a:pt x="948" y="188"/>
                  </a:cubicBezTo>
                  <a:cubicBezTo>
                    <a:pt x="953" y="189"/>
                    <a:pt x="958" y="190"/>
                    <a:pt x="963" y="190"/>
                  </a:cubicBezTo>
                  <a:cubicBezTo>
                    <a:pt x="967" y="190"/>
                    <a:pt x="970" y="189"/>
                    <a:pt x="973" y="187"/>
                  </a:cubicBezTo>
                  <a:cubicBezTo>
                    <a:pt x="977" y="185"/>
                    <a:pt x="981" y="184"/>
                    <a:pt x="985" y="182"/>
                  </a:cubicBezTo>
                  <a:cubicBezTo>
                    <a:pt x="998" y="178"/>
                    <a:pt x="1006" y="176"/>
                    <a:pt x="1006" y="156"/>
                  </a:cubicBezTo>
                  <a:cubicBezTo>
                    <a:pt x="1006" y="128"/>
                    <a:pt x="1031" y="126"/>
                    <a:pt x="1055" y="124"/>
                  </a:cubicBezTo>
                  <a:cubicBezTo>
                    <a:pt x="1059" y="124"/>
                    <a:pt x="1063" y="124"/>
                    <a:pt x="1067" y="123"/>
                  </a:cubicBezTo>
                  <a:cubicBezTo>
                    <a:pt x="1083" y="122"/>
                    <a:pt x="1083" y="119"/>
                    <a:pt x="1082" y="114"/>
                  </a:cubicBezTo>
                  <a:cubicBezTo>
                    <a:pt x="1082" y="111"/>
                    <a:pt x="1082" y="107"/>
                    <a:pt x="1084" y="102"/>
                  </a:cubicBezTo>
                  <a:cubicBezTo>
                    <a:pt x="1087" y="96"/>
                    <a:pt x="1092" y="82"/>
                    <a:pt x="1079" y="69"/>
                  </a:cubicBezTo>
                  <a:cubicBezTo>
                    <a:pt x="1076" y="65"/>
                    <a:pt x="1072" y="64"/>
                    <a:pt x="1067" y="64"/>
                  </a:cubicBezTo>
                  <a:cubicBezTo>
                    <a:pt x="1064" y="64"/>
                    <a:pt x="1062" y="64"/>
                    <a:pt x="1060" y="64"/>
                  </a:cubicBezTo>
                  <a:cubicBezTo>
                    <a:pt x="1057" y="65"/>
                    <a:pt x="1054" y="65"/>
                    <a:pt x="1051" y="65"/>
                  </a:cubicBezTo>
                  <a:cubicBezTo>
                    <a:pt x="1049" y="65"/>
                    <a:pt x="1046" y="65"/>
                    <a:pt x="1043" y="64"/>
                  </a:cubicBezTo>
                  <a:cubicBezTo>
                    <a:pt x="1027" y="61"/>
                    <a:pt x="1026" y="53"/>
                    <a:pt x="1026" y="52"/>
                  </a:cubicBezTo>
                  <a:cubicBezTo>
                    <a:pt x="1026" y="50"/>
                    <a:pt x="1032" y="32"/>
                    <a:pt x="1045" y="22"/>
                  </a:cubicBezTo>
                  <a:cubicBezTo>
                    <a:pt x="1057" y="13"/>
                    <a:pt x="1072" y="10"/>
                    <a:pt x="1087" y="7"/>
                  </a:cubicBezTo>
                  <a:cubicBezTo>
                    <a:pt x="1088" y="7"/>
                    <a:pt x="1090" y="7"/>
                    <a:pt x="1091" y="7"/>
                  </a:cubicBezTo>
                  <a:cubicBezTo>
                    <a:pt x="1098" y="7"/>
                    <a:pt x="1102" y="11"/>
                    <a:pt x="1105" y="14"/>
                  </a:cubicBezTo>
                  <a:cubicBezTo>
                    <a:pt x="1107" y="16"/>
                    <a:pt x="1108" y="17"/>
                    <a:pt x="1110" y="17"/>
                  </a:cubicBezTo>
                  <a:cubicBezTo>
                    <a:pt x="1110" y="17"/>
                    <a:pt x="1111" y="17"/>
                    <a:pt x="1112" y="16"/>
                  </a:cubicBezTo>
                  <a:cubicBezTo>
                    <a:pt x="1116" y="14"/>
                    <a:pt x="1119" y="12"/>
                    <a:pt x="1121" y="9"/>
                  </a:cubicBezTo>
                  <a:cubicBezTo>
                    <a:pt x="1124" y="6"/>
                    <a:pt x="1126" y="4"/>
                    <a:pt x="1131" y="4"/>
                  </a:cubicBezTo>
                  <a:cubicBezTo>
                    <a:pt x="1132" y="4"/>
                    <a:pt x="1134" y="4"/>
                    <a:pt x="1135" y="4"/>
                  </a:cubicBezTo>
                  <a:cubicBezTo>
                    <a:pt x="1142" y="6"/>
                    <a:pt x="1144" y="12"/>
                    <a:pt x="1147" y="16"/>
                  </a:cubicBezTo>
                  <a:cubicBezTo>
                    <a:pt x="1149" y="20"/>
                    <a:pt x="1151" y="23"/>
                    <a:pt x="1154" y="25"/>
                  </a:cubicBezTo>
                  <a:cubicBezTo>
                    <a:pt x="1155" y="26"/>
                    <a:pt x="1156" y="26"/>
                    <a:pt x="1157" y="26"/>
                  </a:cubicBezTo>
                  <a:cubicBezTo>
                    <a:pt x="1160" y="26"/>
                    <a:pt x="1164" y="23"/>
                    <a:pt x="1170" y="19"/>
                  </a:cubicBezTo>
                  <a:cubicBezTo>
                    <a:pt x="1173" y="16"/>
                    <a:pt x="1177" y="13"/>
                    <a:pt x="1182" y="11"/>
                  </a:cubicBezTo>
                  <a:lnTo>
                    <a:pt x="1186" y="8"/>
                  </a:lnTo>
                  <a:cubicBezTo>
                    <a:pt x="1194" y="3"/>
                    <a:pt x="1199" y="0"/>
                    <a:pt x="1204" y="0"/>
                  </a:cubicBezTo>
                  <a:cubicBezTo>
                    <a:pt x="1206" y="0"/>
                    <a:pt x="1208" y="1"/>
                    <a:pt x="1211" y="1"/>
                  </a:cubicBezTo>
                  <a:cubicBezTo>
                    <a:pt x="1221" y="5"/>
                    <a:pt x="1221" y="27"/>
                    <a:pt x="1216" y="61"/>
                  </a:cubicBezTo>
                  <a:cubicBezTo>
                    <a:pt x="1214" y="83"/>
                    <a:pt x="1215" y="89"/>
                    <a:pt x="1216" y="90"/>
                  </a:cubicBezTo>
                  <a:cubicBezTo>
                    <a:pt x="1216" y="90"/>
                    <a:pt x="1218" y="88"/>
                    <a:pt x="1221" y="84"/>
                  </a:cubicBezTo>
                  <a:cubicBezTo>
                    <a:pt x="1224" y="80"/>
                    <a:pt x="1226" y="76"/>
                    <a:pt x="1228" y="73"/>
                  </a:cubicBezTo>
                  <a:cubicBezTo>
                    <a:pt x="1231" y="68"/>
                    <a:pt x="1233" y="64"/>
                    <a:pt x="1238" y="64"/>
                  </a:cubicBezTo>
                  <a:cubicBezTo>
                    <a:pt x="1242" y="64"/>
                    <a:pt x="1246" y="68"/>
                    <a:pt x="1256" y="78"/>
                  </a:cubicBezTo>
                  <a:cubicBezTo>
                    <a:pt x="1259" y="81"/>
                    <a:pt x="1262" y="83"/>
                    <a:pt x="1265" y="83"/>
                  </a:cubicBezTo>
                  <a:cubicBezTo>
                    <a:pt x="1269" y="83"/>
                    <a:pt x="1273" y="78"/>
                    <a:pt x="1278" y="72"/>
                  </a:cubicBezTo>
                  <a:cubicBezTo>
                    <a:pt x="1282" y="66"/>
                    <a:pt x="1288" y="59"/>
                    <a:pt x="1296" y="57"/>
                  </a:cubicBezTo>
                  <a:cubicBezTo>
                    <a:pt x="1297" y="56"/>
                    <a:pt x="1299" y="56"/>
                    <a:pt x="1301" y="56"/>
                  </a:cubicBezTo>
                  <a:cubicBezTo>
                    <a:pt x="1306" y="56"/>
                    <a:pt x="1310" y="58"/>
                    <a:pt x="1314" y="63"/>
                  </a:cubicBezTo>
                  <a:cubicBezTo>
                    <a:pt x="1322" y="74"/>
                    <a:pt x="1326" y="93"/>
                    <a:pt x="1324" y="102"/>
                  </a:cubicBezTo>
                  <a:cubicBezTo>
                    <a:pt x="1321" y="111"/>
                    <a:pt x="1323" y="118"/>
                    <a:pt x="1336" y="123"/>
                  </a:cubicBezTo>
                  <a:cubicBezTo>
                    <a:pt x="1338" y="124"/>
                    <a:pt x="1339" y="125"/>
                    <a:pt x="1340" y="125"/>
                  </a:cubicBezTo>
                  <a:cubicBezTo>
                    <a:pt x="1343" y="126"/>
                    <a:pt x="1346" y="127"/>
                    <a:pt x="1347" y="129"/>
                  </a:cubicBezTo>
                  <a:cubicBezTo>
                    <a:pt x="1349" y="133"/>
                    <a:pt x="1347" y="137"/>
                    <a:pt x="1343" y="147"/>
                  </a:cubicBezTo>
                  <a:cubicBezTo>
                    <a:pt x="1341" y="154"/>
                    <a:pt x="1337" y="164"/>
                    <a:pt x="1332" y="178"/>
                  </a:cubicBezTo>
                  <a:cubicBezTo>
                    <a:pt x="1328" y="191"/>
                    <a:pt x="1327" y="197"/>
                    <a:pt x="1327" y="199"/>
                  </a:cubicBezTo>
                  <a:cubicBezTo>
                    <a:pt x="1332" y="196"/>
                    <a:pt x="1343" y="184"/>
                    <a:pt x="1349" y="174"/>
                  </a:cubicBezTo>
                  <a:cubicBezTo>
                    <a:pt x="1351" y="170"/>
                    <a:pt x="1354" y="169"/>
                    <a:pt x="1356" y="169"/>
                  </a:cubicBezTo>
                  <a:cubicBezTo>
                    <a:pt x="1369" y="169"/>
                    <a:pt x="1376" y="210"/>
                    <a:pt x="1376" y="223"/>
                  </a:cubicBezTo>
                  <a:cubicBezTo>
                    <a:pt x="1376" y="233"/>
                    <a:pt x="1378" y="240"/>
                    <a:pt x="1381" y="246"/>
                  </a:cubicBezTo>
                  <a:cubicBezTo>
                    <a:pt x="1384" y="252"/>
                    <a:pt x="1390" y="255"/>
                    <a:pt x="1398" y="255"/>
                  </a:cubicBezTo>
                  <a:cubicBezTo>
                    <a:pt x="1400" y="255"/>
                    <a:pt x="1403" y="254"/>
                    <a:pt x="1406" y="254"/>
                  </a:cubicBezTo>
                  <a:cubicBezTo>
                    <a:pt x="1425" y="250"/>
                    <a:pt x="1426" y="247"/>
                    <a:pt x="1428" y="240"/>
                  </a:cubicBezTo>
                  <a:cubicBezTo>
                    <a:pt x="1429" y="236"/>
                    <a:pt x="1430" y="232"/>
                    <a:pt x="1433" y="227"/>
                  </a:cubicBezTo>
                  <a:cubicBezTo>
                    <a:pt x="1438" y="215"/>
                    <a:pt x="1447" y="208"/>
                    <a:pt x="1455" y="208"/>
                  </a:cubicBezTo>
                  <a:cubicBezTo>
                    <a:pt x="1459" y="208"/>
                    <a:pt x="1467" y="210"/>
                    <a:pt x="1469" y="225"/>
                  </a:cubicBezTo>
                  <a:cubicBezTo>
                    <a:pt x="1470" y="235"/>
                    <a:pt x="1472" y="241"/>
                    <a:pt x="1474" y="246"/>
                  </a:cubicBezTo>
                  <a:cubicBezTo>
                    <a:pt x="1477" y="253"/>
                    <a:pt x="1479" y="260"/>
                    <a:pt x="1478" y="273"/>
                  </a:cubicBezTo>
                  <a:cubicBezTo>
                    <a:pt x="1475" y="289"/>
                    <a:pt x="1480" y="292"/>
                    <a:pt x="1491" y="297"/>
                  </a:cubicBezTo>
                  <a:lnTo>
                    <a:pt x="1493" y="298"/>
                  </a:lnTo>
                  <a:cubicBezTo>
                    <a:pt x="1506" y="304"/>
                    <a:pt x="1509" y="335"/>
                    <a:pt x="1510" y="339"/>
                  </a:cubicBezTo>
                  <a:lnTo>
                    <a:pt x="1510" y="344"/>
                  </a:lnTo>
                  <a:lnTo>
                    <a:pt x="1505" y="343"/>
                  </a:lnTo>
                  <a:cubicBezTo>
                    <a:pt x="1505" y="343"/>
                    <a:pt x="1504" y="343"/>
                    <a:pt x="1503" y="343"/>
                  </a:cubicBezTo>
                  <a:cubicBezTo>
                    <a:pt x="1498" y="343"/>
                    <a:pt x="1489" y="344"/>
                    <a:pt x="1483" y="355"/>
                  </a:cubicBezTo>
                  <a:cubicBezTo>
                    <a:pt x="1475" y="371"/>
                    <a:pt x="1486" y="401"/>
                    <a:pt x="1497" y="412"/>
                  </a:cubicBezTo>
                  <a:cubicBezTo>
                    <a:pt x="1505" y="420"/>
                    <a:pt x="1502" y="432"/>
                    <a:pt x="1498" y="444"/>
                  </a:cubicBezTo>
                  <a:cubicBezTo>
                    <a:pt x="1495" y="452"/>
                    <a:pt x="1492" y="462"/>
                    <a:pt x="1492" y="472"/>
                  </a:cubicBezTo>
                  <a:cubicBezTo>
                    <a:pt x="1492" y="497"/>
                    <a:pt x="1527" y="525"/>
                    <a:pt x="1545" y="533"/>
                  </a:cubicBezTo>
                  <a:cubicBezTo>
                    <a:pt x="1557" y="538"/>
                    <a:pt x="1563" y="544"/>
                    <a:pt x="1564" y="551"/>
                  </a:cubicBezTo>
                  <a:cubicBezTo>
                    <a:pt x="1564" y="556"/>
                    <a:pt x="1563" y="562"/>
                    <a:pt x="1555" y="568"/>
                  </a:cubicBezTo>
                  <a:cubicBezTo>
                    <a:pt x="1538" y="581"/>
                    <a:pt x="1538" y="586"/>
                    <a:pt x="1541" y="589"/>
                  </a:cubicBezTo>
                  <a:cubicBezTo>
                    <a:pt x="1543" y="592"/>
                    <a:pt x="1546" y="593"/>
                    <a:pt x="1550" y="595"/>
                  </a:cubicBezTo>
                  <a:cubicBezTo>
                    <a:pt x="1556" y="597"/>
                    <a:pt x="1563" y="599"/>
                    <a:pt x="1565" y="608"/>
                  </a:cubicBezTo>
                  <a:cubicBezTo>
                    <a:pt x="1566" y="612"/>
                    <a:pt x="1565" y="616"/>
                    <a:pt x="1565" y="619"/>
                  </a:cubicBezTo>
                  <a:cubicBezTo>
                    <a:pt x="1565" y="627"/>
                    <a:pt x="1565" y="631"/>
                    <a:pt x="1576" y="634"/>
                  </a:cubicBezTo>
                  <a:cubicBezTo>
                    <a:pt x="1598" y="640"/>
                    <a:pt x="1616" y="650"/>
                    <a:pt x="1648" y="682"/>
                  </a:cubicBezTo>
                  <a:cubicBezTo>
                    <a:pt x="1681" y="714"/>
                    <a:pt x="1684" y="771"/>
                    <a:pt x="1681" y="784"/>
                  </a:cubicBezTo>
                  <a:cubicBezTo>
                    <a:pt x="1679" y="792"/>
                    <a:pt x="1673" y="794"/>
                    <a:pt x="1669" y="795"/>
                  </a:cubicBezTo>
                  <a:cubicBezTo>
                    <a:pt x="1669" y="795"/>
                    <a:pt x="1669" y="795"/>
                    <a:pt x="1669" y="795"/>
                  </a:cubicBezTo>
                  <a:cubicBezTo>
                    <a:pt x="1678" y="811"/>
                    <a:pt x="1678" y="826"/>
                    <a:pt x="1669" y="840"/>
                  </a:cubicBezTo>
                  <a:cubicBezTo>
                    <a:pt x="1658" y="856"/>
                    <a:pt x="1657" y="874"/>
                    <a:pt x="1666" y="892"/>
                  </a:cubicBezTo>
                  <a:cubicBezTo>
                    <a:pt x="1669" y="898"/>
                    <a:pt x="1673" y="899"/>
                    <a:pt x="1678" y="900"/>
                  </a:cubicBezTo>
                  <a:cubicBezTo>
                    <a:pt x="1684" y="901"/>
                    <a:pt x="1691" y="903"/>
                    <a:pt x="1698" y="915"/>
                  </a:cubicBezTo>
                  <a:cubicBezTo>
                    <a:pt x="1703" y="924"/>
                    <a:pt x="1704" y="934"/>
                    <a:pt x="1699" y="943"/>
                  </a:cubicBezTo>
                  <a:cubicBezTo>
                    <a:pt x="1694" y="951"/>
                    <a:pt x="1686" y="955"/>
                    <a:pt x="1680" y="955"/>
                  </a:cubicBezTo>
                  <a:cubicBezTo>
                    <a:pt x="1678" y="955"/>
                    <a:pt x="1676" y="955"/>
                    <a:pt x="1674" y="955"/>
                  </a:cubicBezTo>
                  <a:cubicBezTo>
                    <a:pt x="1672" y="955"/>
                    <a:pt x="1669" y="955"/>
                    <a:pt x="1666" y="955"/>
                  </a:cubicBezTo>
                  <a:cubicBezTo>
                    <a:pt x="1657" y="955"/>
                    <a:pt x="1651" y="956"/>
                    <a:pt x="1648" y="960"/>
                  </a:cubicBezTo>
                  <a:cubicBezTo>
                    <a:pt x="1646" y="962"/>
                    <a:pt x="1644" y="963"/>
                    <a:pt x="1641" y="963"/>
                  </a:cubicBezTo>
                  <a:cubicBezTo>
                    <a:pt x="1637" y="963"/>
                    <a:pt x="1633" y="959"/>
                    <a:pt x="1628" y="954"/>
                  </a:cubicBezTo>
                  <a:cubicBezTo>
                    <a:pt x="1621" y="948"/>
                    <a:pt x="1613" y="941"/>
                    <a:pt x="1601" y="938"/>
                  </a:cubicBezTo>
                  <a:cubicBezTo>
                    <a:pt x="1593" y="936"/>
                    <a:pt x="1588" y="935"/>
                    <a:pt x="1584" y="935"/>
                  </a:cubicBezTo>
                  <a:cubicBezTo>
                    <a:pt x="1577" y="935"/>
                    <a:pt x="1575" y="938"/>
                    <a:pt x="1570" y="955"/>
                  </a:cubicBezTo>
                  <a:cubicBezTo>
                    <a:pt x="1566" y="972"/>
                    <a:pt x="1597" y="991"/>
                    <a:pt x="1609" y="997"/>
                  </a:cubicBezTo>
                  <a:lnTo>
                    <a:pt x="1607" y="1005"/>
                  </a:lnTo>
                  <a:cubicBezTo>
                    <a:pt x="1604" y="1004"/>
                    <a:pt x="1602" y="1004"/>
                    <a:pt x="1600" y="1004"/>
                  </a:cubicBezTo>
                  <a:cubicBezTo>
                    <a:pt x="1596" y="1004"/>
                    <a:pt x="1594" y="1005"/>
                    <a:pt x="1593" y="1006"/>
                  </a:cubicBezTo>
                  <a:cubicBezTo>
                    <a:pt x="1593" y="1006"/>
                    <a:pt x="1592" y="1010"/>
                    <a:pt x="1602" y="1021"/>
                  </a:cubicBezTo>
                  <a:cubicBezTo>
                    <a:pt x="1614" y="1036"/>
                    <a:pt x="1610" y="1064"/>
                    <a:pt x="1604" y="1079"/>
                  </a:cubicBezTo>
                  <a:cubicBezTo>
                    <a:pt x="1600" y="1086"/>
                    <a:pt x="1596" y="1090"/>
                    <a:pt x="1592" y="1090"/>
                  </a:cubicBezTo>
                  <a:cubicBezTo>
                    <a:pt x="1591" y="1090"/>
                    <a:pt x="1589" y="1089"/>
                    <a:pt x="1587" y="1088"/>
                  </a:cubicBezTo>
                  <a:cubicBezTo>
                    <a:pt x="1583" y="1084"/>
                    <a:pt x="1578" y="1081"/>
                    <a:pt x="1574" y="1081"/>
                  </a:cubicBezTo>
                  <a:cubicBezTo>
                    <a:pt x="1570" y="1081"/>
                    <a:pt x="1568" y="1083"/>
                    <a:pt x="1568" y="1086"/>
                  </a:cubicBezTo>
                  <a:cubicBezTo>
                    <a:pt x="1567" y="1089"/>
                    <a:pt x="1569" y="1092"/>
                    <a:pt x="1573" y="1096"/>
                  </a:cubicBezTo>
                  <a:cubicBezTo>
                    <a:pt x="1575" y="1098"/>
                    <a:pt x="1578" y="1101"/>
                    <a:pt x="1577" y="1104"/>
                  </a:cubicBezTo>
                  <a:cubicBezTo>
                    <a:pt x="1576" y="1108"/>
                    <a:pt x="1572" y="1109"/>
                    <a:pt x="1571" y="1109"/>
                  </a:cubicBezTo>
                  <a:cubicBezTo>
                    <a:pt x="1561" y="1111"/>
                    <a:pt x="1547" y="1116"/>
                    <a:pt x="1529" y="1131"/>
                  </a:cubicBezTo>
                  <a:cubicBezTo>
                    <a:pt x="1523" y="1136"/>
                    <a:pt x="1518" y="1138"/>
                    <a:pt x="1513" y="1138"/>
                  </a:cubicBezTo>
                  <a:cubicBezTo>
                    <a:pt x="1506" y="1138"/>
                    <a:pt x="1500" y="1133"/>
                    <a:pt x="1495" y="1129"/>
                  </a:cubicBezTo>
                  <a:cubicBezTo>
                    <a:pt x="1492" y="1127"/>
                    <a:pt x="1489" y="1125"/>
                    <a:pt x="1487" y="1123"/>
                  </a:cubicBezTo>
                  <a:lnTo>
                    <a:pt x="1486" y="1123"/>
                  </a:lnTo>
                  <a:cubicBezTo>
                    <a:pt x="1476" y="1123"/>
                    <a:pt x="1454" y="1148"/>
                    <a:pt x="1440" y="1179"/>
                  </a:cubicBezTo>
                  <a:cubicBezTo>
                    <a:pt x="1433" y="1194"/>
                    <a:pt x="1425" y="1202"/>
                    <a:pt x="1420" y="1207"/>
                  </a:cubicBezTo>
                  <a:cubicBezTo>
                    <a:pt x="1418" y="1208"/>
                    <a:pt x="1416" y="1210"/>
                    <a:pt x="1416" y="1211"/>
                  </a:cubicBezTo>
                  <a:lnTo>
                    <a:pt x="1416" y="1211"/>
                  </a:lnTo>
                  <a:cubicBezTo>
                    <a:pt x="1416" y="1211"/>
                    <a:pt x="1417" y="1212"/>
                    <a:pt x="1421" y="1215"/>
                  </a:cubicBezTo>
                  <a:cubicBezTo>
                    <a:pt x="1439" y="1227"/>
                    <a:pt x="1473" y="1281"/>
                    <a:pt x="1474" y="1283"/>
                  </a:cubicBezTo>
                  <a:lnTo>
                    <a:pt x="1475" y="1284"/>
                  </a:lnTo>
                  <a:lnTo>
                    <a:pt x="1475" y="1286"/>
                  </a:lnTo>
                  <a:cubicBezTo>
                    <a:pt x="1475" y="1286"/>
                    <a:pt x="1472" y="1298"/>
                    <a:pt x="1475" y="1337"/>
                  </a:cubicBezTo>
                  <a:cubicBezTo>
                    <a:pt x="1476" y="1358"/>
                    <a:pt x="1489" y="1385"/>
                    <a:pt x="1501" y="1408"/>
                  </a:cubicBezTo>
                  <a:cubicBezTo>
                    <a:pt x="1512" y="1430"/>
                    <a:pt x="1521" y="1449"/>
                    <a:pt x="1521" y="1462"/>
                  </a:cubicBezTo>
                  <a:cubicBezTo>
                    <a:pt x="1521" y="1490"/>
                    <a:pt x="1503" y="1534"/>
                    <a:pt x="1485" y="1549"/>
                  </a:cubicBezTo>
                  <a:cubicBezTo>
                    <a:pt x="1479" y="1554"/>
                    <a:pt x="1481" y="1557"/>
                    <a:pt x="1487" y="1566"/>
                  </a:cubicBezTo>
                  <a:cubicBezTo>
                    <a:pt x="1492" y="1575"/>
                    <a:pt x="1500" y="1586"/>
                    <a:pt x="1495" y="1603"/>
                  </a:cubicBezTo>
                  <a:cubicBezTo>
                    <a:pt x="1493" y="1607"/>
                    <a:pt x="1492" y="1612"/>
                    <a:pt x="1491" y="1615"/>
                  </a:cubicBezTo>
                  <a:cubicBezTo>
                    <a:pt x="1484" y="1634"/>
                    <a:pt x="1483" y="1639"/>
                    <a:pt x="1503" y="1657"/>
                  </a:cubicBezTo>
                  <a:cubicBezTo>
                    <a:pt x="1513" y="1666"/>
                    <a:pt x="1517" y="1672"/>
                    <a:pt x="1516" y="1677"/>
                  </a:cubicBezTo>
                  <a:cubicBezTo>
                    <a:pt x="1515" y="1683"/>
                    <a:pt x="1510" y="1685"/>
                    <a:pt x="1503" y="1688"/>
                  </a:cubicBezTo>
                  <a:cubicBezTo>
                    <a:pt x="1499" y="1690"/>
                    <a:pt x="1495" y="1692"/>
                    <a:pt x="1491" y="1695"/>
                  </a:cubicBezTo>
                  <a:cubicBezTo>
                    <a:pt x="1483" y="1700"/>
                    <a:pt x="1484" y="1705"/>
                    <a:pt x="1494" y="1722"/>
                  </a:cubicBezTo>
                  <a:cubicBezTo>
                    <a:pt x="1499" y="1730"/>
                    <a:pt x="1504" y="1739"/>
                    <a:pt x="1509" y="1751"/>
                  </a:cubicBezTo>
                  <a:cubicBezTo>
                    <a:pt x="1520" y="1776"/>
                    <a:pt x="1508" y="1797"/>
                    <a:pt x="1504" y="1803"/>
                  </a:cubicBezTo>
                  <a:cubicBezTo>
                    <a:pt x="1498" y="1812"/>
                    <a:pt x="1491" y="1817"/>
                    <a:pt x="1486" y="1817"/>
                  </a:cubicBezTo>
                  <a:cubicBezTo>
                    <a:pt x="1483" y="1817"/>
                    <a:pt x="1480" y="1815"/>
                    <a:pt x="1479" y="1812"/>
                  </a:cubicBezTo>
                  <a:cubicBezTo>
                    <a:pt x="1476" y="1806"/>
                    <a:pt x="1467" y="1799"/>
                    <a:pt x="1457" y="1799"/>
                  </a:cubicBezTo>
                  <a:cubicBezTo>
                    <a:pt x="1451" y="1799"/>
                    <a:pt x="1446" y="1801"/>
                    <a:pt x="1441" y="1805"/>
                  </a:cubicBezTo>
                  <a:cubicBezTo>
                    <a:pt x="1431" y="1814"/>
                    <a:pt x="1416" y="1824"/>
                    <a:pt x="1399" y="1824"/>
                  </a:cubicBezTo>
                  <a:cubicBezTo>
                    <a:pt x="1390" y="1824"/>
                    <a:pt x="1382" y="1822"/>
                    <a:pt x="1373" y="1817"/>
                  </a:cubicBezTo>
                  <a:cubicBezTo>
                    <a:pt x="1367" y="1813"/>
                    <a:pt x="1362" y="1812"/>
                    <a:pt x="1357" y="1812"/>
                  </a:cubicBezTo>
                  <a:cubicBezTo>
                    <a:pt x="1346" y="1812"/>
                    <a:pt x="1339" y="1821"/>
                    <a:pt x="1331" y="1831"/>
                  </a:cubicBezTo>
                  <a:lnTo>
                    <a:pt x="1329" y="1833"/>
                  </a:lnTo>
                  <a:cubicBezTo>
                    <a:pt x="1317" y="1848"/>
                    <a:pt x="1296" y="1861"/>
                    <a:pt x="1277" y="1864"/>
                  </a:cubicBezTo>
                  <a:lnTo>
                    <a:pt x="1269" y="1865"/>
                  </a:lnTo>
                  <a:cubicBezTo>
                    <a:pt x="1253" y="1867"/>
                    <a:pt x="1230" y="1871"/>
                    <a:pt x="1221" y="1880"/>
                  </a:cubicBezTo>
                  <a:cubicBezTo>
                    <a:pt x="1218" y="1883"/>
                    <a:pt x="1218" y="1884"/>
                    <a:pt x="1218" y="1885"/>
                  </a:cubicBezTo>
                  <a:cubicBezTo>
                    <a:pt x="1218" y="1887"/>
                    <a:pt x="1224" y="1890"/>
                    <a:pt x="1230" y="1893"/>
                  </a:cubicBezTo>
                  <a:cubicBezTo>
                    <a:pt x="1233" y="1895"/>
                    <a:pt x="1237" y="1897"/>
                    <a:pt x="1241" y="1900"/>
                  </a:cubicBezTo>
                  <a:cubicBezTo>
                    <a:pt x="1252" y="1908"/>
                    <a:pt x="1276" y="1912"/>
                    <a:pt x="1289" y="1913"/>
                  </a:cubicBezTo>
                  <a:lnTo>
                    <a:pt x="1292" y="1913"/>
                  </a:lnTo>
                  <a:lnTo>
                    <a:pt x="1292" y="1916"/>
                  </a:lnTo>
                  <a:cubicBezTo>
                    <a:pt x="1293" y="1921"/>
                    <a:pt x="1294" y="1932"/>
                    <a:pt x="1288" y="1940"/>
                  </a:cubicBezTo>
                  <a:cubicBezTo>
                    <a:pt x="1286" y="1944"/>
                    <a:pt x="1282" y="1945"/>
                    <a:pt x="1276" y="1945"/>
                  </a:cubicBezTo>
                  <a:cubicBezTo>
                    <a:pt x="1266" y="1945"/>
                    <a:pt x="1253" y="1941"/>
                    <a:pt x="1248" y="1940"/>
                  </a:cubicBezTo>
                  <a:lnTo>
                    <a:pt x="1223" y="1955"/>
                  </a:lnTo>
                  <a:lnTo>
                    <a:pt x="1221" y="1952"/>
                  </a:lnTo>
                  <a:cubicBezTo>
                    <a:pt x="1221" y="1952"/>
                    <a:pt x="1209" y="1939"/>
                    <a:pt x="1197" y="1939"/>
                  </a:cubicBezTo>
                  <a:cubicBezTo>
                    <a:pt x="1194" y="1939"/>
                    <a:pt x="1191" y="1940"/>
                    <a:pt x="1189" y="1941"/>
                  </a:cubicBezTo>
                  <a:cubicBezTo>
                    <a:pt x="1173" y="1952"/>
                    <a:pt x="1159" y="1960"/>
                    <a:pt x="1142" y="1960"/>
                  </a:cubicBez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39" name="Freeform 446">
              <a:extLst>
                <a:ext uri="{FF2B5EF4-FFF2-40B4-BE49-F238E27FC236}">
                  <a16:creationId xmlns:a16="http://schemas.microsoft.com/office/drawing/2014/main" id="{03A273E2-3C29-1A39-4A70-A1480FB8AD60}"/>
                </a:ext>
              </a:extLst>
            </p:cNvPr>
            <p:cNvSpPr>
              <a:spLocks/>
            </p:cNvSpPr>
            <p:nvPr/>
          </p:nvSpPr>
          <p:spPr bwMode="auto">
            <a:xfrm>
              <a:off x="2411575" y="4432707"/>
              <a:ext cx="2395032" cy="2440933"/>
            </a:xfrm>
            <a:custGeom>
              <a:avLst/>
              <a:gdLst>
                <a:gd name="T0" fmla="*/ 648 w 2747"/>
                <a:gd name="T1" fmla="*/ 2714 h 2797"/>
                <a:gd name="T2" fmla="*/ 524 w 2747"/>
                <a:gd name="T3" fmla="*/ 2574 h 2797"/>
                <a:gd name="T4" fmla="*/ 444 w 2747"/>
                <a:gd name="T5" fmla="*/ 2572 h 2797"/>
                <a:gd name="T6" fmla="*/ 533 w 2747"/>
                <a:gd name="T7" fmla="*/ 2461 h 2797"/>
                <a:gd name="T8" fmla="*/ 656 w 2747"/>
                <a:gd name="T9" fmla="*/ 2332 h 2797"/>
                <a:gd name="T10" fmla="*/ 623 w 2747"/>
                <a:gd name="T11" fmla="*/ 1937 h 2797"/>
                <a:gd name="T12" fmla="*/ 724 w 2747"/>
                <a:gd name="T13" fmla="*/ 1753 h 2797"/>
                <a:gd name="T14" fmla="*/ 740 w 2747"/>
                <a:gd name="T15" fmla="*/ 1578 h 2797"/>
                <a:gd name="T16" fmla="*/ 815 w 2747"/>
                <a:gd name="T17" fmla="*/ 1546 h 2797"/>
                <a:gd name="T18" fmla="*/ 703 w 2747"/>
                <a:gd name="T19" fmla="*/ 1253 h 2797"/>
                <a:gd name="T20" fmla="*/ 645 w 2747"/>
                <a:gd name="T21" fmla="*/ 956 h 2797"/>
                <a:gd name="T22" fmla="*/ 524 w 2747"/>
                <a:gd name="T23" fmla="*/ 874 h 2797"/>
                <a:gd name="T24" fmla="*/ 489 w 2747"/>
                <a:gd name="T25" fmla="*/ 782 h 2797"/>
                <a:gd name="T26" fmla="*/ 383 w 2747"/>
                <a:gd name="T27" fmla="*/ 740 h 2797"/>
                <a:gd name="T28" fmla="*/ 305 w 2747"/>
                <a:gd name="T29" fmla="*/ 683 h 2797"/>
                <a:gd name="T30" fmla="*/ 205 w 2747"/>
                <a:gd name="T31" fmla="*/ 680 h 2797"/>
                <a:gd name="T32" fmla="*/ 211 w 2747"/>
                <a:gd name="T33" fmla="*/ 783 h 2797"/>
                <a:gd name="T34" fmla="*/ 69 w 2747"/>
                <a:gd name="T35" fmla="*/ 832 h 2797"/>
                <a:gd name="T36" fmla="*/ 83 w 2747"/>
                <a:gd name="T37" fmla="*/ 722 h 2797"/>
                <a:gd name="T38" fmla="*/ 48 w 2747"/>
                <a:gd name="T39" fmla="*/ 371 h 2797"/>
                <a:gd name="T40" fmla="*/ 193 w 2747"/>
                <a:gd name="T41" fmla="*/ 354 h 2797"/>
                <a:gd name="T42" fmla="*/ 286 w 2747"/>
                <a:gd name="T43" fmla="*/ 269 h 2797"/>
                <a:gd name="T44" fmla="*/ 420 w 2747"/>
                <a:gd name="T45" fmla="*/ 195 h 2797"/>
                <a:gd name="T46" fmla="*/ 572 w 2747"/>
                <a:gd name="T47" fmla="*/ 57 h 2797"/>
                <a:gd name="T48" fmla="*/ 655 w 2747"/>
                <a:gd name="T49" fmla="*/ 4 h 2797"/>
                <a:gd name="T50" fmla="*/ 797 w 2747"/>
                <a:gd name="T51" fmla="*/ 139 h 2797"/>
                <a:gd name="T52" fmla="*/ 935 w 2747"/>
                <a:gd name="T53" fmla="*/ 281 h 2797"/>
                <a:gd name="T54" fmla="*/ 1010 w 2747"/>
                <a:gd name="T55" fmla="*/ 260 h 2797"/>
                <a:gd name="T56" fmla="*/ 1038 w 2747"/>
                <a:gd name="T57" fmla="*/ 132 h 2797"/>
                <a:gd name="T58" fmla="*/ 1188 w 2747"/>
                <a:gd name="T59" fmla="*/ 196 h 2797"/>
                <a:gd name="T60" fmla="*/ 1253 w 2747"/>
                <a:gd name="T61" fmla="*/ 201 h 2797"/>
                <a:gd name="T62" fmla="*/ 1321 w 2747"/>
                <a:gd name="T63" fmla="*/ 14 h 2797"/>
                <a:gd name="T64" fmla="*/ 1430 w 2747"/>
                <a:gd name="T65" fmla="*/ 107 h 2797"/>
                <a:gd name="T66" fmla="*/ 1626 w 2747"/>
                <a:gd name="T67" fmla="*/ 100 h 2797"/>
                <a:gd name="T68" fmla="*/ 1722 w 2747"/>
                <a:gd name="T69" fmla="*/ 246 h 2797"/>
                <a:gd name="T70" fmla="*/ 1857 w 2747"/>
                <a:gd name="T71" fmla="*/ 412 h 2797"/>
                <a:gd name="T72" fmla="*/ 1928 w 2747"/>
                <a:gd name="T73" fmla="*/ 591 h 2797"/>
                <a:gd name="T74" fmla="*/ 1983 w 2747"/>
                <a:gd name="T75" fmla="*/ 756 h 2797"/>
                <a:gd name="T76" fmla="*/ 2183 w 2747"/>
                <a:gd name="T77" fmla="*/ 973 h 2797"/>
                <a:gd name="T78" fmla="*/ 2483 w 2747"/>
                <a:gd name="T79" fmla="*/ 1254 h 2797"/>
                <a:gd name="T80" fmla="*/ 2650 w 2747"/>
                <a:gd name="T81" fmla="*/ 1344 h 2797"/>
                <a:gd name="T82" fmla="*/ 2740 w 2747"/>
                <a:gd name="T83" fmla="*/ 1516 h 2797"/>
                <a:gd name="T84" fmla="*/ 2616 w 2747"/>
                <a:gd name="T85" fmla="*/ 1626 h 2797"/>
                <a:gd name="T86" fmla="*/ 2537 w 2747"/>
                <a:gd name="T87" fmla="*/ 1688 h 2797"/>
                <a:gd name="T88" fmla="*/ 2256 w 2747"/>
                <a:gd name="T89" fmla="*/ 1947 h 2797"/>
                <a:gd name="T90" fmla="*/ 2192 w 2747"/>
                <a:gd name="T91" fmla="*/ 2085 h 2797"/>
                <a:gd name="T92" fmla="*/ 2272 w 2747"/>
                <a:gd name="T93" fmla="*/ 2368 h 2797"/>
                <a:gd name="T94" fmla="*/ 2351 w 2747"/>
                <a:gd name="T95" fmla="*/ 2551 h 2797"/>
                <a:gd name="T96" fmla="*/ 2204 w 2747"/>
                <a:gd name="T97" fmla="*/ 2454 h 2797"/>
                <a:gd name="T98" fmla="*/ 2030 w 2747"/>
                <a:gd name="T99" fmla="*/ 2451 h 2797"/>
                <a:gd name="T100" fmla="*/ 1863 w 2747"/>
                <a:gd name="T101" fmla="*/ 2378 h 2797"/>
                <a:gd name="T102" fmla="*/ 1743 w 2747"/>
                <a:gd name="T103" fmla="*/ 2471 h 2797"/>
                <a:gd name="T104" fmla="*/ 1467 w 2747"/>
                <a:gd name="T105" fmla="*/ 2580 h 2797"/>
                <a:gd name="T106" fmla="*/ 1377 w 2747"/>
                <a:gd name="T107" fmla="*/ 2633 h 2797"/>
                <a:gd name="T108" fmla="*/ 1192 w 2747"/>
                <a:gd name="T109" fmla="*/ 2678 h 2797"/>
                <a:gd name="T110" fmla="*/ 1049 w 2747"/>
                <a:gd name="T111" fmla="*/ 2579 h 2797"/>
                <a:gd name="T112" fmla="*/ 864 w 2747"/>
                <a:gd name="T113" fmla="*/ 2600 h 2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47" h="2797">
                  <a:moveTo>
                    <a:pt x="712" y="2797"/>
                  </a:moveTo>
                  <a:cubicBezTo>
                    <a:pt x="705" y="2797"/>
                    <a:pt x="700" y="2794"/>
                    <a:pt x="698" y="2788"/>
                  </a:cubicBezTo>
                  <a:cubicBezTo>
                    <a:pt x="696" y="2782"/>
                    <a:pt x="699" y="2774"/>
                    <a:pt x="706" y="2769"/>
                  </a:cubicBezTo>
                  <a:cubicBezTo>
                    <a:pt x="713" y="2763"/>
                    <a:pt x="715" y="2753"/>
                    <a:pt x="718" y="2737"/>
                  </a:cubicBezTo>
                  <a:cubicBezTo>
                    <a:pt x="719" y="2731"/>
                    <a:pt x="720" y="2725"/>
                    <a:pt x="722" y="2719"/>
                  </a:cubicBezTo>
                  <a:cubicBezTo>
                    <a:pt x="724" y="2709"/>
                    <a:pt x="721" y="2703"/>
                    <a:pt x="718" y="2700"/>
                  </a:cubicBezTo>
                  <a:cubicBezTo>
                    <a:pt x="716" y="2697"/>
                    <a:pt x="713" y="2695"/>
                    <a:pt x="710" y="2695"/>
                  </a:cubicBezTo>
                  <a:cubicBezTo>
                    <a:pt x="707" y="2695"/>
                    <a:pt x="704" y="2697"/>
                    <a:pt x="703" y="2701"/>
                  </a:cubicBezTo>
                  <a:cubicBezTo>
                    <a:pt x="699" y="2712"/>
                    <a:pt x="686" y="2720"/>
                    <a:pt x="670" y="2720"/>
                  </a:cubicBezTo>
                  <a:cubicBezTo>
                    <a:pt x="661" y="2720"/>
                    <a:pt x="654" y="2718"/>
                    <a:pt x="648" y="2714"/>
                  </a:cubicBezTo>
                  <a:cubicBezTo>
                    <a:pt x="641" y="2710"/>
                    <a:pt x="636" y="2704"/>
                    <a:pt x="636" y="2696"/>
                  </a:cubicBezTo>
                  <a:cubicBezTo>
                    <a:pt x="634" y="2687"/>
                    <a:pt x="639" y="2677"/>
                    <a:pt x="647" y="2668"/>
                  </a:cubicBezTo>
                  <a:cubicBezTo>
                    <a:pt x="654" y="2661"/>
                    <a:pt x="650" y="2649"/>
                    <a:pt x="648" y="2644"/>
                  </a:cubicBezTo>
                  <a:cubicBezTo>
                    <a:pt x="643" y="2633"/>
                    <a:pt x="636" y="2625"/>
                    <a:pt x="634" y="2625"/>
                  </a:cubicBezTo>
                  <a:cubicBezTo>
                    <a:pt x="632" y="2625"/>
                    <a:pt x="630" y="2626"/>
                    <a:pt x="627" y="2626"/>
                  </a:cubicBezTo>
                  <a:cubicBezTo>
                    <a:pt x="617" y="2626"/>
                    <a:pt x="600" y="2620"/>
                    <a:pt x="589" y="2609"/>
                  </a:cubicBezTo>
                  <a:cubicBezTo>
                    <a:pt x="581" y="2601"/>
                    <a:pt x="577" y="2591"/>
                    <a:pt x="574" y="2583"/>
                  </a:cubicBezTo>
                  <a:cubicBezTo>
                    <a:pt x="572" y="2578"/>
                    <a:pt x="570" y="2574"/>
                    <a:pt x="569" y="2571"/>
                  </a:cubicBezTo>
                  <a:cubicBezTo>
                    <a:pt x="568" y="2571"/>
                    <a:pt x="567" y="2569"/>
                    <a:pt x="559" y="2569"/>
                  </a:cubicBezTo>
                  <a:cubicBezTo>
                    <a:pt x="549" y="2569"/>
                    <a:pt x="536" y="2572"/>
                    <a:pt x="524" y="2574"/>
                  </a:cubicBezTo>
                  <a:cubicBezTo>
                    <a:pt x="521" y="2574"/>
                    <a:pt x="517" y="2575"/>
                    <a:pt x="514" y="2576"/>
                  </a:cubicBezTo>
                  <a:cubicBezTo>
                    <a:pt x="512" y="2576"/>
                    <a:pt x="510" y="2576"/>
                    <a:pt x="509" y="2576"/>
                  </a:cubicBezTo>
                  <a:cubicBezTo>
                    <a:pt x="501" y="2576"/>
                    <a:pt x="496" y="2574"/>
                    <a:pt x="492" y="2569"/>
                  </a:cubicBezTo>
                  <a:cubicBezTo>
                    <a:pt x="487" y="2562"/>
                    <a:pt x="486" y="2553"/>
                    <a:pt x="490" y="2542"/>
                  </a:cubicBezTo>
                  <a:cubicBezTo>
                    <a:pt x="491" y="2537"/>
                    <a:pt x="490" y="2534"/>
                    <a:pt x="488" y="2531"/>
                  </a:cubicBezTo>
                  <a:cubicBezTo>
                    <a:pt x="486" y="2527"/>
                    <a:pt x="480" y="2525"/>
                    <a:pt x="475" y="2525"/>
                  </a:cubicBezTo>
                  <a:cubicBezTo>
                    <a:pt x="470" y="2525"/>
                    <a:pt x="466" y="2526"/>
                    <a:pt x="464" y="2528"/>
                  </a:cubicBezTo>
                  <a:cubicBezTo>
                    <a:pt x="455" y="2535"/>
                    <a:pt x="450" y="2557"/>
                    <a:pt x="448" y="2566"/>
                  </a:cubicBezTo>
                  <a:cubicBezTo>
                    <a:pt x="448" y="2566"/>
                    <a:pt x="449" y="2572"/>
                    <a:pt x="449" y="2572"/>
                  </a:cubicBezTo>
                  <a:lnTo>
                    <a:pt x="444" y="2572"/>
                  </a:lnTo>
                  <a:cubicBezTo>
                    <a:pt x="430" y="2570"/>
                    <a:pt x="405" y="2566"/>
                    <a:pt x="393" y="2558"/>
                  </a:cubicBezTo>
                  <a:cubicBezTo>
                    <a:pt x="389" y="2555"/>
                    <a:pt x="385" y="2553"/>
                    <a:pt x="382" y="2551"/>
                  </a:cubicBezTo>
                  <a:cubicBezTo>
                    <a:pt x="373" y="2546"/>
                    <a:pt x="367" y="2543"/>
                    <a:pt x="366" y="2537"/>
                  </a:cubicBezTo>
                  <a:cubicBezTo>
                    <a:pt x="366" y="2532"/>
                    <a:pt x="369" y="2528"/>
                    <a:pt x="372" y="2525"/>
                  </a:cubicBezTo>
                  <a:cubicBezTo>
                    <a:pt x="383" y="2515"/>
                    <a:pt x="406" y="2511"/>
                    <a:pt x="424" y="2508"/>
                  </a:cubicBezTo>
                  <a:lnTo>
                    <a:pt x="432" y="2507"/>
                  </a:lnTo>
                  <a:cubicBezTo>
                    <a:pt x="449" y="2504"/>
                    <a:pt x="468" y="2493"/>
                    <a:pt x="479" y="2479"/>
                  </a:cubicBezTo>
                  <a:lnTo>
                    <a:pt x="481" y="2477"/>
                  </a:lnTo>
                  <a:cubicBezTo>
                    <a:pt x="489" y="2467"/>
                    <a:pt x="498" y="2455"/>
                    <a:pt x="513" y="2455"/>
                  </a:cubicBezTo>
                  <a:cubicBezTo>
                    <a:pt x="519" y="2455"/>
                    <a:pt x="526" y="2457"/>
                    <a:pt x="533" y="2461"/>
                  </a:cubicBezTo>
                  <a:cubicBezTo>
                    <a:pt x="541" y="2465"/>
                    <a:pt x="548" y="2467"/>
                    <a:pt x="555" y="2467"/>
                  </a:cubicBezTo>
                  <a:cubicBezTo>
                    <a:pt x="570" y="2467"/>
                    <a:pt x="583" y="2458"/>
                    <a:pt x="592" y="2450"/>
                  </a:cubicBezTo>
                  <a:cubicBezTo>
                    <a:pt x="598" y="2445"/>
                    <a:pt x="606" y="2442"/>
                    <a:pt x="613" y="2442"/>
                  </a:cubicBezTo>
                  <a:cubicBezTo>
                    <a:pt x="626" y="2442"/>
                    <a:pt x="638" y="2451"/>
                    <a:pt x="642" y="2460"/>
                  </a:cubicBezTo>
                  <a:lnTo>
                    <a:pt x="642" y="2460"/>
                  </a:lnTo>
                  <a:cubicBezTo>
                    <a:pt x="644" y="2460"/>
                    <a:pt x="649" y="2457"/>
                    <a:pt x="653" y="2450"/>
                  </a:cubicBezTo>
                  <a:cubicBezTo>
                    <a:pt x="660" y="2439"/>
                    <a:pt x="665" y="2422"/>
                    <a:pt x="658" y="2405"/>
                  </a:cubicBezTo>
                  <a:cubicBezTo>
                    <a:pt x="653" y="2394"/>
                    <a:pt x="648" y="2385"/>
                    <a:pt x="644" y="2377"/>
                  </a:cubicBezTo>
                  <a:cubicBezTo>
                    <a:pt x="635" y="2361"/>
                    <a:pt x="627" y="2349"/>
                    <a:pt x="642" y="2339"/>
                  </a:cubicBezTo>
                  <a:cubicBezTo>
                    <a:pt x="647" y="2336"/>
                    <a:pt x="652" y="2334"/>
                    <a:pt x="656" y="2332"/>
                  </a:cubicBezTo>
                  <a:cubicBezTo>
                    <a:pt x="659" y="2331"/>
                    <a:pt x="664" y="2329"/>
                    <a:pt x="665" y="2327"/>
                  </a:cubicBezTo>
                  <a:cubicBezTo>
                    <a:pt x="665" y="2326"/>
                    <a:pt x="664" y="2323"/>
                    <a:pt x="653" y="2314"/>
                  </a:cubicBezTo>
                  <a:cubicBezTo>
                    <a:pt x="630" y="2293"/>
                    <a:pt x="632" y="2284"/>
                    <a:pt x="639" y="2264"/>
                  </a:cubicBezTo>
                  <a:cubicBezTo>
                    <a:pt x="641" y="2260"/>
                    <a:pt x="642" y="2256"/>
                    <a:pt x="643" y="2251"/>
                  </a:cubicBezTo>
                  <a:cubicBezTo>
                    <a:pt x="647" y="2239"/>
                    <a:pt x="641" y="2229"/>
                    <a:pt x="636" y="2221"/>
                  </a:cubicBezTo>
                  <a:cubicBezTo>
                    <a:pt x="631" y="2213"/>
                    <a:pt x="625" y="2204"/>
                    <a:pt x="636" y="2194"/>
                  </a:cubicBezTo>
                  <a:cubicBezTo>
                    <a:pt x="652" y="2181"/>
                    <a:pt x="669" y="2139"/>
                    <a:pt x="669" y="2113"/>
                  </a:cubicBezTo>
                  <a:cubicBezTo>
                    <a:pt x="669" y="2102"/>
                    <a:pt x="660" y="2083"/>
                    <a:pt x="650" y="2063"/>
                  </a:cubicBezTo>
                  <a:cubicBezTo>
                    <a:pt x="638" y="2039"/>
                    <a:pt x="625" y="2011"/>
                    <a:pt x="623" y="1989"/>
                  </a:cubicBezTo>
                  <a:cubicBezTo>
                    <a:pt x="621" y="1956"/>
                    <a:pt x="622" y="1942"/>
                    <a:pt x="623" y="1937"/>
                  </a:cubicBezTo>
                  <a:cubicBezTo>
                    <a:pt x="617" y="1929"/>
                    <a:pt x="588" y="1883"/>
                    <a:pt x="573" y="1873"/>
                  </a:cubicBezTo>
                  <a:cubicBezTo>
                    <a:pt x="568" y="1869"/>
                    <a:pt x="564" y="1867"/>
                    <a:pt x="564" y="1863"/>
                  </a:cubicBezTo>
                  <a:cubicBezTo>
                    <a:pt x="564" y="1859"/>
                    <a:pt x="567" y="1856"/>
                    <a:pt x="570" y="1852"/>
                  </a:cubicBezTo>
                  <a:cubicBezTo>
                    <a:pt x="575" y="1848"/>
                    <a:pt x="582" y="1841"/>
                    <a:pt x="589" y="1827"/>
                  </a:cubicBezTo>
                  <a:cubicBezTo>
                    <a:pt x="602" y="1798"/>
                    <a:pt x="626" y="1766"/>
                    <a:pt x="641" y="1766"/>
                  </a:cubicBezTo>
                  <a:cubicBezTo>
                    <a:pt x="643" y="1766"/>
                    <a:pt x="645" y="1767"/>
                    <a:pt x="646" y="1767"/>
                  </a:cubicBezTo>
                  <a:cubicBezTo>
                    <a:pt x="650" y="1769"/>
                    <a:pt x="653" y="1771"/>
                    <a:pt x="656" y="1774"/>
                  </a:cubicBezTo>
                  <a:cubicBezTo>
                    <a:pt x="660" y="1778"/>
                    <a:pt x="664" y="1781"/>
                    <a:pt x="669" y="1781"/>
                  </a:cubicBezTo>
                  <a:cubicBezTo>
                    <a:pt x="672" y="1781"/>
                    <a:pt x="676" y="1780"/>
                    <a:pt x="680" y="1776"/>
                  </a:cubicBezTo>
                  <a:cubicBezTo>
                    <a:pt x="694" y="1764"/>
                    <a:pt x="708" y="1757"/>
                    <a:pt x="724" y="1753"/>
                  </a:cubicBezTo>
                  <a:lnTo>
                    <a:pt x="723" y="1752"/>
                  </a:lnTo>
                  <a:cubicBezTo>
                    <a:pt x="720" y="1749"/>
                    <a:pt x="714" y="1743"/>
                    <a:pt x="716" y="1735"/>
                  </a:cubicBezTo>
                  <a:cubicBezTo>
                    <a:pt x="718" y="1728"/>
                    <a:pt x="723" y="1724"/>
                    <a:pt x="730" y="1724"/>
                  </a:cubicBezTo>
                  <a:cubicBezTo>
                    <a:pt x="736" y="1724"/>
                    <a:pt x="743" y="1728"/>
                    <a:pt x="749" y="1733"/>
                  </a:cubicBezTo>
                  <a:cubicBezTo>
                    <a:pt x="749" y="1733"/>
                    <a:pt x="753" y="1728"/>
                    <a:pt x="756" y="1718"/>
                  </a:cubicBezTo>
                  <a:cubicBezTo>
                    <a:pt x="759" y="1705"/>
                    <a:pt x="760" y="1687"/>
                    <a:pt x="752" y="1677"/>
                  </a:cubicBezTo>
                  <a:cubicBezTo>
                    <a:pt x="743" y="1667"/>
                    <a:pt x="740" y="1659"/>
                    <a:pt x="742" y="1653"/>
                  </a:cubicBezTo>
                  <a:cubicBezTo>
                    <a:pt x="743" y="1651"/>
                    <a:pt x="745" y="1649"/>
                    <a:pt x="749" y="1648"/>
                  </a:cubicBezTo>
                  <a:cubicBezTo>
                    <a:pt x="735" y="1639"/>
                    <a:pt x="714" y="1622"/>
                    <a:pt x="719" y="1604"/>
                  </a:cubicBezTo>
                  <a:cubicBezTo>
                    <a:pt x="723" y="1588"/>
                    <a:pt x="726" y="1578"/>
                    <a:pt x="740" y="1578"/>
                  </a:cubicBezTo>
                  <a:cubicBezTo>
                    <a:pt x="745" y="1578"/>
                    <a:pt x="750" y="1579"/>
                    <a:pt x="758" y="1581"/>
                  </a:cubicBezTo>
                  <a:cubicBezTo>
                    <a:pt x="773" y="1584"/>
                    <a:pt x="782" y="1593"/>
                    <a:pt x="789" y="1600"/>
                  </a:cubicBezTo>
                  <a:cubicBezTo>
                    <a:pt x="792" y="1603"/>
                    <a:pt x="796" y="1606"/>
                    <a:pt x="797" y="1606"/>
                  </a:cubicBezTo>
                  <a:cubicBezTo>
                    <a:pt x="805" y="1599"/>
                    <a:pt x="815" y="1598"/>
                    <a:pt x="822" y="1598"/>
                  </a:cubicBezTo>
                  <a:cubicBezTo>
                    <a:pt x="825" y="1598"/>
                    <a:pt x="828" y="1598"/>
                    <a:pt x="831" y="1598"/>
                  </a:cubicBezTo>
                  <a:cubicBezTo>
                    <a:pt x="833" y="1598"/>
                    <a:pt x="834" y="1598"/>
                    <a:pt x="836" y="1598"/>
                  </a:cubicBezTo>
                  <a:cubicBezTo>
                    <a:pt x="839" y="1598"/>
                    <a:pt x="845" y="1595"/>
                    <a:pt x="848" y="1590"/>
                  </a:cubicBezTo>
                  <a:cubicBezTo>
                    <a:pt x="850" y="1585"/>
                    <a:pt x="852" y="1579"/>
                    <a:pt x="847" y="1570"/>
                  </a:cubicBezTo>
                  <a:cubicBezTo>
                    <a:pt x="842" y="1561"/>
                    <a:pt x="837" y="1560"/>
                    <a:pt x="832" y="1559"/>
                  </a:cubicBezTo>
                  <a:cubicBezTo>
                    <a:pt x="826" y="1557"/>
                    <a:pt x="820" y="1556"/>
                    <a:pt x="815" y="1546"/>
                  </a:cubicBezTo>
                  <a:cubicBezTo>
                    <a:pt x="805" y="1526"/>
                    <a:pt x="806" y="1505"/>
                    <a:pt x="818" y="1487"/>
                  </a:cubicBezTo>
                  <a:cubicBezTo>
                    <a:pt x="826" y="1475"/>
                    <a:pt x="826" y="1463"/>
                    <a:pt x="818" y="1451"/>
                  </a:cubicBezTo>
                  <a:cubicBezTo>
                    <a:pt x="817" y="1449"/>
                    <a:pt x="815" y="1446"/>
                    <a:pt x="816" y="1443"/>
                  </a:cubicBezTo>
                  <a:cubicBezTo>
                    <a:pt x="817" y="1440"/>
                    <a:pt x="820" y="1439"/>
                    <a:pt x="823" y="1439"/>
                  </a:cubicBezTo>
                  <a:cubicBezTo>
                    <a:pt x="826" y="1438"/>
                    <a:pt x="828" y="1437"/>
                    <a:pt x="829" y="1433"/>
                  </a:cubicBezTo>
                  <a:cubicBezTo>
                    <a:pt x="832" y="1421"/>
                    <a:pt x="828" y="1368"/>
                    <a:pt x="798" y="1338"/>
                  </a:cubicBezTo>
                  <a:cubicBezTo>
                    <a:pt x="768" y="1307"/>
                    <a:pt x="751" y="1298"/>
                    <a:pt x="730" y="1293"/>
                  </a:cubicBezTo>
                  <a:cubicBezTo>
                    <a:pt x="713" y="1288"/>
                    <a:pt x="713" y="1278"/>
                    <a:pt x="714" y="1270"/>
                  </a:cubicBezTo>
                  <a:cubicBezTo>
                    <a:pt x="714" y="1266"/>
                    <a:pt x="714" y="1264"/>
                    <a:pt x="713" y="1261"/>
                  </a:cubicBezTo>
                  <a:cubicBezTo>
                    <a:pt x="712" y="1257"/>
                    <a:pt x="709" y="1255"/>
                    <a:pt x="703" y="1253"/>
                  </a:cubicBezTo>
                  <a:cubicBezTo>
                    <a:pt x="699" y="1251"/>
                    <a:pt x="694" y="1250"/>
                    <a:pt x="690" y="1245"/>
                  </a:cubicBezTo>
                  <a:cubicBezTo>
                    <a:pt x="682" y="1231"/>
                    <a:pt x="698" y="1219"/>
                    <a:pt x="706" y="1213"/>
                  </a:cubicBezTo>
                  <a:cubicBezTo>
                    <a:pt x="708" y="1211"/>
                    <a:pt x="713" y="1207"/>
                    <a:pt x="712" y="1203"/>
                  </a:cubicBezTo>
                  <a:cubicBezTo>
                    <a:pt x="712" y="1199"/>
                    <a:pt x="707" y="1195"/>
                    <a:pt x="698" y="1191"/>
                  </a:cubicBezTo>
                  <a:cubicBezTo>
                    <a:pt x="677" y="1182"/>
                    <a:pt x="640" y="1152"/>
                    <a:pt x="640" y="1123"/>
                  </a:cubicBezTo>
                  <a:cubicBezTo>
                    <a:pt x="640" y="1112"/>
                    <a:pt x="644" y="1102"/>
                    <a:pt x="646" y="1093"/>
                  </a:cubicBezTo>
                  <a:cubicBezTo>
                    <a:pt x="650" y="1080"/>
                    <a:pt x="652" y="1073"/>
                    <a:pt x="647" y="1068"/>
                  </a:cubicBezTo>
                  <a:cubicBezTo>
                    <a:pt x="635" y="1056"/>
                    <a:pt x="623" y="1022"/>
                    <a:pt x="632" y="1003"/>
                  </a:cubicBezTo>
                  <a:cubicBezTo>
                    <a:pt x="639" y="989"/>
                    <a:pt x="651" y="986"/>
                    <a:pt x="657" y="986"/>
                  </a:cubicBezTo>
                  <a:cubicBezTo>
                    <a:pt x="656" y="974"/>
                    <a:pt x="652" y="959"/>
                    <a:pt x="645" y="956"/>
                  </a:cubicBezTo>
                  <a:lnTo>
                    <a:pt x="643" y="955"/>
                  </a:lnTo>
                  <a:cubicBezTo>
                    <a:pt x="633" y="949"/>
                    <a:pt x="623" y="944"/>
                    <a:pt x="626" y="923"/>
                  </a:cubicBezTo>
                  <a:cubicBezTo>
                    <a:pt x="627" y="912"/>
                    <a:pt x="626" y="907"/>
                    <a:pt x="623" y="900"/>
                  </a:cubicBezTo>
                  <a:cubicBezTo>
                    <a:pt x="621" y="894"/>
                    <a:pt x="618" y="888"/>
                    <a:pt x="617" y="877"/>
                  </a:cubicBezTo>
                  <a:cubicBezTo>
                    <a:pt x="617" y="873"/>
                    <a:pt x="615" y="867"/>
                    <a:pt x="611" y="867"/>
                  </a:cubicBezTo>
                  <a:cubicBezTo>
                    <a:pt x="607" y="867"/>
                    <a:pt x="600" y="872"/>
                    <a:pt x="596" y="881"/>
                  </a:cubicBezTo>
                  <a:cubicBezTo>
                    <a:pt x="593" y="886"/>
                    <a:pt x="592" y="889"/>
                    <a:pt x="591" y="893"/>
                  </a:cubicBezTo>
                  <a:cubicBezTo>
                    <a:pt x="589" y="903"/>
                    <a:pt x="586" y="908"/>
                    <a:pt x="564" y="912"/>
                  </a:cubicBezTo>
                  <a:cubicBezTo>
                    <a:pt x="560" y="913"/>
                    <a:pt x="557" y="914"/>
                    <a:pt x="554" y="914"/>
                  </a:cubicBezTo>
                  <a:cubicBezTo>
                    <a:pt x="534" y="914"/>
                    <a:pt x="524" y="900"/>
                    <a:pt x="524" y="874"/>
                  </a:cubicBezTo>
                  <a:cubicBezTo>
                    <a:pt x="524" y="856"/>
                    <a:pt x="516" y="831"/>
                    <a:pt x="512" y="828"/>
                  </a:cubicBezTo>
                  <a:cubicBezTo>
                    <a:pt x="512" y="828"/>
                    <a:pt x="512" y="829"/>
                    <a:pt x="511" y="829"/>
                  </a:cubicBezTo>
                  <a:cubicBezTo>
                    <a:pt x="511" y="830"/>
                    <a:pt x="493" y="858"/>
                    <a:pt x="482" y="858"/>
                  </a:cubicBezTo>
                  <a:cubicBezTo>
                    <a:pt x="480" y="858"/>
                    <a:pt x="478" y="857"/>
                    <a:pt x="477" y="856"/>
                  </a:cubicBezTo>
                  <a:cubicBezTo>
                    <a:pt x="475" y="853"/>
                    <a:pt x="474" y="847"/>
                    <a:pt x="481" y="826"/>
                  </a:cubicBezTo>
                  <a:cubicBezTo>
                    <a:pt x="486" y="812"/>
                    <a:pt x="489" y="802"/>
                    <a:pt x="492" y="796"/>
                  </a:cubicBezTo>
                  <a:cubicBezTo>
                    <a:pt x="494" y="790"/>
                    <a:pt x="496" y="785"/>
                    <a:pt x="496" y="784"/>
                  </a:cubicBezTo>
                  <a:cubicBezTo>
                    <a:pt x="496" y="784"/>
                    <a:pt x="496" y="784"/>
                    <a:pt x="496" y="784"/>
                  </a:cubicBezTo>
                  <a:cubicBezTo>
                    <a:pt x="495" y="784"/>
                    <a:pt x="494" y="784"/>
                    <a:pt x="494" y="783"/>
                  </a:cubicBezTo>
                  <a:cubicBezTo>
                    <a:pt x="492" y="783"/>
                    <a:pt x="491" y="782"/>
                    <a:pt x="489" y="782"/>
                  </a:cubicBezTo>
                  <a:cubicBezTo>
                    <a:pt x="474" y="776"/>
                    <a:pt x="469" y="766"/>
                    <a:pt x="472" y="751"/>
                  </a:cubicBezTo>
                  <a:cubicBezTo>
                    <a:pt x="474" y="745"/>
                    <a:pt x="471" y="728"/>
                    <a:pt x="464" y="719"/>
                  </a:cubicBezTo>
                  <a:cubicBezTo>
                    <a:pt x="462" y="716"/>
                    <a:pt x="459" y="715"/>
                    <a:pt x="457" y="715"/>
                  </a:cubicBezTo>
                  <a:cubicBezTo>
                    <a:pt x="456" y="715"/>
                    <a:pt x="455" y="715"/>
                    <a:pt x="454" y="715"/>
                  </a:cubicBezTo>
                  <a:cubicBezTo>
                    <a:pt x="449" y="717"/>
                    <a:pt x="444" y="722"/>
                    <a:pt x="440" y="728"/>
                  </a:cubicBezTo>
                  <a:cubicBezTo>
                    <a:pt x="434" y="735"/>
                    <a:pt x="429" y="742"/>
                    <a:pt x="421" y="742"/>
                  </a:cubicBezTo>
                  <a:cubicBezTo>
                    <a:pt x="416" y="742"/>
                    <a:pt x="411" y="739"/>
                    <a:pt x="406" y="734"/>
                  </a:cubicBezTo>
                  <a:cubicBezTo>
                    <a:pt x="400" y="728"/>
                    <a:pt x="395" y="723"/>
                    <a:pt x="394" y="723"/>
                  </a:cubicBezTo>
                  <a:cubicBezTo>
                    <a:pt x="394" y="723"/>
                    <a:pt x="392" y="726"/>
                    <a:pt x="391" y="728"/>
                  </a:cubicBezTo>
                  <a:cubicBezTo>
                    <a:pt x="389" y="731"/>
                    <a:pt x="387" y="735"/>
                    <a:pt x="383" y="740"/>
                  </a:cubicBezTo>
                  <a:cubicBezTo>
                    <a:pt x="379" y="746"/>
                    <a:pt x="375" y="749"/>
                    <a:pt x="371" y="749"/>
                  </a:cubicBezTo>
                  <a:cubicBezTo>
                    <a:pt x="370" y="749"/>
                    <a:pt x="368" y="748"/>
                    <a:pt x="366" y="747"/>
                  </a:cubicBezTo>
                  <a:cubicBezTo>
                    <a:pt x="365" y="745"/>
                    <a:pt x="361" y="741"/>
                    <a:pt x="365" y="711"/>
                  </a:cubicBezTo>
                  <a:cubicBezTo>
                    <a:pt x="370" y="667"/>
                    <a:pt x="366" y="661"/>
                    <a:pt x="364" y="660"/>
                  </a:cubicBezTo>
                  <a:cubicBezTo>
                    <a:pt x="363" y="659"/>
                    <a:pt x="361" y="659"/>
                    <a:pt x="360" y="659"/>
                  </a:cubicBezTo>
                  <a:cubicBezTo>
                    <a:pt x="357" y="659"/>
                    <a:pt x="354" y="661"/>
                    <a:pt x="346" y="665"/>
                  </a:cubicBezTo>
                  <a:lnTo>
                    <a:pt x="342" y="668"/>
                  </a:lnTo>
                  <a:cubicBezTo>
                    <a:pt x="337" y="671"/>
                    <a:pt x="334" y="673"/>
                    <a:pt x="330" y="676"/>
                  </a:cubicBezTo>
                  <a:cubicBezTo>
                    <a:pt x="324" y="681"/>
                    <a:pt x="318" y="685"/>
                    <a:pt x="313" y="685"/>
                  </a:cubicBezTo>
                  <a:cubicBezTo>
                    <a:pt x="310" y="685"/>
                    <a:pt x="308" y="684"/>
                    <a:pt x="305" y="683"/>
                  </a:cubicBezTo>
                  <a:cubicBezTo>
                    <a:pt x="301" y="679"/>
                    <a:pt x="298" y="675"/>
                    <a:pt x="296" y="671"/>
                  </a:cubicBezTo>
                  <a:cubicBezTo>
                    <a:pt x="294" y="666"/>
                    <a:pt x="292" y="664"/>
                    <a:pt x="289" y="663"/>
                  </a:cubicBezTo>
                  <a:cubicBezTo>
                    <a:pt x="288" y="663"/>
                    <a:pt x="288" y="662"/>
                    <a:pt x="287" y="662"/>
                  </a:cubicBezTo>
                  <a:cubicBezTo>
                    <a:pt x="286" y="662"/>
                    <a:pt x="285" y="663"/>
                    <a:pt x="283" y="666"/>
                  </a:cubicBezTo>
                  <a:cubicBezTo>
                    <a:pt x="280" y="668"/>
                    <a:pt x="277" y="671"/>
                    <a:pt x="272" y="674"/>
                  </a:cubicBezTo>
                  <a:cubicBezTo>
                    <a:pt x="269" y="675"/>
                    <a:pt x="267" y="676"/>
                    <a:pt x="266" y="676"/>
                  </a:cubicBezTo>
                  <a:cubicBezTo>
                    <a:pt x="261" y="676"/>
                    <a:pt x="258" y="673"/>
                    <a:pt x="255" y="670"/>
                  </a:cubicBezTo>
                  <a:cubicBezTo>
                    <a:pt x="252" y="667"/>
                    <a:pt x="250" y="666"/>
                    <a:pt x="247" y="666"/>
                  </a:cubicBezTo>
                  <a:cubicBezTo>
                    <a:pt x="246" y="666"/>
                    <a:pt x="245" y="666"/>
                    <a:pt x="245" y="666"/>
                  </a:cubicBezTo>
                  <a:cubicBezTo>
                    <a:pt x="230" y="669"/>
                    <a:pt x="216" y="671"/>
                    <a:pt x="205" y="680"/>
                  </a:cubicBezTo>
                  <a:cubicBezTo>
                    <a:pt x="197" y="686"/>
                    <a:pt x="191" y="699"/>
                    <a:pt x="190" y="703"/>
                  </a:cubicBezTo>
                  <a:cubicBezTo>
                    <a:pt x="191" y="704"/>
                    <a:pt x="194" y="706"/>
                    <a:pt x="201" y="707"/>
                  </a:cubicBezTo>
                  <a:cubicBezTo>
                    <a:pt x="203" y="708"/>
                    <a:pt x="205" y="708"/>
                    <a:pt x="207" y="708"/>
                  </a:cubicBezTo>
                  <a:cubicBezTo>
                    <a:pt x="210" y="708"/>
                    <a:pt x="212" y="708"/>
                    <a:pt x="215" y="708"/>
                  </a:cubicBezTo>
                  <a:cubicBezTo>
                    <a:pt x="218" y="707"/>
                    <a:pt x="220" y="707"/>
                    <a:pt x="223" y="707"/>
                  </a:cubicBezTo>
                  <a:cubicBezTo>
                    <a:pt x="228" y="707"/>
                    <a:pt x="234" y="708"/>
                    <a:pt x="241" y="714"/>
                  </a:cubicBezTo>
                  <a:cubicBezTo>
                    <a:pt x="252" y="726"/>
                    <a:pt x="255" y="742"/>
                    <a:pt x="247" y="757"/>
                  </a:cubicBezTo>
                  <a:cubicBezTo>
                    <a:pt x="246" y="759"/>
                    <a:pt x="246" y="762"/>
                    <a:pt x="246" y="765"/>
                  </a:cubicBezTo>
                  <a:cubicBezTo>
                    <a:pt x="247" y="775"/>
                    <a:pt x="244" y="780"/>
                    <a:pt x="224" y="782"/>
                  </a:cubicBezTo>
                  <a:cubicBezTo>
                    <a:pt x="220" y="782"/>
                    <a:pt x="215" y="783"/>
                    <a:pt x="211" y="783"/>
                  </a:cubicBezTo>
                  <a:cubicBezTo>
                    <a:pt x="185" y="785"/>
                    <a:pt x="169" y="787"/>
                    <a:pt x="169" y="807"/>
                  </a:cubicBezTo>
                  <a:cubicBezTo>
                    <a:pt x="169" y="832"/>
                    <a:pt x="156" y="837"/>
                    <a:pt x="144" y="841"/>
                  </a:cubicBezTo>
                  <a:cubicBezTo>
                    <a:pt x="140" y="842"/>
                    <a:pt x="136" y="843"/>
                    <a:pt x="132" y="845"/>
                  </a:cubicBezTo>
                  <a:cubicBezTo>
                    <a:pt x="128" y="847"/>
                    <a:pt x="124" y="848"/>
                    <a:pt x="119" y="848"/>
                  </a:cubicBezTo>
                  <a:cubicBezTo>
                    <a:pt x="113" y="848"/>
                    <a:pt x="108" y="847"/>
                    <a:pt x="103" y="846"/>
                  </a:cubicBezTo>
                  <a:cubicBezTo>
                    <a:pt x="98" y="845"/>
                    <a:pt x="93" y="845"/>
                    <a:pt x="89" y="845"/>
                  </a:cubicBezTo>
                  <a:cubicBezTo>
                    <a:pt x="84" y="845"/>
                    <a:pt x="81" y="846"/>
                    <a:pt x="78" y="848"/>
                  </a:cubicBezTo>
                  <a:lnTo>
                    <a:pt x="72" y="852"/>
                  </a:lnTo>
                  <a:lnTo>
                    <a:pt x="72" y="845"/>
                  </a:lnTo>
                  <a:cubicBezTo>
                    <a:pt x="72" y="838"/>
                    <a:pt x="70" y="834"/>
                    <a:pt x="69" y="832"/>
                  </a:cubicBezTo>
                  <a:cubicBezTo>
                    <a:pt x="69" y="832"/>
                    <a:pt x="68" y="831"/>
                    <a:pt x="66" y="831"/>
                  </a:cubicBezTo>
                  <a:cubicBezTo>
                    <a:pt x="65" y="831"/>
                    <a:pt x="61" y="831"/>
                    <a:pt x="61" y="831"/>
                  </a:cubicBezTo>
                  <a:cubicBezTo>
                    <a:pt x="58" y="831"/>
                    <a:pt x="55" y="831"/>
                    <a:pt x="53" y="828"/>
                  </a:cubicBezTo>
                  <a:cubicBezTo>
                    <a:pt x="51" y="826"/>
                    <a:pt x="50" y="822"/>
                    <a:pt x="51" y="815"/>
                  </a:cubicBezTo>
                  <a:cubicBezTo>
                    <a:pt x="53" y="803"/>
                    <a:pt x="57" y="801"/>
                    <a:pt x="62" y="799"/>
                  </a:cubicBezTo>
                  <a:cubicBezTo>
                    <a:pt x="65" y="798"/>
                    <a:pt x="67" y="798"/>
                    <a:pt x="69" y="791"/>
                  </a:cubicBezTo>
                  <a:cubicBezTo>
                    <a:pt x="72" y="781"/>
                    <a:pt x="71" y="776"/>
                    <a:pt x="70" y="768"/>
                  </a:cubicBezTo>
                  <a:cubicBezTo>
                    <a:pt x="69" y="764"/>
                    <a:pt x="69" y="759"/>
                    <a:pt x="69" y="752"/>
                  </a:cubicBezTo>
                  <a:cubicBezTo>
                    <a:pt x="69" y="742"/>
                    <a:pt x="71" y="739"/>
                    <a:pt x="75" y="735"/>
                  </a:cubicBezTo>
                  <a:cubicBezTo>
                    <a:pt x="78" y="733"/>
                    <a:pt x="81" y="731"/>
                    <a:pt x="83" y="722"/>
                  </a:cubicBezTo>
                  <a:cubicBezTo>
                    <a:pt x="87" y="709"/>
                    <a:pt x="86" y="702"/>
                    <a:pt x="83" y="692"/>
                  </a:cubicBezTo>
                  <a:cubicBezTo>
                    <a:pt x="82" y="688"/>
                    <a:pt x="81" y="683"/>
                    <a:pt x="80" y="677"/>
                  </a:cubicBezTo>
                  <a:cubicBezTo>
                    <a:pt x="78" y="660"/>
                    <a:pt x="71" y="650"/>
                    <a:pt x="64" y="638"/>
                  </a:cubicBezTo>
                  <a:lnTo>
                    <a:pt x="57" y="626"/>
                  </a:lnTo>
                  <a:cubicBezTo>
                    <a:pt x="48" y="611"/>
                    <a:pt x="33" y="588"/>
                    <a:pt x="28" y="564"/>
                  </a:cubicBezTo>
                  <a:cubicBezTo>
                    <a:pt x="22" y="537"/>
                    <a:pt x="22" y="504"/>
                    <a:pt x="28" y="492"/>
                  </a:cubicBezTo>
                  <a:cubicBezTo>
                    <a:pt x="32" y="485"/>
                    <a:pt x="43" y="461"/>
                    <a:pt x="30" y="453"/>
                  </a:cubicBezTo>
                  <a:cubicBezTo>
                    <a:pt x="18" y="446"/>
                    <a:pt x="0" y="436"/>
                    <a:pt x="11" y="411"/>
                  </a:cubicBezTo>
                  <a:lnTo>
                    <a:pt x="12" y="409"/>
                  </a:lnTo>
                  <a:cubicBezTo>
                    <a:pt x="20" y="390"/>
                    <a:pt x="24" y="380"/>
                    <a:pt x="48" y="371"/>
                  </a:cubicBezTo>
                  <a:cubicBezTo>
                    <a:pt x="53" y="369"/>
                    <a:pt x="59" y="368"/>
                    <a:pt x="64" y="368"/>
                  </a:cubicBezTo>
                  <a:cubicBezTo>
                    <a:pt x="72" y="368"/>
                    <a:pt x="77" y="370"/>
                    <a:pt x="83" y="372"/>
                  </a:cubicBezTo>
                  <a:cubicBezTo>
                    <a:pt x="86" y="373"/>
                    <a:pt x="90" y="374"/>
                    <a:pt x="92" y="374"/>
                  </a:cubicBezTo>
                  <a:cubicBezTo>
                    <a:pt x="93" y="374"/>
                    <a:pt x="94" y="374"/>
                    <a:pt x="95" y="374"/>
                  </a:cubicBezTo>
                  <a:cubicBezTo>
                    <a:pt x="96" y="373"/>
                    <a:pt x="97" y="373"/>
                    <a:pt x="98" y="373"/>
                  </a:cubicBezTo>
                  <a:cubicBezTo>
                    <a:pt x="101" y="373"/>
                    <a:pt x="103" y="375"/>
                    <a:pt x="104" y="377"/>
                  </a:cubicBezTo>
                  <a:cubicBezTo>
                    <a:pt x="104" y="377"/>
                    <a:pt x="104" y="377"/>
                    <a:pt x="104" y="377"/>
                  </a:cubicBezTo>
                  <a:cubicBezTo>
                    <a:pt x="112" y="367"/>
                    <a:pt x="124" y="355"/>
                    <a:pt x="133" y="353"/>
                  </a:cubicBezTo>
                  <a:cubicBezTo>
                    <a:pt x="141" y="352"/>
                    <a:pt x="156" y="350"/>
                    <a:pt x="169" y="350"/>
                  </a:cubicBezTo>
                  <a:cubicBezTo>
                    <a:pt x="180" y="350"/>
                    <a:pt x="188" y="351"/>
                    <a:pt x="193" y="354"/>
                  </a:cubicBezTo>
                  <a:cubicBezTo>
                    <a:pt x="203" y="358"/>
                    <a:pt x="216" y="367"/>
                    <a:pt x="227" y="381"/>
                  </a:cubicBezTo>
                  <a:cubicBezTo>
                    <a:pt x="233" y="390"/>
                    <a:pt x="247" y="398"/>
                    <a:pt x="260" y="398"/>
                  </a:cubicBezTo>
                  <a:cubicBezTo>
                    <a:pt x="263" y="398"/>
                    <a:pt x="266" y="398"/>
                    <a:pt x="269" y="397"/>
                  </a:cubicBezTo>
                  <a:cubicBezTo>
                    <a:pt x="285" y="392"/>
                    <a:pt x="292" y="384"/>
                    <a:pt x="292" y="372"/>
                  </a:cubicBezTo>
                  <a:cubicBezTo>
                    <a:pt x="292" y="363"/>
                    <a:pt x="297" y="357"/>
                    <a:pt x="301" y="351"/>
                  </a:cubicBezTo>
                  <a:cubicBezTo>
                    <a:pt x="304" y="347"/>
                    <a:pt x="307" y="344"/>
                    <a:pt x="307" y="340"/>
                  </a:cubicBezTo>
                  <a:cubicBezTo>
                    <a:pt x="307" y="337"/>
                    <a:pt x="305" y="336"/>
                    <a:pt x="301" y="333"/>
                  </a:cubicBezTo>
                  <a:cubicBezTo>
                    <a:pt x="296" y="330"/>
                    <a:pt x="289" y="326"/>
                    <a:pt x="289" y="317"/>
                  </a:cubicBezTo>
                  <a:cubicBezTo>
                    <a:pt x="289" y="302"/>
                    <a:pt x="286" y="274"/>
                    <a:pt x="286" y="273"/>
                  </a:cubicBezTo>
                  <a:lnTo>
                    <a:pt x="286" y="269"/>
                  </a:lnTo>
                  <a:lnTo>
                    <a:pt x="290" y="269"/>
                  </a:lnTo>
                  <a:cubicBezTo>
                    <a:pt x="293" y="269"/>
                    <a:pt x="321" y="269"/>
                    <a:pt x="331" y="279"/>
                  </a:cubicBezTo>
                  <a:cubicBezTo>
                    <a:pt x="331" y="279"/>
                    <a:pt x="333" y="281"/>
                    <a:pt x="339" y="281"/>
                  </a:cubicBezTo>
                  <a:cubicBezTo>
                    <a:pt x="347" y="281"/>
                    <a:pt x="359" y="278"/>
                    <a:pt x="367" y="276"/>
                  </a:cubicBezTo>
                  <a:cubicBezTo>
                    <a:pt x="363" y="274"/>
                    <a:pt x="359" y="270"/>
                    <a:pt x="358" y="266"/>
                  </a:cubicBezTo>
                  <a:cubicBezTo>
                    <a:pt x="357" y="263"/>
                    <a:pt x="357" y="258"/>
                    <a:pt x="363" y="253"/>
                  </a:cubicBezTo>
                  <a:cubicBezTo>
                    <a:pt x="371" y="245"/>
                    <a:pt x="378" y="243"/>
                    <a:pt x="384" y="242"/>
                  </a:cubicBezTo>
                  <a:cubicBezTo>
                    <a:pt x="391" y="240"/>
                    <a:pt x="395" y="239"/>
                    <a:pt x="400" y="233"/>
                  </a:cubicBezTo>
                  <a:cubicBezTo>
                    <a:pt x="402" y="230"/>
                    <a:pt x="404" y="228"/>
                    <a:pt x="406" y="226"/>
                  </a:cubicBezTo>
                  <a:cubicBezTo>
                    <a:pt x="415" y="216"/>
                    <a:pt x="420" y="210"/>
                    <a:pt x="420" y="195"/>
                  </a:cubicBezTo>
                  <a:cubicBezTo>
                    <a:pt x="420" y="188"/>
                    <a:pt x="417" y="182"/>
                    <a:pt x="415" y="176"/>
                  </a:cubicBezTo>
                  <a:cubicBezTo>
                    <a:pt x="410" y="164"/>
                    <a:pt x="405" y="151"/>
                    <a:pt x="418" y="134"/>
                  </a:cubicBezTo>
                  <a:cubicBezTo>
                    <a:pt x="428" y="121"/>
                    <a:pt x="433" y="116"/>
                    <a:pt x="440" y="116"/>
                  </a:cubicBezTo>
                  <a:cubicBezTo>
                    <a:pt x="445" y="116"/>
                    <a:pt x="449" y="119"/>
                    <a:pt x="454" y="122"/>
                  </a:cubicBezTo>
                  <a:lnTo>
                    <a:pt x="458" y="125"/>
                  </a:lnTo>
                  <a:cubicBezTo>
                    <a:pt x="462" y="127"/>
                    <a:pt x="470" y="129"/>
                    <a:pt x="478" y="129"/>
                  </a:cubicBezTo>
                  <a:cubicBezTo>
                    <a:pt x="492" y="129"/>
                    <a:pt x="511" y="125"/>
                    <a:pt x="523" y="114"/>
                  </a:cubicBezTo>
                  <a:cubicBezTo>
                    <a:pt x="530" y="106"/>
                    <a:pt x="539" y="100"/>
                    <a:pt x="546" y="94"/>
                  </a:cubicBezTo>
                  <a:cubicBezTo>
                    <a:pt x="556" y="87"/>
                    <a:pt x="564" y="81"/>
                    <a:pt x="568" y="74"/>
                  </a:cubicBezTo>
                  <a:cubicBezTo>
                    <a:pt x="572" y="68"/>
                    <a:pt x="572" y="62"/>
                    <a:pt x="572" y="57"/>
                  </a:cubicBezTo>
                  <a:cubicBezTo>
                    <a:pt x="573" y="49"/>
                    <a:pt x="573" y="41"/>
                    <a:pt x="580" y="33"/>
                  </a:cubicBezTo>
                  <a:cubicBezTo>
                    <a:pt x="584" y="28"/>
                    <a:pt x="588" y="23"/>
                    <a:pt x="594" y="19"/>
                  </a:cubicBezTo>
                  <a:lnTo>
                    <a:pt x="594" y="19"/>
                  </a:lnTo>
                  <a:lnTo>
                    <a:pt x="600" y="14"/>
                  </a:lnTo>
                  <a:lnTo>
                    <a:pt x="600" y="14"/>
                  </a:lnTo>
                  <a:cubicBezTo>
                    <a:pt x="607" y="8"/>
                    <a:pt x="615" y="4"/>
                    <a:pt x="620" y="2"/>
                  </a:cubicBezTo>
                  <a:cubicBezTo>
                    <a:pt x="622" y="2"/>
                    <a:pt x="623" y="2"/>
                    <a:pt x="624" y="2"/>
                  </a:cubicBezTo>
                  <a:cubicBezTo>
                    <a:pt x="627" y="2"/>
                    <a:pt x="629" y="3"/>
                    <a:pt x="630" y="5"/>
                  </a:cubicBezTo>
                  <a:cubicBezTo>
                    <a:pt x="632" y="6"/>
                    <a:pt x="633" y="8"/>
                    <a:pt x="641" y="8"/>
                  </a:cubicBezTo>
                  <a:cubicBezTo>
                    <a:pt x="647" y="8"/>
                    <a:pt x="651" y="6"/>
                    <a:pt x="655" y="4"/>
                  </a:cubicBezTo>
                  <a:cubicBezTo>
                    <a:pt x="658" y="2"/>
                    <a:pt x="661" y="0"/>
                    <a:pt x="665" y="0"/>
                  </a:cubicBezTo>
                  <a:cubicBezTo>
                    <a:pt x="669" y="0"/>
                    <a:pt x="674" y="3"/>
                    <a:pt x="679" y="9"/>
                  </a:cubicBezTo>
                  <a:cubicBezTo>
                    <a:pt x="683" y="14"/>
                    <a:pt x="687" y="20"/>
                    <a:pt x="691" y="25"/>
                  </a:cubicBezTo>
                  <a:cubicBezTo>
                    <a:pt x="700" y="38"/>
                    <a:pt x="707" y="50"/>
                    <a:pt x="720" y="51"/>
                  </a:cubicBezTo>
                  <a:cubicBezTo>
                    <a:pt x="734" y="53"/>
                    <a:pt x="737" y="58"/>
                    <a:pt x="740" y="66"/>
                  </a:cubicBezTo>
                  <a:cubicBezTo>
                    <a:pt x="742" y="71"/>
                    <a:pt x="744" y="76"/>
                    <a:pt x="749" y="82"/>
                  </a:cubicBezTo>
                  <a:cubicBezTo>
                    <a:pt x="762" y="98"/>
                    <a:pt x="766" y="104"/>
                    <a:pt x="773" y="116"/>
                  </a:cubicBezTo>
                  <a:lnTo>
                    <a:pt x="778" y="125"/>
                  </a:lnTo>
                  <a:cubicBezTo>
                    <a:pt x="784" y="135"/>
                    <a:pt x="787" y="139"/>
                    <a:pt x="793" y="139"/>
                  </a:cubicBezTo>
                  <a:cubicBezTo>
                    <a:pt x="794" y="139"/>
                    <a:pt x="796" y="139"/>
                    <a:pt x="797" y="139"/>
                  </a:cubicBezTo>
                  <a:cubicBezTo>
                    <a:pt x="799" y="138"/>
                    <a:pt x="800" y="138"/>
                    <a:pt x="801" y="138"/>
                  </a:cubicBezTo>
                  <a:cubicBezTo>
                    <a:pt x="810" y="138"/>
                    <a:pt x="814" y="145"/>
                    <a:pt x="818" y="151"/>
                  </a:cubicBezTo>
                  <a:cubicBezTo>
                    <a:pt x="820" y="155"/>
                    <a:pt x="823" y="160"/>
                    <a:pt x="827" y="163"/>
                  </a:cubicBezTo>
                  <a:cubicBezTo>
                    <a:pt x="831" y="166"/>
                    <a:pt x="840" y="168"/>
                    <a:pt x="852" y="168"/>
                  </a:cubicBezTo>
                  <a:cubicBezTo>
                    <a:pt x="857" y="168"/>
                    <a:pt x="861" y="168"/>
                    <a:pt x="862" y="168"/>
                  </a:cubicBezTo>
                  <a:cubicBezTo>
                    <a:pt x="870" y="169"/>
                    <a:pt x="883" y="175"/>
                    <a:pt x="883" y="192"/>
                  </a:cubicBezTo>
                  <a:cubicBezTo>
                    <a:pt x="883" y="199"/>
                    <a:pt x="885" y="204"/>
                    <a:pt x="888" y="209"/>
                  </a:cubicBezTo>
                  <a:cubicBezTo>
                    <a:pt x="891" y="216"/>
                    <a:pt x="894" y="222"/>
                    <a:pt x="892" y="233"/>
                  </a:cubicBezTo>
                  <a:cubicBezTo>
                    <a:pt x="889" y="252"/>
                    <a:pt x="887" y="268"/>
                    <a:pt x="901" y="272"/>
                  </a:cubicBezTo>
                  <a:cubicBezTo>
                    <a:pt x="918" y="278"/>
                    <a:pt x="935" y="281"/>
                    <a:pt x="935" y="281"/>
                  </a:cubicBezTo>
                  <a:cubicBezTo>
                    <a:pt x="936" y="281"/>
                    <a:pt x="941" y="283"/>
                    <a:pt x="945" y="283"/>
                  </a:cubicBezTo>
                  <a:cubicBezTo>
                    <a:pt x="949" y="283"/>
                    <a:pt x="951" y="282"/>
                    <a:pt x="952" y="280"/>
                  </a:cubicBezTo>
                  <a:cubicBezTo>
                    <a:pt x="955" y="277"/>
                    <a:pt x="955" y="272"/>
                    <a:pt x="954" y="265"/>
                  </a:cubicBezTo>
                  <a:lnTo>
                    <a:pt x="952" y="256"/>
                  </a:lnTo>
                  <a:lnTo>
                    <a:pt x="960" y="261"/>
                  </a:lnTo>
                  <a:cubicBezTo>
                    <a:pt x="960" y="261"/>
                    <a:pt x="971" y="268"/>
                    <a:pt x="980" y="268"/>
                  </a:cubicBezTo>
                  <a:cubicBezTo>
                    <a:pt x="983" y="268"/>
                    <a:pt x="985" y="267"/>
                    <a:pt x="987" y="265"/>
                  </a:cubicBezTo>
                  <a:cubicBezTo>
                    <a:pt x="990" y="260"/>
                    <a:pt x="993" y="257"/>
                    <a:pt x="997" y="257"/>
                  </a:cubicBezTo>
                  <a:cubicBezTo>
                    <a:pt x="999" y="257"/>
                    <a:pt x="1001" y="258"/>
                    <a:pt x="1003" y="259"/>
                  </a:cubicBezTo>
                  <a:cubicBezTo>
                    <a:pt x="1005" y="260"/>
                    <a:pt x="1007" y="260"/>
                    <a:pt x="1010" y="260"/>
                  </a:cubicBezTo>
                  <a:cubicBezTo>
                    <a:pt x="1014" y="260"/>
                    <a:pt x="1018" y="256"/>
                    <a:pt x="1020" y="252"/>
                  </a:cubicBezTo>
                  <a:cubicBezTo>
                    <a:pt x="1021" y="245"/>
                    <a:pt x="1018" y="240"/>
                    <a:pt x="1011" y="236"/>
                  </a:cubicBezTo>
                  <a:cubicBezTo>
                    <a:pt x="1005" y="232"/>
                    <a:pt x="997" y="229"/>
                    <a:pt x="991" y="227"/>
                  </a:cubicBezTo>
                  <a:cubicBezTo>
                    <a:pt x="976" y="221"/>
                    <a:pt x="961" y="215"/>
                    <a:pt x="957" y="202"/>
                  </a:cubicBezTo>
                  <a:lnTo>
                    <a:pt x="955" y="197"/>
                  </a:lnTo>
                  <a:cubicBezTo>
                    <a:pt x="950" y="183"/>
                    <a:pt x="946" y="171"/>
                    <a:pt x="967" y="157"/>
                  </a:cubicBezTo>
                  <a:lnTo>
                    <a:pt x="973" y="152"/>
                  </a:lnTo>
                  <a:cubicBezTo>
                    <a:pt x="988" y="141"/>
                    <a:pt x="993" y="138"/>
                    <a:pt x="1009" y="133"/>
                  </a:cubicBezTo>
                  <a:cubicBezTo>
                    <a:pt x="1014" y="131"/>
                    <a:pt x="1020" y="130"/>
                    <a:pt x="1025" y="130"/>
                  </a:cubicBezTo>
                  <a:cubicBezTo>
                    <a:pt x="1030" y="130"/>
                    <a:pt x="1034" y="131"/>
                    <a:pt x="1038" y="132"/>
                  </a:cubicBezTo>
                  <a:cubicBezTo>
                    <a:pt x="1041" y="132"/>
                    <a:pt x="1044" y="133"/>
                    <a:pt x="1048" y="133"/>
                  </a:cubicBezTo>
                  <a:cubicBezTo>
                    <a:pt x="1053" y="133"/>
                    <a:pt x="1081" y="134"/>
                    <a:pt x="1089" y="149"/>
                  </a:cubicBezTo>
                  <a:cubicBezTo>
                    <a:pt x="1092" y="156"/>
                    <a:pt x="1098" y="160"/>
                    <a:pt x="1100" y="160"/>
                  </a:cubicBezTo>
                  <a:cubicBezTo>
                    <a:pt x="1099" y="155"/>
                    <a:pt x="1102" y="152"/>
                    <a:pt x="1106" y="152"/>
                  </a:cubicBezTo>
                  <a:cubicBezTo>
                    <a:pt x="1111" y="152"/>
                    <a:pt x="1118" y="155"/>
                    <a:pt x="1128" y="162"/>
                  </a:cubicBezTo>
                  <a:cubicBezTo>
                    <a:pt x="1129" y="163"/>
                    <a:pt x="1130" y="163"/>
                    <a:pt x="1132" y="163"/>
                  </a:cubicBezTo>
                  <a:cubicBezTo>
                    <a:pt x="1139" y="163"/>
                    <a:pt x="1152" y="156"/>
                    <a:pt x="1156" y="154"/>
                  </a:cubicBezTo>
                  <a:cubicBezTo>
                    <a:pt x="1157" y="153"/>
                    <a:pt x="1160" y="153"/>
                    <a:pt x="1164" y="153"/>
                  </a:cubicBezTo>
                  <a:cubicBezTo>
                    <a:pt x="1170" y="153"/>
                    <a:pt x="1178" y="154"/>
                    <a:pt x="1184" y="160"/>
                  </a:cubicBezTo>
                  <a:cubicBezTo>
                    <a:pt x="1194" y="170"/>
                    <a:pt x="1189" y="193"/>
                    <a:pt x="1188" y="196"/>
                  </a:cubicBezTo>
                  <a:cubicBezTo>
                    <a:pt x="1188" y="196"/>
                    <a:pt x="1183" y="208"/>
                    <a:pt x="1190" y="215"/>
                  </a:cubicBezTo>
                  <a:cubicBezTo>
                    <a:pt x="1197" y="223"/>
                    <a:pt x="1203" y="226"/>
                    <a:pt x="1208" y="226"/>
                  </a:cubicBezTo>
                  <a:cubicBezTo>
                    <a:pt x="1210" y="226"/>
                    <a:pt x="1212" y="226"/>
                    <a:pt x="1213" y="224"/>
                  </a:cubicBezTo>
                  <a:cubicBezTo>
                    <a:pt x="1216" y="221"/>
                    <a:pt x="1219" y="219"/>
                    <a:pt x="1222" y="219"/>
                  </a:cubicBezTo>
                  <a:cubicBezTo>
                    <a:pt x="1226" y="219"/>
                    <a:pt x="1228" y="221"/>
                    <a:pt x="1230" y="223"/>
                  </a:cubicBezTo>
                  <a:cubicBezTo>
                    <a:pt x="1232" y="224"/>
                    <a:pt x="1234" y="226"/>
                    <a:pt x="1236" y="226"/>
                  </a:cubicBezTo>
                  <a:cubicBezTo>
                    <a:pt x="1238" y="226"/>
                    <a:pt x="1239" y="226"/>
                    <a:pt x="1240" y="226"/>
                  </a:cubicBezTo>
                  <a:cubicBezTo>
                    <a:pt x="1241" y="226"/>
                    <a:pt x="1242" y="226"/>
                    <a:pt x="1244" y="226"/>
                  </a:cubicBezTo>
                  <a:cubicBezTo>
                    <a:pt x="1247" y="226"/>
                    <a:pt x="1248" y="225"/>
                    <a:pt x="1250" y="224"/>
                  </a:cubicBezTo>
                  <a:cubicBezTo>
                    <a:pt x="1252" y="222"/>
                    <a:pt x="1254" y="216"/>
                    <a:pt x="1253" y="201"/>
                  </a:cubicBezTo>
                  <a:cubicBezTo>
                    <a:pt x="1252" y="187"/>
                    <a:pt x="1252" y="175"/>
                    <a:pt x="1253" y="165"/>
                  </a:cubicBezTo>
                  <a:cubicBezTo>
                    <a:pt x="1254" y="147"/>
                    <a:pt x="1254" y="133"/>
                    <a:pt x="1248" y="121"/>
                  </a:cubicBezTo>
                  <a:cubicBezTo>
                    <a:pt x="1236" y="100"/>
                    <a:pt x="1233" y="66"/>
                    <a:pt x="1233" y="64"/>
                  </a:cubicBezTo>
                  <a:lnTo>
                    <a:pt x="1232" y="62"/>
                  </a:lnTo>
                  <a:lnTo>
                    <a:pt x="1234" y="61"/>
                  </a:lnTo>
                  <a:cubicBezTo>
                    <a:pt x="1235" y="61"/>
                    <a:pt x="1246" y="52"/>
                    <a:pt x="1261" y="43"/>
                  </a:cubicBezTo>
                  <a:cubicBezTo>
                    <a:pt x="1274" y="35"/>
                    <a:pt x="1282" y="30"/>
                    <a:pt x="1285" y="22"/>
                  </a:cubicBezTo>
                  <a:cubicBezTo>
                    <a:pt x="1288" y="13"/>
                    <a:pt x="1299" y="13"/>
                    <a:pt x="1304" y="13"/>
                  </a:cubicBezTo>
                  <a:cubicBezTo>
                    <a:pt x="1307" y="13"/>
                    <a:pt x="1309" y="13"/>
                    <a:pt x="1312" y="13"/>
                  </a:cubicBezTo>
                  <a:cubicBezTo>
                    <a:pt x="1315" y="14"/>
                    <a:pt x="1318" y="14"/>
                    <a:pt x="1321" y="14"/>
                  </a:cubicBezTo>
                  <a:cubicBezTo>
                    <a:pt x="1325" y="14"/>
                    <a:pt x="1329" y="16"/>
                    <a:pt x="1332" y="20"/>
                  </a:cubicBezTo>
                  <a:cubicBezTo>
                    <a:pt x="1339" y="29"/>
                    <a:pt x="1338" y="47"/>
                    <a:pt x="1336" y="54"/>
                  </a:cubicBezTo>
                  <a:cubicBezTo>
                    <a:pt x="1334" y="58"/>
                    <a:pt x="1336" y="68"/>
                    <a:pt x="1340" y="75"/>
                  </a:cubicBezTo>
                  <a:cubicBezTo>
                    <a:pt x="1342" y="78"/>
                    <a:pt x="1345" y="82"/>
                    <a:pt x="1350" y="83"/>
                  </a:cubicBezTo>
                  <a:cubicBezTo>
                    <a:pt x="1368" y="87"/>
                    <a:pt x="1371" y="99"/>
                    <a:pt x="1374" y="110"/>
                  </a:cubicBezTo>
                  <a:cubicBezTo>
                    <a:pt x="1376" y="119"/>
                    <a:pt x="1384" y="133"/>
                    <a:pt x="1391" y="133"/>
                  </a:cubicBezTo>
                  <a:cubicBezTo>
                    <a:pt x="1393" y="133"/>
                    <a:pt x="1395" y="132"/>
                    <a:pt x="1397" y="131"/>
                  </a:cubicBezTo>
                  <a:cubicBezTo>
                    <a:pt x="1402" y="127"/>
                    <a:pt x="1405" y="122"/>
                    <a:pt x="1408" y="117"/>
                  </a:cubicBezTo>
                  <a:cubicBezTo>
                    <a:pt x="1413" y="111"/>
                    <a:pt x="1417" y="105"/>
                    <a:pt x="1424" y="105"/>
                  </a:cubicBezTo>
                  <a:cubicBezTo>
                    <a:pt x="1426" y="105"/>
                    <a:pt x="1428" y="106"/>
                    <a:pt x="1430" y="107"/>
                  </a:cubicBezTo>
                  <a:cubicBezTo>
                    <a:pt x="1434" y="109"/>
                    <a:pt x="1437" y="112"/>
                    <a:pt x="1440" y="115"/>
                  </a:cubicBezTo>
                  <a:cubicBezTo>
                    <a:pt x="1444" y="119"/>
                    <a:pt x="1446" y="121"/>
                    <a:pt x="1450" y="121"/>
                  </a:cubicBezTo>
                  <a:cubicBezTo>
                    <a:pt x="1452" y="121"/>
                    <a:pt x="1455" y="120"/>
                    <a:pt x="1458" y="119"/>
                  </a:cubicBezTo>
                  <a:cubicBezTo>
                    <a:pt x="1477" y="109"/>
                    <a:pt x="1506" y="98"/>
                    <a:pt x="1524" y="98"/>
                  </a:cubicBezTo>
                  <a:cubicBezTo>
                    <a:pt x="1532" y="98"/>
                    <a:pt x="1535" y="100"/>
                    <a:pt x="1537" y="104"/>
                  </a:cubicBezTo>
                  <a:cubicBezTo>
                    <a:pt x="1537" y="105"/>
                    <a:pt x="1538" y="107"/>
                    <a:pt x="1547" y="107"/>
                  </a:cubicBezTo>
                  <a:cubicBezTo>
                    <a:pt x="1570" y="107"/>
                    <a:pt x="1572" y="107"/>
                    <a:pt x="1586" y="98"/>
                  </a:cubicBezTo>
                  <a:cubicBezTo>
                    <a:pt x="1592" y="94"/>
                    <a:pt x="1599" y="92"/>
                    <a:pt x="1606" y="92"/>
                  </a:cubicBezTo>
                  <a:cubicBezTo>
                    <a:pt x="1606" y="92"/>
                    <a:pt x="1607" y="91"/>
                    <a:pt x="1608" y="91"/>
                  </a:cubicBezTo>
                  <a:cubicBezTo>
                    <a:pt x="1616" y="91"/>
                    <a:pt x="1622" y="94"/>
                    <a:pt x="1626" y="100"/>
                  </a:cubicBezTo>
                  <a:cubicBezTo>
                    <a:pt x="1628" y="104"/>
                    <a:pt x="1629" y="110"/>
                    <a:pt x="1630" y="119"/>
                  </a:cubicBezTo>
                  <a:cubicBezTo>
                    <a:pt x="1632" y="130"/>
                    <a:pt x="1634" y="145"/>
                    <a:pt x="1641" y="147"/>
                  </a:cubicBezTo>
                  <a:cubicBezTo>
                    <a:pt x="1655" y="153"/>
                    <a:pt x="1670" y="159"/>
                    <a:pt x="1681" y="159"/>
                  </a:cubicBezTo>
                  <a:cubicBezTo>
                    <a:pt x="1683" y="159"/>
                    <a:pt x="1690" y="159"/>
                    <a:pt x="1721" y="175"/>
                  </a:cubicBezTo>
                  <a:lnTo>
                    <a:pt x="1722" y="176"/>
                  </a:lnTo>
                  <a:lnTo>
                    <a:pt x="1722" y="177"/>
                  </a:lnTo>
                  <a:cubicBezTo>
                    <a:pt x="1725" y="182"/>
                    <a:pt x="1732" y="197"/>
                    <a:pt x="1729" y="208"/>
                  </a:cubicBezTo>
                  <a:cubicBezTo>
                    <a:pt x="1727" y="213"/>
                    <a:pt x="1724" y="216"/>
                    <a:pt x="1720" y="218"/>
                  </a:cubicBezTo>
                  <a:cubicBezTo>
                    <a:pt x="1714" y="222"/>
                    <a:pt x="1710" y="227"/>
                    <a:pt x="1710" y="233"/>
                  </a:cubicBezTo>
                  <a:cubicBezTo>
                    <a:pt x="1711" y="239"/>
                    <a:pt x="1715" y="244"/>
                    <a:pt x="1722" y="246"/>
                  </a:cubicBezTo>
                  <a:cubicBezTo>
                    <a:pt x="1730" y="249"/>
                    <a:pt x="1735" y="252"/>
                    <a:pt x="1739" y="255"/>
                  </a:cubicBezTo>
                  <a:cubicBezTo>
                    <a:pt x="1744" y="259"/>
                    <a:pt x="1749" y="262"/>
                    <a:pt x="1759" y="263"/>
                  </a:cubicBezTo>
                  <a:cubicBezTo>
                    <a:pt x="1768" y="265"/>
                    <a:pt x="1774" y="270"/>
                    <a:pt x="1777" y="277"/>
                  </a:cubicBezTo>
                  <a:cubicBezTo>
                    <a:pt x="1780" y="287"/>
                    <a:pt x="1777" y="301"/>
                    <a:pt x="1770" y="308"/>
                  </a:cubicBezTo>
                  <a:cubicBezTo>
                    <a:pt x="1766" y="312"/>
                    <a:pt x="1763" y="322"/>
                    <a:pt x="1764" y="331"/>
                  </a:cubicBezTo>
                  <a:cubicBezTo>
                    <a:pt x="1764" y="338"/>
                    <a:pt x="1767" y="343"/>
                    <a:pt x="1770" y="345"/>
                  </a:cubicBezTo>
                  <a:cubicBezTo>
                    <a:pt x="1773" y="348"/>
                    <a:pt x="1777" y="350"/>
                    <a:pt x="1780" y="351"/>
                  </a:cubicBezTo>
                  <a:cubicBezTo>
                    <a:pt x="1789" y="356"/>
                    <a:pt x="1799" y="360"/>
                    <a:pt x="1806" y="376"/>
                  </a:cubicBezTo>
                  <a:cubicBezTo>
                    <a:pt x="1811" y="387"/>
                    <a:pt x="1820" y="391"/>
                    <a:pt x="1832" y="397"/>
                  </a:cubicBezTo>
                  <a:cubicBezTo>
                    <a:pt x="1839" y="401"/>
                    <a:pt x="1848" y="405"/>
                    <a:pt x="1857" y="412"/>
                  </a:cubicBezTo>
                  <a:cubicBezTo>
                    <a:pt x="1862" y="416"/>
                    <a:pt x="1866" y="419"/>
                    <a:pt x="1869" y="422"/>
                  </a:cubicBezTo>
                  <a:cubicBezTo>
                    <a:pt x="1882" y="432"/>
                    <a:pt x="1887" y="435"/>
                    <a:pt x="1902" y="438"/>
                  </a:cubicBezTo>
                  <a:cubicBezTo>
                    <a:pt x="1917" y="440"/>
                    <a:pt x="1931" y="448"/>
                    <a:pt x="1934" y="458"/>
                  </a:cubicBezTo>
                  <a:cubicBezTo>
                    <a:pt x="1936" y="463"/>
                    <a:pt x="1934" y="469"/>
                    <a:pt x="1930" y="473"/>
                  </a:cubicBezTo>
                  <a:cubicBezTo>
                    <a:pt x="1927" y="476"/>
                    <a:pt x="1926" y="479"/>
                    <a:pt x="1926" y="481"/>
                  </a:cubicBezTo>
                  <a:cubicBezTo>
                    <a:pt x="1927" y="484"/>
                    <a:pt x="1931" y="489"/>
                    <a:pt x="1949" y="496"/>
                  </a:cubicBezTo>
                  <a:cubicBezTo>
                    <a:pt x="1959" y="500"/>
                    <a:pt x="1965" y="505"/>
                    <a:pt x="1966" y="511"/>
                  </a:cubicBezTo>
                  <a:cubicBezTo>
                    <a:pt x="1969" y="522"/>
                    <a:pt x="1961" y="533"/>
                    <a:pt x="1953" y="543"/>
                  </a:cubicBezTo>
                  <a:cubicBezTo>
                    <a:pt x="1940" y="559"/>
                    <a:pt x="1937" y="567"/>
                    <a:pt x="1929" y="588"/>
                  </a:cubicBezTo>
                  <a:lnTo>
                    <a:pt x="1928" y="591"/>
                  </a:lnTo>
                  <a:cubicBezTo>
                    <a:pt x="1925" y="598"/>
                    <a:pt x="1925" y="603"/>
                    <a:pt x="1927" y="606"/>
                  </a:cubicBezTo>
                  <a:cubicBezTo>
                    <a:pt x="1929" y="609"/>
                    <a:pt x="1933" y="609"/>
                    <a:pt x="1933" y="609"/>
                  </a:cubicBezTo>
                  <a:lnTo>
                    <a:pt x="1947" y="609"/>
                  </a:lnTo>
                  <a:lnTo>
                    <a:pt x="1935" y="616"/>
                  </a:lnTo>
                  <a:cubicBezTo>
                    <a:pt x="1935" y="616"/>
                    <a:pt x="1915" y="627"/>
                    <a:pt x="1904" y="641"/>
                  </a:cubicBezTo>
                  <a:cubicBezTo>
                    <a:pt x="1894" y="653"/>
                    <a:pt x="1898" y="659"/>
                    <a:pt x="1907" y="671"/>
                  </a:cubicBezTo>
                  <a:cubicBezTo>
                    <a:pt x="1914" y="681"/>
                    <a:pt x="1938" y="690"/>
                    <a:pt x="1951" y="693"/>
                  </a:cubicBezTo>
                  <a:cubicBezTo>
                    <a:pt x="1968" y="697"/>
                    <a:pt x="1962" y="724"/>
                    <a:pt x="1960" y="735"/>
                  </a:cubicBezTo>
                  <a:cubicBezTo>
                    <a:pt x="1959" y="741"/>
                    <a:pt x="1962" y="743"/>
                    <a:pt x="1970" y="747"/>
                  </a:cubicBezTo>
                  <a:cubicBezTo>
                    <a:pt x="1975" y="749"/>
                    <a:pt x="1980" y="751"/>
                    <a:pt x="1983" y="756"/>
                  </a:cubicBezTo>
                  <a:cubicBezTo>
                    <a:pt x="1988" y="764"/>
                    <a:pt x="2005" y="813"/>
                    <a:pt x="2009" y="824"/>
                  </a:cubicBezTo>
                  <a:cubicBezTo>
                    <a:pt x="2015" y="826"/>
                    <a:pt x="2033" y="833"/>
                    <a:pt x="2035" y="850"/>
                  </a:cubicBezTo>
                  <a:cubicBezTo>
                    <a:pt x="2036" y="855"/>
                    <a:pt x="2036" y="862"/>
                    <a:pt x="2036" y="870"/>
                  </a:cubicBezTo>
                  <a:cubicBezTo>
                    <a:pt x="2036" y="885"/>
                    <a:pt x="2036" y="904"/>
                    <a:pt x="2043" y="911"/>
                  </a:cubicBezTo>
                  <a:cubicBezTo>
                    <a:pt x="2045" y="913"/>
                    <a:pt x="2047" y="913"/>
                    <a:pt x="2049" y="913"/>
                  </a:cubicBezTo>
                  <a:cubicBezTo>
                    <a:pt x="2074" y="913"/>
                    <a:pt x="2104" y="943"/>
                    <a:pt x="2114" y="968"/>
                  </a:cubicBezTo>
                  <a:cubicBezTo>
                    <a:pt x="2118" y="980"/>
                    <a:pt x="2124" y="982"/>
                    <a:pt x="2132" y="982"/>
                  </a:cubicBezTo>
                  <a:cubicBezTo>
                    <a:pt x="2140" y="982"/>
                    <a:pt x="2151" y="979"/>
                    <a:pt x="2165" y="976"/>
                  </a:cubicBezTo>
                  <a:lnTo>
                    <a:pt x="2170" y="975"/>
                  </a:lnTo>
                  <a:cubicBezTo>
                    <a:pt x="2174" y="973"/>
                    <a:pt x="2179" y="973"/>
                    <a:pt x="2183" y="973"/>
                  </a:cubicBezTo>
                  <a:cubicBezTo>
                    <a:pt x="2212" y="973"/>
                    <a:pt x="2235" y="997"/>
                    <a:pt x="2249" y="1011"/>
                  </a:cubicBezTo>
                  <a:lnTo>
                    <a:pt x="2252" y="1013"/>
                  </a:lnTo>
                  <a:cubicBezTo>
                    <a:pt x="2264" y="1025"/>
                    <a:pt x="2276" y="1039"/>
                    <a:pt x="2287" y="1054"/>
                  </a:cubicBezTo>
                  <a:cubicBezTo>
                    <a:pt x="2291" y="1059"/>
                    <a:pt x="2293" y="1064"/>
                    <a:pt x="2295" y="1069"/>
                  </a:cubicBezTo>
                  <a:cubicBezTo>
                    <a:pt x="2298" y="1077"/>
                    <a:pt x="2301" y="1083"/>
                    <a:pt x="2309" y="1088"/>
                  </a:cubicBezTo>
                  <a:cubicBezTo>
                    <a:pt x="2322" y="1096"/>
                    <a:pt x="2346" y="1114"/>
                    <a:pt x="2349" y="1131"/>
                  </a:cubicBezTo>
                  <a:cubicBezTo>
                    <a:pt x="2351" y="1142"/>
                    <a:pt x="2363" y="1154"/>
                    <a:pt x="2367" y="1157"/>
                  </a:cubicBezTo>
                  <a:cubicBezTo>
                    <a:pt x="2375" y="1157"/>
                    <a:pt x="2411" y="1158"/>
                    <a:pt x="2424" y="1160"/>
                  </a:cubicBezTo>
                  <a:cubicBezTo>
                    <a:pt x="2441" y="1164"/>
                    <a:pt x="2479" y="1209"/>
                    <a:pt x="2485" y="1224"/>
                  </a:cubicBezTo>
                  <a:cubicBezTo>
                    <a:pt x="2489" y="1232"/>
                    <a:pt x="2486" y="1244"/>
                    <a:pt x="2483" y="1254"/>
                  </a:cubicBezTo>
                  <a:cubicBezTo>
                    <a:pt x="2481" y="1259"/>
                    <a:pt x="2479" y="1266"/>
                    <a:pt x="2480" y="1268"/>
                  </a:cubicBezTo>
                  <a:lnTo>
                    <a:pt x="2482" y="1269"/>
                  </a:lnTo>
                  <a:cubicBezTo>
                    <a:pt x="2492" y="1272"/>
                    <a:pt x="2511" y="1278"/>
                    <a:pt x="2531" y="1295"/>
                  </a:cubicBezTo>
                  <a:cubicBezTo>
                    <a:pt x="2534" y="1298"/>
                    <a:pt x="2536" y="1298"/>
                    <a:pt x="2536" y="1298"/>
                  </a:cubicBezTo>
                  <a:cubicBezTo>
                    <a:pt x="2538" y="1298"/>
                    <a:pt x="2540" y="1294"/>
                    <a:pt x="2541" y="1291"/>
                  </a:cubicBezTo>
                  <a:cubicBezTo>
                    <a:pt x="2543" y="1284"/>
                    <a:pt x="2547" y="1276"/>
                    <a:pt x="2556" y="1276"/>
                  </a:cubicBezTo>
                  <a:cubicBezTo>
                    <a:pt x="2558" y="1276"/>
                    <a:pt x="2559" y="1276"/>
                    <a:pt x="2561" y="1276"/>
                  </a:cubicBezTo>
                  <a:cubicBezTo>
                    <a:pt x="2582" y="1282"/>
                    <a:pt x="2603" y="1289"/>
                    <a:pt x="2613" y="1311"/>
                  </a:cubicBezTo>
                  <a:cubicBezTo>
                    <a:pt x="2622" y="1332"/>
                    <a:pt x="2631" y="1341"/>
                    <a:pt x="2645" y="1343"/>
                  </a:cubicBezTo>
                  <a:cubicBezTo>
                    <a:pt x="2647" y="1343"/>
                    <a:pt x="2648" y="1344"/>
                    <a:pt x="2650" y="1344"/>
                  </a:cubicBezTo>
                  <a:cubicBezTo>
                    <a:pt x="2656" y="1344"/>
                    <a:pt x="2660" y="1342"/>
                    <a:pt x="2665" y="1341"/>
                  </a:cubicBezTo>
                  <a:cubicBezTo>
                    <a:pt x="2668" y="1340"/>
                    <a:pt x="2671" y="1340"/>
                    <a:pt x="2674" y="1340"/>
                  </a:cubicBezTo>
                  <a:cubicBezTo>
                    <a:pt x="2680" y="1340"/>
                    <a:pt x="2682" y="1343"/>
                    <a:pt x="2683" y="1346"/>
                  </a:cubicBezTo>
                  <a:cubicBezTo>
                    <a:pt x="2685" y="1354"/>
                    <a:pt x="2699" y="1376"/>
                    <a:pt x="2708" y="1388"/>
                  </a:cubicBezTo>
                  <a:cubicBezTo>
                    <a:pt x="2715" y="1397"/>
                    <a:pt x="2718" y="1404"/>
                    <a:pt x="2723" y="1414"/>
                  </a:cubicBezTo>
                  <a:cubicBezTo>
                    <a:pt x="2725" y="1418"/>
                    <a:pt x="2727" y="1422"/>
                    <a:pt x="2729" y="1426"/>
                  </a:cubicBezTo>
                  <a:cubicBezTo>
                    <a:pt x="2736" y="1440"/>
                    <a:pt x="2734" y="1449"/>
                    <a:pt x="2732" y="1463"/>
                  </a:cubicBezTo>
                  <a:cubicBezTo>
                    <a:pt x="2731" y="1468"/>
                    <a:pt x="2730" y="1474"/>
                    <a:pt x="2729" y="1481"/>
                  </a:cubicBezTo>
                  <a:cubicBezTo>
                    <a:pt x="2727" y="1499"/>
                    <a:pt x="2729" y="1501"/>
                    <a:pt x="2734" y="1507"/>
                  </a:cubicBezTo>
                  <a:cubicBezTo>
                    <a:pt x="2736" y="1510"/>
                    <a:pt x="2738" y="1512"/>
                    <a:pt x="2740" y="1516"/>
                  </a:cubicBezTo>
                  <a:cubicBezTo>
                    <a:pt x="2747" y="1528"/>
                    <a:pt x="2743" y="1541"/>
                    <a:pt x="2738" y="1559"/>
                  </a:cubicBezTo>
                  <a:cubicBezTo>
                    <a:pt x="2736" y="1566"/>
                    <a:pt x="2734" y="1574"/>
                    <a:pt x="2732" y="1583"/>
                  </a:cubicBezTo>
                  <a:cubicBezTo>
                    <a:pt x="2728" y="1602"/>
                    <a:pt x="2723" y="1606"/>
                    <a:pt x="2716" y="1611"/>
                  </a:cubicBezTo>
                  <a:cubicBezTo>
                    <a:pt x="2713" y="1613"/>
                    <a:pt x="2709" y="1616"/>
                    <a:pt x="2705" y="1622"/>
                  </a:cubicBezTo>
                  <a:cubicBezTo>
                    <a:pt x="2701" y="1629"/>
                    <a:pt x="2698" y="1636"/>
                    <a:pt x="2696" y="1641"/>
                  </a:cubicBezTo>
                  <a:cubicBezTo>
                    <a:pt x="2694" y="1649"/>
                    <a:pt x="2692" y="1655"/>
                    <a:pt x="2684" y="1661"/>
                  </a:cubicBezTo>
                  <a:cubicBezTo>
                    <a:pt x="2682" y="1662"/>
                    <a:pt x="2679" y="1663"/>
                    <a:pt x="2677" y="1663"/>
                  </a:cubicBezTo>
                  <a:cubicBezTo>
                    <a:pt x="2668" y="1663"/>
                    <a:pt x="2660" y="1654"/>
                    <a:pt x="2653" y="1646"/>
                  </a:cubicBezTo>
                  <a:cubicBezTo>
                    <a:pt x="2649" y="1641"/>
                    <a:pt x="2645" y="1637"/>
                    <a:pt x="2642" y="1634"/>
                  </a:cubicBezTo>
                  <a:cubicBezTo>
                    <a:pt x="2636" y="1630"/>
                    <a:pt x="2627" y="1628"/>
                    <a:pt x="2616" y="1626"/>
                  </a:cubicBezTo>
                  <a:cubicBezTo>
                    <a:pt x="2607" y="1624"/>
                    <a:pt x="2598" y="1621"/>
                    <a:pt x="2588" y="1618"/>
                  </a:cubicBezTo>
                  <a:cubicBezTo>
                    <a:pt x="2576" y="1613"/>
                    <a:pt x="2571" y="1607"/>
                    <a:pt x="2568" y="1604"/>
                  </a:cubicBezTo>
                  <a:cubicBezTo>
                    <a:pt x="2567" y="1603"/>
                    <a:pt x="2566" y="1602"/>
                    <a:pt x="2566" y="1602"/>
                  </a:cubicBezTo>
                  <a:cubicBezTo>
                    <a:pt x="2566" y="1602"/>
                    <a:pt x="2565" y="1603"/>
                    <a:pt x="2563" y="1605"/>
                  </a:cubicBezTo>
                  <a:cubicBezTo>
                    <a:pt x="2558" y="1609"/>
                    <a:pt x="2557" y="1612"/>
                    <a:pt x="2556" y="1614"/>
                  </a:cubicBezTo>
                  <a:cubicBezTo>
                    <a:pt x="2554" y="1619"/>
                    <a:pt x="2552" y="1622"/>
                    <a:pt x="2542" y="1629"/>
                  </a:cubicBezTo>
                  <a:cubicBezTo>
                    <a:pt x="2535" y="1633"/>
                    <a:pt x="2530" y="1635"/>
                    <a:pt x="2528" y="1636"/>
                  </a:cubicBezTo>
                  <a:cubicBezTo>
                    <a:pt x="2527" y="1636"/>
                    <a:pt x="2526" y="1637"/>
                    <a:pt x="2526" y="1637"/>
                  </a:cubicBezTo>
                  <a:cubicBezTo>
                    <a:pt x="2526" y="1637"/>
                    <a:pt x="2526" y="1640"/>
                    <a:pt x="2526" y="1643"/>
                  </a:cubicBezTo>
                  <a:cubicBezTo>
                    <a:pt x="2526" y="1657"/>
                    <a:pt x="2537" y="1688"/>
                    <a:pt x="2537" y="1688"/>
                  </a:cubicBezTo>
                  <a:lnTo>
                    <a:pt x="2538" y="1689"/>
                  </a:lnTo>
                  <a:lnTo>
                    <a:pt x="2538" y="1691"/>
                  </a:lnTo>
                  <a:cubicBezTo>
                    <a:pt x="2538" y="1691"/>
                    <a:pt x="2532" y="1708"/>
                    <a:pt x="2526" y="1728"/>
                  </a:cubicBezTo>
                  <a:cubicBezTo>
                    <a:pt x="2523" y="1738"/>
                    <a:pt x="2523" y="1746"/>
                    <a:pt x="2523" y="1755"/>
                  </a:cubicBezTo>
                  <a:cubicBezTo>
                    <a:pt x="2523" y="1765"/>
                    <a:pt x="2523" y="1775"/>
                    <a:pt x="2520" y="1789"/>
                  </a:cubicBezTo>
                  <a:cubicBezTo>
                    <a:pt x="2514" y="1818"/>
                    <a:pt x="2432" y="1865"/>
                    <a:pt x="2410" y="1870"/>
                  </a:cubicBezTo>
                  <a:cubicBezTo>
                    <a:pt x="2403" y="1872"/>
                    <a:pt x="2394" y="1874"/>
                    <a:pt x="2385" y="1876"/>
                  </a:cubicBezTo>
                  <a:cubicBezTo>
                    <a:pt x="2366" y="1880"/>
                    <a:pt x="2345" y="1885"/>
                    <a:pt x="2329" y="1891"/>
                  </a:cubicBezTo>
                  <a:cubicBezTo>
                    <a:pt x="2306" y="1899"/>
                    <a:pt x="2275" y="1934"/>
                    <a:pt x="2270" y="1941"/>
                  </a:cubicBezTo>
                  <a:cubicBezTo>
                    <a:pt x="2267" y="1946"/>
                    <a:pt x="2261" y="1947"/>
                    <a:pt x="2256" y="1947"/>
                  </a:cubicBezTo>
                  <a:cubicBezTo>
                    <a:pt x="2254" y="1947"/>
                    <a:pt x="2251" y="1947"/>
                    <a:pt x="2249" y="1947"/>
                  </a:cubicBezTo>
                  <a:cubicBezTo>
                    <a:pt x="2247" y="1947"/>
                    <a:pt x="2244" y="1947"/>
                    <a:pt x="2241" y="1947"/>
                  </a:cubicBezTo>
                  <a:cubicBezTo>
                    <a:pt x="2236" y="1947"/>
                    <a:pt x="2231" y="1947"/>
                    <a:pt x="2227" y="1949"/>
                  </a:cubicBezTo>
                  <a:cubicBezTo>
                    <a:pt x="2220" y="1951"/>
                    <a:pt x="2218" y="1955"/>
                    <a:pt x="2216" y="1964"/>
                  </a:cubicBezTo>
                  <a:cubicBezTo>
                    <a:pt x="2215" y="1971"/>
                    <a:pt x="2213" y="1980"/>
                    <a:pt x="2206" y="1990"/>
                  </a:cubicBezTo>
                  <a:cubicBezTo>
                    <a:pt x="2198" y="2003"/>
                    <a:pt x="2189" y="2009"/>
                    <a:pt x="2180" y="2013"/>
                  </a:cubicBezTo>
                  <a:cubicBezTo>
                    <a:pt x="2172" y="2018"/>
                    <a:pt x="2165" y="2022"/>
                    <a:pt x="2160" y="2031"/>
                  </a:cubicBezTo>
                  <a:cubicBezTo>
                    <a:pt x="2155" y="2040"/>
                    <a:pt x="2153" y="2049"/>
                    <a:pt x="2156" y="2057"/>
                  </a:cubicBezTo>
                  <a:cubicBezTo>
                    <a:pt x="2158" y="2065"/>
                    <a:pt x="2165" y="2073"/>
                    <a:pt x="2176" y="2078"/>
                  </a:cubicBezTo>
                  <a:cubicBezTo>
                    <a:pt x="2182" y="2081"/>
                    <a:pt x="2187" y="2083"/>
                    <a:pt x="2192" y="2085"/>
                  </a:cubicBezTo>
                  <a:cubicBezTo>
                    <a:pt x="2207" y="2091"/>
                    <a:pt x="2219" y="2095"/>
                    <a:pt x="2221" y="2113"/>
                  </a:cubicBezTo>
                  <a:cubicBezTo>
                    <a:pt x="2224" y="2131"/>
                    <a:pt x="2237" y="2148"/>
                    <a:pt x="2254" y="2153"/>
                  </a:cubicBezTo>
                  <a:cubicBezTo>
                    <a:pt x="2266" y="2157"/>
                    <a:pt x="2273" y="2171"/>
                    <a:pt x="2282" y="2189"/>
                  </a:cubicBezTo>
                  <a:cubicBezTo>
                    <a:pt x="2286" y="2199"/>
                    <a:pt x="2292" y="2210"/>
                    <a:pt x="2299" y="2221"/>
                  </a:cubicBezTo>
                  <a:cubicBezTo>
                    <a:pt x="2315" y="2246"/>
                    <a:pt x="2300" y="2268"/>
                    <a:pt x="2288" y="2286"/>
                  </a:cubicBezTo>
                  <a:cubicBezTo>
                    <a:pt x="2283" y="2293"/>
                    <a:pt x="2279" y="2300"/>
                    <a:pt x="2276" y="2306"/>
                  </a:cubicBezTo>
                  <a:cubicBezTo>
                    <a:pt x="2273" y="2315"/>
                    <a:pt x="2269" y="2321"/>
                    <a:pt x="2265" y="2325"/>
                  </a:cubicBezTo>
                  <a:cubicBezTo>
                    <a:pt x="2260" y="2333"/>
                    <a:pt x="2257" y="2337"/>
                    <a:pt x="2262" y="2350"/>
                  </a:cubicBezTo>
                  <a:lnTo>
                    <a:pt x="2263" y="2353"/>
                  </a:lnTo>
                  <a:cubicBezTo>
                    <a:pt x="2267" y="2364"/>
                    <a:pt x="2269" y="2368"/>
                    <a:pt x="2272" y="2368"/>
                  </a:cubicBezTo>
                  <a:cubicBezTo>
                    <a:pt x="2278" y="2368"/>
                    <a:pt x="2288" y="2361"/>
                    <a:pt x="2299" y="2354"/>
                  </a:cubicBezTo>
                  <a:cubicBezTo>
                    <a:pt x="2306" y="2349"/>
                    <a:pt x="2312" y="2347"/>
                    <a:pt x="2318" y="2347"/>
                  </a:cubicBezTo>
                  <a:cubicBezTo>
                    <a:pt x="2338" y="2347"/>
                    <a:pt x="2350" y="2371"/>
                    <a:pt x="2360" y="2391"/>
                  </a:cubicBezTo>
                  <a:cubicBezTo>
                    <a:pt x="2363" y="2397"/>
                    <a:pt x="2366" y="2403"/>
                    <a:pt x="2369" y="2407"/>
                  </a:cubicBezTo>
                  <a:cubicBezTo>
                    <a:pt x="2383" y="2430"/>
                    <a:pt x="2371" y="2444"/>
                    <a:pt x="2356" y="2461"/>
                  </a:cubicBezTo>
                  <a:lnTo>
                    <a:pt x="2351" y="2467"/>
                  </a:lnTo>
                  <a:cubicBezTo>
                    <a:pt x="2340" y="2480"/>
                    <a:pt x="2342" y="2490"/>
                    <a:pt x="2344" y="2501"/>
                  </a:cubicBezTo>
                  <a:cubicBezTo>
                    <a:pt x="2345" y="2505"/>
                    <a:pt x="2346" y="2509"/>
                    <a:pt x="2346" y="2514"/>
                  </a:cubicBezTo>
                  <a:cubicBezTo>
                    <a:pt x="2346" y="2519"/>
                    <a:pt x="2349" y="2523"/>
                    <a:pt x="2351" y="2527"/>
                  </a:cubicBezTo>
                  <a:cubicBezTo>
                    <a:pt x="2355" y="2534"/>
                    <a:pt x="2360" y="2542"/>
                    <a:pt x="2351" y="2551"/>
                  </a:cubicBezTo>
                  <a:cubicBezTo>
                    <a:pt x="2347" y="2555"/>
                    <a:pt x="2345" y="2558"/>
                    <a:pt x="2343" y="2562"/>
                  </a:cubicBezTo>
                  <a:cubicBezTo>
                    <a:pt x="2339" y="2568"/>
                    <a:pt x="2335" y="2573"/>
                    <a:pt x="2326" y="2573"/>
                  </a:cubicBezTo>
                  <a:cubicBezTo>
                    <a:pt x="2325" y="2573"/>
                    <a:pt x="2323" y="2573"/>
                    <a:pt x="2321" y="2573"/>
                  </a:cubicBezTo>
                  <a:cubicBezTo>
                    <a:pt x="2307" y="2570"/>
                    <a:pt x="2307" y="2570"/>
                    <a:pt x="2283" y="2564"/>
                  </a:cubicBezTo>
                  <a:cubicBezTo>
                    <a:pt x="2270" y="2561"/>
                    <a:pt x="2260" y="2550"/>
                    <a:pt x="2250" y="2540"/>
                  </a:cubicBezTo>
                  <a:cubicBezTo>
                    <a:pt x="2241" y="2531"/>
                    <a:pt x="2232" y="2521"/>
                    <a:pt x="2222" y="2517"/>
                  </a:cubicBezTo>
                  <a:cubicBezTo>
                    <a:pt x="2205" y="2511"/>
                    <a:pt x="2190" y="2497"/>
                    <a:pt x="2187" y="2484"/>
                  </a:cubicBezTo>
                  <a:cubicBezTo>
                    <a:pt x="2186" y="2477"/>
                    <a:pt x="2187" y="2472"/>
                    <a:pt x="2192" y="2467"/>
                  </a:cubicBezTo>
                  <a:cubicBezTo>
                    <a:pt x="2193" y="2466"/>
                    <a:pt x="2195" y="2464"/>
                    <a:pt x="2197" y="2462"/>
                  </a:cubicBezTo>
                  <a:cubicBezTo>
                    <a:pt x="2200" y="2459"/>
                    <a:pt x="2205" y="2455"/>
                    <a:pt x="2204" y="2454"/>
                  </a:cubicBezTo>
                  <a:cubicBezTo>
                    <a:pt x="2204" y="2453"/>
                    <a:pt x="2204" y="2451"/>
                    <a:pt x="2196" y="2448"/>
                  </a:cubicBezTo>
                  <a:cubicBezTo>
                    <a:pt x="2182" y="2442"/>
                    <a:pt x="2177" y="2432"/>
                    <a:pt x="2174" y="2423"/>
                  </a:cubicBezTo>
                  <a:cubicBezTo>
                    <a:pt x="2171" y="2418"/>
                    <a:pt x="2169" y="2413"/>
                    <a:pt x="2165" y="2409"/>
                  </a:cubicBezTo>
                  <a:cubicBezTo>
                    <a:pt x="2160" y="2404"/>
                    <a:pt x="2154" y="2402"/>
                    <a:pt x="2145" y="2402"/>
                  </a:cubicBezTo>
                  <a:cubicBezTo>
                    <a:pt x="2139" y="2402"/>
                    <a:pt x="2131" y="2403"/>
                    <a:pt x="2123" y="2404"/>
                  </a:cubicBezTo>
                  <a:lnTo>
                    <a:pt x="2116" y="2404"/>
                  </a:lnTo>
                  <a:cubicBezTo>
                    <a:pt x="2097" y="2407"/>
                    <a:pt x="2090" y="2415"/>
                    <a:pt x="2079" y="2430"/>
                  </a:cubicBezTo>
                  <a:cubicBezTo>
                    <a:pt x="2076" y="2433"/>
                    <a:pt x="2073" y="2437"/>
                    <a:pt x="2069" y="2441"/>
                  </a:cubicBezTo>
                  <a:cubicBezTo>
                    <a:pt x="2061" y="2451"/>
                    <a:pt x="2054" y="2455"/>
                    <a:pt x="2046" y="2455"/>
                  </a:cubicBezTo>
                  <a:cubicBezTo>
                    <a:pt x="2040" y="2455"/>
                    <a:pt x="2035" y="2453"/>
                    <a:pt x="2030" y="2451"/>
                  </a:cubicBezTo>
                  <a:cubicBezTo>
                    <a:pt x="2027" y="2450"/>
                    <a:pt x="2025" y="2449"/>
                    <a:pt x="2022" y="2448"/>
                  </a:cubicBezTo>
                  <a:cubicBezTo>
                    <a:pt x="2007" y="2443"/>
                    <a:pt x="1998" y="2425"/>
                    <a:pt x="1991" y="2411"/>
                  </a:cubicBezTo>
                  <a:cubicBezTo>
                    <a:pt x="1989" y="2407"/>
                    <a:pt x="1987" y="2403"/>
                    <a:pt x="1985" y="2400"/>
                  </a:cubicBezTo>
                  <a:cubicBezTo>
                    <a:pt x="1982" y="2395"/>
                    <a:pt x="1973" y="2392"/>
                    <a:pt x="1960" y="2392"/>
                  </a:cubicBezTo>
                  <a:cubicBezTo>
                    <a:pt x="1946" y="2392"/>
                    <a:pt x="1929" y="2395"/>
                    <a:pt x="1914" y="2401"/>
                  </a:cubicBezTo>
                  <a:cubicBezTo>
                    <a:pt x="1899" y="2407"/>
                    <a:pt x="1889" y="2410"/>
                    <a:pt x="1884" y="2410"/>
                  </a:cubicBezTo>
                  <a:cubicBezTo>
                    <a:pt x="1880" y="2410"/>
                    <a:pt x="1878" y="2409"/>
                    <a:pt x="1876" y="2407"/>
                  </a:cubicBezTo>
                  <a:cubicBezTo>
                    <a:pt x="1874" y="2403"/>
                    <a:pt x="1876" y="2399"/>
                    <a:pt x="1877" y="2396"/>
                  </a:cubicBezTo>
                  <a:cubicBezTo>
                    <a:pt x="1883" y="2385"/>
                    <a:pt x="1885" y="2363"/>
                    <a:pt x="1882" y="2361"/>
                  </a:cubicBezTo>
                  <a:cubicBezTo>
                    <a:pt x="1876" y="2362"/>
                    <a:pt x="1870" y="2369"/>
                    <a:pt x="1863" y="2378"/>
                  </a:cubicBezTo>
                  <a:cubicBezTo>
                    <a:pt x="1858" y="2384"/>
                    <a:pt x="1852" y="2391"/>
                    <a:pt x="1846" y="2397"/>
                  </a:cubicBezTo>
                  <a:cubicBezTo>
                    <a:pt x="1832" y="2411"/>
                    <a:pt x="1838" y="2421"/>
                    <a:pt x="1852" y="2443"/>
                  </a:cubicBezTo>
                  <a:lnTo>
                    <a:pt x="1855" y="2448"/>
                  </a:lnTo>
                  <a:cubicBezTo>
                    <a:pt x="1863" y="2461"/>
                    <a:pt x="1866" y="2467"/>
                    <a:pt x="1864" y="2472"/>
                  </a:cubicBezTo>
                  <a:cubicBezTo>
                    <a:pt x="1862" y="2477"/>
                    <a:pt x="1857" y="2478"/>
                    <a:pt x="1848" y="2480"/>
                  </a:cubicBezTo>
                  <a:cubicBezTo>
                    <a:pt x="1838" y="2481"/>
                    <a:pt x="1832" y="2482"/>
                    <a:pt x="1826" y="2482"/>
                  </a:cubicBezTo>
                  <a:cubicBezTo>
                    <a:pt x="1819" y="2482"/>
                    <a:pt x="1813" y="2481"/>
                    <a:pt x="1805" y="2480"/>
                  </a:cubicBezTo>
                  <a:cubicBezTo>
                    <a:pt x="1796" y="2478"/>
                    <a:pt x="1786" y="2477"/>
                    <a:pt x="1775" y="2475"/>
                  </a:cubicBezTo>
                  <a:cubicBezTo>
                    <a:pt x="1765" y="2474"/>
                    <a:pt x="1755" y="2473"/>
                    <a:pt x="1747" y="2471"/>
                  </a:cubicBezTo>
                  <a:cubicBezTo>
                    <a:pt x="1745" y="2471"/>
                    <a:pt x="1744" y="2471"/>
                    <a:pt x="1743" y="2471"/>
                  </a:cubicBezTo>
                  <a:cubicBezTo>
                    <a:pt x="1721" y="2471"/>
                    <a:pt x="1672" y="2487"/>
                    <a:pt x="1654" y="2502"/>
                  </a:cubicBezTo>
                  <a:cubicBezTo>
                    <a:pt x="1646" y="2509"/>
                    <a:pt x="1635" y="2512"/>
                    <a:pt x="1620" y="2512"/>
                  </a:cubicBezTo>
                  <a:cubicBezTo>
                    <a:pt x="1611" y="2512"/>
                    <a:pt x="1602" y="2511"/>
                    <a:pt x="1593" y="2510"/>
                  </a:cubicBezTo>
                  <a:cubicBezTo>
                    <a:pt x="1586" y="2509"/>
                    <a:pt x="1578" y="2509"/>
                    <a:pt x="1572" y="2509"/>
                  </a:cubicBezTo>
                  <a:cubicBezTo>
                    <a:pt x="1569" y="2509"/>
                    <a:pt x="1567" y="2509"/>
                    <a:pt x="1565" y="2509"/>
                  </a:cubicBezTo>
                  <a:lnTo>
                    <a:pt x="1559" y="2510"/>
                  </a:lnTo>
                  <a:cubicBezTo>
                    <a:pt x="1539" y="2512"/>
                    <a:pt x="1524" y="2514"/>
                    <a:pt x="1509" y="2533"/>
                  </a:cubicBezTo>
                  <a:cubicBezTo>
                    <a:pt x="1501" y="2544"/>
                    <a:pt x="1503" y="2549"/>
                    <a:pt x="1505" y="2554"/>
                  </a:cubicBezTo>
                  <a:cubicBezTo>
                    <a:pt x="1507" y="2559"/>
                    <a:pt x="1509" y="2565"/>
                    <a:pt x="1500" y="2572"/>
                  </a:cubicBezTo>
                  <a:cubicBezTo>
                    <a:pt x="1491" y="2579"/>
                    <a:pt x="1478" y="2580"/>
                    <a:pt x="1467" y="2580"/>
                  </a:cubicBezTo>
                  <a:cubicBezTo>
                    <a:pt x="1461" y="2580"/>
                    <a:pt x="1455" y="2580"/>
                    <a:pt x="1449" y="2579"/>
                  </a:cubicBezTo>
                  <a:cubicBezTo>
                    <a:pt x="1443" y="2579"/>
                    <a:pt x="1437" y="2579"/>
                    <a:pt x="1431" y="2579"/>
                  </a:cubicBezTo>
                  <a:cubicBezTo>
                    <a:pt x="1411" y="2579"/>
                    <a:pt x="1409" y="2584"/>
                    <a:pt x="1406" y="2610"/>
                  </a:cubicBezTo>
                  <a:cubicBezTo>
                    <a:pt x="1405" y="2619"/>
                    <a:pt x="1406" y="2620"/>
                    <a:pt x="1406" y="2620"/>
                  </a:cubicBezTo>
                  <a:cubicBezTo>
                    <a:pt x="1406" y="2620"/>
                    <a:pt x="1409" y="2618"/>
                    <a:pt x="1410" y="2616"/>
                  </a:cubicBezTo>
                  <a:lnTo>
                    <a:pt x="1417" y="2607"/>
                  </a:lnTo>
                  <a:lnTo>
                    <a:pt x="1417" y="2641"/>
                  </a:lnTo>
                  <a:lnTo>
                    <a:pt x="1413" y="2639"/>
                  </a:lnTo>
                  <a:cubicBezTo>
                    <a:pt x="1412" y="2639"/>
                    <a:pt x="1401" y="2637"/>
                    <a:pt x="1381" y="2634"/>
                  </a:cubicBezTo>
                  <a:cubicBezTo>
                    <a:pt x="1379" y="2633"/>
                    <a:pt x="1378" y="2633"/>
                    <a:pt x="1377" y="2633"/>
                  </a:cubicBezTo>
                  <a:cubicBezTo>
                    <a:pt x="1363" y="2633"/>
                    <a:pt x="1355" y="2644"/>
                    <a:pt x="1344" y="2660"/>
                  </a:cubicBezTo>
                  <a:lnTo>
                    <a:pt x="1341" y="2664"/>
                  </a:lnTo>
                  <a:cubicBezTo>
                    <a:pt x="1333" y="2675"/>
                    <a:pt x="1329" y="2681"/>
                    <a:pt x="1322" y="2681"/>
                  </a:cubicBezTo>
                  <a:cubicBezTo>
                    <a:pt x="1318" y="2681"/>
                    <a:pt x="1314" y="2679"/>
                    <a:pt x="1309" y="2676"/>
                  </a:cubicBezTo>
                  <a:lnTo>
                    <a:pt x="1304" y="2674"/>
                  </a:lnTo>
                  <a:cubicBezTo>
                    <a:pt x="1298" y="2671"/>
                    <a:pt x="1296" y="2666"/>
                    <a:pt x="1296" y="2663"/>
                  </a:cubicBezTo>
                  <a:cubicBezTo>
                    <a:pt x="1295" y="2658"/>
                    <a:pt x="1298" y="2653"/>
                    <a:pt x="1301" y="2648"/>
                  </a:cubicBezTo>
                  <a:cubicBezTo>
                    <a:pt x="1294" y="2650"/>
                    <a:pt x="1286" y="2653"/>
                    <a:pt x="1277" y="2656"/>
                  </a:cubicBezTo>
                  <a:cubicBezTo>
                    <a:pt x="1253" y="2665"/>
                    <a:pt x="1223" y="2675"/>
                    <a:pt x="1199" y="2677"/>
                  </a:cubicBezTo>
                  <a:cubicBezTo>
                    <a:pt x="1196" y="2677"/>
                    <a:pt x="1194" y="2678"/>
                    <a:pt x="1192" y="2678"/>
                  </a:cubicBezTo>
                  <a:cubicBezTo>
                    <a:pt x="1161" y="2678"/>
                    <a:pt x="1157" y="2660"/>
                    <a:pt x="1155" y="2649"/>
                  </a:cubicBezTo>
                  <a:lnTo>
                    <a:pt x="1154" y="2645"/>
                  </a:lnTo>
                  <a:cubicBezTo>
                    <a:pt x="1152" y="2634"/>
                    <a:pt x="1141" y="2610"/>
                    <a:pt x="1126" y="2610"/>
                  </a:cubicBezTo>
                  <a:lnTo>
                    <a:pt x="1111" y="2611"/>
                  </a:lnTo>
                  <a:cubicBezTo>
                    <a:pt x="1099" y="2611"/>
                    <a:pt x="1090" y="2610"/>
                    <a:pt x="1088" y="2604"/>
                  </a:cubicBezTo>
                  <a:cubicBezTo>
                    <a:pt x="1086" y="2598"/>
                    <a:pt x="1092" y="2593"/>
                    <a:pt x="1098" y="2589"/>
                  </a:cubicBezTo>
                  <a:cubicBezTo>
                    <a:pt x="1104" y="2584"/>
                    <a:pt x="1106" y="2580"/>
                    <a:pt x="1105" y="2575"/>
                  </a:cubicBezTo>
                  <a:cubicBezTo>
                    <a:pt x="1103" y="2570"/>
                    <a:pt x="1097" y="2566"/>
                    <a:pt x="1090" y="2566"/>
                  </a:cubicBezTo>
                  <a:cubicBezTo>
                    <a:pt x="1086" y="2566"/>
                    <a:pt x="1082" y="2567"/>
                    <a:pt x="1079" y="2569"/>
                  </a:cubicBezTo>
                  <a:cubicBezTo>
                    <a:pt x="1067" y="2576"/>
                    <a:pt x="1058" y="2579"/>
                    <a:pt x="1049" y="2579"/>
                  </a:cubicBezTo>
                  <a:cubicBezTo>
                    <a:pt x="1041" y="2579"/>
                    <a:pt x="1034" y="2577"/>
                    <a:pt x="1028" y="2572"/>
                  </a:cubicBezTo>
                  <a:cubicBezTo>
                    <a:pt x="1022" y="2568"/>
                    <a:pt x="1010" y="2563"/>
                    <a:pt x="998" y="2558"/>
                  </a:cubicBezTo>
                  <a:cubicBezTo>
                    <a:pt x="988" y="2554"/>
                    <a:pt x="977" y="2550"/>
                    <a:pt x="970" y="2546"/>
                  </a:cubicBezTo>
                  <a:cubicBezTo>
                    <a:pt x="964" y="2542"/>
                    <a:pt x="956" y="2540"/>
                    <a:pt x="950" y="2540"/>
                  </a:cubicBezTo>
                  <a:cubicBezTo>
                    <a:pt x="942" y="2540"/>
                    <a:pt x="938" y="2543"/>
                    <a:pt x="935" y="2550"/>
                  </a:cubicBezTo>
                  <a:cubicBezTo>
                    <a:pt x="930" y="2567"/>
                    <a:pt x="904" y="2568"/>
                    <a:pt x="893" y="2568"/>
                  </a:cubicBezTo>
                  <a:cubicBezTo>
                    <a:pt x="887" y="2568"/>
                    <a:pt x="881" y="2568"/>
                    <a:pt x="876" y="2567"/>
                  </a:cubicBezTo>
                  <a:cubicBezTo>
                    <a:pt x="868" y="2565"/>
                    <a:pt x="862" y="2557"/>
                    <a:pt x="858" y="2550"/>
                  </a:cubicBezTo>
                  <a:cubicBezTo>
                    <a:pt x="858" y="2556"/>
                    <a:pt x="857" y="2563"/>
                    <a:pt x="854" y="2573"/>
                  </a:cubicBezTo>
                  <a:cubicBezTo>
                    <a:pt x="849" y="2592"/>
                    <a:pt x="854" y="2595"/>
                    <a:pt x="864" y="2600"/>
                  </a:cubicBezTo>
                  <a:cubicBezTo>
                    <a:pt x="868" y="2602"/>
                    <a:pt x="871" y="2607"/>
                    <a:pt x="873" y="2613"/>
                  </a:cubicBezTo>
                  <a:cubicBezTo>
                    <a:pt x="877" y="2628"/>
                    <a:pt x="875" y="2650"/>
                    <a:pt x="868" y="2661"/>
                  </a:cubicBezTo>
                  <a:cubicBezTo>
                    <a:pt x="865" y="2666"/>
                    <a:pt x="863" y="2671"/>
                    <a:pt x="861" y="2676"/>
                  </a:cubicBezTo>
                  <a:cubicBezTo>
                    <a:pt x="857" y="2687"/>
                    <a:pt x="852" y="2698"/>
                    <a:pt x="843" y="2700"/>
                  </a:cubicBezTo>
                  <a:cubicBezTo>
                    <a:pt x="833" y="2703"/>
                    <a:pt x="810" y="2722"/>
                    <a:pt x="799" y="2750"/>
                  </a:cubicBezTo>
                  <a:cubicBezTo>
                    <a:pt x="788" y="2778"/>
                    <a:pt x="750" y="2788"/>
                    <a:pt x="728" y="2794"/>
                  </a:cubicBezTo>
                  <a:lnTo>
                    <a:pt x="721" y="2796"/>
                  </a:lnTo>
                  <a:cubicBezTo>
                    <a:pt x="718" y="2797"/>
                    <a:pt x="715" y="2797"/>
                    <a:pt x="712" y="2797"/>
                  </a:cubicBezTo>
                  <a:close/>
                </a:path>
              </a:pathLst>
            </a:custGeom>
            <a:solidFill>
              <a:srgbClr val="7030A0"/>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0" name="Freeform 448">
              <a:extLst>
                <a:ext uri="{FF2B5EF4-FFF2-40B4-BE49-F238E27FC236}">
                  <a16:creationId xmlns:a16="http://schemas.microsoft.com/office/drawing/2014/main" id="{31261438-F570-C941-503B-AD90C84702B0}"/>
                </a:ext>
              </a:extLst>
            </p:cNvPr>
            <p:cNvSpPr>
              <a:spLocks/>
            </p:cNvSpPr>
            <p:nvPr/>
          </p:nvSpPr>
          <p:spPr bwMode="auto">
            <a:xfrm>
              <a:off x="1037201" y="4141091"/>
              <a:ext cx="1152964" cy="1485082"/>
            </a:xfrm>
            <a:custGeom>
              <a:avLst/>
              <a:gdLst>
                <a:gd name="T0" fmla="*/ 1014 w 1322"/>
                <a:gd name="T1" fmla="*/ 1628 h 1700"/>
                <a:gd name="T2" fmla="*/ 928 w 1322"/>
                <a:gd name="T3" fmla="*/ 1613 h 1700"/>
                <a:gd name="T4" fmla="*/ 875 w 1322"/>
                <a:gd name="T5" fmla="*/ 1617 h 1700"/>
                <a:gd name="T6" fmla="*/ 805 w 1322"/>
                <a:gd name="T7" fmla="*/ 1592 h 1700"/>
                <a:gd name="T8" fmla="*/ 731 w 1322"/>
                <a:gd name="T9" fmla="*/ 1513 h 1700"/>
                <a:gd name="T10" fmla="*/ 664 w 1322"/>
                <a:gd name="T11" fmla="*/ 1501 h 1700"/>
                <a:gd name="T12" fmla="*/ 682 w 1322"/>
                <a:gd name="T13" fmla="*/ 1406 h 1700"/>
                <a:gd name="T14" fmla="*/ 683 w 1322"/>
                <a:gd name="T15" fmla="*/ 1345 h 1700"/>
                <a:gd name="T16" fmla="*/ 646 w 1322"/>
                <a:gd name="T17" fmla="*/ 1258 h 1700"/>
                <a:gd name="T18" fmla="*/ 624 w 1322"/>
                <a:gd name="T19" fmla="*/ 1177 h 1700"/>
                <a:gd name="T20" fmla="*/ 541 w 1322"/>
                <a:gd name="T21" fmla="*/ 1147 h 1700"/>
                <a:gd name="T22" fmla="*/ 393 w 1322"/>
                <a:gd name="T23" fmla="*/ 1151 h 1700"/>
                <a:gd name="T24" fmla="*/ 292 w 1322"/>
                <a:gd name="T25" fmla="*/ 1185 h 1700"/>
                <a:gd name="T26" fmla="*/ 219 w 1322"/>
                <a:gd name="T27" fmla="*/ 1193 h 1700"/>
                <a:gd name="T28" fmla="*/ 129 w 1322"/>
                <a:gd name="T29" fmla="*/ 1168 h 1700"/>
                <a:gd name="T30" fmla="*/ 208 w 1322"/>
                <a:gd name="T31" fmla="*/ 1035 h 1700"/>
                <a:gd name="T32" fmla="*/ 151 w 1322"/>
                <a:gd name="T33" fmla="*/ 916 h 1700"/>
                <a:gd name="T34" fmla="*/ 47 w 1322"/>
                <a:gd name="T35" fmla="*/ 810 h 1700"/>
                <a:gd name="T36" fmla="*/ 28 w 1322"/>
                <a:gd name="T37" fmla="*/ 649 h 1700"/>
                <a:gd name="T38" fmla="*/ 79 w 1322"/>
                <a:gd name="T39" fmla="*/ 560 h 1700"/>
                <a:gd name="T40" fmla="*/ 180 w 1322"/>
                <a:gd name="T41" fmla="*/ 500 h 1700"/>
                <a:gd name="T42" fmla="*/ 183 w 1322"/>
                <a:gd name="T43" fmla="*/ 457 h 1700"/>
                <a:gd name="T44" fmla="*/ 275 w 1322"/>
                <a:gd name="T45" fmla="*/ 463 h 1700"/>
                <a:gd name="T46" fmla="*/ 342 w 1322"/>
                <a:gd name="T47" fmla="*/ 494 h 1700"/>
                <a:gd name="T48" fmla="*/ 379 w 1322"/>
                <a:gd name="T49" fmla="*/ 435 h 1700"/>
                <a:gd name="T50" fmla="*/ 409 w 1322"/>
                <a:gd name="T51" fmla="*/ 394 h 1700"/>
                <a:gd name="T52" fmla="*/ 469 w 1322"/>
                <a:gd name="T53" fmla="*/ 331 h 1700"/>
                <a:gd name="T54" fmla="*/ 534 w 1322"/>
                <a:gd name="T55" fmla="*/ 287 h 1700"/>
                <a:gd name="T56" fmla="*/ 639 w 1322"/>
                <a:gd name="T57" fmla="*/ 262 h 1700"/>
                <a:gd name="T58" fmla="*/ 710 w 1322"/>
                <a:gd name="T59" fmla="*/ 220 h 1700"/>
                <a:gd name="T60" fmla="*/ 819 w 1322"/>
                <a:gd name="T61" fmla="*/ 171 h 1700"/>
                <a:gd name="T62" fmla="*/ 869 w 1322"/>
                <a:gd name="T63" fmla="*/ 147 h 1700"/>
                <a:gd name="T64" fmla="*/ 917 w 1322"/>
                <a:gd name="T65" fmla="*/ 61 h 1700"/>
                <a:gd name="T66" fmla="*/ 969 w 1322"/>
                <a:gd name="T67" fmla="*/ 44 h 1700"/>
                <a:gd name="T68" fmla="*/ 1022 w 1322"/>
                <a:gd name="T69" fmla="*/ 86 h 1700"/>
                <a:gd name="T70" fmla="*/ 1065 w 1322"/>
                <a:gd name="T71" fmla="*/ 178 h 1700"/>
                <a:gd name="T72" fmla="*/ 1101 w 1322"/>
                <a:gd name="T73" fmla="*/ 211 h 1700"/>
                <a:gd name="T74" fmla="*/ 1126 w 1322"/>
                <a:gd name="T75" fmla="*/ 262 h 1700"/>
                <a:gd name="T76" fmla="*/ 1078 w 1322"/>
                <a:gd name="T77" fmla="*/ 344 h 1700"/>
                <a:gd name="T78" fmla="*/ 1050 w 1322"/>
                <a:gd name="T79" fmla="*/ 423 h 1700"/>
                <a:gd name="T80" fmla="*/ 1038 w 1322"/>
                <a:gd name="T81" fmla="*/ 464 h 1700"/>
                <a:gd name="T82" fmla="*/ 1104 w 1322"/>
                <a:gd name="T83" fmla="*/ 533 h 1700"/>
                <a:gd name="T84" fmla="*/ 1063 w 1322"/>
                <a:gd name="T85" fmla="*/ 591 h 1700"/>
                <a:gd name="T86" fmla="*/ 1045 w 1322"/>
                <a:gd name="T87" fmla="*/ 621 h 1700"/>
                <a:gd name="T88" fmla="*/ 979 w 1322"/>
                <a:gd name="T89" fmla="*/ 664 h 1700"/>
                <a:gd name="T90" fmla="*/ 993 w 1322"/>
                <a:gd name="T91" fmla="*/ 716 h 1700"/>
                <a:gd name="T92" fmla="*/ 950 w 1322"/>
                <a:gd name="T93" fmla="*/ 739 h 1700"/>
                <a:gd name="T94" fmla="*/ 980 w 1322"/>
                <a:gd name="T95" fmla="*/ 830 h 1700"/>
                <a:gd name="T96" fmla="*/ 1099 w 1322"/>
                <a:gd name="T97" fmla="*/ 792 h 1700"/>
                <a:gd name="T98" fmla="*/ 1211 w 1322"/>
                <a:gd name="T99" fmla="*/ 814 h 1700"/>
                <a:gd name="T100" fmla="*/ 1254 w 1322"/>
                <a:gd name="T101" fmla="*/ 948 h 1700"/>
                <a:gd name="T102" fmla="*/ 1297 w 1322"/>
                <a:gd name="T103" fmla="*/ 1005 h 1700"/>
                <a:gd name="T104" fmla="*/ 1249 w 1322"/>
                <a:gd name="T105" fmla="*/ 1109 h 1700"/>
                <a:gd name="T106" fmla="*/ 1288 w 1322"/>
                <a:gd name="T107" fmla="*/ 1240 h 1700"/>
                <a:gd name="T108" fmla="*/ 1318 w 1322"/>
                <a:gd name="T109" fmla="*/ 1290 h 1700"/>
                <a:gd name="T110" fmla="*/ 1302 w 1322"/>
                <a:gd name="T111" fmla="*/ 1410 h 1700"/>
                <a:gd name="T112" fmla="*/ 1239 w 1322"/>
                <a:gd name="T113" fmla="*/ 1542 h 1700"/>
                <a:gd name="T114" fmla="*/ 1145 w 1322"/>
                <a:gd name="T115" fmla="*/ 1698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2" h="1700">
                  <a:moveTo>
                    <a:pt x="1145" y="1698"/>
                  </a:moveTo>
                  <a:cubicBezTo>
                    <a:pt x="1140" y="1693"/>
                    <a:pt x="1122" y="1678"/>
                    <a:pt x="1110" y="1678"/>
                  </a:cubicBezTo>
                  <a:cubicBezTo>
                    <a:pt x="1093" y="1678"/>
                    <a:pt x="1082" y="1669"/>
                    <a:pt x="1072" y="1661"/>
                  </a:cubicBezTo>
                  <a:cubicBezTo>
                    <a:pt x="1070" y="1660"/>
                    <a:pt x="1068" y="1658"/>
                    <a:pt x="1067" y="1657"/>
                  </a:cubicBezTo>
                  <a:cubicBezTo>
                    <a:pt x="1062" y="1653"/>
                    <a:pt x="1054" y="1649"/>
                    <a:pt x="1045" y="1645"/>
                  </a:cubicBezTo>
                  <a:cubicBezTo>
                    <a:pt x="1034" y="1640"/>
                    <a:pt x="1023" y="1634"/>
                    <a:pt x="1014" y="1628"/>
                  </a:cubicBezTo>
                  <a:cubicBezTo>
                    <a:pt x="1006" y="1621"/>
                    <a:pt x="1002" y="1618"/>
                    <a:pt x="997" y="1618"/>
                  </a:cubicBezTo>
                  <a:cubicBezTo>
                    <a:pt x="994" y="1618"/>
                    <a:pt x="990" y="1620"/>
                    <a:pt x="984" y="1625"/>
                  </a:cubicBezTo>
                  <a:cubicBezTo>
                    <a:pt x="978" y="1630"/>
                    <a:pt x="972" y="1632"/>
                    <a:pt x="966" y="1632"/>
                  </a:cubicBezTo>
                  <a:cubicBezTo>
                    <a:pt x="959" y="1632"/>
                    <a:pt x="954" y="1630"/>
                    <a:pt x="947" y="1627"/>
                  </a:cubicBezTo>
                  <a:lnTo>
                    <a:pt x="943" y="1626"/>
                  </a:lnTo>
                  <a:cubicBezTo>
                    <a:pt x="935" y="1623"/>
                    <a:pt x="931" y="1617"/>
                    <a:pt x="928" y="1613"/>
                  </a:cubicBezTo>
                  <a:cubicBezTo>
                    <a:pt x="925" y="1609"/>
                    <a:pt x="924" y="1607"/>
                    <a:pt x="922" y="1607"/>
                  </a:cubicBezTo>
                  <a:cubicBezTo>
                    <a:pt x="922" y="1607"/>
                    <a:pt x="921" y="1607"/>
                    <a:pt x="920" y="1608"/>
                  </a:cubicBezTo>
                  <a:cubicBezTo>
                    <a:pt x="917" y="1609"/>
                    <a:pt x="914" y="1611"/>
                    <a:pt x="911" y="1613"/>
                  </a:cubicBezTo>
                  <a:cubicBezTo>
                    <a:pt x="905" y="1617"/>
                    <a:pt x="899" y="1622"/>
                    <a:pt x="891" y="1622"/>
                  </a:cubicBezTo>
                  <a:cubicBezTo>
                    <a:pt x="888" y="1622"/>
                    <a:pt x="885" y="1621"/>
                    <a:pt x="882" y="1620"/>
                  </a:cubicBezTo>
                  <a:cubicBezTo>
                    <a:pt x="879" y="1619"/>
                    <a:pt x="877" y="1618"/>
                    <a:pt x="875" y="1617"/>
                  </a:cubicBezTo>
                  <a:cubicBezTo>
                    <a:pt x="873" y="1616"/>
                    <a:pt x="871" y="1615"/>
                    <a:pt x="870" y="1615"/>
                  </a:cubicBezTo>
                  <a:cubicBezTo>
                    <a:pt x="868" y="1615"/>
                    <a:pt x="865" y="1618"/>
                    <a:pt x="859" y="1622"/>
                  </a:cubicBezTo>
                  <a:cubicBezTo>
                    <a:pt x="857" y="1624"/>
                    <a:pt x="853" y="1626"/>
                    <a:pt x="850" y="1626"/>
                  </a:cubicBezTo>
                  <a:cubicBezTo>
                    <a:pt x="834" y="1626"/>
                    <a:pt x="821" y="1601"/>
                    <a:pt x="818" y="1594"/>
                  </a:cubicBezTo>
                  <a:cubicBezTo>
                    <a:pt x="817" y="1591"/>
                    <a:pt x="814" y="1589"/>
                    <a:pt x="811" y="1589"/>
                  </a:cubicBezTo>
                  <a:cubicBezTo>
                    <a:pt x="809" y="1589"/>
                    <a:pt x="807" y="1589"/>
                    <a:pt x="805" y="1592"/>
                  </a:cubicBezTo>
                  <a:cubicBezTo>
                    <a:pt x="803" y="1595"/>
                    <a:pt x="800" y="1596"/>
                    <a:pt x="798" y="1596"/>
                  </a:cubicBezTo>
                  <a:cubicBezTo>
                    <a:pt x="793" y="1596"/>
                    <a:pt x="788" y="1592"/>
                    <a:pt x="780" y="1585"/>
                  </a:cubicBezTo>
                  <a:cubicBezTo>
                    <a:pt x="776" y="1581"/>
                    <a:pt x="771" y="1577"/>
                    <a:pt x="765" y="1573"/>
                  </a:cubicBezTo>
                  <a:cubicBezTo>
                    <a:pt x="751" y="1564"/>
                    <a:pt x="752" y="1551"/>
                    <a:pt x="752" y="1539"/>
                  </a:cubicBezTo>
                  <a:cubicBezTo>
                    <a:pt x="752" y="1534"/>
                    <a:pt x="752" y="1529"/>
                    <a:pt x="752" y="1524"/>
                  </a:cubicBezTo>
                  <a:cubicBezTo>
                    <a:pt x="750" y="1516"/>
                    <a:pt x="743" y="1514"/>
                    <a:pt x="731" y="1513"/>
                  </a:cubicBezTo>
                  <a:cubicBezTo>
                    <a:pt x="725" y="1512"/>
                    <a:pt x="719" y="1512"/>
                    <a:pt x="716" y="1509"/>
                  </a:cubicBezTo>
                  <a:cubicBezTo>
                    <a:pt x="715" y="1509"/>
                    <a:pt x="714" y="1508"/>
                    <a:pt x="710" y="1508"/>
                  </a:cubicBezTo>
                  <a:cubicBezTo>
                    <a:pt x="700" y="1508"/>
                    <a:pt x="684" y="1514"/>
                    <a:pt x="679" y="1515"/>
                  </a:cubicBezTo>
                  <a:cubicBezTo>
                    <a:pt x="678" y="1516"/>
                    <a:pt x="668" y="1528"/>
                    <a:pt x="668" y="1528"/>
                  </a:cubicBezTo>
                  <a:lnTo>
                    <a:pt x="667" y="1520"/>
                  </a:lnTo>
                  <a:cubicBezTo>
                    <a:pt x="666" y="1512"/>
                    <a:pt x="665" y="1505"/>
                    <a:pt x="664" y="1501"/>
                  </a:cubicBezTo>
                  <a:cubicBezTo>
                    <a:pt x="663" y="1496"/>
                    <a:pt x="660" y="1494"/>
                    <a:pt x="654" y="1489"/>
                  </a:cubicBezTo>
                  <a:cubicBezTo>
                    <a:pt x="649" y="1486"/>
                    <a:pt x="644" y="1482"/>
                    <a:pt x="639" y="1476"/>
                  </a:cubicBezTo>
                  <a:cubicBezTo>
                    <a:pt x="627" y="1463"/>
                    <a:pt x="633" y="1456"/>
                    <a:pt x="641" y="1445"/>
                  </a:cubicBezTo>
                  <a:cubicBezTo>
                    <a:pt x="642" y="1443"/>
                    <a:pt x="643" y="1441"/>
                    <a:pt x="645" y="1439"/>
                  </a:cubicBezTo>
                  <a:cubicBezTo>
                    <a:pt x="656" y="1423"/>
                    <a:pt x="658" y="1421"/>
                    <a:pt x="670" y="1412"/>
                  </a:cubicBezTo>
                  <a:cubicBezTo>
                    <a:pt x="676" y="1407"/>
                    <a:pt x="679" y="1406"/>
                    <a:pt x="682" y="1406"/>
                  </a:cubicBezTo>
                  <a:cubicBezTo>
                    <a:pt x="684" y="1405"/>
                    <a:pt x="685" y="1405"/>
                    <a:pt x="689" y="1401"/>
                  </a:cubicBezTo>
                  <a:cubicBezTo>
                    <a:pt x="696" y="1395"/>
                    <a:pt x="698" y="1379"/>
                    <a:pt x="700" y="1367"/>
                  </a:cubicBezTo>
                  <a:lnTo>
                    <a:pt x="701" y="1362"/>
                  </a:lnTo>
                  <a:cubicBezTo>
                    <a:pt x="702" y="1357"/>
                    <a:pt x="701" y="1353"/>
                    <a:pt x="698" y="1349"/>
                  </a:cubicBezTo>
                  <a:cubicBezTo>
                    <a:pt x="695" y="1346"/>
                    <a:pt x="691" y="1345"/>
                    <a:pt x="687" y="1345"/>
                  </a:cubicBezTo>
                  <a:cubicBezTo>
                    <a:pt x="686" y="1345"/>
                    <a:pt x="685" y="1345"/>
                    <a:pt x="683" y="1345"/>
                  </a:cubicBezTo>
                  <a:cubicBezTo>
                    <a:pt x="682" y="1345"/>
                    <a:pt x="681" y="1345"/>
                    <a:pt x="680" y="1345"/>
                  </a:cubicBezTo>
                  <a:cubicBezTo>
                    <a:pt x="664" y="1345"/>
                    <a:pt x="649" y="1330"/>
                    <a:pt x="647" y="1323"/>
                  </a:cubicBezTo>
                  <a:cubicBezTo>
                    <a:pt x="644" y="1316"/>
                    <a:pt x="640" y="1306"/>
                    <a:pt x="628" y="1294"/>
                  </a:cubicBezTo>
                  <a:cubicBezTo>
                    <a:pt x="622" y="1288"/>
                    <a:pt x="620" y="1283"/>
                    <a:pt x="621" y="1278"/>
                  </a:cubicBezTo>
                  <a:cubicBezTo>
                    <a:pt x="622" y="1270"/>
                    <a:pt x="631" y="1266"/>
                    <a:pt x="642" y="1261"/>
                  </a:cubicBezTo>
                  <a:cubicBezTo>
                    <a:pt x="645" y="1260"/>
                    <a:pt x="646" y="1259"/>
                    <a:pt x="646" y="1258"/>
                  </a:cubicBezTo>
                  <a:cubicBezTo>
                    <a:pt x="647" y="1255"/>
                    <a:pt x="645" y="1249"/>
                    <a:pt x="642" y="1244"/>
                  </a:cubicBezTo>
                  <a:cubicBezTo>
                    <a:pt x="639" y="1237"/>
                    <a:pt x="636" y="1229"/>
                    <a:pt x="638" y="1222"/>
                  </a:cubicBezTo>
                  <a:lnTo>
                    <a:pt x="640" y="1216"/>
                  </a:lnTo>
                  <a:cubicBezTo>
                    <a:pt x="643" y="1206"/>
                    <a:pt x="646" y="1200"/>
                    <a:pt x="644" y="1192"/>
                  </a:cubicBezTo>
                  <a:cubicBezTo>
                    <a:pt x="643" y="1185"/>
                    <a:pt x="633" y="1176"/>
                    <a:pt x="626" y="1176"/>
                  </a:cubicBezTo>
                  <a:cubicBezTo>
                    <a:pt x="625" y="1176"/>
                    <a:pt x="624" y="1177"/>
                    <a:pt x="624" y="1177"/>
                  </a:cubicBezTo>
                  <a:cubicBezTo>
                    <a:pt x="621" y="1178"/>
                    <a:pt x="619" y="1179"/>
                    <a:pt x="616" y="1179"/>
                  </a:cubicBezTo>
                  <a:cubicBezTo>
                    <a:pt x="604" y="1179"/>
                    <a:pt x="591" y="1171"/>
                    <a:pt x="584" y="1160"/>
                  </a:cubicBezTo>
                  <a:cubicBezTo>
                    <a:pt x="580" y="1155"/>
                    <a:pt x="576" y="1148"/>
                    <a:pt x="574" y="1148"/>
                  </a:cubicBezTo>
                  <a:cubicBezTo>
                    <a:pt x="574" y="1148"/>
                    <a:pt x="572" y="1149"/>
                    <a:pt x="569" y="1154"/>
                  </a:cubicBezTo>
                  <a:cubicBezTo>
                    <a:pt x="566" y="1158"/>
                    <a:pt x="562" y="1159"/>
                    <a:pt x="559" y="1159"/>
                  </a:cubicBezTo>
                  <a:cubicBezTo>
                    <a:pt x="553" y="1159"/>
                    <a:pt x="547" y="1153"/>
                    <a:pt x="541" y="1147"/>
                  </a:cubicBezTo>
                  <a:cubicBezTo>
                    <a:pt x="537" y="1143"/>
                    <a:pt x="534" y="1139"/>
                    <a:pt x="531" y="1138"/>
                  </a:cubicBezTo>
                  <a:cubicBezTo>
                    <a:pt x="526" y="1135"/>
                    <a:pt x="522" y="1130"/>
                    <a:pt x="517" y="1126"/>
                  </a:cubicBezTo>
                  <a:cubicBezTo>
                    <a:pt x="512" y="1119"/>
                    <a:pt x="506" y="1113"/>
                    <a:pt x="499" y="1112"/>
                  </a:cubicBezTo>
                  <a:cubicBezTo>
                    <a:pt x="497" y="1112"/>
                    <a:pt x="495" y="1112"/>
                    <a:pt x="493" y="1112"/>
                  </a:cubicBezTo>
                  <a:cubicBezTo>
                    <a:pt x="481" y="1112"/>
                    <a:pt x="462" y="1115"/>
                    <a:pt x="443" y="1125"/>
                  </a:cubicBezTo>
                  <a:cubicBezTo>
                    <a:pt x="420" y="1136"/>
                    <a:pt x="408" y="1142"/>
                    <a:pt x="393" y="1151"/>
                  </a:cubicBezTo>
                  <a:lnTo>
                    <a:pt x="384" y="1156"/>
                  </a:lnTo>
                  <a:cubicBezTo>
                    <a:pt x="372" y="1163"/>
                    <a:pt x="362" y="1169"/>
                    <a:pt x="353" y="1171"/>
                  </a:cubicBezTo>
                  <a:cubicBezTo>
                    <a:pt x="343" y="1173"/>
                    <a:pt x="335" y="1177"/>
                    <a:pt x="321" y="1185"/>
                  </a:cubicBezTo>
                  <a:cubicBezTo>
                    <a:pt x="318" y="1188"/>
                    <a:pt x="315" y="1189"/>
                    <a:pt x="311" y="1189"/>
                  </a:cubicBezTo>
                  <a:cubicBezTo>
                    <a:pt x="307" y="1189"/>
                    <a:pt x="304" y="1188"/>
                    <a:pt x="300" y="1187"/>
                  </a:cubicBezTo>
                  <a:cubicBezTo>
                    <a:pt x="297" y="1186"/>
                    <a:pt x="295" y="1185"/>
                    <a:pt x="292" y="1185"/>
                  </a:cubicBezTo>
                  <a:cubicBezTo>
                    <a:pt x="290" y="1185"/>
                    <a:pt x="288" y="1186"/>
                    <a:pt x="285" y="1189"/>
                  </a:cubicBezTo>
                  <a:cubicBezTo>
                    <a:pt x="274" y="1203"/>
                    <a:pt x="262" y="1206"/>
                    <a:pt x="254" y="1206"/>
                  </a:cubicBezTo>
                  <a:cubicBezTo>
                    <a:pt x="250" y="1206"/>
                    <a:pt x="247" y="1203"/>
                    <a:pt x="244" y="1200"/>
                  </a:cubicBezTo>
                  <a:cubicBezTo>
                    <a:pt x="240" y="1196"/>
                    <a:pt x="235" y="1192"/>
                    <a:pt x="229" y="1192"/>
                  </a:cubicBezTo>
                  <a:cubicBezTo>
                    <a:pt x="228" y="1192"/>
                    <a:pt x="227" y="1192"/>
                    <a:pt x="226" y="1193"/>
                  </a:cubicBezTo>
                  <a:cubicBezTo>
                    <a:pt x="224" y="1193"/>
                    <a:pt x="222" y="1193"/>
                    <a:pt x="219" y="1193"/>
                  </a:cubicBezTo>
                  <a:cubicBezTo>
                    <a:pt x="202" y="1193"/>
                    <a:pt x="177" y="1187"/>
                    <a:pt x="159" y="1179"/>
                  </a:cubicBezTo>
                  <a:cubicBezTo>
                    <a:pt x="157" y="1178"/>
                    <a:pt x="154" y="1178"/>
                    <a:pt x="151" y="1178"/>
                  </a:cubicBezTo>
                  <a:cubicBezTo>
                    <a:pt x="145" y="1178"/>
                    <a:pt x="138" y="1180"/>
                    <a:pt x="130" y="1185"/>
                  </a:cubicBezTo>
                  <a:lnTo>
                    <a:pt x="122" y="1191"/>
                  </a:lnTo>
                  <a:lnTo>
                    <a:pt x="124" y="1181"/>
                  </a:lnTo>
                  <a:cubicBezTo>
                    <a:pt x="125" y="1177"/>
                    <a:pt x="127" y="1172"/>
                    <a:pt x="129" y="1168"/>
                  </a:cubicBezTo>
                  <a:cubicBezTo>
                    <a:pt x="131" y="1163"/>
                    <a:pt x="133" y="1158"/>
                    <a:pt x="133" y="1154"/>
                  </a:cubicBezTo>
                  <a:cubicBezTo>
                    <a:pt x="137" y="1138"/>
                    <a:pt x="147" y="1125"/>
                    <a:pt x="161" y="1111"/>
                  </a:cubicBezTo>
                  <a:cubicBezTo>
                    <a:pt x="171" y="1101"/>
                    <a:pt x="172" y="1094"/>
                    <a:pt x="173" y="1082"/>
                  </a:cubicBezTo>
                  <a:cubicBezTo>
                    <a:pt x="173" y="1078"/>
                    <a:pt x="173" y="1074"/>
                    <a:pt x="174" y="1070"/>
                  </a:cubicBezTo>
                  <a:cubicBezTo>
                    <a:pt x="177" y="1052"/>
                    <a:pt x="184" y="1047"/>
                    <a:pt x="197" y="1041"/>
                  </a:cubicBezTo>
                  <a:cubicBezTo>
                    <a:pt x="201" y="1039"/>
                    <a:pt x="204" y="1037"/>
                    <a:pt x="208" y="1035"/>
                  </a:cubicBezTo>
                  <a:cubicBezTo>
                    <a:pt x="217" y="1030"/>
                    <a:pt x="218" y="1021"/>
                    <a:pt x="217" y="1006"/>
                  </a:cubicBezTo>
                  <a:cubicBezTo>
                    <a:pt x="217" y="997"/>
                    <a:pt x="217" y="988"/>
                    <a:pt x="221" y="979"/>
                  </a:cubicBezTo>
                  <a:cubicBezTo>
                    <a:pt x="223" y="973"/>
                    <a:pt x="223" y="968"/>
                    <a:pt x="221" y="964"/>
                  </a:cubicBezTo>
                  <a:cubicBezTo>
                    <a:pt x="217" y="959"/>
                    <a:pt x="209" y="955"/>
                    <a:pt x="198" y="955"/>
                  </a:cubicBezTo>
                  <a:cubicBezTo>
                    <a:pt x="178" y="955"/>
                    <a:pt x="157" y="948"/>
                    <a:pt x="157" y="928"/>
                  </a:cubicBezTo>
                  <a:cubicBezTo>
                    <a:pt x="157" y="916"/>
                    <a:pt x="155" y="916"/>
                    <a:pt x="151" y="916"/>
                  </a:cubicBezTo>
                  <a:cubicBezTo>
                    <a:pt x="148" y="916"/>
                    <a:pt x="143" y="917"/>
                    <a:pt x="138" y="918"/>
                  </a:cubicBezTo>
                  <a:cubicBezTo>
                    <a:pt x="136" y="918"/>
                    <a:pt x="134" y="918"/>
                    <a:pt x="133" y="918"/>
                  </a:cubicBezTo>
                  <a:cubicBezTo>
                    <a:pt x="120" y="918"/>
                    <a:pt x="113" y="911"/>
                    <a:pt x="106" y="904"/>
                  </a:cubicBezTo>
                  <a:cubicBezTo>
                    <a:pt x="103" y="900"/>
                    <a:pt x="99" y="896"/>
                    <a:pt x="95" y="894"/>
                  </a:cubicBezTo>
                  <a:cubicBezTo>
                    <a:pt x="76" y="883"/>
                    <a:pt x="66" y="866"/>
                    <a:pt x="64" y="842"/>
                  </a:cubicBezTo>
                  <a:cubicBezTo>
                    <a:pt x="62" y="823"/>
                    <a:pt x="55" y="817"/>
                    <a:pt x="47" y="810"/>
                  </a:cubicBezTo>
                  <a:cubicBezTo>
                    <a:pt x="44" y="808"/>
                    <a:pt x="41" y="806"/>
                    <a:pt x="39" y="803"/>
                  </a:cubicBezTo>
                  <a:cubicBezTo>
                    <a:pt x="31" y="796"/>
                    <a:pt x="26" y="783"/>
                    <a:pt x="21" y="769"/>
                  </a:cubicBezTo>
                  <a:cubicBezTo>
                    <a:pt x="18" y="760"/>
                    <a:pt x="14" y="750"/>
                    <a:pt x="9" y="741"/>
                  </a:cubicBezTo>
                  <a:cubicBezTo>
                    <a:pt x="0" y="725"/>
                    <a:pt x="7" y="707"/>
                    <a:pt x="15" y="688"/>
                  </a:cubicBezTo>
                  <a:cubicBezTo>
                    <a:pt x="18" y="682"/>
                    <a:pt x="21" y="675"/>
                    <a:pt x="23" y="669"/>
                  </a:cubicBezTo>
                  <a:cubicBezTo>
                    <a:pt x="27" y="659"/>
                    <a:pt x="27" y="653"/>
                    <a:pt x="28" y="649"/>
                  </a:cubicBezTo>
                  <a:cubicBezTo>
                    <a:pt x="29" y="642"/>
                    <a:pt x="29" y="640"/>
                    <a:pt x="39" y="632"/>
                  </a:cubicBezTo>
                  <a:cubicBezTo>
                    <a:pt x="44" y="628"/>
                    <a:pt x="49" y="626"/>
                    <a:pt x="52" y="625"/>
                  </a:cubicBezTo>
                  <a:cubicBezTo>
                    <a:pt x="53" y="624"/>
                    <a:pt x="54" y="624"/>
                    <a:pt x="54" y="624"/>
                  </a:cubicBezTo>
                  <a:cubicBezTo>
                    <a:pt x="53" y="624"/>
                    <a:pt x="51" y="619"/>
                    <a:pt x="50" y="616"/>
                  </a:cubicBezTo>
                  <a:cubicBezTo>
                    <a:pt x="40" y="597"/>
                    <a:pt x="49" y="578"/>
                    <a:pt x="62" y="568"/>
                  </a:cubicBezTo>
                  <a:cubicBezTo>
                    <a:pt x="67" y="565"/>
                    <a:pt x="73" y="563"/>
                    <a:pt x="79" y="560"/>
                  </a:cubicBezTo>
                  <a:cubicBezTo>
                    <a:pt x="91" y="556"/>
                    <a:pt x="102" y="552"/>
                    <a:pt x="108" y="541"/>
                  </a:cubicBezTo>
                  <a:cubicBezTo>
                    <a:pt x="114" y="525"/>
                    <a:pt x="123" y="517"/>
                    <a:pt x="134" y="517"/>
                  </a:cubicBezTo>
                  <a:cubicBezTo>
                    <a:pt x="138" y="517"/>
                    <a:pt x="143" y="518"/>
                    <a:pt x="148" y="521"/>
                  </a:cubicBezTo>
                  <a:cubicBezTo>
                    <a:pt x="151" y="523"/>
                    <a:pt x="153" y="524"/>
                    <a:pt x="155" y="524"/>
                  </a:cubicBezTo>
                  <a:cubicBezTo>
                    <a:pt x="163" y="524"/>
                    <a:pt x="169" y="516"/>
                    <a:pt x="177" y="506"/>
                  </a:cubicBezTo>
                  <a:cubicBezTo>
                    <a:pt x="179" y="503"/>
                    <a:pt x="180" y="501"/>
                    <a:pt x="180" y="500"/>
                  </a:cubicBezTo>
                  <a:cubicBezTo>
                    <a:pt x="180" y="497"/>
                    <a:pt x="176" y="494"/>
                    <a:pt x="171" y="491"/>
                  </a:cubicBezTo>
                  <a:cubicBezTo>
                    <a:pt x="169" y="490"/>
                    <a:pt x="167" y="488"/>
                    <a:pt x="164" y="486"/>
                  </a:cubicBezTo>
                  <a:lnTo>
                    <a:pt x="163" y="484"/>
                  </a:lnTo>
                  <a:lnTo>
                    <a:pt x="164" y="480"/>
                  </a:lnTo>
                  <a:cubicBezTo>
                    <a:pt x="166" y="470"/>
                    <a:pt x="168" y="460"/>
                    <a:pt x="177" y="458"/>
                  </a:cubicBezTo>
                  <a:cubicBezTo>
                    <a:pt x="179" y="457"/>
                    <a:pt x="181" y="457"/>
                    <a:pt x="183" y="457"/>
                  </a:cubicBezTo>
                  <a:cubicBezTo>
                    <a:pt x="193" y="457"/>
                    <a:pt x="198" y="464"/>
                    <a:pt x="203" y="473"/>
                  </a:cubicBezTo>
                  <a:cubicBezTo>
                    <a:pt x="204" y="475"/>
                    <a:pt x="206" y="478"/>
                    <a:pt x="207" y="482"/>
                  </a:cubicBezTo>
                  <a:cubicBezTo>
                    <a:pt x="211" y="489"/>
                    <a:pt x="215" y="499"/>
                    <a:pt x="220" y="499"/>
                  </a:cubicBezTo>
                  <a:cubicBezTo>
                    <a:pt x="222" y="499"/>
                    <a:pt x="224" y="497"/>
                    <a:pt x="227" y="494"/>
                  </a:cubicBezTo>
                  <a:cubicBezTo>
                    <a:pt x="245" y="474"/>
                    <a:pt x="252" y="469"/>
                    <a:pt x="268" y="464"/>
                  </a:cubicBezTo>
                  <a:cubicBezTo>
                    <a:pt x="271" y="464"/>
                    <a:pt x="273" y="463"/>
                    <a:pt x="275" y="463"/>
                  </a:cubicBezTo>
                  <a:cubicBezTo>
                    <a:pt x="290" y="463"/>
                    <a:pt x="301" y="477"/>
                    <a:pt x="305" y="483"/>
                  </a:cubicBezTo>
                  <a:cubicBezTo>
                    <a:pt x="308" y="487"/>
                    <a:pt x="313" y="490"/>
                    <a:pt x="316" y="490"/>
                  </a:cubicBezTo>
                  <a:cubicBezTo>
                    <a:pt x="318" y="490"/>
                    <a:pt x="319" y="490"/>
                    <a:pt x="320" y="487"/>
                  </a:cubicBezTo>
                  <a:cubicBezTo>
                    <a:pt x="321" y="481"/>
                    <a:pt x="324" y="480"/>
                    <a:pt x="326" y="480"/>
                  </a:cubicBezTo>
                  <a:cubicBezTo>
                    <a:pt x="330" y="480"/>
                    <a:pt x="333" y="483"/>
                    <a:pt x="337" y="488"/>
                  </a:cubicBezTo>
                  <a:cubicBezTo>
                    <a:pt x="338" y="490"/>
                    <a:pt x="340" y="492"/>
                    <a:pt x="342" y="494"/>
                  </a:cubicBezTo>
                  <a:cubicBezTo>
                    <a:pt x="344" y="496"/>
                    <a:pt x="347" y="497"/>
                    <a:pt x="351" y="497"/>
                  </a:cubicBezTo>
                  <a:cubicBezTo>
                    <a:pt x="357" y="497"/>
                    <a:pt x="364" y="494"/>
                    <a:pt x="370" y="491"/>
                  </a:cubicBezTo>
                  <a:cubicBezTo>
                    <a:pt x="378" y="486"/>
                    <a:pt x="381" y="479"/>
                    <a:pt x="379" y="469"/>
                  </a:cubicBezTo>
                  <a:cubicBezTo>
                    <a:pt x="377" y="463"/>
                    <a:pt x="381" y="457"/>
                    <a:pt x="384" y="452"/>
                  </a:cubicBezTo>
                  <a:cubicBezTo>
                    <a:pt x="388" y="445"/>
                    <a:pt x="389" y="443"/>
                    <a:pt x="386" y="440"/>
                  </a:cubicBezTo>
                  <a:cubicBezTo>
                    <a:pt x="384" y="438"/>
                    <a:pt x="381" y="436"/>
                    <a:pt x="379" y="435"/>
                  </a:cubicBezTo>
                  <a:cubicBezTo>
                    <a:pt x="373" y="432"/>
                    <a:pt x="368" y="428"/>
                    <a:pt x="368" y="416"/>
                  </a:cubicBezTo>
                  <a:cubicBezTo>
                    <a:pt x="368" y="414"/>
                    <a:pt x="368" y="411"/>
                    <a:pt x="368" y="410"/>
                  </a:cubicBezTo>
                  <a:cubicBezTo>
                    <a:pt x="367" y="399"/>
                    <a:pt x="367" y="393"/>
                    <a:pt x="378" y="383"/>
                  </a:cubicBezTo>
                  <a:cubicBezTo>
                    <a:pt x="381" y="379"/>
                    <a:pt x="384" y="378"/>
                    <a:pt x="388" y="378"/>
                  </a:cubicBezTo>
                  <a:cubicBezTo>
                    <a:pt x="395" y="378"/>
                    <a:pt x="401" y="384"/>
                    <a:pt x="406" y="390"/>
                  </a:cubicBezTo>
                  <a:cubicBezTo>
                    <a:pt x="407" y="391"/>
                    <a:pt x="408" y="392"/>
                    <a:pt x="409" y="394"/>
                  </a:cubicBezTo>
                  <a:cubicBezTo>
                    <a:pt x="413" y="398"/>
                    <a:pt x="422" y="406"/>
                    <a:pt x="429" y="406"/>
                  </a:cubicBezTo>
                  <a:cubicBezTo>
                    <a:pt x="432" y="406"/>
                    <a:pt x="434" y="405"/>
                    <a:pt x="436" y="403"/>
                  </a:cubicBezTo>
                  <a:cubicBezTo>
                    <a:pt x="447" y="389"/>
                    <a:pt x="452" y="378"/>
                    <a:pt x="449" y="372"/>
                  </a:cubicBezTo>
                  <a:cubicBezTo>
                    <a:pt x="446" y="366"/>
                    <a:pt x="444" y="356"/>
                    <a:pt x="448" y="349"/>
                  </a:cubicBezTo>
                  <a:cubicBezTo>
                    <a:pt x="450" y="344"/>
                    <a:pt x="455" y="341"/>
                    <a:pt x="460" y="340"/>
                  </a:cubicBezTo>
                  <a:cubicBezTo>
                    <a:pt x="468" y="339"/>
                    <a:pt x="468" y="337"/>
                    <a:pt x="469" y="331"/>
                  </a:cubicBezTo>
                  <a:cubicBezTo>
                    <a:pt x="469" y="329"/>
                    <a:pt x="470" y="328"/>
                    <a:pt x="470" y="326"/>
                  </a:cubicBezTo>
                  <a:cubicBezTo>
                    <a:pt x="472" y="317"/>
                    <a:pt x="486" y="316"/>
                    <a:pt x="496" y="315"/>
                  </a:cubicBezTo>
                  <a:cubicBezTo>
                    <a:pt x="500" y="315"/>
                    <a:pt x="504" y="315"/>
                    <a:pt x="505" y="314"/>
                  </a:cubicBezTo>
                  <a:cubicBezTo>
                    <a:pt x="508" y="313"/>
                    <a:pt x="510" y="311"/>
                    <a:pt x="513" y="305"/>
                  </a:cubicBezTo>
                  <a:cubicBezTo>
                    <a:pt x="515" y="302"/>
                    <a:pt x="517" y="298"/>
                    <a:pt x="521" y="294"/>
                  </a:cubicBezTo>
                  <a:cubicBezTo>
                    <a:pt x="524" y="290"/>
                    <a:pt x="529" y="287"/>
                    <a:pt x="534" y="287"/>
                  </a:cubicBezTo>
                  <a:cubicBezTo>
                    <a:pt x="538" y="287"/>
                    <a:pt x="542" y="289"/>
                    <a:pt x="546" y="290"/>
                  </a:cubicBezTo>
                  <a:cubicBezTo>
                    <a:pt x="550" y="291"/>
                    <a:pt x="554" y="292"/>
                    <a:pt x="557" y="292"/>
                  </a:cubicBezTo>
                  <a:cubicBezTo>
                    <a:pt x="566" y="292"/>
                    <a:pt x="574" y="289"/>
                    <a:pt x="585" y="280"/>
                  </a:cubicBezTo>
                  <a:cubicBezTo>
                    <a:pt x="587" y="278"/>
                    <a:pt x="590" y="275"/>
                    <a:pt x="593" y="273"/>
                  </a:cubicBezTo>
                  <a:cubicBezTo>
                    <a:pt x="603" y="264"/>
                    <a:pt x="612" y="255"/>
                    <a:pt x="622" y="255"/>
                  </a:cubicBezTo>
                  <a:cubicBezTo>
                    <a:pt x="627" y="255"/>
                    <a:pt x="633" y="258"/>
                    <a:pt x="639" y="262"/>
                  </a:cubicBezTo>
                  <a:cubicBezTo>
                    <a:pt x="645" y="265"/>
                    <a:pt x="651" y="268"/>
                    <a:pt x="656" y="268"/>
                  </a:cubicBezTo>
                  <a:cubicBezTo>
                    <a:pt x="657" y="268"/>
                    <a:pt x="658" y="267"/>
                    <a:pt x="659" y="267"/>
                  </a:cubicBezTo>
                  <a:cubicBezTo>
                    <a:pt x="663" y="265"/>
                    <a:pt x="667" y="262"/>
                    <a:pt x="672" y="260"/>
                  </a:cubicBezTo>
                  <a:cubicBezTo>
                    <a:pt x="681" y="256"/>
                    <a:pt x="691" y="251"/>
                    <a:pt x="695" y="246"/>
                  </a:cubicBezTo>
                  <a:cubicBezTo>
                    <a:pt x="699" y="241"/>
                    <a:pt x="700" y="238"/>
                    <a:pt x="703" y="233"/>
                  </a:cubicBezTo>
                  <a:cubicBezTo>
                    <a:pt x="705" y="230"/>
                    <a:pt x="707" y="226"/>
                    <a:pt x="710" y="220"/>
                  </a:cubicBezTo>
                  <a:cubicBezTo>
                    <a:pt x="719" y="204"/>
                    <a:pt x="737" y="195"/>
                    <a:pt x="747" y="192"/>
                  </a:cubicBezTo>
                  <a:cubicBezTo>
                    <a:pt x="749" y="192"/>
                    <a:pt x="752" y="191"/>
                    <a:pt x="755" y="191"/>
                  </a:cubicBezTo>
                  <a:cubicBezTo>
                    <a:pt x="763" y="189"/>
                    <a:pt x="774" y="188"/>
                    <a:pt x="785" y="180"/>
                  </a:cubicBezTo>
                  <a:cubicBezTo>
                    <a:pt x="788" y="178"/>
                    <a:pt x="790" y="176"/>
                    <a:pt x="793" y="174"/>
                  </a:cubicBezTo>
                  <a:cubicBezTo>
                    <a:pt x="801" y="168"/>
                    <a:pt x="807" y="164"/>
                    <a:pt x="812" y="164"/>
                  </a:cubicBezTo>
                  <a:cubicBezTo>
                    <a:pt x="814" y="164"/>
                    <a:pt x="818" y="164"/>
                    <a:pt x="819" y="171"/>
                  </a:cubicBezTo>
                  <a:cubicBezTo>
                    <a:pt x="820" y="173"/>
                    <a:pt x="820" y="173"/>
                    <a:pt x="820" y="173"/>
                  </a:cubicBezTo>
                  <a:cubicBezTo>
                    <a:pt x="821" y="173"/>
                    <a:pt x="826" y="169"/>
                    <a:pt x="827" y="163"/>
                  </a:cubicBezTo>
                  <a:cubicBezTo>
                    <a:pt x="829" y="153"/>
                    <a:pt x="836" y="152"/>
                    <a:pt x="844" y="151"/>
                  </a:cubicBezTo>
                  <a:cubicBezTo>
                    <a:pt x="848" y="151"/>
                    <a:pt x="853" y="150"/>
                    <a:pt x="858" y="149"/>
                  </a:cubicBezTo>
                  <a:cubicBezTo>
                    <a:pt x="863" y="147"/>
                    <a:pt x="867" y="147"/>
                    <a:pt x="869" y="147"/>
                  </a:cubicBezTo>
                  <a:cubicBezTo>
                    <a:pt x="869" y="147"/>
                    <a:pt x="869" y="147"/>
                    <a:pt x="869" y="147"/>
                  </a:cubicBezTo>
                  <a:cubicBezTo>
                    <a:pt x="869" y="144"/>
                    <a:pt x="870" y="142"/>
                    <a:pt x="871" y="138"/>
                  </a:cubicBezTo>
                  <a:cubicBezTo>
                    <a:pt x="872" y="135"/>
                    <a:pt x="872" y="132"/>
                    <a:pt x="873" y="130"/>
                  </a:cubicBezTo>
                  <a:cubicBezTo>
                    <a:pt x="876" y="120"/>
                    <a:pt x="877" y="114"/>
                    <a:pt x="884" y="104"/>
                  </a:cubicBezTo>
                  <a:cubicBezTo>
                    <a:pt x="890" y="97"/>
                    <a:pt x="896" y="93"/>
                    <a:pt x="902" y="89"/>
                  </a:cubicBezTo>
                  <a:cubicBezTo>
                    <a:pt x="906" y="87"/>
                    <a:pt x="909" y="85"/>
                    <a:pt x="911" y="82"/>
                  </a:cubicBezTo>
                  <a:cubicBezTo>
                    <a:pt x="915" y="78"/>
                    <a:pt x="916" y="69"/>
                    <a:pt x="917" y="61"/>
                  </a:cubicBezTo>
                  <a:cubicBezTo>
                    <a:pt x="917" y="58"/>
                    <a:pt x="918" y="55"/>
                    <a:pt x="919" y="52"/>
                  </a:cubicBezTo>
                  <a:cubicBezTo>
                    <a:pt x="919" y="49"/>
                    <a:pt x="919" y="46"/>
                    <a:pt x="919" y="42"/>
                  </a:cubicBezTo>
                  <a:cubicBezTo>
                    <a:pt x="919" y="33"/>
                    <a:pt x="918" y="21"/>
                    <a:pt x="931" y="12"/>
                  </a:cubicBezTo>
                  <a:cubicBezTo>
                    <a:pt x="943" y="4"/>
                    <a:pt x="950" y="0"/>
                    <a:pt x="957" y="0"/>
                  </a:cubicBezTo>
                  <a:cubicBezTo>
                    <a:pt x="962" y="0"/>
                    <a:pt x="966" y="2"/>
                    <a:pt x="969" y="6"/>
                  </a:cubicBezTo>
                  <a:cubicBezTo>
                    <a:pt x="976" y="16"/>
                    <a:pt x="977" y="31"/>
                    <a:pt x="969" y="44"/>
                  </a:cubicBezTo>
                  <a:cubicBezTo>
                    <a:pt x="968" y="46"/>
                    <a:pt x="968" y="47"/>
                    <a:pt x="968" y="48"/>
                  </a:cubicBezTo>
                  <a:cubicBezTo>
                    <a:pt x="970" y="52"/>
                    <a:pt x="978" y="56"/>
                    <a:pt x="983" y="59"/>
                  </a:cubicBezTo>
                  <a:lnTo>
                    <a:pt x="985" y="60"/>
                  </a:lnTo>
                  <a:cubicBezTo>
                    <a:pt x="994" y="64"/>
                    <a:pt x="1002" y="72"/>
                    <a:pt x="1006" y="81"/>
                  </a:cubicBezTo>
                  <a:cubicBezTo>
                    <a:pt x="1008" y="85"/>
                    <a:pt x="1015" y="86"/>
                    <a:pt x="1018" y="86"/>
                  </a:cubicBezTo>
                  <a:cubicBezTo>
                    <a:pt x="1020" y="86"/>
                    <a:pt x="1022" y="86"/>
                    <a:pt x="1022" y="86"/>
                  </a:cubicBezTo>
                  <a:cubicBezTo>
                    <a:pt x="1025" y="86"/>
                    <a:pt x="1041" y="88"/>
                    <a:pt x="1044" y="99"/>
                  </a:cubicBezTo>
                  <a:cubicBezTo>
                    <a:pt x="1046" y="107"/>
                    <a:pt x="1042" y="118"/>
                    <a:pt x="1039" y="125"/>
                  </a:cubicBezTo>
                  <a:cubicBezTo>
                    <a:pt x="1038" y="127"/>
                    <a:pt x="1037" y="129"/>
                    <a:pt x="1037" y="130"/>
                  </a:cubicBezTo>
                  <a:cubicBezTo>
                    <a:pt x="1035" y="136"/>
                    <a:pt x="1035" y="151"/>
                    <a:pt x="1040" y="156"/>
                  </a:cubicBezTo>
                  <a:cubicBezTo>
                    <a:pt x="1043" y="159"/>
                    <a:pt x="1046" y="161"/>
                    <a:pt x="1049" y="164"/>
                  </a:cubicBezTo>
                  <a:cubicBezTo>
                    <a:pt x="1054" y="168"/>
                    <a:pt x="1060" y="173"/>
                    <a:pt x="1065" y="178"/>
                  </a:cubicBezTo>
                  <a:cubicBezTo>
                    <a:pt x="1067" y="181"/>
                    <a:pt x="1069" y="183"/>
                    <a:pt x="1072" y="186"/>
                  </a:cubicBezTo>
                  <a:cubicBezTo>
                    <a:pt x="1078" y="190"/>
                    <a:pt x="1085" y="196"/>
                    <a:pt x="1083" y="206"/>
                  </a:cubicBezTo>
                  <a:cubicBezTo>
                    <a:pt x="1083" y="207"/>
                    <a:pt x="1082" y="209"/>
                    <a:pt x="1083" y="211"/>
                  </a:cubicBezTo>
                  <a:cubicBezTo>
                    <a:pt x="1084" y="212"/>
                    <a:pt x="1087" y="213"/>
                    <a:pt x="1090" y="213"/>
                  </a:cubicBezTo>
                  <a:cubicBezTo>
                    <a:pt x="1091" y="213"/>
                    <a:pt x="1094" y="212"/>
                    <a:pt x="1096" y="212"/>
                  </a:cubicBezTo>
                  <a:cubicBezTo>
                    <a:pt x="1098" y="211"/>
                    <a:pt x="1099" y="211"/>
                    <a:pt x="1101" y="211"/>
                  </a:cubicBezTo>
                  <a:cubicBezTo>
                    <a:pt x="1104" y="210"/>
                    <a:pt x="1108" y="209"/>
                    <a:pt x="1110" y="209"/>
                  </a:cubicBezTo>
                  <a:cubicBezTo>
                    <a:pt x="1114" y="209"/>
                    <a:pt x="1119" y="210"/>
                    <a:pt x="1120" y="217"/>
                  </a:cubicBezTo>
                  <a:lnTo>
                    <a:pt x="1120" y="217"/>
                  </a:lnTo>
                  <a:cubicBezTo>
                    <a:pt x="1120" y="217"/>
                    <a:pt x="1120" y="219"/>
                    <a:pt x="1120" y="220"/>
                  </a:cubicBezTo>
                  <a:lnTo>
                    <a:pt x="1120" y="232"/>
                  </a:lnTo>
                  <a:cubicBezTo>
                    <a:pt x="1120" y="241"/>
                    <a:pt x="1121" y="252"/>
                    <a:pt x="1126" y="262"/>
                  </a:cubicBezTo>
                  <a:cubicBezTo>
                    <a:pt x="1134" y="276"/>
                    <a:pt x="1145" y="304"/>
                    <a:pt x="1135" y="322"/>
                  </a:cubicBezTo>
                  <a:cubicBezTo>
                    <a:pt x="1133" y="325"/>
                    <a:pt x="1131" y="329"/>
                    <a:pt x="1129" y="333"/>
                  </a:cubicBezTo>
                  <a:cubicBezTo>
                    <a:pt x="1122" y="348"/>
                    <a:pt x="1115" y="361"/>
                    <a:pt x="1104" y="361"/>
                  </a:cubicBezTo>
                  <a:lnTo>
                    <a:pt x="1102" y="361"/>
                  </a:lnTo>
                  <a:cubicBezTo>
                    <a:pt x="1096" y="360"/>
                    <a:pt x="1092" y="355"/>
                    <a:pt x="1088" y="351"/>
                  </a:cubicBezTo>
                  <a:cubicBezTo>
                    <a:pt x="1085" y="347"/>
                    <a:pt x="1082" y="344"/>
                    <a:pt x="1078" y="344"/>
                  </a:cubicBezTo>
                  <a:cubicBezTo>
                    <a:pt x="1077" y="343"/>
                    <a:pt x="1077" y="343"/>
                    <a:pt x="1076" y="343"/>
                  </a:cubicBezTo>
                  <a:cubicBezTo>
                    <a:pt x="1069" y="343"/>
                    <a:pt x="1064" y="350"/>
                    <a:pt x="1058" y="357"/>
                  </a:cubicBezTo>
                  <a:cubicBezTo>
                    <a:pt x="1056" y="360"/>
                    <a:pt x="1054" y="362"/>
                    <a:pt x="1052" y="364"/>
                  </a:cubicBezTo>
                  <a:cubicBezTo>
                    <a:pt x="1046" y="371"/>
                    <a:pt x="1040" y="377"/>
                    <a:pt x="1042" y="385"/>
                  </a:cubicBezTo>
                  <a:cubicBezTo>
                    <a:pt x="1042" y="389"/>
                    <a:pt x="1044" y="394"/>
                    <a:pt x="1046" y="398"/>
                  </a:cubicBezTo>
                  <a:cubicBezTo>
                    <a:pt x="1049" y="406"/>
                    <a:pt x="1052" y="414"/>
                    <a:pt x="1050" y="423"/>
                  </a:cubicBezTo>
                  <a:cubicBezTo>
                    <a:pt x="1050" y="426"/>
                    <a:pt x="1050" y="428"/>
                    <a:pt x="1049" y="430"/>
                  </a:cubicBezTo>
                  <a:cubicBezTo>
                    <a:pt x="1048" y="438"/>
                    <a:pt x="1048" y="444"/>
                    <a:pt x="1038" y="454"/>
                  </a:cubicBezTo>
                  <a:lnTo>
                    <a:pt x="1036" y="456"/>
                  </a:lnTo>
                  <a:cubicBezTo>
                    <a:pt x="1033" y="459"/>
                    <a:pt x="1030" y="462"/>
                    <a:pt x="1029" y="463"/>
                  </a:cubicBezTo>
                  <a:cubicBezTo>
                    <a:pt x="1029" y="463"/>
                    <a:pt x="1029" y="463"/>
                    <a:pt x="1030" y="463"/>
                  </a:cubicBezTo>
                  <a:cubicBezTo>
                    <a:pt x="1030" y="463"/>
                    <a:pt x="1033" y="464"/>
                    <a:pt x="1038" y="464"/>
                  </a:cubicBezTo>
                  <a:cubicBezTo>
                    <a:pt x="1057" y="466"/>
                    <a:pt x="1067" y="477"/>
                    <a:pt x="1075" y="485"/>
                  </a:cubicBezTo>
                  <a:lnTo>
                    <a:pt x="1077" y="487"/>
                  </a:lnTo>
                  <a:cubicBezTo>
                    <a:pt x="1084" y="494"/>
                    <a:pt x="1085" y="499"/>
                    <a:pt x="1086" y="505"/>
                  </a:cubicBezTo>
                  <a:cubicBezTo>
                    <a:pt x="1087" y="508"/>
                    <a:pt x="1088" y="511"/>
                    <a:pt x="1089" y="515"/>
                  </a:cubicBezTo>
                  <a:cubicBezTo>
                    <a:pt x="1092" y="521"/>
                    <a:pt x="1094" y="523"/>
                    <a:pt x="1097" y="526"/>
                  </a:cubicBezTo>
                  <a:cubicBezTo>
                    <a:pt x="1099" y="528"/>
                    <a:pt x="1101" y="530"/>
                    <a:pt x="1104" y="533"/>
                  </a:cubicBezTo>
                  <a:cubicBezTo>
                    <a:pt x="1112" y="544"/>
                    <a:pt x="1116" y="558"/>
                    <a:pt x="1113" y="571"/>
                  </a:cubicBezTo>
                  <a:cubicBezTo>
                    <a:pt x="1112" y="577"/>
                    <a:pt x="1110" y="593"/>
                    <a:pt x="1098" y="593"/>
                  </a:cubicBezTo>
                  <a:cubicBezTo>
                    <a:pt x="1095" y="593"/>
                    <a:pt x="1092" y="591"/>
                    <a:pt x="1088" y="589"/>
                  </a:cubicBezTo>
                  <a:cubicBezTo>
                    <a:pt x="1084" y="586"/>
                    <a:pt x="1079" y="585"/>
                    <a:pt x="1076" y="585"/>
                  </a:cubicBezTo>
                  <a:cubicBezTo>
                    <a:pt x="1070" y="585"/>
                    <a:pt x="1065" y="588"/>
                    <a:pt x="1064" y="590"/>
                  </a:cubicBezTo>
                  <a:cubicBezTo>
                    <a:pt x="1063" y="590"/>
                    <a:pt x="1063" y="591"/>
                    <a:pt x="1063" y="591"/>
                  </a:cubicBezTo>
                  <a:cubicBezTo>
                    <a:pt x="1064" y="593"/>
                    <a:pt x="1064" y="593"/>
                    <a:pt x="1068" y="594"/>
                  </a:cubicBezTo>
                  <a:cubicBezTo>
                    <a:pt x="1073" y="595"/>
                    <a:pt x="1079" y="596"/>
                    <a:pt x="1081" y="605"/>
                  </a:cubicBezTo>
                  <a:cubicBezTo>
                    <a:pt x="1082" y="612"/>
                    <a:pt x="1080" y="621"/>
                    <a:pt x="1076" y="626"/>
                  </a:cubicBezTo>
                  <a:cubicBezTo>
                    <a:pt x="1073" y="629"/>
                    <a:pt x="1069" y="631"/>
                    <a:pt x="1065" y="631"/>
                  </a:cubicBezTo>
                  <a:cubicBezTo>
                    <a:pt x="1062" y="631"/>
                    <a:pt x="1059" y="630"/>
                    <a:pt x="1055" y="628"/>
                  </a:cubicBezTo>
                  <a:cubicBezTo>
                    <a:pt x="1051" y="626"/>
                    <a:pt x="1048" y="623"/>
                    <a:pt x="1045" y="621"/>
                  </a:cubicBezTo>
                  <a:cubicBezTo>
                    <a:pt x="1040" y="618"/>
                    <a:pt x="1037" y="616"/>
                    <a:pt x="1034" y="616"/>
                  </a:cubicBezTo>
                  <a:cubicBezTo>
                    <a:pt x="1034" y="616"/>
                    <a:pt x="1032" y="616"/>
                    <a:pt x="1030" y="619"/>
                  </a:cubicBezTo>
                  <a:cubicBezTo>
                    <a:pt x="1025" y="625"/>
                    <a:pt x="1019" y="630"/>
                    <a:pt x="1013" y="634"/>
                  </a:cubicBezTo>
                  <a:cubicBezTo>
                    <a:pt x="1009" y="637"/>
                    <a:pt x="1005" y="639"/>
                    <a:pt x="1001" y="643"/>
                  </a:cubicBezTo>
                  <a:cubicBezTo>
                    <a:pt x="999" y="645"/>
                    <a:pt x="995" y="648"/>
                    <a:pt x="992" y="651"/>
                  </a:cubicBezTo>
                  <a:cubicBezTo>
                    <a:pt x="986" y="655"/>
                    <a:pt x="979" y="661"/>
                    <a:pt x="979" y="664"/>
                  </a:cubicBezTo>
                  <a:cubicBezTo>
                    <a:pt x="979" y="664"/>
                    <a:pt x="979" y="665"/>
                    <a:pt x="980" y="666"/>
                  </a:cubicBezTo>
                  <a:cubicBezTo>
                    <a:pt x="987" y="673"/>
                    <a:pt x="994" y="675"/>
                    <a:pt x="1000" y="677"/>
                  </a:cubicBezTo>
                  <a:lnTo>
                    <a:pt x="1002" y="678"/>
                  </a:lnTo>
                  <a:cubicBezTo>
                    <a:pt x="1011" y="681"/>
                    <a:pt x="1016" y="692"/>
                    <a:pt x="1013" y="704"/>
                  </a:cubicBezTo>
                  <a:cubicBezTo>
                    <a:pt x="1012" y="712"/>
                    <a:pt x="1010" y="718"/>
                    <a:pt x="1003" y="718"/>
                  </a:cubicBezTo>
                  <a:cubicBezTo>
                    <a:pt x="1001" y="718"/>
                    <a:pt x="998" y="717"/>
                    <a:pt x="993" y="716"/>
                  </a:cubicBezTo>
                  <a:cubicBezTo>
                    <a:pt x="989" y="714"/>
                    <a:pt x="986" y="713"/>
                    <a:pt x="982" y="711"/>
                  </a:cubicBezTo>
                  <a:cubicBezTo>
                    <a:pt x="977" y="709"/>
                    <a:pt x="972" y="707"/>
                    <a:pt x="969" y="707"/>
                  </a:cubicBezTo>
                  <a:cubicBezTo>
                    <a:pt x="967" y="707"/>
                    <a:pt x="967" y="707"/>
                    <a:pt x="967" y="708"/>
                  </a:cubicBezTo>
                  <a:cubicBezTo>
                    <a:pt x="964" y="712"/>
                    <a:pt x="962" y="719"/>
                    <a:pt x="961" y="725"/>
                  </a:cubicBezTo>
                  <a:cubicBezTo>
                    <a:pt x="960" y="728"/>
                    <a:pt x="959" y="731"/>
                    <a:pt x="959" y="733"/>
                  </a:cubicBezTo>
                  <a:cubicBezTo>
                    <a:pt x="957" y="738"/>
                    <a:pt x="952" y="739"/>
                    <a:pt x="950" y="739"/>
                  </a:cubicBezTo>
                  <a:cubicBezTo>
                    <a:pt x="947" y="739"/>
                    <a:pt x="944" y="739"/>
                    <a:pt x="940" y="743"/>
                  </a:cubicBezTo>
                  <a:cubicBezTo>
                    <a:pt x="934" y="749"/>
                    <a:pt x="928" y="759"/>
                    <a:pt x="929" y="765"/>
                  </a:cubicBezTo>
                  <a:cubicBezTo>
                    <a:pt x="929" y="766"/>
                    <a:pt x="930" y="768"/>
                    <a:pt x="933" y="769"/>
                  </a:cubicBezTo>
                  <a:cubicBezTo>
                    <a:pt x="936" y="771"/>
                    <a:pt x="938" y="772"/>
                    <a:pt x="941" y="773"/>
                  </a:cubicBezTo>
                  <a:cubicBezTo>
                    <a:pt x="950" y="777"/>
                    <a:pt x="959" y="780"/>
                    <a:pt x="963" y="796"/>
                  </a:cubicBezTo>
                  <a:cubicBezTo>
                    <a:pt x="967" y="813"/>
                    <a:pt x="972" y="827"/>
                    <a:pt x="980" y="830"/>
                  </a:cubicBezTo>
                  <a:cubicBezTo>
                    <a:pt x="982" y="831"/>
                    <a:pt x="986" y="832"/>
                    <a:pt x="994" y="832"/>
                  </a:cubicBezTo>
                  <a:cubicBezTo>
                    <a:pt x="1003" y="832"/>
                    <a:pt x="1013" y="831"/>
                    <a:pt x="1017" y="830"/>
                  </a:cubicBezTo>
                  <a:cubicBezTo>
                    <a:pt x="1024" y="824"/>
                    <a:pt x="1030" y="822"/>
                    <a:pt x="1036" y="820"/>
                  </a:cubicBezTo>
                  <a:cubicBezTo>
                    <a:pt x="1041" y="819"/>
                    <a:pt x="1046" y="817"/>
                    <a:pt x="1051" y="813"/>
                  </a:cubicBezTo>
                  <a:cubicBezTo>
                    <a:pt x="1060" y="806"/>
                    <a:pt x="1068" y="803"/>
                    <a:pt x="1081" y="798"/>
                  </a:cubicBezTo>
                  <a:lnTo>
                    <a:pt x="1099" y="792"/>
                  </a:lnTo>
                  <a:cubicBezTo>
                    <a:pt x="1114" y="786"/>
                    <a:pt x="1130" y="780"/>
                    <a:pt x="1139" y="778"/>
                  </a:cubicBezTo>
                  <a:lnTo>
                    <a:pt x="1141" y="777"/>
                  </a:lnTo>
                  <a:cubicBezTo>
                    <a:pt x="1146" y="776"/>
                    <a:pt x="1153" y="775"/>
                    <a:pt x="1160" y="775"/>
                  </a:cubicBezTo>
                  <a:cubicBezTo>
                    <a:pt x="1169" y="775"/>
                    <a:pt x="1177" y="778"/>
                    <a:pt x="1182" y="783"/>
                  </a:cubicBezTo>
                  <a:cubicBezTo>
                    <a:pt x="1185" y="786"/>
                    <a:pt x="1188" y="789"/>
                    <a:pt x="1190" y="791"/>
                  </a:cubicBezTo>
                  <a:cubicBezTo>
                    <a:pt x="1197" y="798"/>
                    <a:pt x="1204" y="804"/>
                    <a:pt x="1211" y="814"/>
                  </a:cubicBezTo>
                  <a:cubicBezTo>
                    <a:pt x="1213" y="818"/>
                    <a:pt x="1217" y="822"/>
                    <a:pt x="1220" y="825"/>
                  </a:cubicBezTo>
                  <a:cubicBezTo>
                    <a:pt x="1228" y="833"/>
                    <a:pt x="1237" y="842"/>
                    <a:pt x="1235" y="856"/>
                  </a:cubicBezTo>
                  <a:cubicBezTo>
                    <a:pt x="1234" y="866"/>
                    <a:pt x="1230" y="895"/>
                    <a:pt x="1235" y="909"/>
                  </a:cubicBezTo>
                  <a:cubicBezTo>
                    <a:pt x="1237" y="915"/>
                    <a:pt x="1238" y="915"/>
                    <a:pt x="1241" y="916"/>
                  </a:cubicBezTo>
                  <a:cubicBezTo>
                    <a:pt x="1243" y="917"/>
                    <a:pt x="1246" y="918"/>
                    <a:pt x="1250" y="923"/>
                  </a:cubicBezTo>
                  <a:cubicBezTo>
                    <a:pt x="1255" y="929"/>
                    <a:pt x="1255" y="939"/>
                    <a:pt x="1254" y="948"/>
                  </a:cubicBezTo>
                  <a:cubicBezTo>
                    <a:pt x="1254" y="953"/>
                    <a:pt x="1254" y="958"/>
                    <a:pt x="1255" y="962"/>
                  </a:cubicBezTo>
                  <a:cubicBezTo>
                    <a:pt x="1255" y="964"/>
                    <a:pt x="1256" y="966"/>
                    <a:pt x="1256" y="969"/>
                  </a:cubicBezTo>
                  <a:cubicBezTo>
                    <a:pt x="1257" y="978"/>
                    <a:pt x="1259" y="990"/>
                    <a:pt x="1265" y="991"/>
                  </a:cubicBezTo>
                  <a:cubicBezTo>
                    <a:pt x="1271" y="992"/>
                    <a:pt x="1275" y="995"/>
                    <a:pt x="1279" y="998"/>
                  </a:cubicBezTo>
                  <a:cubicBezTo>
                    <a:pt x="1283" y="1001"/>
                    <a:pt x="1287" y="1003"/>
                    <a:pt x="1293" y="1004"/>
                  </a:cubicBezTo>
                  <a:lnTo>
                    <a:pt x="1297" y="1005"/>
                  </a:lnTo>
                  <a:cubicBezTo>
                    <a:pt x="1302" y="1005"/>
                    <a:pt x="1305" y="1006"/>
                    <a:pt x="1307" y="1009"/>
                  </a:cubicBezTo>
                  <a:cubicBezTo>
                    <a:pt x="1308" y="1013"/>
                    <a:pt x="1305" y="1017"/>
                    <a:pt x="1295" y="1028"/>
                  </a:cubicBezTo>
                  <a:cubicBezTo>
                    <a:pt x="1290" y="1034"/>
                    <a:pt x="1287" y="1040"/>
                    <a:pt x="1285" y="1045"/>
                  </a:cubicBezTo>
                  <a:cubicBezTo>
                    <a:pt x="1282" y="1052"/>
                    <a:pt x="1279" y="1059"/>
                    <a:pt x="1265" y="1062"/>
                  </a:cubicBezTo>
                  <a:cubicBezTo>
                    <a:pt x="1245" y="1066"/>
                    <a:pt x="1241" y="1070"/>
                    <a:pt x="1240" y="1081"/>
                  </a:cubicBezTo>
                  <a:cubicBezTo>
                    <a:pt x="1237" y="1094"/>
                    <a:pt x="1240" y="1102"/>
                    <a:pt x="1249" y="1109"/>
                  </a:cubicBezTo>
                  <a:cubicBezTo>
                    <a:pt x="1261" y="1119"/>
                    <a:pt x="1268" y="1136"/>
                    <a:pt x="1270" y="1147"/>
                  </a:cubicBezTo>
                  <a:cubicBezTo>
                    <a:pt x="1271" y="1152"/>
                    <a:pt x="1274" y="1158"/>
                    <a:pt x="1276" y="1161"/>
                  </a:cubicBezTo>
                  <a:lnTo>
                    <a:pt x="1278" y="1166"/>
                  </a:lnTo>
                  <a:lnTo>
                    <a:pt x="1275" y="1166"/>
                  </a:lnTo>
                  <a:cubicBezTo>
                    <a:pt x="1273" y="1180"/>
                    <a:pt x="1270" y="1215"/>
                    <a:pt x="1278" y="1228"/>
                  </a:cubicBezTo>
                  <a:cubicBezTo>
                    <a:pt x="1281" y="1233"/>
                    <a:pt x="1285" y="1236"/>
                    <a:pt x="1288" y="1240"/>
                  </a:cubicBezTo>
                  <a:cubicBezTo>
                    <a:pt x="1296" y="1249"/>
                    <a:pt x="1303" y="1257"/>
                    <a:pt x="1293" y="1270"/>
                  </a:cubicBezTo>
                  <a:cubicBezTo>
                    <a:pt x="1290" y="1274"/>
                    <a:pt x="1289" y="1277"/>
                    <a:pt x="1290" y="1280"/>
                  </a:cubicBezTo>
                  <a:cubicBezTo>
                    <a:pt x="1292" y="1284"/>
                    <a:pt x="1299" y="1288"/>
                    <a:pt x="1305" y="1288"/>
                  </a:cubicBezTo>
                  <a:cubicBezTo>
                    <a:pt x="1307" y="1288"/>
                    <a:pt x="1308" y="1287"/>
                    <a:pt x="1309" y="1287"/>
                  </a:cubicBezTo>
                  <a:lnTo>
                    <a:pt x="1311" y="1287"/>
                  </a:lnTo>
                  <a:cubicBezTo>
                    <a:pt x="1314" y="1287"/>
                    <a:pt x="1316" y="1288"/>
                    <a:pt x="1318" y="1290"/>
                  </a:cubicBezTo>
                  <a:cubicBezTo>
                    <a:pt x="1322" y="1295"/>
                    <a:pt x="1320" y="1307"/>
                    <a:pt x="1317" y="1325"/>
                  </a:cubicBezTo>
                  <a:cubicBezTo>
                    <a:pt x="1315" y="1332"/>
                    <a:pt x="1314" y="1339"/>
                    <a:pt x="1314" y="1343"/>
                  </a:cubicBezTo>
                  <a:cubicBezTo>
                    <a:pt x="1314" y="1353"/>
                    <a:pt x="1309" y="1358"/>
                    <a:pt x="1304" y="1363"/>
                  </a:cubicBezTo>
                  <a:cubicBezTo>
                    <a:pt x="1300" y="1368"/>
                    <a:pt x="1296" y="1372"/>
                    <a:pt x="1293" y="1379"/>
                  </a:cubicBezTo>
                  <a:cubicBezTo>
                    <a:pt x="1291" y="1386"/>
                    <a:pt x="1292" y="1387"/>
                    <a:pt x="1294" y="1389"/>
                  </a:cubicBezTo>
                  <a:cubicBezTo>
                    <a:pt x="1298" y="1392"/>
                    <a:pt x="1302" y="1397"/>
                    <a:pt x="1302" y="1410"/>
                  </a:cubicBezTo>
                  <a:cubicBezTo>
                    <a:pt x="1302" y="1430"/>
                    <a:pt x="1298" y="1433"/>
                    <a:pt x="1286" y="1440"/>
                  </a:cubicBezTo>
                  <a:cubicBezTo>
                    <a:pt x="1284" y="1441"/>
                    <a:pt x="1281" y="1443"/>
                    <a:pt x="1277" y="1445"/>
                  </a:cubicBezTo>
                  <a:cubicBezTo>
                    <a:pt x="1260" y="1457"/>
                    <a:pt x="1254" y="1470"/>
                    <a:pt x="1258" y="1484"/>
                  </a:cubicBezTo>
                  <a:cubicBezTo>
                    <a:pt x="1263" y="1499"/>
                    <a:pt x="1254" y="1509"/>
                    <a:pt x="1246" y="1516"/>
                  </a:cubicBezTo>
                  <a:cubicBezTo>
                    <a:pt x="1244" y="1518"/>
                    <a:pt x="1242" y="1521"/>
                    <a:pt x="1241" y="1522"/>
                  </a:cubicBezTo>
                  <a:cubicBezTo>
                    <a:pt x="1238" y="1526"/>
                    <a:pt x="1238" y="1533"/>
                    <a:pt x="1239" y="1542"/>
                  </a:cubicBezTo>
                  <a:cubicBezTo>
                    <a:pt x="1239" y="1549"/>
                    <a:pt x="1240" y="1558"/>
                    <a:pt x="1238" y="1567"/>
                  </a:cubicBezTo>
                  <a:cubicBezTo>
                    <a:pt x="1237" y="1578"/>
                    <a:pt x="1230" y="1589"/>
                    <a:pt x="1222" y="1602"/>
                  </a:cubicBezTo>
                  <a:cubicBezTo>
                    <a:pt x="1213" y="1615"/>
                    <a:pt x="1203" y="1631"/>
                    <a:pt x="1194" y="1652"/>
                  </a:cubicBezTo>
                  <a:cubicBezTo>
                    <a:pt x="1180" y="1687"/>
                    <a:pt x="1164" y="1692"/>
                    <a:pt x="1160" y="1692"/>
                  </a:cubicBezTo>
                  <a:lnTo>
                    <a:pt x="1147" y="1700"/>
                  </a:lnTo>
                  <a:lnTo>
                    <a:pt x="1145" y="1698"/>
                  </a:lnTo>
                  <a:close/>
                </a:path>
              </a:pathLst>
            </a:custGeom>
            <a:solidFill>
              <a:srgbClr val="7030A0"/>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1" name="Freeform 450">
              <a:extLst>
                <a:ext uri="{FF2B5EF4-FFF2-40B4-BE49-F238E27FC236}">
                  <a16:creationId xmlns:a16="http://schemas.microsoft.com/office/drawing/2014/main" id="{974BEA42-C94B-E917-CECF-05AC4F8764B4}"/>
                </a:ext>
              </a:extLst>
            </p:cNvPr>
            <p:cNvSpPr>
              <a:spLocks/>
            </p:cNvSpPr>
            <p:nvPr/>
          </p:nvSpPr>
          <p:spPr bwMode="auto">
            <a:xfrm>
              <a:off x="1841845" y="3625362"/>
              <a:ext cx="1161064" cy="1668691"/>
            </a:xfrm>
            <a:custGeom>
              <a:avLst/>
              <a:gdLst>
                <a:gd name="T0" fmla="*/ 613 w 1332"/>
                <a:gd name="T1" fmla="*/ 1832 h 1915"/>
                <a:gd name="T2" fmla="*/ 475 w 1332"/>
                <a:gd name="T3" fmla="*/ 1729 h 1915"/>
                <a:gd name="T4" fmla="*/ 369 w 1332"/>
                <a:gd name="T5" fmla="*/ 1755 h 1915"/>
                <a:gd name="T6" fmla="*/ 358 w 1332"/>
                <a:gd name="T7" fmla="*/ 1635 h 1915"/>
                <a:gd name="T8" fmla="*/ 327 w 1332"/>
                <a:gd name="T9" fmla="*/ 1557 h 1915"/>
                <a:gd name="T10" fmla="*/ 284 w 1332"/>
                <a:gd name="T11" fmla="*/ 1413 h 1915"/>
                <a:gd name="T12" fmla="*/ 164 w 1332"/>
                <a:gd name="T13" fmla="*/ 1400 h 1915"/>
                <a:gd name="T14" fmla="*/ 57 w 1332"/>
                <a:gd name="T15" fmla="*/ 1432 h 1915"/>
                <a:gd name="T16" fmla="*/ 31 w 1332"/>
                <a:gd name="T17" fmla="*/ 1325 h 1915"/>
                <a:gd name="T18" fmla="*/ 85 w 1332"/>
                <a:gd name="T19" fmla="*/ 1297 h 1915"/>
                <a:gd name="T20" fmla="*/ 88 w 1332"/>
                <a:gd name="T21" fmla="*/ 1221 h 1915"/>
                <a:gd name="T22" fmla="*/ 153 w 1332"/>
                <a:gd name="T23" fmla="*/ 1200 h 1915"/>
                <a:gd name="T24" fmla="*/ 186 w 1332"/>
                <a:gd name="T25" fmla="*/ 1164 h 1915"/>
                <a:gd name="T26" fmla="*/ 117 w 1332"/>
                <a:gd name="T27" fmla="*/ 1066 h 1915"/>
                <a:gd name="T28" fmla="*/ 114 w 1332"/>
                <a:gd name="T29" fmla="*/ 980 h 1915"/>
                <a:gd name="T30" fmla="*/ 184 w 1332"/>
                <a:gd name="T31" fmla="*/ 947 h 1915"/>
                <a:gd name="T32" fmla="*/ 206 w 1332"/>
                <a:gd name="T33" fmla="*/ 803 h 1915"/>
                <a:gd name="T34" fmla="*/ 246 w 1332"/>
                <a:gd name="T35" fmla="*/ 687 h 1915"/>
                <a:gd name="T36" fmla="*/ 326 w 1332"/>
                <a:gd name="T37" fmla="*/ 667 h 1915"/>
                <a:gd name="T38" fmla="*/ 375 w 1332"/>
                <a:gd name="T39" fmla="*/ 601 h 1915"/>
                <a:gd name="T40" fmla="*/ 403 w 1332"/>
                <a:gd name="T41" fmla="*/ 499 h 1915"/>
                <a:gd name="T42" fmla="*/ 509 w 1332"/>
                <a:gd name="T43" fmla="*/ 460 h 1915"/>
                <a:gd name="T44" fmla="*/ 539 w 1332"/>
                <a:gd name="T45" fmla="*/ 380 h 1915"/>
                <a:gd name="T46" fmla="*/ 451 w 1332"/>
                <a:gd name="T47" fmla="*/ 349 h 1915"/>
                <a:gd name="T48" fmla="*/ 493 w 1332"/>
                <a:gd name="T49" fmla="*/ 241 h 1915"/>
                <a:gd name="T50" fmla="*/ 592 w 1332"/>
                <a:gd name="T51" fmla="*/ 228 h 1915"/>
                <a:gd name="T52" fmla="*/ 605 w 1332"/>
                <a:gd name="T53" fmla="*/ 152 h 1915"/>
                <a:gd name="T54" fmla="*/ 729 w 1332"/>
                <a:gd name="T55" fmla="*/ 140 h 1915"/>
                <a:gd name="T56" fmla="*/ 831 w 1332"/>
                <a:gd name="T57" fmla="*/ 106 h 1915"/>
                <a:gd name="T58" fmla="*/ 896 w 1332"/>
                <a:gd name="T59" fmla="*/ 11 h 1915"/>
                <a:gd name="T60" fmla="*/ 971 w 1332"/>
                <a:gd name="T61" fmla="*/ 18 h 1915"/>
                <a:gd name="T62" fmla="*/ 1006 w 1332"/>
                <a:gd name="T63" fmla="*/ 70 h 1915"/>
                <a:gd name="T64" fmla="*/ 997 w 1332"/>
                <a:gd name="T65" fmla="*/ 112 h 1915"/>
                <a:gd name="T66" fmla="*/ 991 w 1332"/>
                <a:gd name="T67" fmla="*/ 219 h 1915"/>
                <a:gd name="T68" fmla="*/ 1064 w 1332"/>
                <a:gd name="T69" fmla="*/ 300 h 1915"/>
                <a:gd name="T70" fmla="*/ 1073 w 1332"/>
                <a:gd name="T71" fmla="*/ 232 h 1915"/>
                <a:gd name="T72" fmla="*/ 1170 w 1332"/>
                <a:gd name="T73" fmla="*/ 223 h 1915"/>
                <a:gd name="T74" fmla="*/ 1186 w 1332"/>
                <a:gd name="T75" fmla="*/ 294 h 1915"/>
                <a:gd name="T76" fmla="*/ 1321 w 1332"/>
                <a:gd name="T77" fmla="*/ 415 h 1915"/>
                <a:gd name="T78" fmla="*/ 1275 w 1332"/>
                <a:gd name="T79" fmla="*/ 439 h 1915"/>
                <a:gd name="T80" fmla="*/ 1292 w 1332"/>
                <a:gd name="T81" fmla="*/ 486 h 1915"/>
                <a:gd name="T82" fmla="*/ 1301 w 1332"/>
                <a:gd name="T83" fmla="*/ 562 h 1915"/>
                <a:gd name="T84" fmla="*/ 1226 w 1332"/>
                <a:gd name="T85" fmla="*/ 545 h 1915"/>
                <a:gd name="T86" fmla="*/ 1187 w 1332"/>
                <a:gd name="T87" fmla="*/ 606 h 1915"/>
                <a:gd name="T88" fmla="*/ 1237 w 1332"/>
                <a:gd name="T89" fmla="*/ 663 h 1915"/>
                <a:gd name="T90" fmla="*/ 1185 w 1332"/>
                <a:gd name="T91" fmla="*/ 752 h 1915"/>
                <a:gd name="T92" fmla="*/ 1151 w 1332"/>
                <a:gd name="T93" fmla="*/ 829 h 1915"/>
                <a:gd name="T94" fmla="*/ 1202 w 1332"/>
                <a:gd name="T95" fmla="*/ 826 h 1915"/>
                <a:gd name="T96" fmla="*/ 1251 w 1332"/>
                <a:gd name="T97" fmla="*/ 880 h 1915"/>
                <a:gd name="T98" fmla="*/ 1255 w 1332"/>
                <a:gd name="T99" fmla="*/ 950 h 1915"/>
                <a:gd name="T100" fmla="*/ 1108 w 1332"/>
                <a:gd name="T101" fmla="*/ 1058 h 1915"/>
                <a:gd name="T102" fmla="*/ 1060 w 1332"/>
                <a:gd name="T103" fmla="*/ 1165 h 1915"/>
                <a:gd name="T104" fmla="*/ 993 w 1332"/>
                <a:gd name="T105" fmla="*/ 1215 h 1915"/>
                <a:gd name="T106" fmla="*/ 954 w 1332"/>
                <a:gd name="T107" fmla="*/ 1299 h 1915"/>
                <a:gd name="T108" fmla="*/ 753 w 1332"/>
                <a:gd name="T109" fmla="*/ 1324 h 1915"/>
                <a:gd name="T110" fmla="*/ 673 w 1332"/>
                <a:gd name="T111" fmla="*/ 1339 h 1915"/>
                <a:gd name="T112" fmla="*/ 742 w 1332"/>
                <a:gd name="T113" fmla="*/ 1603 h 1915"/>
                <a:gd name="T114" fmla="*/ 718 w 1332"/>
                <a:gd name="T115" fmla="*/ 1734 h 1915"/>
                <a:gd name="T116" fmla="*/ 734 w 1332"/>
                <a:gd name="T117" fmla="*/ 1773 h 1915"/>
                <a:gd name="T118" fmla="*/ 683 w 1332"/>
                <a:gd name="T119" fmla="*/ 1842 h 1915"/>
                <a:gd name="T120" fmla="*/ 585 w 1332"/>
                <a:gd name="T121" fmla="*/ 1915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2" h="1915">
                  <a:moveTo>
                    <a:pt x="585" y="1915"/>
                  </a:moveTo>
                  <a:cubicBezTo>
                    <a:pt x="582" y="1915"/>
                    <a:pt x="580" y="1914"/>
                    <a:pt x="578" y="1912"/>
                  </a:cubicBezTo>
                  <a:cubicBezTo>
                    <a:pt x="575" y="1909"/>
                    <a:pt x="574" y="1903"/>
                    <a:pt x="575" y="1893"/>
                  </a:cubicBezTo>
                  <a:lnTo>
                    <a:pt x="576" y="1879"/>
                  </a:lnTo>
                  <a:cubicBezTo>
                    <a:pt x="577" y="1855"/>
                    <a:pt x="577" y="1852"/>
                    <a:pt x="590" y="1850"/>
                  </a:cubicBezTo>
                  <a:cubicBezTo>
                    <a:pt x="592" y="1850"/>
                    <a:pt x="593" y="1850"/>
                    <a:pt x="595" y="1849"/>
                  </a:cubicBezTo>
                  <a:cubicBezTo>
                    <a:pt x="605" y="1848"/>
                    <a:pt x="613" y="1837"/>
                    <a:pt x="613" y="1832"/>
                  </a:cubicBezTo>
                  <a:cubicBezTo>
                    <a:pt x="612" y="1829"/>
                    <a:pt x="608" y="1828"/>
                    <a:pt x="605" y="1828"/>
                  </a:cubicBezTo>
                  <a:cubicBezTo>
                    <a:pt x="584" y="1828"/>
                    <a:pt x="574" y="1825"/>
                    <a:pt x="570" y="1812"/>
                  </a:cubicBezTo>
                  <a:cubicBezTo>
                    <a:pt x="563" y="1815"/>
                    <a:pt x="550" y="1820"/>
                    <a:pt x="536" y="1820"/>
                  </a:cubicBezTo>
                  <a:cubicBezTo>
                    <a:pt x="522" y="1820"/>
                    <a:pt x="504" y="1814"/>
                    <a:pt x="499" y="1787"/>
                  </a:cubicBezTo>
                  <a:cubicBezTo>
                    <a:pt x="498" y="1778"/>
                    <a:pt x="497" y="1771"/>
                    <a:pt x="496" y="1764"/>
                  </a:cubicBezTo>
                  <a:cubicBezTo>
                    <a:pt x="491" y="1733"/>
                    <a:pt x="490" y="1729"/>
                    <a:pt x="480" y="1729"/>
                  </a:cubicBezTo>
                  <a:cubicBezTo>
                    <a:pt x="478" y="1729"/>
                    <a:pt x="476" y="1729"/>
                    <a:pt x="475" y="1729"/>
                  </a:cubicBezTo>
                  <a:cubicBezTo>
                    <a:pt x="467" y="1730"/>
                    <a:pt x="461" y="1733"/>
                    <a:pt x="457" y="1739"/>
                  </a:cubicBezTo>
                  <a:cubicBezTo>
                    <a:pt x="452" y="1746"/>
                    <a:pt x="451" y="1757"/>
                    <a:pt x="455" y="1771"/>
                  </a:cubicBezTo>
                  <a:cubicBezTo>
                    <a:pt x="458" y="1785"/>
                    <a:pt x="456" y="1800"/>
                    <a:pt x="449" y="1809"/>
                  </a:cubicBezTo>
                  <a:cubicBezTo>
                    <a:pt x="445" y="1814"/>
                    <a:pt x="440" y="1816"/>
                    <a:pt x="434" y="1816"/>
                  </a:cubicBezTo>
                  <a:cubicBezTo>
                    <a:pt x="430" y="1816"/>
                    <a:pt x="427" y="1815"/>
                    <a:pt x="423" y="1813"/>
                  </a:cubicBezTo>
                  <a:cubicBezTo>
                    <a:pt x="413" y="1807"/>
                    <a:pt x="403" y="1794"/>
                    <a:pt x="394" y="1781"/>
                  </a:cubicBezTo>
                  <a:cubicBezTo>
                    <a:pt x="385" y="1769"/>
                    <a:pt x="375" y="1755"/>
                    <a:pt x="369" y="1755"/>
                  </a:cubicBezTo>
                  <a:lnTo>
                    <a:pt x="351" y="1762"/>
                  </a:lnTo>
                  <a:lnTo>
                    <a:pt x="349" y="1759"/>
                  </a:lnTo>
                  <a:cubicBezTo>
                    <a:pt x="347" y="1755"/>
                    <a:pt x="344" y="1749"/>
                    <a:pt x="342" y="1742"/>
                  </a:cubicBezTo>
                  <a:cubicBezTo>
                    <a:pt x="340" y="1732"/>
                    <a:pt x="334" y="1717"/>
                    <a:pt x="324" y="1710"/>
                  </a:cubicBezTo>
                  <a:cubicBezTo>
                    <a:pt x="313" y="1701"/>
                    <a:pt x="309" y="1689"/>
                    <a:pt x="312" y="1673"/>
                  </a:cubicBezTo>
                  <a:cubicBezTo>
                    <a:pt x="315" y="1657"/>
                    <a:pt x="324" y="1653"/>
                    <a:pt x="343" y="1648"/>
                  </a:cubicBezTo>
                  <a:cubicBezTo>
                    <a:pt x="353" y="1646"/>
                    <a:pt x="355" y="1643"/>
                    <a:pt x="358" y="1635"/>
                  </a:cubicBezTo>
                  <a:cubicBezTo>
                    <a:pt x="360" y="1630"/>
                    <a:pt x="363" y="1624"/>
                    <a:pt x="370" y="1617"/>
                  </a:cubicBezTo>
                  <a:cubicBezTo>
                    <a:pt x="373" y="1613"/>
                    <a:pt x="376" y="1609"/>
                    <a:pt x="378" y="1607"/>
                  </a:cubicBezTo>
                  <a:cubicBezTo>
                    <a:pt x="377" y="1607"/>
                    <a:pt x="372" y="1606"/>
                    <a:pt x="372" y="1606"/>
                  </a:cubicBezTo>
                  <a:cubicBezTo>
                    <a:pt x="364" y="1605"/>
                    <a:pt x="359" y="1601"/>
                    <a:pt x="354" y="1598"/>
                  </a:cubicBezTo>
                  <a:cubicBezTo>
                    <a:pt x="351" y="1596"/>
                    <a:pt x="348" y="1594"/>
                    <a:pt x="343" y="1593"/>
                  </a:cubicBezTo>
                  <a:cubicBezTo>
                    <a:pt x="332" y="1590"/>
                    <a:pt x="330" y="1576"/>
                    <a:pt x="328" y="1564"/>
                  </a:cubicBezTo>
                  <a:cubicBezTo>
                    <a:pt x="328" y="1562"/>
                    <a:pt x="328" y="1559"/>
                    <a:pt x="327" y="1557"/>
                  </a:cubicBezTo>
                  <a:cubicBezTo>
                    <a:pt x="326" y="1553"/>
                    <a:pt x="326" y="1547"/>
                    <a:pt x="327" y="1542"/>
                  </a:cubicBezTo>
                  <a:cubicBezTo>
                    <a:pt x="327" y="1534"/>
                    <a:pt x="327" y="1526"/>
                    <a:pt x="324" y="1522"/>
                  </a:cubicBezTo>
                  <a:cubicBezTo>
                    <a:pt x="322" y="1519"/>
                    <a:pt x="320" y="1518"/>
                    <a:pt x="318" y="1517"/>
                  </a:cubicBezTo>
                  <a:cubicBezTo>
                    <a:pt x="314" y="1516"/>
                    <a:pt x="311" y="1514"/>
                    <a:pt x="308" y="1505"/>
                  </a:cubicBezTo>
                  <a:cubicBezTo>
                    <a:pt x="303" y="1491"/>
                    <a:pt x="305" y="1467"/>
                    <a:pt x="308" y="1449"/>
                  </a:cubicBezTo>
                  <a:cubicBezTo>
                    <a:pt x="309" y="1439"/>
                    <a:pt x="302" y="1432"/>
                    <a:pt x="295" y="1425"/>
                  </a:cubicBezTo>
                  <a:cubicBezTo>
                    <a:pt x="291" y="1421"/>
                    <a:pt x="287" y="1417"/>
                    <a:pt x="284" y="1413"/>
                  </a:cubicBezTo>
                  <a:cubicBezTo>
                    <a:pt x="278" y="1403"/>
                    <a:pt x="272" y="1398"/>
                    <a:pt x="265" y="1391"/>
                  </a:cubicBezTo>
                  <a:cubicBezTo>
                    <a:pt x="262" y="1388"/>
                    <a:pt x="259" y="1386"/>
                    <a:pt x="256" y="1383"/>
                  </a:cubicBezTo>
                  <a:cubicBezTo>
                    <a:pt x="253" y="1379"/>
                    <a:pt x="247" y="1377"/>
                    <a:pt x="240" y="1377"/>
                  </a:cubicBezTo>
                  <a:cubicBezTo>
                    <a:pt x="234" y="1377"/>
                    <a:pt x="228" y="1378"/>
                    <a:pt x="223" y="1379"/>
                  </a:cubicBezTo>
                  <a:lnTo>
                    <a:pt x="221" y="1379"/>
                  </a:lnTo>
                  <a:cubicBezTo>
                    <a:pt x="212" y="1381"/>
                    <a:pt x="196" y="1387"/>
                    <a:pt x="182" y="1393"/>
                  </a:cubicBezTo>
                  <a:lnTo>
                    <a:pt x="164" y="1400"/>
                  </a:lnTo>
                  <a:cubicBezTo>
                    <a:pt x="151" y="1404"/>
                    <a:pt x="144" y="1407"/>
                    <a:pt x="135" y="1414"/>
                  </a:cubicBezTo>
                  <a:cubicBezTo>
                    <a:pt x="130" y="1418"/>
                    <a:pt x="124" y="1420"/>
                    <a:pt x="119" y="1422"/>
                  </a:cubicBezTo>
                  <a:cubicBezTo>
                    <a:pt x="113" y="1424"/>
                    <a:pt x="107" y="1426"/>
                    <a:pt x="101" y="1431"/>
                  </a:cubicBezTo>
                  <a:lnTo>
                    <a:pt x="100" y="1432"/>
                  </a:lnTo>
                  <a:lnTo>
                    <a:pt x="99" y="1432"/>
                  </a:lnTo>
                  <a:cubicBezTo>
                    <a:pt x="98" y="1432"/>
                    <a:pt x="86" y="1434"/>
                    <a:pt x="74" y="1434"/>
                  </a:cubicBezTo>
                  <a:cubicBezTo>
                    <a:pt x="67" y="1434"/>
                    <a:pt x="61" y="1433"/>
                    <a:pt x="57" y="1432"/>
                  </a:cubicBezTo>
                  <a:cubicBezTo>
                    <a:pt x="44" y="1426"/>
                    <a:pt x="40" y="1408"/>
                    <a:pt x="36" y="1392"/>
                  </a:cubicBezTo>
                  <a:cubicBezTo>
                    <a:pt x="33" y="1380"/>
                    <a:pt x="27" y="1378"/>
                    <a:pt x="18" y="1374"/>
                  </a:cubicBezTo>
                  <a:cubicBezTo>
                    <a:pt x="15" y="1373"/>
                    <a:pt x="12" y="1372"/>
                    <a:pt x="9" y="1370"/>
                  </a:cubicBezTo>
                  <a:cubicBezTo>
                    <a:pt x="5" y="1368"/>
                    <a:pt x="2" y="1365"/>
                    <a:pt x="1" y="1360"/>
                  </a:cubicBezTo>
                  <a:cubicBezTo>
                    <a:pt x="0" y="1350"/>
                    <a:pt x="8" y="1339"/>
                    <a:pt x="15" y="1332"/>
                  </a:cubicBezTo>
                  <a:cubicBezTo>
                    <a:pt x="20" y="1326"/>
                    <a:pt x="26" y="1325"/>
                    <a:pt x="29" y="1325"/>
                  </a:cubicBezTo>
                  <a:cubicBezTo>
                    <a:pt x="30" y="1325"/>
                    <a:pt x="31" y="1325"/>
                    <a:pt x="31" y="1325"/>
                  </a:cubicBezTo>
                  <a:cubicBezTo>
                    <a:pt x="32" y="1322"/>
                    <a:pt x="33" y="1320"/>
                    <a:pt x="33" y="1317"/>
                  </a:cubicBezTo>
                  <a:cubicBezTo>
                    <a:pt x="35" y="1310"/>
                    <a:pt x="37" y="1302"/>
                    <a:pt x="41" y="1297"/>
                  </a:cubicBezTo>
                  <a:cubicBezTo>
                    <a:pt x="42" y="1295"/>
                    <a:pt x="44" y="1293"/>
                    <a:pt x="49" y="1293"/>
                  </a:cubicBezTo>
                  <a:cubicBezTo>
                    <a:pt x="53" y="1293"/>
                    <a:pt x="59" y="1296"/>
                    <a:pt x="65" y="1298"/>
                  </a:cubicBezTo>
                  <a:cubicBezTo>
                    <a:pt x="68" y="1300"/>
                    <a:pt x="72" y="1301"/>
                    <a:pt x="75" y="1302"/>
                  </a:cubicBezTo>
                  <a:cubicBezTo>
                    <a:pt x="78" y="1303"/>
                    <a:pt x="81" y="1304"/>
                    <a:pt x="83" y="1304"/>
                  </a:cubicBezTo>
                  <a:cubicBezTo>
                    <a:pt x="84" y="1304"/>
                    <a:pt x="85" y="1300"/>
                    <a:pt x="85" y="1297"/>
                  </a:cubicBezTo>
                  <a:cubicBezTo>
                    <a:pt x="87" y="1287"/>
                    <a:pt x="84" y="1281"/>
                    <a:pt x="80" y="1279"/>
                  </a:cubicBezTo>
                  <a:lnTo>
                    <a:pt x="77" y="1278"/>
                  </a:lnTo>
                  <a:cubicBezTo>
                    <a:pt x="71" y="1276"/>
                    <a:pt x="63" y="1274"/>
                    <a:pt x="54" y="1265"/>
                  </a:cubicBezTo>
                  <a:cubicBezTo>
                    <a:pt x="51" y="1262"/>
                    <a:pt x="51" y="1259"/>
                    <a:pt x="51" y="1257"/>
                  </a:cubicBezTo>
                  <a:cubicBezTo>
                    <a:pt x="51" y="1250"/>
                    <a:pt x="59" y="1244"/>
                    <a:pt x="67" y="1238"/>
                  </a:cubicBezTo>
                  <a:cubicBezTo>
                    <a:pt x="70" y="1236"/>
                    <a:pt x="74" y="1234"/>
                    <a:pt x="76" y="1231"/>
                  </a:cubicBezTo>
                  <a:cubicBezTo>
                    <a:pt x="80" y="1227"/>
                    <a:pt x="84" y="1224"/>
                    <a:pt x="88" y="1221"/>
                  </a:cubicBezTo>
                  <a:cubicBezTo>
                    <a:pt x="94" y="1217"/>
                    <a:pt x="99" y="1214"/>
                    <a:pt x="104" y="1208"/>
                  </a:cubicBezTo>
                  <a:cubicBezTo>
                    <a:pt x="107" y="1204"/>
                    <a:pt x="111" y="1202"/>
                    <a:pt x="114" y="1202"/>
                  </a:cubicBezTo>
                  <a:cubicBezTo>
                    <a:pt x="119" y="1202"/>
                    <a:pt x="124" y="1205"/>
                    <a:pt x="129" y="1209"/>
                  </a:cubicBezTo>
                  <a:cubicBezTo>
                    <a:pt x="132" y="1211"/>
                    <a:pt x="135" y="1213"/>
                    <a:pt x="139" y="1216"/>
                  </a:cubicBezTo>
                  <a:cubicBezTo>
                    <a:pt x="141" y="1217"/>
                    <a:pt x="143" y="1217"/>
                    <a:pt x="145" y="1217"/>
                  </a:cubicBezTo>
                  <a:cubicBezTo>
                    <a:pt x="147" y="1217"/>
                    <a:pt x="149" y="1217"/>
                    <a:pt x="150" y="1215"/>
                  </a:cubicBezTo>
                  <a:cubicBezTo>
                    <a:pt x="153" y="1211"/>
                    <a:pt x="154" y="1205"/>
                    <a:pt x="153" y="1200"/>
                  </a:cubicBezTo>
                  <a:cubicBezTo>
                    <a:pt x="152" y="1197"/>
                    <a:pt x="151" y="1197"/>
                    <a:pt x="147" y="1196"/>
                  </a:cubicBezTo>
                  <a:cubicBezTo>
                    <a:pt x="143" y="1195"/>
                    <a:pt x="137" y="1194"/>
                    <a:pt x="136" y="1187"/>
                  </a:cubicBezTo>
                  <a:cubicBezTo>
                    <a:pt x="135" y="1184"/>
                    <a:pt x="136" y="1181"/>
                    <a:pt x="138" y="1179"/>
                  </a:cubicBezTo>
                  <a:cubicBezTo>
                    <a:pt x="141" y="1174"/>
                    <a:pt x="148" y="1172"/>
                    <a:pt x="156" y="1172"/>
                  </a:cubicBezTo>
                  <a:cubicBezTo>
                    <a:pt x="160" y="1172"/>
                    <a:pt x="166" y="1172"/>
                    <a:pt x="172" y="1176"/>
                  </a:cubicBezTo>
                  <a:cubicBezTo>
                    <a:pt x="175" y="1179"/>
                    <a:pt x="177" y="1179"/>
                    <a:pt x="178" y="1179"/>
                  </a:cubicBezTo>
                  <a:cubicBezTo>
                    <a:pt x="182" y="1179"/>
                    <a:pt x="184" y="1174"/>
                    <a:pt x="186" y="1164"/>
                  </a:cubicBezTo>
                  <a:cubicBezTo>
                    <a:pt x="188" y="1151"/>
                    <a:pt x="183" y="1139"/>
                    <a:pt x="178" y="1132"/>
                  </a:cubicBezTo>
                  <a:cubicBezTo>
                    <a:pt x="175" y="1129"/>
                    <a:pt x="173" y="1127"/>
                    <a:pt x="172" y="1125"/>
                  </a:cubicBezTo>
                  <a:cubicBezTo>
                    <a:pt x="168" y="1122"/>
                    <a:pt x="165" y="1119"/>
                    <a:pt x="162" y="1112"/>
                  </a:cubicBezTo>
                  <a:cubicBezTo>
                    <a:pt x="160" y="1108"/>
                    <a:pt x="160" y="1104"/>
                    <a:pt x="159" y="1101"/>
                  </a:cubicBezTo>
                  <a:cubicBezTo>
                    <a:pt x="158" y="1095"/>
                    <a:pt x="157" y="1092"/>
                    <a:pt x="152" y="1087"/>
                  </a:cubicBezTo>
                  <a:lnTo>
                    <a:pt x="149" y="1084"/>
                  </a:lnTo>
                  <a:cubicBezTo>
                    <a:pt x="142" y="1076"/>
                    <a:pt x="134" y="1068"/>
                    <a:pt x="117" y="1066"/>
                  </a:cubicBezTo>
                  <a:cubicBezTo>
                    <a:pt x="109" y="1065"/>
                    <a:pt x="103" y="1064"/>
                    <a:pt x="102" y="1059"/>
                  </a:cubicBezTo>
                  <a:cubicBezTo>
                    <a:pt x="100" y="1055"/>
                    <a:pt x="104" y="1051"/>
                    <a:pt x="110" y="1045"/>
                  </a:cubicBezTo>
                  <a:lnTo>
                    <a:pt x="113" y="1042"/>
                  </a:lnTo>
                  <a:cubicBezTo>
                    <a:pt x="120" y="1034"/>
                    <a:pt x="121" y="1031"/>
                    <a:pt x="122" y="1023"/>
                  </a:cubicBezTo>
                  <a:cubicBezTo>
                    <a:pt x="122" y="1021"/>
                    <a:pt x="122" y="1019"/>
                    <a:pt x="123" y="1016"/>
                  </a:cubicBezTo>
                  <a:cubicBezTo>
                    <a:pt x="124" y="1009"/>
                    <a:pt x="121" y="1002"/>
                    <a:pt x="118" y="995"/>
                  </a:cubicBezTo>
                  <a:cubicBezTo>
                    <a:pt x="117" y="990"/>
                    <a:pt x="115" y="986"/>
                    <a:pt x="114" y="980"/>
                  </a:cubicBezTo>
                  <a:cubicBezTo>
                    <a:pt x="112" y="968"/>
                    <a:pt x="120" y="960"/>
                    <a:pt x="126" y="953"/>
                  </a:cubicBezTo>
                  <a:cubicBezTo>
                    <a:pt x="128" y="951"/>
                    <a:pt x="130" y="949"/>
                    <a:pt x="132" y="947"/>
                  </a:cubicBezTo>
                  <a:cubicBezTo>
                    <a:pt x="138" y="938"/>
                    <a:pt x="145" y="929"/>
                    <a:pt x="156" y="929"/>
                  </a:cubicBezTo>
                  <a:cubicBezTo>
                    <a:pt x="157" y="929"/>
                    <a:pt x="158" y="930"/>
                    <a:pt x="160" y="930"/>
                  </a:cubicBezTo>
                  <a:cubicBezTo>
                    <a:pt x="167" y="931"/>
                    <a:pt x="171" y="936"/>
                    <a:pt x="174" y="940"/>
                  </a:cubicBezTo>
                  <a:cubicBezTo>
                    <a:pt x="177" y="943"/>
                    <a:pt x="180" y="946"/>
                    <a:pt x="184" y="947"/>
                  </a:cubicBezTo>
                  <a:lnTo>
                    <a:pt x="184" y="947"/>
                  </a:lnTo>
                  <a:cubicBezTo>
                    <a:pt x="190" y="947"/>
                    <a:pt x="197" y="934"/>
                    <a:pt x="202" y="924"/>
                  </a:cubicBezTo>
                  <a:cubicBezTo>
                    <a:pt x="204" y="920"/>
                    <a:pt x="206" y="916"/>
                    <a:pt x="208" y="912"/>
                  </a:cubicBezTo>
                  <a:cubicBezTo>
                    <a:pt x="216" y="898"/>
                    <a:pt x="207" y="873"/>
                    <a:pt x="199" y="859"/>
                  </a:cubicBezTo>
                  <a:cubicBezTo>
                    <a:pt x="193" y="848"/>
                    <a:pt x="192" y="835"/>
                    <a:pt x="192" y="825"/>
                  </a:cubicBezTo>
                  <a:lnTo>
                    <a:pt x="192" y="824"/>
                  </a:lnTo>
                  <a:lnTo>
                    <a:pt x="193" y="823"/>
                  </a:lnTo>
                  <a:cubicBezTo>
                    <a:pt x="197" y="816"/>
                    <a:pt x="201" y="809"/>
                    <a:pt x="206" y="803"/>
                  </a:cubicBezTo>
                  <a:cubicBezTo>
                    <a:pt x="215" y="791"/>
                    <a:pt x="214" y="786"/>
                    <a:pt x="212" y="775"/>
                  </a:cubicBezTo>
                  <a:cubicBezTo>
                    <a:pt x="211" y="771"/>
                    <a:pt x="210" y="767"/>
                    <a:pt x="210" y="762"/>
                  </a:cubicBezTo>
                  <a:cubicBezTo>
                    <a:pt x="209" y="753"/>
                    <a:pt x="207" y="751"/>
                    <a:pt x="205" y="749"/>
                  </a:cubicBezTo>
                  <a:cubicBezTo>
                    <a:pt x="202" y="747"/>
                    <a:pt x="200" y="744"/>
                    <a:pt x="199" y="736"/>
                  </a:cubicBezTo>
                  <a:cubicBezTo>
                    <a:pt x="197" y="725"/>
                    <a:pt x="204" y="721"/>
                    <a:pt x="209" y="718"/>
                  </a:cubicBezTo>
                  <a:cubicBezTo>
                    <a:pt x="213" y="716"/>
                    <a:pt x="216" y="715"/>
                    <a:pt x="219" y="710"/>
                  </a:cubicBezTo>
                  <a:cubicBezTo>
                    <a:pt x="225" y="697"/>
                    <a:pt x="232" y="694"/>
                    <a:pt x="246" y="687"/>
                  </a:cubicBezTo>
                  <a:lnTo>
                    <a:pt x="251" y="684"/>
                  </a:lnTo>
                  <a:cubicBezTo>
                    <a:pt x="263" y="678"/>
                    <a:pt x="264" y="674"/>
                    <a:pt x="267" y="665"/>
                  </a:cubicBezTo>
                  <a:cubicBezTo>
                    <a:pt x="268" y="663"/>
                    <a:pt x="269" y="659"/>
                    <a:pt x="271" y="656"/>
                  </a:cubicBezTo>
                  <a:cubicBezTo>
                    <a:pt x="273" y="650"/>
                    <a:pt x="276" y="644"/>
                    <a:pt x="282" y="644"/>
                  </a:cubicBezTo>
                  <a:cubicBezTo>
                    <a:pt x="287" y="644"/>
                    <a:pt x="291" y="650"/>
                    <a:pt x="295" y="657"/>
                  </a:cubicBezTo>
                  <a:cubicBezTo>
                    <a:pt x="300" y="665"/>
                    <a:pt x="303" y="669"/>
                    <a:pt x="311" y="669"/>
                  </a:cubicBezTo>
                  <a:cubicBezTo>
                    <a:pt x="315" y="669"/>
                    <a:pt x="320" y="668"/>
                    <a:pt x="326" y="667"/>
                  </a:cubicBezTo>
                  <a:cubicBezTo>
                    <a:pt x="342" y="662"/>
                    <a:pt x="342" y="661"/>
                    <a:pt x="345" y="654"/>
                  </a:cubicBezTo>
                  <a:cubicBezTo>
                    <a:pt x="346" y="652"/>
                    <a:pt x="347" y="649"/>
                    <a:pt x="349" y="644"/>
                  </a:cubicBezTo>
                  <a:cubicBezTo>
                    <a:pt x="357" y="632"/>
                    <a:pt x="359" y="630"/>
                    <a:pt x="367" y="625"/>
                  </a:cubicBezTo>
                  <a:cubicBezTo>
                    <a:pt x="368" y="624"/>
                    <a:pt x="370" y="623"/>
                    <a:pt x="372" y="621"/>
                  </a:cubicBezTo>
                  <a:cubicBezTo>
                    <a:pt x="377" y="618"/>
                    <a:pt x="378" y="617"/>
                    <a:pt x="378" y="617"/>
                  </a:cubicBezTo>
                  <a:cubicBezTo>
                    <a:pt x="378" y="617"/>
                    <a:pt x="378" y="616"/>
                    <a:pt x="377" y="615"/>
                  </a:cubicBezTo>
                  <a:cubicBezTo>
                    <a:pt x="376" y="612"/>
                    <a:pt x="375" y="608"/>
                    <a:pt x="375" y="601"/>
                  </a:cubicBezTo>
                  <a:cubicBezTo>
                    <a:pt x="375" y="588"/>
                    <a:pt x="379" y="584"/>
                    <a:pt x="384" y="579"/>
                  </a:cubicBezTo>
                  <a:cubicBezTo>
                    <a:pt x="387" y="577"/>
                    <a:pt x="390" y="574"/>
                    <a:pt x="393" y="568"/>
                  </a:cubicBezTo>
                  <a:cubicBezTo>
                    <a:pt x="399" y="558"/>
                    <a:pt x="403" y="555"/>
                    <a:pt x="408" y="551"/>
                  </a:cubicBezTo>
                  <a:cubicBezTo>
                    <a:pt x="411" y="549"/>
                    <a:pt x="414" y="547"/>
                    <a:pt x="418" y="543"/>
                  </a:cubicBezTo>
                  <a:cubicBezTo>
                    <a:pt x="418" y="543"/>
                    <a:pt x="422" y="539"/>
                    <a:pt x="423" y="539"/>
                  </a:cubicBezTo>
                  <a:cubicBezTo>
                    <a:pt x="422" y="538"/>
                    <a:pt x="421" y="537"/>
                    <a:pt x="420" y="536"/>
                  </a:cubicBezTo>
                  <a:cubicBezTo>
                    <a:pt x="412" y="528"/>
                    <a:pt x="408" y="518"/>
                    <a:pt x="403" y="499"/>
                  </a:cubicBezTo>
                  <a:cubicBezTo>
                    <a:pt x="400" y="485"/>
                    <a:pt x="404" y="481"/>
                    <a:pt x="412" y="477"/>
                  </a:cubicBezTo>
                  <a:cubicBezTo>
                    <a:pt x="416" y="475"/>
                    <a:pt x="420" y="473"/>
                    <a:pt x="424" y="469"/>
                  </a:cubicBezTo>
                  <a:cubicBezTo>
                    <a:pt x="430" y="465"/>
                    <a:pt x="436" y="463"/>
                    <a:pt x="444" y="463"/>
                  </a:cubicBezTo>
                  <a:cubicBezTo>
                    <a:pt x="451" y="463"/>
                    <a:pt x="457" y="464"/>
                    <a:pt x="464" y="466"/>
                  </a:cubicBezTo>
                  <a:cubicBezTo>
                    <a:pt x="469" y="467"/>
                    <a:pt x="475" y="468"/>
                    <a:pt x="479" y="468"/>
                  </a:cubicBezTo>
                  <a:cubicBezTo>
                    <a:pt x="484" y="468"/>
                    <a:pt x="487" y="470"/>
                    <a:pt x="489" y="472"/>
                  </a:cubicBezTo>
                  <a:cubicBezTo>
                    <a:pt x="494" y="467"/>
                    <a:pt x="500" y="461"/>
                    <a:pt x="509" y="460"/>
                  </a:cubicBezTo>
                  <a:cubicBezTo>
                    <a:pt x="510" y="459"/>
                    <a:pt x="512" y="459"/>
                    <a:pt x="513" y="459"/>
                  </a:cubicBezTo>
                  <a:cubicBezTo>
                    <a:pt x="512" y="458"/>
                    <a:pt x="510" y="457"/>
                    <a:pt x="509" y="455"/>
                  </a:cubicBezTo>
                  <a:cubicBezTo>
                    <a:pt x="498" y="444"/>
                    <a:pt x="504" y="437"/>
                    <a:pt x="511" y="429"/>
                  </a:cubicBezTo>
                  <a:cubicBezTo>
                    <a:pt x="512" y="428"/>
                    <a:pt x="514" y="426"/>
                    <a:pt x="515" y="424"/>
                  </a:cubicBezTo>
                  <a:cubicBezTo>
                    <a:pt x="519" y="419"/>
                    <a:pt x="523" y="416"/>
                    <a:pt x="526" y="414"/>
                  </a:cubicBezTo>
                  <a:cubicBezTo>
                    <a:pt x="530" y="411"/>
                    <a:pt x="533" y="408"/>
                    <a:pt x="537" y="401"/>
                  </a:cubicBezTo>
                  <a:cubicBezTo>
                    <a:pt x="543" y="388"/>
                    <a:pt x="542" y="388"/>
                    <a:pt x="539" y="380"/>
                  </a:cubicBezTo>
                  <a:cubicBezTo>
                    <a:pt x="534" y="372"/>
                    <a:pt x="532" y="365"/>
                    <a:pt x="528" y="347"/>
                  </a:cubicBezTo>
                  <a:cubicBezTo>
                    <a:pt x="526" y="342"/>
                    <a:pt x="526" y="338"/>
                    <a:pt x="525" y="335"/>
                  </a:cubicBezTo>
                  <a:cubicBezTo>
                    <a:pt x="524" y="328"/>
                    <a:pt x="524" y="328"/>
                    <a:pt x="521" y="328"/>
                  </a:cubicBezTo>
                  <a:cubicBezTo>
                    <a:pt x="520" y="328"/>
                    <a:pt x="518" y="328"/>
                    <a:pt x="517" y="328"/>
                  </a:cubicBezTo>
                  <a:cubicBezTo>
                    <a:pt x="501" y="330"/>
                    <a:pt x="493" y="335"/>
                    <a:pt x="484" y="342"/>
                  </a:cubicBezTo>
                  <a:cubicBezTo>
                    <a:pt x="477" y="348"/>
                    <a:pt x="470" y="353"/>
                    <a:pt x="462" y="353"/>
                  </a:cubicBezTo>
                  <a:cubicBezTo>
                    <a:pt x="458" y="353"/>
                    <a:pt x="454" y="352"/>
                    <a:pt x="451" y="349"/>
                  </a:cubicBezTo>
                  <a:cubicBezTo>
                    <a:pt x="445" y="345"/>
                    <a:pt x="444" y="341"/>
                    <a:pt x="443" y="337"/>
                  </a:cubicBezTo>
                  <a:cubicBezTo>
                    <a:pt x="442" y="334"/>
                    <a:pt x="441" y="331"/>
                    <a:pt x="437" y="327"/>
                  </a:cubicBezTo>
                  <a:cubicBezTo>
                    <a:pt x="429" y="317"/>
                    <a:pt x="434" y="309"/>
                    <a:pt x="441" y="299"/>
                  </a:cubicBezTo>
                  <a:cubicBezTo>
                    <a:pt x="444" y="295"/>
                    <a:pt x="447" y="291"/>
                    <a:pt x="450" y="285"/>
                  </a:cubicBezTo>
                  <a:cubicBezTo>
                    <a:pt x="458" y="269"/>
                    <a:pt x="462" y="267"/>
                    <a:pt x="471" y="261"/>
                  </a:cubicBezTo>
                  <a:cubicBezTo>
                    <a:pt x="474" y="259"/>
                    <a:pt x="477" y="257"/>
                    <a:pt x="481" y="254"/>
                  </a:cubicBezTo>
                  <a:cubicBezTo>
                    <a:pt x="488" y="248"/>
                    <a:pt x="491" y="244"/>
                    <a:pt x="493" y="241"/>
                  </a:cubicBezTo>
                  <a:cubicBezTo>
                    <a:pt x="496" y="236"/>
                    <a:pt x="499" y="233"/>
                    <a:pt x="507" y="233"/>
                  </a:cubicBezTo>
                  <a:cubicBezTo>
                    <a:pt x="510" y="233"/>
                    <a:pt x="513" y="234"/>
                    <a:pt x="516" y="234"/>
                  </a:cubicBezTo>
                  <a:cubicBezTo>
                    <a:pt x="519" y="234"/>
                    <a:pt x="522" y="234"/>
                    <a:pt x="525" y="234"/>
                  </a:cubicBezTo>
                  <a:cubicBezTo>
                    <a:pt x="532" y="234"/>
                    <a:pt x="537" y="232"/>
                    <a:pt x="542" y="228"/>
                  </a:cubicBezTo>
                  <a:cubicBezTo>
                    <a:pt x="548" y="221"/>
                    <a:pt x="555" y="218"/>
                    <a:pt x="562" y="218"/>
                  </a:cubicBezTo>
                  <a:cubicBezTo>
                    <a:pt x="568" y="218"/>
                    <a:pt x="574" y="221"/>
                    <a:pt x="581" y="225"/>
                  </a:cubicBezTo>
                  <a:cubicBezTo>
                    <a:pt x="584" y="227"/>
                    <a:pt x="588" y="228"/>
                    <a:pt x="592" y="228"/>
                  </a:cubicBezTo>
                  <a:cubicBezTo>
                    <a:pt x="600" y="228"/>
                    <a:pt x="610" y="225"/>
                    <a:pt x="620" y="222"/>
                  </a:cubicBezTo>
                  <a:cubicBezTo>
                    <a:pt x="625" y="221"/>
                    <a:pt x="630" y="219"/>
                    <a:pt x="635" y="218"/>
                  </a:cubicBezTo>
                  <a:cubicBezTo>
                    <a:pt x="641" y="217"/>
                    <a:pt x="644" y="215"/>
                    <a:pt x="646" y="212"/>
                  </a:cubicBezTo>
                  <a:cubicBezTo>
                    <a:pt x="648" y="208"/>
                    <a:pt x="645" y="202"/>
                    <a:pt x="643" y="197"/>
                  </a:cubicBezTo>
                  <a:cubicBezTo>
                    <a:pt x="641" y="194"/>
                    <a:pt x="637" y="191"/>
                    <a:pt x="632" y="187"/>
                  </a:cubicBezTo>
                  <a:cubicBezTo>
                    <a:pt x="627" y="183"/>
                    <a:pt x="621" y="179"/>
                    <a:pt x="615" y="172"/>
                  </a:cubicBezTo>
                  <a:cubicBezTo>
                    <a:pt x="608" y="164"/>
                    <a:pt x="604" y="158"/>
                    <a:pt x="605" y="152"/>
                  </a:cubicBezTo>
                  <a:cubicBezTo>
                    <a:pt x="605" y="148"/>
                    <a:pt x="609" y="143"/>
                    <a:pt x="616" y="138"/>
                  </a:cubicBezTo>
                  <a:cubicBezTo>
                    <a:pt x="627" y="130"/>
                    <a:pt x="642" y="125"/>
                    <a:pt x="656" y="120"/>
                  </a:cubicBezTo>
                  <a:cubicBezTo>
                    <a:pt x="662" y="118"/>
                    <a:pt x="667" y="116"/>
                    <a:pt x="671" y="114"/>
                  </a:cubicBezTo>
                  <a:cubicBezTo>
                    <a:pt x="674" y="113"/>
                    <a:pt x="677" y="112"/>
                    <a:pt x="679" y="112"/>
                  </a:cubicBezTo>
                  <a:cubicBezTo>
                    <a:pt x="687" y="112"/>
                    <a:pt x="693" y="117"/>
                    <a:pt x="699" y="122"/>
                  </a:cubicBezTo>
                  <a:cubicBezTo>
                    <a:pt x="703" y="125"/>
                    <a:pt x="707" y="128"/>
                    <a:pt x="711" y="129"/>
                  </a:cubicBezTo>
                  <a:cubicBezTo>
                    <a:pt x="720" y="132"/>
                    <a:pt x="726" y="134"/>
                    <a:pt x="729" y="140"/>
                  </a:cubicBezTo>
                  <a:cubicBezTo>
                    <a:pt x="731" y="145"/>
                    <a:pt x="728" y="150"/>
                    <a:pt x="726" y="154"/>
                  </a:cubicBezTo>
                  <a:cubicBezTo>
                    <a:pt x="724" y="159"/>
                    <a:pt x="724" y="164"/>
                    <a:pt x="726" y="168"/>
                  </a:cubicBezTo>
                  <a:cubicBezTo>
                    <a:pt x="730" y="174"/>
                    <a:pt x="736" y="178"/>
                    <a:pt x="745" y="179"/>
                  </a:cubicBezTo>
                  <a:cubicBezTo>
                    <a:pt x="746" y="179"/>
                    <a:pt x="747" y="179"/>
                    <a:pt x="748" y="179"/>
                  </a:cubicBezTo>
                  <a:cubicBezTo>
                    <a:pt x="758" y="179"/>
                    <a:pt x="764" y="172"/>
                    <a:pt x="770" y="165"/>
                  </a:cubicBezTo>
                  <a:cubicBezTo>
                    <a:pt x="773" y="162"/>
                    <a:pt x="776" y="158"/>
                    <a:pt x="779" y="156"/>
                  </a:cubicBezTo>
                  <a:cubicBezTo>
                    <a:pt x="787" y="150"/>
                    <a:pt x="804" y="133"/>
                    <a:pt x="831" y="106"/>
                  </a:cubicBezTo>
                  <a:cubicBezTo>
                    <a:pt x="842" y="95"/>
                    <a:pt x="853" y="72"/>
                    <a:pt x="859" y="61"/>
                  </a:cubicBezTo>
                  <a:cubicBezTo>
                    <a:pt x="861" y="57"/>
                    <a:pt x="860" y="57"/>
                    <a:pt x="856" y="55"/>
                  </a:cubicBezTo>
                  <a:cubicBezTo>
                    <a:pt x="853" y="53"/>
                    <a:pt x="847" y="51"/>
                    <a:pt x="847" y="43"/>
                  </a:cubicBezTo>
                  <a:cubicBezTo>
                    <a:pt x="847" y="31"/>
                    <a:pt x="859" y="24"/>
                    <a:pt x="880" y="24"/>
                  </a:cubicBezTo>
                  <a:cubicBezTo>
                    <a:pt x="886" y="24"/>
                    <a:pt x="891" y="21"/>
                    <a:pt x="895" y="18"/>
                  </a:cubicBezTo>
                  <a:lnTo>
                    <a:pt x="885" y="19"/>
                  </a:lnTo>
                  <a:lnTo>
                    <a:pt x="896" y="11"/>
                  </a:lnTo>
                  <a:cubicBezTo>
                    <a:pt x="904" y="4"/>
                    <a:pt x="912" y="0"/>
                    <a:pt x="918" y="0"/>
                  </a:cubicBezTo>
                  <a:cubicBezTo>
                    <a:pt x="919" y="0"/>
                    <a:pt x="919" y="0"/>
                    <a:pt x="920" y="0"/>
                  </a:cubicBezTo>
                  <a:cubicBezTo>
                    <a:pt x="927" y="2"/>
                    <a:pt x="931" y="8"/>
                    <a:pt x="933" y="14"/>
                  </a:cubicBezTo>
                  <a:cubicBezTo>
                    <a:pt x="936" y="19"/>
                    <a:pt x="938" y="22"/>
                    <a:pt x="941" y="22"/>
                  </a:cubicBezTo>
                  <a:cubicBezTo>
                    <a:pt x="943" y="22"/>
                    <a:pt x="945" y="22"/>
                    <a:pt x="947" y="22"/>
                  </a:cubicBezTo>
                  <a:cubicBezTo>
                    <a:pt x="949" y="22"/>
                    <a:pt x="951" y="22"/>
                    <a:pt x="953" y="22"/>
                  </a:cubicBezTo>
                  <a:cubicBezTo>
                    <a:pt x="958" y="22"/>
                    <a:pt x="964" y="22"/>
                    <a:pt x="971" y="18"/>
                  </a:cubicBezTo>
                  <a:cubicBezTo>
                    <a:pt x="979" y="14"/>
                    <a:pt x="987" y="12"/>
                    <a:pt x="994" y="12"/>
                  </a:cubicBezTo>
                  <a:cubicBezTo>
                    <a:pt x="1002" y="12"/>
                    <a:pt x="1008" y="16"/>
                    <a:pt x="1010" y="23"/>
                  </a:cubicBezTo>
                  <a:cubicBezTo>
                    <a:pt x="1011" y="31"/>
                    <a:pt x="1023" y="42"/>
                    <a:pt x="1034" y="49"/>
                  </a:cubicBezTo>
                  <a:cubicBezTo>
                    <a:pt x="1039" y="52"/>
                    <a:pt x="1040" y="60"/>
                    <a:pt x="1039" y="65"/>
                  </a:cubicBezTo>
                  <a:cubicBezTo>
                    <a:pt x="1037" y="71"/>
                    <a:pt x="1032" y="75"/>
                    <a:pt x="1027" y="75"/>
                  </a:cubicBezTo>
                  <a:cubicBezTo>
                    <a:pt x="1025" y="75"/>
                    <a:pt x="1022" y="74"/>
                    <a:pt x="1020" y="73"/>
                  </a:cubicBezTo>
                  <a:cubicBezTo>
                    <a:pt x="1014" y="71"/>
                    <a:pt x="1009" y="70"/>
                    <a:pt x="1006" y="70"/>
                  </a:cubicBezTo>
                  <a:cubicBezTo>
                    <a:pt x="1005" y="70"/>
                    <a:pt x="1004" y="70"/>
                    <a:pt x="1004" y="70"/>
                  </a:cubicBezTo>
                  <a:cubicBezTo>
                    <a:pt x="1004" y="70"/>
                    <a:pt x="1004" y="71"/>
                    <a:pt x="1005" y="72"/>
                  </a:cubicBezTo>
                  <a:cubicBezTo>
                    <a:pt x="1010" y="79"/>
                    <a:pt x="1015" y="85"/>
                    <a:pt x="1012" y="90"/>
                  </a:cubicBezTo>
                  <a:cubicBezTo>
                    <a:pt x="1011" y="91"/>
                    <a:pt x="1010" y="93"/>
                    <a:pt x="1005" y="93"/>
                  </a:cubicBezTo>
                  <a:cubicBezTo>
                    <a:pt x="1004" y="93"/>
                    <a:pt x="1003" y="93"/>
                    <a:pt x="1001" y="93"/>
                  </a:cubicBezTo>
                  <a:cubicBezTo>
                    <a:pt x="1001" y="93"/>
                    <a:pt x="1001" y="93"/>
                    <a:pt x="1001" y="93"/>
                  </a:cubicBezTo>
                  <a:cubicBezTo>
                    <a:pt x="1002" y="98"/>
                    <a:pt x="1005" y="106"/>
                    <a:pt x="997" y="112"/>
                  </a:cubicBezTo>
                  <a:cubicBezTo>
                    <a:pt x="994" y="115"/>
                    <a:pt x="991" y="118"/>
                    <a:pt x="991" y="122"/>
                  </a:cubicBezTo>
                  <a:cubicBezTo>
                    <a:pt x="991" y="126"/>
                    <a:pt x="993" y="129"/>
                    <a:pt x="996" y="132"/>
                  </a:cubicBezTo>
                  <a:cubicBezTo>
                    <a:pt x="1003" y="139"/>
                    <a:pt x="1012" y="162"/>
                    <a:pt x="1010" y="173"/>
                  </a:cubicBezTo>
                  <a:cubicBezTo>
                    <a:pt x="1009" y="175"/>
                    <a:pt x="1010" y="176"/>
                    <a:pt x="1012" y="179"/>
                  </a:cubicBezTo>
                  <a:cubicBezTo>
                    <a:pt x="1015" y="184"/>
                    <a:pt x="1019" y="190"/>
                    <a:pt x="1014" y="200"/>
                  </a:cubicBezTo>
                  <a:cubicBezTo>
                    <a:pt x="1013" y="202"/>
                    <a:pt x="1012" y="204"/>
                    <a:pt x="1011" y="206"/>
                  </a:cubicBezTo>
                  <a:cubicBezTo>
                    <a:pt x="1007" y="215"/>
                    <a:pt x="1005" y="217"/>
                    <a:pt x="991" y="219"/>
                  </a:cubicBezTo>
                  <a:cubicBezTo>
                    <a:pt x="978" y="221"/>
                    <a:pt x="977" y="226"/>
                    <a:pt x="975" y="236"/>
                  </a:cubicBezTo>
                  <a:lnTo>
                    <a:pt x="974" y="239"/>
                  </a:lnTo>
                  <a:cubicBezTo>
                    <a:pt x="972" y="249"/>
                    <a:pt x="971" y="256"/>
                    <a:pt x="982" y="262"/>
                  </a:cubicBezTo>
                  <a:cubicBezTo>
                    <a:pt x="987" y="265"/>
                    <a:pt x="997" y="269"/>
                    <a:pt x="1006" y="273"/>
                  </a:cubicBezTo>
                  <a:cubicBezTo>
                    <a:pt x="1022" y="279"/>
                    <a:pt x="1037" y="285"/>
                    <a:pt x="1042" y="291"/>
                  </a:cubicBezTo>
                  <a:cubicBezTo>
                    <a:pt x="1049" y="301"/>
                    <a:pt x="1054" y="303"/>
                    <a:pt x="1057" y="303"/>
                  </a:cubicBezTo>
                  <a:cubicBezTo>
                    <a:pt x="1060" y="303"/>
                    <a:pt x="1062" y="302"/>
                    <a:pt x="1064" y="300"/>
                  </a:cubicBezTo>
                  <a:lnTo>
                    <a:pt x="1067" y="297"/>
                  </a:lnTo>
                  <a:cubicBezTo>
                    <a:pt x="1071" y="293"/>
                    <a:pt x="1076" y="288"/>
                    <a:pt x="1075" y="286"/>
                  </a:cubicBezTo>
                  <a:cubicBezTo>
                    <a:pt x="1075" y="286"/>
                    <a:pt x="1075" y="284"/>
                    <a:pt x="1070" y="282"/>
                  </a:cubicBezTo>
                  <a:cubicBezTo>
                    <a:pt x="1053" y="275"/>
                    <a:pt x="1046" y="260"/>
                    <a:pt x="1046" y="252"/>
                  </a:cubicBezTo>
                  <a:cubicBezTo>
                    <a:pt x="1046" y="246"/>
                    <a:pt x="1048" y="245"/>
                    <a:pt x="1052" y="244"/>
                  </a:cubicBezTo>
                  <a:cubicBezTo>
                    <a:pt x="1054" y="243"/>
                    <a:pt x="1057" y="242"/>
                    <a:pt x="1063" y="238"/>
                  </a:cubicBezTo>
                  <a:cubicBezTo>
                    <a:pt x="1066" y="236"/>
                    <a:pt x="1070" y="234"/>
                    <a:pt x="1073" y="232"/>
                  </a:cubicBezTo>
                  <a:cubicBezTo>
                    <a:pt x="1082" y="227"/>
                    <a:pt x="1089" y="223"/>
                    <a:pt x="1092" y="216"/>
                  </a:cubicBezTo>
                  <a:cubicBezTo>
                    <a:pt x="1095" y="208"/>
                    <a:pt x="1104" y="201"/>
                    <a:pt x="1112" y="201"/>
                  </a:cubicBezTo>
                  <a:cubicBezTo>
                    <a:pt x="1116" y="201"/>
                    <a:pt x="1119" y="203"/>
                    <a:pt x="1120" y="206"/>
                  </a:cubicBezTo>
                  <a:cubicBezTo>
                    <a:pt x="1122" y="202"/>
                    <a:pt x="1124" y="198"/>
                    <a:pt x="1129" y="197"/>
                  </a:cubicBezTo>
                  <a:cubicBezTo>
                    <a:pt x="1133" y="195"/>
                    <a:pt x="1136" y="194"/>
                    <a:pt x="1140" y="194"/>
                  </a:cubicBezTo>
                  <a:cubicBezTo>
                    <a:pt x="1146" y="194"/>
                    <a:pt x="1151" y="197"/>
                    <a:pt x="1156" y="201"/>
                  </a:cubicBezTo>
                  <a:cubicBezTo>
                    <a:pt x="1163" y="206"/>
                    <a:pt x="1168" y="214"/>
                    <a:pt x="1170" y="223"/>
                  </a:cubicBezTo>
                  <a:lnTo>
                    <a:pt x="1170" y="223"/>
                  </a:lnTo>
                  <a:cubicBezTo>
                    <a:pt x="1170" y="223"/>
                    <a:pt x="1171" y="228"/>
                    <a:pt x="1171" y="228"/>
                  </a:cubicBezTo>
                  <a:cubicBezTo>
                    <a:pt x="1171" y="229"/>
                    <a:pt x="1171" y="230"/>
                    <a:pt x="1171" y="231"/>
                  </a:cubicBezTo>
                  <a:cubicBezTo>
                    <a:pt x="1171" y="233"/>
                    <a:pt x="1171" y="235"/>
                    <a:pt x="1170" y="238"/>
                  </a:cubicBezTo>
                  <a:cubicBezTo>
                    <a:pt x="1170" y="247"/>
                    <a:pt x="1169" y="263"/>
                    <a:pt x="1174" y="267"/>
                  </a:cubicBezTo>
                  <a:cubicBezTo>
                    <a:pt x="1180" y="271"/>
                    <a:pt x="1181" y="277"/>
                    <a:pt x="1182" y="282"/>
                  </a:cubicBezTo>
                  <a:cubicBezTo>
                    <a:pt x="1182" y="286"/>
                    <a:pt x="1183" y="290"/>
                    <a:pt x="1186" y="294"/>
                  </a:cubicBezTo>
                  <a:cubicBezTo>
                    <a:pt x="1192" y="304"/>
                    <a:pt x="1197" y="309"/>
                    <a:pt x="1211" y="309"/>
                  </a:cubicBezTo>
                  <a:cubicBezTo>
                    <a:pt x="1226" y="309"/>
                    <a:pt x="1229" y="318"/>
                    <a:pt x="1232" y="329"/>
                  </a:cubicBezTo>
                  <a:cubicBezTo>
                    <a:pt x="1233" y="330"/>
                    <a:pt x="1233" y="332"/>
                    <a:pt x="1234" y="334"/>
                  </a:cubicBezTo>
                  <a:cubicBezTo>
                    <a:pt x="1238" y="345"/>
                    <a:pt x="1258" y="360"/>
                    <a:pt x="1272" y="362"/>
                  </a:cubicBezTo>
                  <a:cubicBezTo>
                    <a:pt x="1288" y="364"/>
                    <a:pt x="1319" y="382"/>
                    <a:pt x="1326" y="386"/>
                  </a:cubicBezTo>
                  <a:cubicBezTo>
                    <a:pt x="1330" y="389"/>
                    <a:pt x="1332" y="393"/>
                    <a:pt x="1332" y="398"/>
                  </a:cubicBezTo>
                  <a:cubicBezTo>
                    <a:pt x="1332" y="405"/>
                    <a:pt x="1328" y="411"/>
                    <a:pt x="1321" y="415"/>
                  </a:cubicBezTo>
                  <a:cubicBezTo>
                    <a:pt x="1317" y="417"/>
                    <a:pt x="1317" y="420"/>
                    <a:pt x="1318" y="428"/>
                  </a:cubicBezTo>
                  <a:cubicBezTo>
                    <a:pt x="1319" y="432"/>
                    <a:pt x="1320" y="437"/>
                    <a:pt x="1319" y="442"/>
                  </a:cubicBezTo>
                  <a:cubicBezTo>
                    <a:pt x="1318" y="446"/>
                    <a:pt x="1317" y="454"/>
                    <a:pt x="1311" y="454"/>
                  </a:cubicBezTo>
                  <a:cubicBezTo>
                    <a:pt x="1307" y="454"/>
                    <a:pt x="1303" y="450"/>
                    <a:pt x="1298" y="439"/>
                  </a:cubicBezTo>
                  <a:cubicBezTo>
                    <a:pt x="1293" y="427"/>
                    <a:pt x="1290" y="427"/>
                    <a:pt x="1289" y="427"/>
                  </a:cubicBezTo>
                  <a:cubicBezTo>
                    <a:pt x="1287" y="427"/>
                    <a:pt x="1284" y="429"/>
                    <a:pt x="1280" y="432"/>
                  </a:cubicBezTo>
                  <a:cubicBezTo>
                    <a:pt x="1277" y="435"/>
                    <a:pt x="1275" y="437"/>
                    <a:pt x="1275" y="439"/>
                  </a:cubicBezTo>
                  <a:cubicBezTo>
                    <a:pt x="1275" y="440"/>
                    <a:pt x="1276" y="443"/>
                    <a:pt x="1284" y="447"/>
                  </a:cubicBezTo>
                  <a:cubicBezTo>
                    <a:pt x="1297" y="453"/>
                    <a:pt x="1310" y="458"/>
                    <a:pt x="1310" y="458"/>
                  </a:cubicBezTo>
                  <a:lnTo>
                    <a:pt x="1314" y="459"/>
                  </a:lnTo>
                  <a:lnTo>
                    <a:pt x="1312" y="463"/>
                  </a:lnTo>
                  <a:cubicBezTo>
                    <a:pt x="1312" y="464"/>
                    <a:pt x="1309" y="468"/>
                    <a:pt x="1300" y="477"/>
                  </a:cubicBezTo>
                  <a:lnTo>
                    <a:pt x="1298" y="480"/>
                  </a:lnTo>
                  <a:cubicBezTo>
                    <a:pt x="1295" y="482"/>
                    <a:pt x="1292" y="485"/>
                    <a:pt x="1292" y="486"/>
                  </a:cubicBezTo>
                  <a:cubicBezTo>
                    <a:pt x="1292" y="487"/>
                    <a:pt x="1293" y="488"/>
                    <a:pt x="1296" y="491"/>
                  </a:cubicBezTo>
                  <a:cubicBezTo>
                    <a:pt x="1300" y="495"/>
                    <a:pt x="1303" y="497"/>
                    <a:pt x="1306" y="499"/>
                  </a:cubicBezTo>
                  <a:cubicBezTo>
                    <a:pt x="1310" y="501"/>
                    <a:pt x="1313" y="503"/>
                    <a:pt x="1316" y="507"/>
                  </a:cubicBezTo>
                  <a:cubicBezTo>
                    <a:pt x="1317" y="508"/>
                    <a:pt x="1318" y="509"/>
                    <a:pt x="1319" y="510"/>
                  </a:cubicBezTo>
                  <a:cubicBezTo>
                    <a:pt x="1323" y="515"/>
                    <a:pt x="1329" y="523"/>
                    <a:pt x="1321" y="537"/>
                  </a:cubicBezTo>
                  <a:cubicBezTo>
                    <a:pt x="1318" y="541"/>
                    <a:pt x="1317" y="545"/>
                    <a:pt x="1315" y="548"/>
                  </a:cubicBezTo>
                  <a:cubicBezTo>
                    <a:pt x="1313" y="555"/>
                    <a:pt x="1310" y="562"/>
                    <a:pt x="1301" y="562"/>
                  </a:cubicBezTo>
                  <a:cubicBezTo>
                    <a:pt x="1299" y="562"/>
                    <a:pt x="1297" y="562"/>
                    <a:pt x="1294" y="561"/>
                  </a:cubicBezTo>
                  <a:cubicBezTo>
                    <a:pt x="1286" y="558"/>
                    <a:pt x="1281" y="553"/>
                    <a:pt x="1278" y="549"/>
                  </a:cubicBezTo>
                  <a:cubicBezTo>
                    <a:pt x="1276" y="547"/>
                    <a:pt x="1274" y="544"/>
                    <a:pt x="1273" y="544"/>
                  </a:cubicBezTo>
                  <a:cubicBezTo>
                    <a:pt x="1266" y="549"/>
                    <a:pt x="1258" y="554"/>
                    <a:pt x="1251" y="554"/>
                  </a:cubicBezTo>
                  <a:cubicBezTo>
                    <a:pt x="1247" y="554"/>
                    <a:pt x="1243" y="552"/>
                    <a:pt x="1240" y="549"/>
                  </a:cubicBezTo>
                  <a:cubicBezTo>
                    <a:pt x="1238" y="546"/>
                    <a:pt x="1233" y="543"/>
                    <a:pt x="1230" y="543"/>
                  </a:cubicBezTo>
                  <a:cubicBezTo>
                    <a:pt x="1229" y="543"/>
                    <a:pt x="1227" y="544"/>
                    <a:pt x="1226" y="545"/>
                  </a:cubicBezTo>
                  <a:cubicBezTo>
                    <a:pt x="1225" y="546"/>
                    <a:pt x="1225" y="548"/>
                    <a:pt x="1225" y="550"/>
                  </a:cubicBezTo>
                  <a:cubicBezTo>
                    <a:pt x="1229" y="574"/>
                    <a:pt x="1235" y="583"/>
                    <a:pt x="1239" y="587"/>
                  </a:cubicBezTo>
                  <a:cubicBezTo>
                    <a:pt x="1245" y="591"/>
                    <a:pt x="1252" y="597"/>
                    <a:pt x="1250" y="603"/>
                  </a:cubicBezTo>
                  <a:cubicBezTo>
                    <a:pt x="1249" y="608"/>
                    <a:pt x="1240" y="609"/>
                    <a:pt x="1232" y="609"/>
                  </a:cubicBezTo>
                  <a:cubicBezTo>
                    <a:pt x="1208" y="609"/>
                    <a:pt x="1201" y="607"/>
                    <a:pt x="1194" y="604"/>
                  </a:cubicBezTo>
                  <a:cubicBezTo>
                    <a:pt x="1194" y="604"/>
                    <a:pt x="1193" y="604"/>
                    <a:pt x="1192" y="604"/>
                  </a:cubicBezTo>
                  <a:cubicBezTo>
                    <a:pt x="1190" y="604"/>
                    <a:pt x="1187" y="606"/>
                    <a:pt x="1187" y="606"/>
                  </a:cubicBezTo>
                  <a:cubicBezTo>
                    <a:pt x="1187" y="607"/>
                    <a:pt x="1187" y="607"/>
                    <a:pt x="1189" y="608"/>
                  </a:cubicBezTo>
                  <a:cubicBezTo>
                    <a:pt x="1193" y="612"/>
                    <a:pt x="1197" y="612"/>
                    <a:pt x="1201" y="613"/>
                  </a:cubicBezTo>
                  <a:cubicBezTo>
                    <a:pt x="1204" y="614"/>
                    <a:pt x="1208" y="615"/>
                    <a:pt x="1212" y="617"/>
                  </a:cubicBezTo>
                  <a:cubicBezTo>
                    <a:pt x="1221" y="621"/>
                    <a:pt x="1228" y="625"/>
                    <a:pt x="1237" y="635"/>
                  </a:cubicBezTo>
                  <a:lnTo>
                    <a:pt x="1241" y="638"/>
                  </a:lnTo>
                  <a:cubicBezTo>
                    <a:pt x="1247" y="644"/>
                    <a:pt x="1253" y="650"/>
                    <a:pt x="1251" y="656"/>
                  </a:cubicBezTo>
                  <a:cubicBezTo>
                    <a:pt x="1250" y="661"/>
                    <a:pt x="1242" y="663"/>
                    <a:pt x="1237" y="663"/>
                  </a:cubicBezTo>
                  <a:cubicBezTo>
                    <a:pt x="1226" y="664"/>
                    <a:pt x="1224" y="667"/>
                    <a:pt x="1224" y="668"/>
                  </a:cubicBezTo>
                  <a:cubicBezTo>
                    <a:pt x="1223" y="669"/>
                    <a:pt x="1226" y="673"/>
                    <a:pt x="1227" y="675"/>
                  </a:cubicBezTo>
                  <a:cubicBezTo>
                    <a:pt x="1231" y="681"/>
                    <a:pt x="1235" y="689"/>
                    <a:pt x="1231" y="695"/>
                  </a:cubicBezTo>
                  <a:cubicBezTo>
                    <a:pt x="1229" y="698"/>
                    <a:pt x="1225" y="700"/>
                    <a:pt x="1219" y="700"/>
                  </a:cubicBezTo>
                  <a:cubicBezTo>
                    <a:pt x="1207" y="700"/>
                    <a:pt x="1192" y="705"/>
                    <a:pt x="1188" y="717"/>
                  </a:cubicBezTo>
                  <a:cubicBezTo>
                    <a:pt x="1187" y="722"/>
                    <a:pt x="1188" y="726"/>
                    <a:pt x="1189" y="731"/>
                  </a:cubicBezTo>
                  <a:cubicBezTo>
                    <a:pt x="1191" y="737"/>
                    <a:pt x="1193" y="745"/>
                    <a:pt x="1185" y="752"/>
                  </a:cubicBezTo>
                  <a:cubicBezTo>
                    <a:pt x="1181" y="755"/>
                    <a:pt x="1177" y="757"/>
                    <a:pt x="1175" y="758"/>
                  </a:cubicBezTo>
                  <a:cubicBezTo>
                    <a:pt x="1174" y="758"/>
                    <a:pt x="1174" y="758"/>
                    <a:pt x="1173" y="759"/>
                  </a:cubicBezTo>
                  <a:cubicBezTo>
                    <a:pt x="1174" y="759"/>
                    <a:pt x="1175" y="760"/>
                    <a:pt x="1176" y="761"/>
                  </a:cubicBezTo>
                  <a:cubicBezTo>
                    <a:pt x="1187" y="770"/>
                    <a:pt x="1188" y="782"/>
                    <a:pt x="1179" y="795"/>
                  </a:cubicBezTo>
                  <a:cubicBezTo>
                    <a:pt x="1177" y="797"/>
                    <a:pt x="1175" y="802"/>
                    <a:pt x="1173" y="806"/>
                  </a:cubicBezTo>
                  <a:cubicBezTo>
                    <a:pt x="1169" y="817"/>
                    <a:pt x="1164" y="829"/>
                    <a:pt x="1154" y="829"/>
                  </a:cubicBezTo>
                  <a:cubicBezTo>
                    <a:pt x="1153" y="829"/>
                    <a:pt x="1151" y="829"/>
                    <a:pt x="1151" y="829"/>
                  </a:cubicBezTo>
                  <a:cubicBezTo>
                    <a:pt x="1150" y="831"/>
                    <a:pt x="1151" y="837"/>
                    <a:pt x="1152" y="841"/>
                  </a:cubicBezTo>
                  <a:lnTo>
                    <a:pt x="1153" y="846"/>
                  </a:lnTo>
                  <a:cubicBezTo>
                    <a:pt x="1156" y="858"/>
                    <a:pt x="1160" y="862"/>
                    <a:pt x="1169" y="862"/>
                  </a:cubicBezTo>
                  <a:cubicBezTo>
                    <a:pt x="1176" y="862"/>
                    <a:pt x="1190" y="862"/>
                    <a:pt x="1192" y="859"/>
                  </a:cubicBezTo>
                  <a:cubicBezTo>
                    <a:pt x="1193" y="858"/>
                    <a:pt x="1192" y="856"/>
                    <a:pt x="1192" y="855"/>
                  </a:cubicBezTo>
                  <a:cubicBezTo>
                    <a:pt x="1189" y="849"/>
                    <a:pt x="1187" y="843"/>
                    <a:pt x="1188" y="838"/>
                  </a:cubicBezTo>
                  <a:cubicBezTo>
                    <a:pt x="1190" y="833"/>
                    <a:pt x="1195" y="829"/>
                    <a:pt x="1202" y="826"/>
                  </a:cubicBezTo>
                  <a:cubicBezTo>
                    <a:pt x="1205" y="824"/>
                    <a:pt x="1207" y="823"/>
                    <a:pt x="1209" y="822"/>
                  </a:cubicBezTo>
                  <a:cubicBezTo>
                    <a:pt x="1216" y="819"/>
                    <a:pt x="1220" y="816"/>
                    <a:pt x="1227" y="816"/>
                  </a:cubicBezTo>
                  <a:cubicBezTo>
                    <a:pt x="1229" y="816"/>
                    <a:pt x="1231" y="816"/>
                    <a:pt x="1233" y="817"/>
                  </a:cubicBezTo>
                  <a:cubicBezTo>
                    <a:pt x="1242" y="818"/>
                    <a:pt x="1244" y="825"/>
                    <a:pt x="1247" y="831"/>
                  </a:cubicBezTo>
                  <a:cubicBezTo>
                    <a:pt x="1248" y="834"/>
                    <a:pt x="1250" y="838"/>
                    <a:pt x="1253" y="842"/>
                  </a:cubicBezTo>
                  <a:cubicBezTo>
                    <a:pt x="1263" y="855"/>
                    <a:pt x="1258" y="870"/>
                    <a:pt x="1256" y="876"/>
                  </a:cubicBezTo>
                  <a:cubicBezTo>
                    <a:pt x="1255" y="879"/>
                    <a:pt x="1253" y="880"/>
                    <a:pt x="1251" y="880"/>
                  </a:cubicBezTo>
                  <a:cubicBezTo>
                    <a:pt x="1249" y="880"/>
                    <a:pt x="1248" y="879"/>
                    <a:pt x="1247" y="878"/>
                  </a:cubicBezTo>
                  <a:cubicBezTo>
                    <a:pt x="1247" y="878"/>
                    <a:pt x="1247" y="879"/>
                    <a:pt x="1247" y="879"/>
                  </a:cubicBezTo>
                  <a:cubicBezTo>
                    <a:pt x="1242" y="887"/>
                    <a:pt x="1243" y="891"/>
                    <a:pt x="1245" y="899"/>
                  </a:cubicBezTo>
                  <a:cubicBezTo>
                    <a:pt x="1246" y="902"/>
                    <a:pt x="1246" y="905"/>
                    <a:pt x="1247" y="909"/>
                  </a:cubicBezTo>
                  <a:cubicBezTo>
                    <a:pt x="1249" y="922"/>
                    <a:pt x="1252" y="937"/>
                    <a:pt x="1253" y="941"/>
                  </a:cubicBezTo>
                  <a:lnTo>
                    <a:pt x="1258" y="947"/>
                  </a:lnTo>
                  <a:lnTo>
                    <a:pt x="1255" y="950"/>
                  </a:lnTo>
                  <a:cubicBezTo>
                    <a:pt x="1250" y="954"/>
                    <a:pt x="1244" y="959"/>
                    <a:pt x="1240" y="964"/>
                  </a:cubicBezTo>
                  <a:cubicBezTo>
                    <a:pt x="1235" y="971"/>
                    <a:pt x="1235" y="977"/>
                    <a:pt x="1234" y="984"/>
                  </a:cubicBezTo>
                  <a:cubicBezTo>
                    <a:pt x="1234" y="990"/>
                    <a:pt x="1234" y="997"/>
                    <a:pt x="1229" y="1005"/>
                  </a:cubicBezTo>
                  <a:cubicBezTo>
                    <a:pt x="1224" y="1014"/>
                    <a:pt x="1214" y="1020"/>
                    <a:pt x="1205" y="1028"/>
                  </a:cubicBezTo>
                  <a:cubicBezTo>
                    <a:pt x="1197" y="1033"/>
                    <a:pt x="1189" y="1039"/>
                    <a:pt x="1182" y="1046"/>
                  </a:cubicBezTo>
                  <a:cubicBezTo>
                    <a:pt x="1169" y="1059"/>
                    <a:pt x="1148" y="1064"/>
                    <a:pt x="1132" y="1064"/>
                  </a:cubicBezTo>
                  <a:cubicBezTo>
                    <a:pt x="1122" y="1064"/>
                    <a:pt x="1113" y="1062"/>
                    <a:pt x="1108" y="1058"/>
                  </a:cubicBezTo>
                  <a:lnTo>
                    <a:pt x="1103" y="1056"/>
                  </a:lnTo>
                  <a:cubicBezTo>
                    <a:pt x="1099" y="1053"/>
                    <a:pt x="1096" y="1051"/>
                    <a:pt x="1094" y="1051"/>
                  </a:cubicBezTo>
                  <a:cubicBezTo>
                    <a:pt x="1091" y="1051"/>
                    <a:pt x="1086" y="1056"/>
                    <a:pt x="1078" y="1066"/>
                  </a:cubicBezTo>
                  <a:cubicBezTo>
                    <a:pt x="1068" y="1079"/>
                    <a:pt x="1072" y="1089"/>
                    <a:pt x="1076" y="1100"/>
                  </a:cubicBezTo>
                  <a:cubicBezTo>
                    <a:pt x="1079" y="1107"/>
                    <a:pt x="1082" y="1114"/>
                    <a:pt x="1082" y="1122"/>
                  </a:cubicBezTo>
                  <a:cubicBezTo>
                    <a:pt x="1082" y="1140"/>
                    <a:pt x="1075" y="1148"/>
                    <a:pt x="1066" y="1158"/>
                  </a:cubicBezTo>
                  <a:cubicBezTo>
                    <a:pt x="1064" y="1160"/>
                    <a:pt x="1062" y="1162"/>
                    <a:pt x="1060" y="1165"/>
                  </a:cubicBezTo>
                  <a:cubicBezTo>
                    <a:pt x="1054" y="1173"/>
                    <a:pt x="1047" y="1175"/>
                    <a:pt x="1040" y="1176"/>
                  </a:cubicBezTo>
                  <a:cubicBezTo>
                    <a:pt x="1034" y="1178"/>
                    <a:pt x="1029" y="1179"/>
                    <a:pt x="1022" y="1185"/>
                  </a:cubicBezTo>
                  <a:cubicBezTo>
                    <a:pt x="1021" y="1187"/>
                    <a:pt x="1019" y="1189"/>
                    <a:pt x="1020" y="1191"/>
                  </a:cubicBezTo>
                  <a:cubicBezTo>
                    <a:pt x="1021" y="1195"/>
                    <a:pt x="1029" y="1198"/>
                    <a:pt x="1035" y="1199"/>
                  </a:cubicBezTo>
                  <a:lnTo>
                    <a:pt x="1049" y="1202"/>
                  </a:lnTo>
                  <a:lnTo>
                    <a:pt x="1035" y="1207"/>
                  </a:lnTo>
                  <a:cubicBezTo>
                    <a:pt x="1034" y="1207"/>
                    <a:pt x="1009" y="1215"/>
                    <a:pt x="993" y="1215"/>
                  </a:cubicBezTo>
                  <a:cubicBezTo>
                    <a:pt x="986" y="1215"/>
                    <a:pt x="982" y="1214"/>
                    <a:pt x="979" y="1211"/>
                  </a:cubicBezTo>
                  <a:cubicBezTo>
                    <a:pt x="974" y="1207"/>
                    <a:pt x="959" y="1204"/>
                    <a:pt x="949" y="1204"/>
                  </a:cubicBezTo>
                  <a:cubicBezTo>
                    <a:pt x="949" y="1213"/>
                    <a:pt x="951" y="1232"/>
                    <a:pt x="951" y="1244"/>
                  </a:cubicBezTo>
                  <a:cubicBezTo>
                    <a:pt x="951" y="1249"/>
                    <a:pt x="954" y="1251"/>
                    <a:pt x="958" y="1253"/>
                  </a:cubicBezTo>
                  <a:cubicBezTo>
                    <a:pt x="963" y="1256"/>
                    <a:pt x="968" y="1259"/>
                    <a:pt x="968" y="1267"/>
                  </a:cubicBezTo>
                  <a:cubicBezTo>
                    <a:pt x="968" y="1274"/>
                    <a:pt x="965" y="1278"/>
                    <a:pt x="961" y="1283"/>
                  </a:cubicBezTo>
                  <a:cubicBezTo>
                    <a:pt x="957" y="1288"/>
                    <a:pt x="954" y="1292"/>
                    <a:pt x="954" y="1299"/>
                  </a:cubicBezTo>
                  <a:cubicBezTo>
                    <a:pt x="954" y="1314"/>
                    <a:pt x="945" y="1325"/>
                    <a:pt x="925" y="1331"/>
                  </a:cubicBezTo>
                  <a:cubicBezTo>
                    <a:pt x="922" y="1333"/>
                    <a:pt x="918" y="1333"/>
                    <a:pt x="914" y="1333"/>
                  </a:cubicBezTo>
                  <a:cubicBezTo>
                    <a:pt x="897" y="1333"/>
                    <a:pt x="882" y="1323"/>
                    <a:pt x="874" y="1313"/>
                  </a:cubicBezTo>
                  <a:cubicBezTo>
                    <a:pt x="865" y="1300"/>
                    <a:pt x="852" y="1292"/>
                    <a:pt x="844" y="1288"/>
                  </a:cubicBezTo>
                  <a:cubicBezTo>
                    <a:pt x="840" y="1286"/>
                    <a:pt x="833" y="1285"/>
                    <a:pt x="823" y="1285"/>
                  </a:cubicBezTo>
                  <a:cubicBezTo>
                    <a:pt x="810" y="1285"/>
                    <a:pt x="796" y="1286"/>
                    <a:pt x="788" y="1288"/>
                  </a:cubicBezTo>
                  <a:cubicBezTo>
                    <a:pt x="779" y="1290"/>
                    <a:pt x="762" y="1311"/>
                    <a:pt x="753" y="1324"/>
                  </a:cubicBezTo>
                  <a:lnTo>
                    <a:pt x="746" y="1320"/>
                  </a:lnTo>
                  <a:cubicBezTo>
                    <a:pt x="749" y="1315"/>
                    <a:pt x="751" y="1309"/>
                    <a:pt x="751" y="1307"/>
                  </a:cubicBezTo>
                  <a:cubicBezTo>
                    <a:pt x="749" y="1309"/>
                    <a:pt x="748" y="1309"/>
                    <a:pt x="746" y="1309"/>
                  </a:cubicBezTo>
                  <a:cubicBezTo>
                    <a:pt x="742" y="1309"/>
                    <a:pt x="738" y="1307"/>
                    <a:pt x="734" y="1306"/>
                  </a:cubicBezTo>
                  <a:cubicBezTo>
                    <a:pt x="729" y="1304"/>
                    <a:pt x="724" y="1303"/>
                    <a:pt x="718" y="1303"/>
                  </a:cubicBezTo>
                  <a:cubicBezTo>
                    <a:pt x="714" y="1303"/>
                    <a:pt x="709" y="1304"/>
                    <a:pt x="705" y="1305"/>
                  </a:cubicBezTo>
                  <a:cubicBezTo>
                    <a:pt x="684" y="1313"/>
                    <a:pt x="681" y="1320"/>
                    <a:pt x="673" y="1339"/>
                  </a:cubicBezTo>
                  <a:lnTo>
                    <a:pt x="672" y="1341"/>
                  </a:lnTo>
                  <a:cubicBezTo>
                    <a:pt x="665" y="1358"/>
                    <a:pt x="674" y="1365"/>
                    <a:pt x="688" y="1374"/>
                  </a:cubicBezTo>
                  <a:cubicBezTo>
                    <a:pt x="706" y="1385"/>
                    <a:pt x="695" y="1411"/>
                    <a:pt x="689" y="1422"/>
                  </a:cubicBezTo>
                  <a:cubicBezTo>
                    <a:pt x="684" y="1433"/>
                    <a:pt x="684" y="1464"/>
                    <a:pt x="690" y="1489"/>
                  </a:cubicBezTo>
                  <a:cubicBezTo>
                    <a:pt x="695" y="1512"/>
                    <a:pt x="709" y="1534"/>
                    <a:pt x="718" y="1549"/>
                  </a:cubicBezTo>
                  <a:lnTo>
                    <a:pt x="725" y="1561"/>
                  </a:lnTo>
                  <a:cubicBezTo>
                    <a:pt x="732" y="1573"/>
                    <a:pt x="739" y="1585"/>
                    <a:pt x="742" y="1603"/>
                  </a:cubicBezTo>
                  <a:cubicBezTo>
                    <a:pt x="743" y="1609"/>
                    <a:pt x="744" y="1613"/>
                    <a:pt x="745" y="1618"/>
                  </a:cubicBezTo>
                  <a:cubicBezTo>
                    <a:pt x="747" y="1628"/>
                    <a:pt x="749" y="1636"/>
                    <a:pt x="745" y="1651"/>
                  </a:cubicBezTo>
                  <a:cubicBezTo>
                    <a:pt x="742" y="1662"/>
                    <a:pt x="738" y="1666"/>
                    <a:pt x="734" y="1668"/>
                  </a:cubicBezTo>
                  <a:cubicBezTo>
                    <a:pt x="732" y="1671"/>
                    <a:pt x="730" y="1672"/>
                    <a:pt x="730" y="1679"/>
                  </a:cubicBezTo>
                  <a:cubicBezTo>
                    <a:pt x="730" y="1685"/>
                    <a:pt x="731" y="1689"/>
                    <a:pt x="732" y="1694"/>
                  </a:cubicBezTo>
                  <a:cubicBezTo>
                    <a:pt x="733" y="1702"/>
                    <a:pt x="734" y="1709"/>
                    <a:pt x="730" y="1721"/>
                  </a:cubicBezTo>
                  <a:cubicBezTo>
                    <a:pt x="727" y="1730"/>
                    <a:pt x="723" y="1732"/>
                    <a:pt x="718" y="1734"/>
                  </a:cubicBezTo>
                  <a:cubicBezTo>
                    <a:pt x="716" y="1734"/>
                    <a:pt x="714" y="1735"/>
                    <a:pt x="713" y="1743"/>
                  </a:cubicBezTo>
                  <a:cubicBezTo>
                    <a:pt x="712" y="1749"/>
                    <a:pt x="713" y="1750"/>
                    <a:pt x="713" y="1750"/>
                  </a:cubicBezTo>
                  <a:lnTo>
                    <a:pt x="717" y="1750"/>
                  </a:lnTo>
                  <a:cubicBezTo>
                    <a:pt x="718" y="1750"/>
                    <a:pt x="719" y="1750"/>
                    <a:pt x="720" y="1750"/>
                  </a:cubicBezTo>
                  <a:cubicBezTo>
                    <a:pt x="721" y="1750"/>
                    <a:pt x="727" y="1750"/>
                    <a:pt x="730" y="1755"/>
                  </a:cubicBezTo>
                  <a:cubicBezTo>
                    <a:pt x="732" y="1759"/>
                    <a:pt x="734" y="1764"/>
                    <a:pt x="734" y="1771"/>
                  </a:cubicBezTo>
                  <a:lnTo>
                    <a:pt x="734" y="1773"/>
                  </a:lnTo>
                  <a:lnTo>
                    <a:pt x="720" y="1784"/>
                  </a:lnTo>
                  <a:lnTo>
                    <a:pt x="741" y="1816"/>
                  </a:lnTo>
                  <a:lnTo>
                    <a:pt x="736" y="1821"/>
                  </a:lnTo>
                  <a:cubicBezTo>
                    <a:pt x="732" y="1819"/>
                    <a:pt x="719" y="1811"/>
                    <a:pt x="711" y="1811"/>
                  </a:cubicBezTo>
                  <a:cubicBezTo>
                    <a:pt x="706" y="1811"/>
                    <a:pt x="705" y="1813"/>
                    <a:pt x="704" y="1814"/>
                  </a:cubicBezTo>
                  <a:cubicBezTo>
                    <a:pt x="702" y="1818"/>
                    <a:pt x="700" y="1822"/>
                    <a:pt x="699" y="1825"/>
                  </a:cubicBezTo>
                  <a:cubicBezTo>
                    <a:pt x="695" y="1833"/>
                    <a:pt x="692" y="1842"/>
                    <a:pt x="683" y="1842"/>
                  </a:cubicBezTo>
                  <a:cubicBezTo>
                    <a:pt x="679" y="1842"/>
                    <a:pt x="674" y="1840"/>
                    <a:pt x="669" y="1836"/>
                  </a:cubicBezTo>
                  <a:cubicBezTo>
                    <a:pt x="663" y="1832"/>
                    <a:pt x="658" y="1829"/>
                    <a:pt x="655" y="1829"/>
                  </a:cubicBezTo>
                  <a:cubicBezTo>
                    <a:pt x="650" y="1829"/>
                    <a:pt x="647" y="1835"/>
                    <a:pt x="643" y="1848"/>
                  </a:cubicBezTo>
                  <a:cubicBezTo>
                    <a:pt x="641" y="1856"/>
                    <a:pt x="641" y="1861"/>
                    <a:pt x="640" y="1865"/>
                  </a:cubicBezTo>
                  <a:cubicBezTo>
                    <a:pt x="639" y="1873"/>
                    <a:pt x="639" y="1878"/>
                    <a:pt x="630" y="1883"/>
                  </a:cubicBezTo>
                  <a:cubicBezTo>
                    <a:pt x="627" y="1884"/>
                    <a:pt x="622" y="1889"/>
                    <a:pt x="617" y="1894"/>
                  </a:cubicBezTo>
                  <a:cubicBezTo>
                    <a:pt x="603" y="1906"/>
                    <a:pt x="593" y="1915"/>
                    <a:pt x="585" y="1915"/>
                  </a:cubicBezTo>
                  <a:close/>
                </a:path>
              </a:pathLst>
            </a:custGeom>
            <a:solidFill>
              <a:srgbClr val="7030A0"/>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2" name="Freeform 452">
              <a:extLst>
                <a:ext uri="{FF2B5EF4-FFF2-40B4-BE49-F238E27FC236}">
                  <a16:creationId xmlns:a16="http://schemas.microsoft.com/office/drawing/2014/main" id="{38CAD4B3-BE1D-9DB8-6AA5-591513816E63}"/>
                </a:ext>
              </a:extLst>
            </p:cNvPr>
            <p:cNvSpPr>
              <a:spLocks/>
            </p:cNvSpPr>
            <p:nvPr/>
          </p:nvSpPr>
          <p:spPr bwMode="auto">
            <a:xfrm>
              <a:off x="2838199" y="3617263"/>
              <a:ext cx="1304172" cy="1069259"/>
            </a:xfrm>
            <a:custGeom>
              <a:avLst/>
              <a:gdLst>
                <a:gd name="T0" fmla="*/ 373 w 1495"/>
                <a:gd name="T1" fmla="*/ 1111 h 1227"/>
                <a:gd name="T2" fmla="*/ 284 w 1495"/>
                <a:gd name="T3" fmla="*/ 1065 h 1227"/>
                <a:gd name="T4" fmla="*/ 177 w 1495"/>
                <a:gd name="T5" fmla="*/ 944 h 1227"/>
                <a:gd name="T6" fmla="*/ 110 w 1495"/>
                <a:gd name="T7" fmla="*/ 961 h 1227"/>
                <a:gd name="T8" fmla="*/ 108 w 1495"/>
                <a:gd name="T9" fmla="*/ 878 h 1227"/>
                <a:gd name="T10" fmla="*/ 54 w 1495"/>
                <a:gd name="T11" fmla="*/ 849 h 1227"/>
                <a:gd name="T12" fmla="*/ 12 w 1495"/>
                <a:gd name="T13" fmla="*/ 830 h 1227"/>
                <a:gd name="T14" fmla="*/ 39 w 1495"/>
                <a:gd name="T15" fmla="*/ 742 h 1227"/>
                <a:gd name="T16" fmla="*/ 102 w 1495"/>
                <a:gd name="T17" fmla="*/ 663 h 1227"/>
                <a:gd name="T18" fmla="*/ 50 w 1495"/>
                <a:gd name="T19" fmla="*/ 605 h 1227"/>
                <a:gd name="T20" fmla="*/ 88 w 1495"/>
                <a:gd name="T21" fmla="*/ 545 h 1227"/>
                <a:gd name="T22" fmla="*/ 159 w 1495"/>
                <a:gd name="T23" fmla="*/ 563 h 1227"/>
                <a:gd name="T24" fmla="*/ 143 w 1495"/>
                <a:gd name="T25" fmla="*/ 495 h 1227"/>
                <a:gd name="T26" fmla="*/ 147 w 1495"/>
                <a:gd name="T27" fmla="*/ 429 h 1227"/>
                <a:gd name="T28" fmla="*/ 180 w 1495"/>
                <a:gd name="T29" fmla="*/ 402 h 1227"/>
                <a:gd name="T30" fmla="*/ 27 w 1495"/>
                <a:gd name="T31" fmla="*/ 282 h 1227"/>
                <a:gd name="T32" fmla="*/ 105 w 1495"/>
                <a:gd name="T33" fmla="*/ 190 h 1227"/>
                <a:gd name="T34" fmla="*/ 174 w 1495"/>
                <a:gd name="T35" fmla="*/ 151 h 1227"/>
                <a:gd name="T36" fmla="*/ 250 w 1495"/>
                <a:gd name="T37" fmla="*/ 89 h 1227"/>
                <a:gd name="T38" fmla="*/ 369 w 1495"/>
                <a:gd name="T39" fmla="*/ 63 h 1227"/>
                <a:gd name="T40" fmla="*/ 392 w 1495"/>
                <a:gd name="T41" fmla="*/ 40 h 1227"/>
                <a:gd name="T42" fmla="*/ 428 w 1495"/>
                <a:gd name="T43" fmla="*/ 3 h 1227"/>
                <a:gd name="T44" fmla="*/ 507 w 1495"/>
                <a:gd name="T45" fmla="*/ 10 h 1227"/>
                <a:gd name="T46" fmla="*/ 544 w 1495"/>
                <a:gd name="T47" fmla="*/ 56 h 1227"/>
                <a:gd name="T48" fmla="*/ 575 w 1495"/>
                <a:gd name="T49" fmla="*/ 141 h 1227"/>
                <a:gd name="T50" fmla="*/ 633 w 1495"/>
                <a:gd name="T51" fmla="*/ 182 h 1227"/>
                <a:gd name="T52" fmla="*/ 696 w 1495"/>
                <a:gd name="T53" fmla="*/ 202 h 1227"/>
                <a:gd name="T54" fmla="*/ 747 w 1495"/>
                <a:gd name="T55" fmla="*/ 198 h 1227"/>
                <a:gd name="T56" fmla="*/ 807 w 1495"/>
                <a:gd name="T57" fmla="*/ 236 h 1227"/>
                <a:gd name="T58" fmla="*/ 846 w 1495"/>
                <a:gd name="T59" fmla="*/ 303 h 1227"/>
                <a:gd name="T60" fmla="*/ 800 w 1495"/>
                <a:gd name="T61" fmla="*/ 350 h 1227"/>
                <a:gd name="T62" fmla="*/ 854 w 1495"/>
                <a:gd name="T63" fmla="*/ 437 h 1227"/>
                <a:gd name="T64" fmla="*/ 960 w 1495"/>
                <a:gd name="T65" fmla="*/ 445 h 1227"/>
                <a:gd name="T66" fmla="*/ 1012 w 1495"/>
                <a:gd name="T67" fmla="*/ 493 h 1227"/>
                <a:gd name="T68" fmla="*/ 1104 w 1495"/>
                <a:gd name="T69" fmla="*/ 507 h 1227"/>
                <a:gd name="T70" fmla="*/ 1205 w 1495"/>
                <a:gd name="T71" fmla="*/ 550 h 1227"/>
                <a:gd name="T72" fmla="*/ 1264 w 1495"/>
                <a:gd name="T73" fmla="*/ 560 h 1227"/>
                <a:gd name="T74" fmla="*/ 1273 w 1495"/>
                <a:gd name="T75" fmla="*/ 490 h 1227"/>
                <a:gd name="T76" fmla="*/ 1346 w 1495"/>
                <a:gd name="T77" fmla="*/ 459 h 1227"/>
                <a:gd name="T78" fmla="*/ 1426 w 1495"/>
                <a:gd name="T79" fmla="*/ 503 h 1227"/>
                <a:gd name="T80" fmla="*/ 1476 w 1495"/>
                <a:gd name="T81" fmla="*/ 536 h 1227"/>
                <a:gd name="T82" fmla="*/ 1442 w 1495"/>
                <a:gd name="T83" fmla="*/ 610 h 1227"/>
                <a:gd name="T84" fmla="*/ 1373 w 1495"/>
                <a:gd name="T85" fmla="*/ 668 h 1227"/>
                <a:gd name="T86" fmla="*/ 1324 w 1495"/>
                <a:gd name="T87" fmla="*/ 682 h 1227"/>
                <a:gd name="T88" fmla="*/ 1277 w 1495"/>
                <a:gd name="T89" fmla="*/ 698 h 1227"/>
                <a:gd name="T90" fmla="*/ 1274 w 1495"/>
                <a:gd name="T91" fmla="*/ 750 h 1227"/>
                <a:gd name="T92" fmla="*/ 1295 w 1495"/>
                <a:gd name="T93" fmla="*/ 772 h 1227"/>
                <a:gd name="T94" fmla="*/ 1300 w 1495"/>
                <a:gd name="T95" fmla="*/ 837 h 1227"/>
                <a:gd name="T96" fmla="*/ 1234 w 1495"/>
                <a:gd name="T97" fmla="*/ 878 h 1227"/>
                <a:gd name="T98" fmla="*/ 1186 w 1495"/>
                <a:gd name="T99" fmla="*/ 918 h 1227"/>
                <a:gd name="T100" fmla="*/ 1143 w 1495"/>
                <a:gd name="T101" fmla="*/ 869 h 1227"/>
                <a:gd name="T102" fmla="*/ 1099 w 1495"/>
                <a:gd name="T103" fmla="*/ 945 h 1227"/>
                <a:gd name="T104" fmla="*/ 1118 w 1495"/>
                <a:gd name="T105" fmla="*/ 1035 h 1227"/>
                <a:gd name="T106" fmla="*/ 946 w 1495"/>
                <a:gd name="T107" fmla="*/ 1056 h 1227"/>
                <a:gd name="T108" fmla="*/ 861 w 1495"/>
                <a:gd name="T109" fmla="*/ 1027 h 1227"/>
                <a:gd name="T110" fmla="*/ 804 w 1495"/>
                <a:gd name="T111" fmla="*/ 961 h 1227"/>
                <a:gd name="T112" fmla="*/ 756 w 1495"/>
                <a:gd name="T113" fmla="*/ 1170 h 1227"/>
                <a:gd name="T114" fmla="*/ 696 w 1495"/>
                <a:gd name="T115" fmla="*/ 1157 h 1227"/>
                <a:gd name="T116" fmla="*/ 618 w 1495"/>
                <a:gd name="T117" fmla="*/ 1096 h 1227"/>
                <a:gd name="T118" fmla="*/ 490 w 1495"/>
                <a:gd name="T119" fmla="*/ 1095 h 1227"/>
                <a:gd name="T120" fmla="*/ 522 w 1495"/>
                <a:gd name="T121" fmla="*/ 1204 h 1227"/>
                <a:gd name="T122" fmla="*/ 457 w 1495"/>
                <a:gd name="T123" fmla="*/ 1227 h 1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5" h="1227">
                  <a:moveTo>
                    <a:pt x="457" y="1227"/>
                  </a:moveTo>
                  <a:cubicBezTo>
                    <a:pt x="451" y="1227"/>
                    <a:pt x="445" y="1224"/>
                    <a:pt x="445" y="1224"/>
                  </a:cubicBezTo>
                  <a:cubicBezTo>
                    <a:pt x="445" y="1224"/>
                    <a:pt x="428" y="1221"/>
                    <a:pt x="410" y="1216"/>
                  </a:cubicBezTo>
                  <a:cubicBezTo>
                    <a:pt x="390" y="1209"/>
                    <a:pt x="394" y="1184"/>
                    <a:pt x="396" y="1168"/>
                  </a:cubicBezTo>
                  <a:cubicBezTo>
                    <a:pt x="398" y="1159"/>
                    <a:pt x="395" y="1154"/>
                    <a:pt x="393" y="1148"/>
                  </a:cubicBezTo>
                  <a:cubicBezTo>
                    <a:pt x="390" y="1143"/>
                    <a:pt x="387" y="1137"/>
                    <a:pt x="387" y="1128"/>
                  </a:cubicBezTo>
                  <a:cubicBezTo>
                    <a:pt x="387" y="1114"/>
                    <a:pt x="375" y="1112"/>
                    <a:pt x="373" y="1111"/>
                  </a:cubicBezTo>
                  <a:cubicBezTo>
                    <a:pt x="373" y="1111"/>
                    <a:pt x="369" y="1112"/>
                    <a:pt x="364" y="1112"/>
                  </a:cubicBezTo>
                  <a:cubicBezTo>
                    <a:pt x="355" y="1112"/>
                    <a:pt x="342" y="1111"/>
                    <a:pt x="334" y="1105"/>
                  </a:cubicBezTo>
                  <a:cubicBezTo>
                    <a:pt x="329" y="1101"/>
                    <a:pt x="326" y="1096"/>
                    <a:pt x="323" y="1091"/>
                  </a:cubicBezTo>
                  <a:cubicBezTo>
                    <a:pt x="320" y="1085"/>
                    <a:pt x="317" y="1082"/>
                    <a:pt x="313" y="1082"/>
                  </a:cubicBezTo>
                  <a:cubicBezTo>
                    <a:pt x="313" y="1082"/>
                    <a:pt x="312" y="1082"/>
                    <a:pt x="311" y="1082"/>
                  </a:cubicBezTo>
                  <a:cubicBezTo>
                    <a:pt x="309" y="1083"/>
                    <a:pt x="307" y="1083"/>
                    <a:pt x="305" y="1083"/>
                  </a:cubicBezTo>
                  <a:cubicBezTo>
                    <a:pt x="294" y="1083"/>
                    <a:pt x="289" y="1075"/>
                    <a:pt x="284" y="1065"/>
                  </a:cubicBezTo>
                  <a:lnTo>
                    <a:pt x="278" y="1056"/>
                  </a:lnTo>
                  <a:cubicBezTo>
                    <a:pt x="271" y="1044"/>
                    <a:pt x="268" y="1038"/>
                    <a:pt x="255" y="1023"/>
                  </a:cubicBezTo>
                  <a:cubicBezTo>
                    <a:pt x="249" y="1016"/>
                    <a:pt x="247" y="1010"/>
                    <a:pt x="245" y="1005"/>
                  </a:cubicBezTo>
                  <a:cubicBezTo>
                    <a:pt x="242" y="999"/>
                    <a:pt x="241" y="997"/>
                    <a:pt x="231" y="995"/>
                  </a:cubicBezTo>
                  <a:cubicBezTo>
                    <a:pt x="215" y="993"/>
                    <a:pt x="205" y="979"/>
                    <a:pt x="196" y="965"/>
                  </a:cubicBezTo>
                  <a:cubicBezTo>
                    <a:pt x="193" y="960"/>
                    <a:pt x="189" y="955"/>
                    <a:pt x="185" y="950"/>
                  </a:cubicBezTo>
                  <a:cubicBezTo>
                    <a:pt x="182" y="946"/>
                    <a:pt x="179" y="944"/>
                    <a:pt x="177" y="944"/>
                  </a:cubicBezTo>
                  <a:cubicBezTo>
                    <a:pt x="175" y="944"/>
                    <a:pt x="173" y="945"/>
                    <a:pt x="170" y="946"/>
                  </a:cubicBezTo>
                  <a:cubicBezTo>
                    <a:pt x="166" y="949"/>
                    <a:pt x="161" y="952"/>
                    <a:pt x="153" y="952"/>
                  </a:cubicBezTo>
                  <a:cubicBezTo>
                    <a:pt x="143" y="952"/>
                    <a:pt x="139" y="949"/>
                    <a:pt x="137" y="946"/>
                  </a:cubicBezTo>
                  <a:cubicBezTo>
                    <a:pt x="136" y="946"/>
                    <a:pt x="136" y="945"/>
                    <a:pt x="136" y="945"/>
                  </a:cubicBezTo>
                  <a:cubicBezTo>
                    <a:pt x="135" y="945"/>
                    <a:pt x="135" y="946"/>
                    <a:pt x="134" y="946"/>
                  </a:cubicBezTo>
                  <a:cubicBezTo>
                    <a:pt x="129" y="947"/>
                    <a:pt x="121" y="952"/>
                    <a:pt x="113" y="959"/>
                  </a:cubicBezTo>
                  <a:lnTo>
                    <a:pt x="110" y="961"/>
                  </a:lnTo>
                  <a:lnTo>
                    <a:pt x="104" y="953"/>
                  </a:lnTo>
                  <a:lnTo>
                    <a:pt x="104" y="952"/>
                  </a:lnTo>
                  <a:cubicBezTo>
                    <a:pt x="104" y="952"/>
                    <a:pt x="99" y="935"/>
                    <a:pt x="97" y="919"/>
                  </a:cubicBezTo>
                  <a:cubicBezTo>
                    <a:pt x="97" y="915"/>
                    <a:pt x="96" y="912"/>
                    <a:pt x="95" y="910"/>
                  </a:cubicBezTo>
                  <a:cubicBezTo>
                    <a:pt x="94" y="901"/>
                    <a:pt x="92" y="895"/>
                    <a:pt x="98" y="884"/>
                  </a:cubicBezTo>
                  <a:cubicBezTo>
                    <a:pt x="99" y="881"/>
                    <a:pt x="102" y="877"/>
                    <a:pt x="105" y="877"/>
                  </a:cubicBezTo>
                  <a:cubicBezTo>
                    <a:pt x="106" y="877"/>
                    <a:pt x="107" y="877"/>
                    <a:pt x="108" y="878"/>
                  </a:cubicBezTo>
                  <a:cubicBezTo>
                    <a:pt x="109" y="871"/>
                    <a:pt x="110" y="863"/>
                    <a:pt x="105" y="856"/>
                  </a:cubicBezTo>
                  <a:cubicBezTo>
                    <a:pt x="101" y="851"/>
                    <a:pt x="99" y="846"/>
                    <a:pt x="97" y="843"/>
                  </a:cubicBezTo>
                  <a:cubicBezTo>
                    <a:pt x="95" y="837"/>
                    <a:pt x="94" y="834"/>
                    <a:pt x="90" y="833"/>
                  </a:cubicBezTo>
                  <a:cubicBezTo>
                    <a:pt x="88" y="833"/>
                    <a:pt x="86" y="833"/>
                    <a:pt x="85" y="833"/>
                  </a:cubicBezTo>
                  <a:cubicBezTo>
                    <a:pt x="80" y="833"/>
                    <a:pt x="77" y="835"/>
                    <a:pt x="71" y="838"/>
                  </a:cubicBezTo>
                  <a:cubicBezTo>
                    <a:pt x="69" y="839"/>
                    <a:pt x="66" y="840"/>
                    <a:pt x="64" y="842"/>
                  </a:cubicBezTo>
                  <a:cubicBezTo>
                    <a:pt x="58" y="845"/>
                    <a:pt x="55" y="847"/>
                    <a:pt x="54" y="849"/>
                  </a:cubicBezTo>
                  <a:cubicBezTo>
                    <a:pt x="53" y="852"/>
                    <a:pt x="54" y="855"/>
                    <a:pt x="57" y="860"/>
                  </a:cubicBezTo>
                  <a:cubicBezTo>
                    <a:pt x="59" y="866"/>
                    <a:pt x="58" y="870"/>
                    <a:pt x="57" y="872"/>
                  </a:cubicBezTo>
                  <a:cubicBezTo>
                    <a:pt x="53" y="879"/>
                    <a:pt x="38" y="879"/>
                    <a:pt x="27" y="879"/>
                  </a:cubicBezTo>
                  <a:cubicBezTo>
                    <a:pt x="10" y="879"/>
                    <a:pt x="6" y="866"/>
                    <a:pt x="4" y="856"/>
                  </a:cubicBezTo>
                  <a:lnTo>
                    <a:pt x="3" y="852"/>
                  </a:lnTo>
                  <a:cubicBezTo>
                    <a:pt x="1" y="845"/>
                    <a:pt x="0" y="838"/>
                    <a:pt x="3" y="834"/>
                  </a:cubicBezTo>
                  <a:cubicBezTo>
                    <a:pt x="5" y="831"/>
                    <a:pt x="8" y="830"/>
                    <a:pt x="12" y="830"/>
                  </a:cubicBezTo>
                  <a:cubicBezTo>
                    <a:pt x="17" y="830"/>
                    <a:pt x="21" y="820"/>
                    <a:pt x="24" y="812"/>
                  </a:cubicBezTo>
                  <a:cubicBezTo>
                    <a:pt x="26" y="807"/>
                    <a:pt x="28" y="802"/>
                    <a:pt x="31" y="799"/>
                  </a:cubicBezTo>
                  <a:cubicBezTo>
                    <a:pt x="35" y="793"/>
                    <a:pt x="39" y="784"/>
                    <a:pt x="29" y="776"/>
                  </a:cubicBezTo>
                  <a:cubicBezTo>
                    <a:pt x="25" y="773"/>
                    <a:pt x="22" y="770"/>
                    <a:pt x="23" y="767"/>
                  </a:cubicBezTo>
                  <a:cubicBezTo>
                    <a:pt x="23" y="763"/>
                    <a:pt x="26" y="762"/>
                    <a:pt x="29" y="760"/>
                  </a:cubicBezTo>
                  <a:cubicBezTo>
                    <a:pt x="32" y="759"/>
                    <a:pt x="35" y="757"/>
                    <a:pt x="38" y="755"/>
                  </a:cubicBezTo>
                  <a:cubicBezTo>
                    <a:pt x="42" y="751"/>
                    <a:pt x="41" y="748"/>
                    <a:pt x="39" y="742"/>
                  </a:cubicBezTo>
                  <a:cubicBezTo>
                    <a:pt x="38" y="737"/>
                    <a:pt x="36" y="731"/>
                    <a:pt x="39" y="724"/>
                  </a:cubicBezTo>
                  <a:cubicBezTo>
                    <a:pt x="43" y="710"/>
                    <a:pt x="58" y="702"/>
                    <a:pt x="77" y="702"/>
                  </a:cubicBezTo>
                  <a:cubicBezTo>
                    <a:pt x="80" y="702"/>
                    <a:pt x="82" y="701"/>
                    <a:pt x="83" y="700"/>
                  </a:cubicBezTo>
                  <a:cubicBezTo>
                    <a:pt x="83" y="699"/>
                    <a:pt x="82" y="694"/>
                    <a:pt x="78" y="688"/>
                  </a:cubicBezTo>
                  <a:cubicBezTo>
                    <a:pt x="76" y="685"/>
                    <a:pt x="72" y="679"/>
                    <a:pt x="75" y="673"/>
                  </a:cubicBezTo>
                  <a:cubicBezTo>
                    <a:pt x="77" y="668"/>
                    <a:pt x="83" y="666"/>
                    <a:pt x="94" y="665"/>
                  </a:cubicBezTo>
                  <a:cubicBezTo>
                    <a:pt x="101" y="664"/>
                    <a:pt x="102" y="663"/>
                    <a:pt x="102" y="663"/>
                  </a:cubicBezTo>
                  <a:cubicBezTo>
                    <a:pt x="102" y="661"/>
                    <a:pt x="96" y="656"/>
                    <a:pt x="93" y="653"/>
                  </a:cubicBezTo>
                  <a:lnTo>
                    <a:pt x="90" y="649"/>
                  </a:lnTo>
                  <a:cubicBezTo>
                    <a:pt x="81" y="641"/>
                    <a:pt x="75" y="637"/>
                    <a:pt x="67" y="633"/>
                  </a:cubicBezTo>
                  <a:cubicBezTo>
                    <a:pt x="64" y="631"/>
                    <a:pt x="61" y="631"/>
                    <a:pt x="58" y="630"/>
                  </a:cubicBezTo>
                  <a:cubicBezTo>
                    <a:pt x="53" y="629"/>
                    <a:pt x="48" y="628"/>
                    <a:pt x="42" y="624"/>
                  </a:cubicBezTo>
                  <a:cubicBezTo>
                    <a:pt x="36" y="619"/>
                    <a:pt x="37" y="615"/>
                    <a:pt x="38" y="613"/>
                  </a:cubicBezTo>
                  <a:cubicBezTo>
                    <a:pt x="39" y="608"/>
                    <a:pt x="46" y="605"/>
                    <a:pt x="50" y="605"/>
                  </a:cubicBezTo>
                  <a:cubicBezTo>
                    <a:pt x="52" y="605"/>
                    <a:pt x="53" y="606"/>
                    <a:pt x="55" y="606"/>
                  </a:cubicBezTo>
                  <a:cubicBezTo>
                    <a:pt x="61" y="608"/>
                    <a:pt x="67" y="610"/>
                    <a:pt x="90" y="610"/>
                  </a:cubicBezTo>
                  <a:cubicBezTo>
                    <a:pt x="99" y="610"/>
                    <a:pt x="101" y="609"/>
                    <a:pt x="101" y="609"/>
                  </a:cubicBezTo>
                  <a:cubicBezTo>
                    <a:pt x="100" y="608"/>
                    <a:pt x="94" y="603"/>
                    <a:pt x="92" y="602"/>
                  </a:cubicBezTo>
                  <a:cubicBezTo>
                    <a:pt x="84" y="596"/>
                    <a:pt x="79" y="582"/>
                    <a:pt x="76" y="560"/>
                  </a:cubicBezTo>
                  <a:cubicBezTo>
                    <a:pt x="75" y="554"/>
                    <a:pt x="77" y="550"/>
                    <a:pt x="78" y="548"/>
                  </a:cubicBezTo>
                  <a:cubicBezTo>
                    <a:pt x="80" y="546"/>
                    <a:pt x="84" y="545"/>
                    <a:pt x="88" y="545"/>
                  </a:cubicBezTo>
                  <a:cubicBezTo>
                    <a:pt x="94" y="545"/>
                    <a:pt x="101" y="548"/>
                    <a:pt x="104" y="553"/>
                  </a:cubicBezTo>
                  <a:cubicBezTo>
                    <a:pt x="106" y="555"/>
                    <a:pt x="107" y="556"/>
                    <a:pt x="109" y="556"/>
                  </a:cubicBezTo>
                  <a:cubicBezTo>
                    <a:pt x="114" y="556"/>
                    <a:pt x="121" y="551"/>
                    <a:pt x="125" y="548"/>
                  </a:cubicBezTo>
                  <a:cubicBezTo>
                    <a:pt x="127" y="546"/>
                    <a:pt x="129" y="546"/>
                    <a:pt x="131" y="546"/>
                  </a:cubicBezTo>
                  <a:cubicBezTo>
                    <a:pt x="135" y="546"/>
                    <a:pt x="138" y="549"/>
                    <a:pt x="141" y="553"/>
                  </a:cubicBezTo>
                  <a:cubicBezTo>
                    <a:pt x="145" y="556"/>
                    <a:pt x="148" y="561"/>
                    <a:pt x="155" y="562"/>
                  </a:cubicBezTo>
                  <a:cubicBezTo>
                    <a:pt x="156" y="563"/>
                    <a:pt x="158" y="563"/>
                    <a:pt x="159" y="563"/>
                  </a:cubicBezTo>
                  <a:cubicBezTo>
                    <a:pt x="162" y="563"/>
                    <a:pt x="163" y="562"/>
                    <a:pt x="166" y="554"/>
                  </a:cubicBezTo>
                  <a:cubicBezTo>
                    <a:pt x="168" y="551"/>
                    <a:pt x="169" y="547"/>
                    <a:pt x="172" y="542"/>
                  </a:cubicBezTo>
                  <a:cubicBezTo>
                    <a:pt x="177" y="532"/>
                    <a:pt x="175" y="529"/>
                    <a:pt x="171" y="524"/>
                  </a:cubicBezTo>
                  <a:cubicBezTo>
                    <a:pt x="170" y="523"/>
                    <a:pt x="168" y="522"/>
                    <a:pt x="168" y="520"/>
                  </a:cubicBezTo>
                  <a:cubicBezTo>
                    <a:pt x="166" y="518"/>
                    <a:pt x="164" y="517"/>
                    <a:pt x="160" y="515"/>
                  </a:cubicBezTo>
                  <a:cubicBezTo>
                    <a:pt x="157" y="513"/>
                    <a:pt x="153" y="510"/>
                    <a:pt x="148" y="506"/>
                  </a:cubicBezTo>
                  <a:cubicBezTo>
                    <a:pt x="146" y="503"/>
                    <a:pt x="143" y="499"/>
                    <a:pt x="143" y="495"/>
                  </a:cubicBezTo>
                  <a:cubicBezTo>
                    <a:pt x="143" y="491"/>
                    <a:pt x="146" y="488"/>
                    <a:pt x="150" y="483"/>
                  </a:cubicBezTo>
                  <a:lnTo>
                    <a:pt x="153" y="481"/>
                  </a:lnTo>
                  <a:cubicBezTo>
                    <a:pt x="156" y="477"/>
                    <a:pt x="159" y="474"/>
                    <a:pt x="160" y="472"/>
                  </a:cubicBezTo>
                  <a:cubicBezTo>
                    <a:pt x="155" y="470"/>
                    <a:pt x="147" y="467"/>
                    <a:pt x="139" y="463"/>
                  </a:cubicBezTo>
                  <a:cubicBezTo>
                    <a:pt x="133" y="460"/>
                    <a:pt x="126" y="456"/>
                    <a:pt x="125" y="449"/>
                  </a:cubicBezTo>
                  <a:cubicBezTo>
                    <a:pt x="125" y="444"/>
                    <a:pt x="127" y="440"/>
                    <a:pt x="134" y="435"/>
                  </a:cubicBezTo>
                  <a:cubicBezTo>
                    <a:pt x="139" y="431"/>
                    <a:pt x="143" y="429"/>
                    <a:pt x="147" y="429"/>
                  </a:cubicBezTo>
                  <a:cubicBezTo>
                    <a:pt x="156" y="429"/>
                    <a:pt x="160" y="437"/>
                    <a:pt x="164" y="445"/>
                  </a:cubicBezTo>
                  <a:cubicBezTo>
                    <a:pt x="166" y="450"/>
                    <a:pt x="167" y="453"/>
                    <a:pt x="168" y="454"/>
                  </a:cubicBezTo>
                  <a:cubicBezTo>
                    <a:pt x="169" y="453"/>
                    <a:pt x="169" y="452"/>
                    <a:pt x="169" y="450"/>
                  </a:cubicBezTo>
                  <a:cubicBezTo>
                    <a:pt x="170" y="446"/>
                    <a:pt x="169" y="442"/>
                    <a:pt x="169" y="438"/>
                  </a:cubicBezTo>
                  <a:cubicBezTo>
                    <a:pt x="168" y="431"/>
                    <a:pt x="166" y="422"/>
                    <a:pt x="175" y="417"/>
                  </a:cubicBezTo>
                  <a:cubicBezTo>
                    <a:pt x="180" y="414"/>
                    <a:pt x="182" y="411"/>
                    <a:pt x="182" y="407"/>
                  </a:cubicBezTo>
                  <a:cubicBezTo>
                    <a:pt x="182" y="405"/>
                    <a:pt x="181" y="403"/>
                    <a:pt x="180" y="402"/>
                  </a:cubicBezTo>
                  <a:cubicBezTo>
                    <a:pt x="172" y="397"/>
                    <a:pt x="143" y="380"/>
                    <a:pt x="129" y="378"/>
                  </a:cubicBezTo>
                  <a:cubicBezTo>
                    <a:pt x="113" y="376"/>
                    <a:pt x="89" y="360"/>
                    <a:pt x="84" y="345"/>
                  </a:cubicBezTo>
                  <a:cubicBezTo>
                    <a:pt x="84" y="343"/>
                    <a:pt x="83" y="342"/>
                    <a:pt x="83" y="340"/>
                  </a:cubicBezTo>
                  <a:cubicBezTo>
                    <a:pt x="80" y="330"/>
                    <a:pt x="79" y="326"/>
                    <a:pt x="68" y="326"/>
                  </a:cubicBezTo>
                  <a:cubicBezTo>
                    <a:pt x="52" y="326"/>
                    <a:pt x="44" y="319"/>
                    <a:pt x="37" y="307"/>
                  </a:cubicBezTo>
                  <a:cubicBezTo>
                    <a:pt x="34" y="302"/>
                    <a:pt x="33" y="297"/>
                    <a:pt x="32" y="293"/>
                  </a:cubicBezTo>
                  <a:cubicBezTo>
                    <a:pt x="31" y="288"/>
                    <a:pt x="31" y="285"/>
                    <a:pt x="27" y="282"/>
                  </a:cubicBezTo>
                  <a:cubicBezTo>
                    <a:pt x="18" y="275"/>
                    <a:pt x="20" y="259"/>
                    <a:pt x="21" y="247"/>
                  </a:cubicBezTo>
                  <a:cubicBezTo>
                    <a:pt x="21" y="244"/>
                    <a:pt x="21" y="241"/>
                    <a:pt x="21" y="240"/>
                  </a:cubicBezTo>
                  <a:lnTo>
                    <a:pt x="20" y="234"/>
                  </a:lnTo>
                  <a:lnTo>
                    <a:pt x="23" y="233"/>
                  </a:lnTo>
                  <a:cubicBezTo>
                    <a:pt x="45" y="226"/>
                    <a:pt x="55" y="220"/>
                    <a:pt x="57" y="217"/>
                  </a:cubicBezTo>
                  <a:cubicBezTo>
                    <a:pt x="64" y="208"/>
                    <a:pt x="80" y="193"/>
                    <a:pt x="90" y="191"/>
                  </a:cubicBezTo>
                  <a:cubicBezTo>
                    <a:pt x="95" y="190"/>
                    <a:pt x="100" y="190"/>
                    <a:pt x="105" y="190"/>
                  </a:cubicBezTo>
                  <a:cubicBezTo>
                    <a:pt x="110" y="190"/>
                    <a:pt x="115" y="190"/>
                    <a:pt x="121" y="191"/>
                  </a:cubicBezTo>
                  <a:cubicBezTo>
                    <a:pt x="121" y="191"/>
                    <a:pt x="122" y="191"/>
                    <a:pt x="123" y="191"/>
                  </a:cubicBezTo>
                  <a:cubicBezTo>
                    <a:pt x="133" y="191"/>
                    <a:pt x="147" y="186"/>
                    <a:pt x="150" y="179"/>
                  </a:cubicBezTo>
                  <a:cubicBezTo>
                    <a:pt x="151" y="175"/>
                    <a:pt x="152" y="171"/>
                    <a:pt x="153" y="166"/>
                  </a:cubicBezTo>
                  <a:cubicBezTo>
                    <a:pt x="154" y="158"/>
                    <a:pt x="156" y="150"/>
                    <a:pt x="162" y="147"/>
                  </a:cubicBezTo>
                  <a:cubicBezTo>
                    <a:pt x="163" y="147"/>
                    <a:pt x="164" y="147"/>
                    <a:pt x="165" y="147"/>
                  </a:cubicBezTo>
                  <a:cubicBezTo>
                    <a:pt x="169" y="147"/>
                    <a:pt x="172" y="149"/>
                    <a:pt x="174" y="151"/>
                  </a:cubicBezTo>
                  <a:cubicBezTo>
                    <a:pt x="177" y="153"/>
                    <a:pt x="179" y="154"/>
                    <a:pt x="181" y="154"/>
                  </a:cubicBezTo>
                  <a:cubicBezTo>
                    <a:pt x="183" y="154"/>
                    <a:pt x="184" y="154"/>
                    <a:pt x="186" y="152"/>
                  </a:cubicBezTo>
                  <a:cubicBezTo>
                    <a:pt x="189" y="150"/>
                    <a:pt x="191" y="148"/>
                    <a:pt x="194" y="146"/>
                  </a:cubicBezTo>
                  <a:cubicBezTo>
                    <a:pt x="203" y="140"/>
                    <a:pt x="211" y="135"/>
                    <a:pt x="216" y="128"/>
                  </a:cubicBezTo>
                  <a:cubicBezTo>
                    <a:pt x="223" y="119"/>
                    <a:pt x="226" y="116"/>
                    <a:pt x="237" y="110"/>
                  </a:cubicBezTo>
                  <a:cubicBezTo>
                    <a:pt x="247" y="104"/>
                    <a:pt x="248" y="103"/>
                    <a:pt x="250" y="94"/>
                  </a:cubicBezTo>
                  <a:lnTo>
                    <a:pt x="250" y="89"/>
                  </a:lnTo>
                  <a:cubicBezTo>
                    <a:pt x="251" y="78"/>
                    <a:pt x="253" y="65"/>
                    <a:pt x="262" y="61"/>
                  </a:cubicBezTo>
                  <a:cubicBezTo>
                    <a:pt x="271" y="56"/>
                    <a:pt x="285" y="56"/>
                    <a:pt x="293" y="56"/>
                  </a:cubicBezTo>
                  <a:cubicBezTo>
                    <a:pt x="301" y="56"/>
                    <a:pt x="319" y="60"/>
                    <a:pt x="326" y="69"/>
                  </a:cubicBezTo>
                  <a:cubicBezTo>
                    <a:pt x="333" y="77"/>
                    <a:pt x="342" y="85"/>
                    <a:pt x="349" y="85"/>
                  </a:cubicBezTo>
                  <a:cubicBezTo>
                    <a:pt x="350" y="85"/>
                    <a:pt x="351" y="84"/>
                    <a:pt x="352" y="84"/>
                  </a:cubicBezTo>
                  <a:cubicBezTo>
                    <a:pt x="356" y="81"/>
                    <a:pt x="358" y="78"/>
                    <a:pt x="360" y="74"/>
                  </a:cubicBezTo>
                  <a:cubicBezTo>
                    <a:pt x="362" y="71"/>
                    <a:pt x="364" y="66"/>
                    <a:pt x="369" y="63"/>
                  </a:cubicBezTo>
                  <a:cubicBezTo>
                    <a:pt x="373" y="62"/>
                    <a:pt x="377" y="60"/>
                    <a:pt x="381" y="60"/>
                  </a:cubicBezTo>
                  <a:cubicBezTo>
                    <a:pt x="385" y="60"/>
                    <a:pt x="389" y="62"/>
                    <a:pt x="394" y="67"/>
                  </a:cubicBezTo>
                  <a:cubicBezTo>
                    <a:pt x="395" y="68"/>
                    <a:pt x="398" y="69"/>
                    <a:pt x="401" y="69"/>
                  </a:cubicBezTo>
                  <a:cubicBezTo>
                    <a:pt x="405" y="69"/>
                    <a:pt x="408" y="67"/>
                    <a:pt x="408" y="66"/>
                  </a:cubicBezTo>
                  <a:cubicBezTo>
                    <a:pt x="409" y="65"/>
                    <a:pt x="408" y="64"/>
                    <a:pt x="407" y="64"/>
                  </a:cubicBezTo>
                  <a:cubicBezTo>
                    <a:pt x="405" y="60"/>
                    <a:pt x="402" y="58"/>
                    <a:pt x="400" y="56"/>
                  </a:cubicBezTo>
                  <a:cubicBezTo>
                    <a:pt x="395" y="53"/>
                    <a:pt x="391" y="49"/>
                    <a:pt x="392" y="40"/>
                  </a:cubicBezTo>
                  <a:cubicBezTo>
                    <a:pt x="394" y="28"/>
                    <a:pt x="399" y="25"/>
                    <a:pt x="410" y="19"/>
                  </a:cubicBezTo>
                  <a:cubicBezTo>
                    <a:pt x="413" y="17"/>
                    <a:pt x="414" y="14"/>
                    <a:pt x="416" y="12"/>
                  </a:cubicBezTo>
                  <a:cubicBezTo>
                    <a:pt x="416" y="11"/>
                    <a:pt x="416" y="11"/>
                    <a:pt x="416" y="10"/>
                  </a:cubicBezTo>
                  <a:lnTo>
                    <a:pt x="416" y="10"/>
                  </a:lnTo>
                  <a:lnTo>
                    <a:pt x="422" y="2"/>
                  </a:lnTo>
                  <a:lnTo>
                    <a:pt x="423" y="4"/>
                  </a:lnTo>
                  <a:cubicBezTo>
                    <a:pt x="424" y="4"/>
                    <a:pt x="426" y="3"/>
                    <a:pt x="428" y="3"/>
                  </a:cubicBezTo>
                  <a:cubicBezTo>
                    <a:pt x="429" y="3"/>
                    <a:pt x="430" y="3"/>
                    <a:pt x="431" y="4"/>
                  </a:cubicBezTo>
                  <a:cubicBezTo>
                    <a:pt x="432" y="4"/>
                    <a:pt x="433" y="4"/>
                    <a:pt x="434" y="4"/>
                  </a:cubicBezTo>
                  <a:cubicBezTo>
                    <a:pt x="440" y="4"/>
                    <a:pt x="446" y="3"/>
                    <a:pt x="452" y="2"/>
                  </a:cubicBezTo>
                  <a:cubicBezTo>
                    <a:pt x="458" y="1"/>
                    <a:pt x="464" y="0"/>
                    <a:pt x="470" y="0"/>
                  </a:cubicBezTo>
                  <a:cubicBezTo>
                    <a:pt x="472" y="0"/>
                    <a:pt x="475" y="0"/>
                    <a:pt x="477" y="1"/>
                  </a:cubicBezTo>
                  <a:cubicBezTo>
                    <a:pt x="480" y="2"/>
                    <a:pt x="483" y="2"/>
                    <a:pt x="486" y="3"/>
                  </a:cubicBezTo>
                  <a:cubicBezTo>
                    <a:pt x="494" y="4"/>
                    <a:pt x="501" y="6"/>
                    <a:pt x="507" y="10"/>
                  </a:cubicBezTo>
                  <a:cubicBezTo>
                    <a:pt x="509" y="12"/>
                    <a:pt x="512" y="15"/>
                    <a:pt x="514" y="17"/>
                  </a:cubicBezTo>
                  <a:cubicBezTo>
                    <a:pt x="518" y="21"/>
                    <a:pt x="521" y="25"/>
                    <a:pt x="525" y="25"/>
                  </a:cubicBezTo>
                  <a:cubicBezTo>
                    <a:pt x="528" y="25"/>
                    <a:pt x="529" y="25"/>
                    <a:pt x="531" y="25"/>
                  </a:cubicBezTo>
                  <a:cubicBezTo>
                    <a:pt x="534" y="25"/>
                    <a:pt x="536" y="25"/>
                    <a:pt x="538" y="26"/>
                  </a:cubicBezTo>
                  <a:cubicBezTo>
                    <a:pt x="540" y="26"/>
                    <a:pt x="541" y="27"/>
                    <a:pt x="544" y="27"/>
                  </a:cubicBezTo>
                  <a:cubicBezTo>
                    <a:pt x="551" y="27"/>
                    <a:pt x="556" y="35"/>
                    <a:pt x="557" y="43"/>
                  </a:cubicBezTo>
                  <a:cubicBezTo>
                    <a:pt x="557" y="49"/>
                    <a:pt x="554" y="55"/>
                    <a:pt x="544" y="56"/>
                  </a:cubicBezTo>
                  <a:cubicBezTo>
                    <a:pt x="536" y="57"/>
                    <a:pt x="535" y="59"/>
                    <a:pt x="535" y="59"/>
                  </a:cubicBezTo>
                  <a:cubicBezTo>
                    <a:pt x="535" y="59"/>
                    <a:pt x="534" y="61"/>
                    <a:pt x="538" y="66"/>
                  </a:cubicBezTo>
                  <a:cubicBezTo>
                    <a:pt x="541" y="70"/>
                    <a:pt x="545" y="74"/>
                    <a:pt x="549" y="78"/>
                  </a:cubicBezTo>
                  <a:cubicBezTo>
                    <a:pt x="556" y="84"/>
                    <a:pt x="560" y="88"/>
                    <a:pt x="561" y="92"/>
                  </a:cubicBezTo>
                  <a:cubicBezTo>
                    <a:pt x="561" y="95"/>
                    <a:pt x="561" y="99"/>
                    <a:pt x="560" y="102"/>
                  </a:cubicBezTo>
                  <a:cubicBezTo>
                    <a:pt x="558" y="107"/>
                    <a:pt x="558" y="110"/>
                    <a:pt x="560" y="112"/>
                  </a:cubicBezTo>
                  <a:cubicBezTo>
                    <a:pt x="565" y="117"/>
                    <a:pt x="575" y="132"/>
                    <a:pt x="575" y="141"/>
                  </a:cubicBezTo>
                  <a:lnTo>
                    <a:pt x="575" y="170"/>
                  </a:lnTo>
                  <a:cubicBezTo>
                    <a:pt x="575" y="179"/>
                    <a:pt x="579" y="186"/>
                    <a:pt x="584" y="188"/>
                  </a:cubicBezTo>
                  <a:cubicBezTo>
                    <a:pt x="587" y="189"/>
                    <a:pt x="590" y="190"/>
                    <a:pt x="593" y="190"/>
                  </a:cubicBezTo>
                  <a:cubicBezTo>
                    <a:pt x="597" y="190"/>
                    <a:pt x="602" y="189"/>
                    <a:pt x="608" y="187"/>
                  </a:cubicBezTo>
                  <a:cubicBezTo>
                    <a:pt x="611" y="185"/>
                    <a:pt x="613" y="184"/>
                    <a:pt x="615" y="183"/>
                  </a:cubicBezTo>
                  <a:cubicBezTo>
                    <a:pt x="619" y="182"/>
                    <a:pt x="621" y="180"/>
                    <a:pt x="625" y="180"/>
                  </a:cubicBezTo>
                  <a:cubicBezTo>
                    <a:pt x="627" y="180"/>
                    <a:pt x="630" y="181"/>
                    <a:pt x="633" y="182"/>
                  </a:cubicBezTo>
                  <a:cubicBezTo>
                    <a:pt x="636" y="184"/>
                    <a:pt x="641" y="187"/>
                    <a:pt x="646" y="190"/>
                  </a:cubicBezTo>
                  <a:cubicBezTo>
                    <a:pt x="653" y="194"/>
                    <a:pt x="660" y="198"/>
                    <a:pt x="664" y="200"/>
                  </a:cubicBezTo>
                  <a:cubicBezTo>
                    <a:pt x="668" y="201"/>
                    <a:pt x="671" y="202"/>
                    <a:pt x="674" y="202"/>
                  </a:cubicBezTo>
                  <a:cubicBezTo>
                    <a:pt x="676" y="202"/>
                    <a:pt x="679" y="201"/>
                    <a:pt x="681" y="200"/>
                  </a:cubicBezTo>
                  <a:cubicBezTo>
                    <a:pt x="683" y="199"/>
                    <a:pt x="685" y="198"/>
                    <a:pt x="687" y="198"/>
                  </a:cubicBezTo>
                  <a:cubicBezTo>
                    <a:pt x="690" y="198"/>
                    <a:pt x="692" y="200"/>
                    <a:pt x="693" y="201"/>
                  </a:cubicBezTo>
                  <a:cubicBezTo>
                    <a:pt x="695" y="202"/>
                    <a:pt x="695" y="202"/>
                    <a:pt x="696" y="202"/>
                  </a:cubicBezTo>
                  <a:cubicBezTo>
                    <a:pt x="699" y="202"/>
                    <a:pt x="700" y="201"/>
                    <a:pt x="701" y="200"/>
                  </a:cubicBezTo>
                  <a:cubicBezTo>
                    <a:pt x="704" y="197"/>
                    <a:pt x="707" y="195"/>
                    <a:pt x="713" y="195"/>
                  </a:cubicBezTo>
                  <a:cubicBezTo>
                    <a:pt x="713" y="195"/>
                    <a:pt x="714" y="195"/>
                    <a:pt x="716" y="195"/>
                  </a:cubicBezTo>
                  <a:cubicBezTo>
                    <a:pt x="721" y="196"/>
                    <a:pt x="724" y="198"/>
                    <a:pt x="727" y="200"/>
                  </a:cubicBezTo>
                  <a:cubicBezTo>
                    <a:pt x="729" y="202"/>
                    <a:pt x="731" y="203"/>
                    <a:pt x="734" y="203"/>
                  </a:cubicBezTo>
                  <a:cubicBezTo>
                    <a:pt x="735" y="203"/>
                    <a:pt x="736" y="203"/>
                    <a:pt x="737" y="202"/>
                  </a:cubicBezTo>
                  <a:cubicBezTo>
                    <a:pt x="742" y="201"/>
                    <a:pt x="745" y="200"/>
                    <a:pt x="747" y="198"/>
                  </a:cubicBezTo>
                  <a:cubicBezTo>
                    <a:pt x="750" y="197"/>
                    <a:pt x="752" y="195"/>
                    <a:pt x="757" y="195"/>
                  </a:cubicBezTo>
                  <a:cubicBezTo>
                    <a:pt x="763" y="195"/>
                    <a:pt x="765" y="200"/>
                    <a:pt x="765" y="203"/>
                  </a:cubicBezTo>
                  <a:cubicBezTo>
                    <a:pt x="766" y="205"/>
                    <a:pt x="766" y="206"/>
                    <a:pt x="769" y="207"/>
                  </a:cubicBezTo>
                  <a:cubicBezTo>
                    <a:pt x="774" y="207"/>
                    <a:pt x="778" y="208"/>
                    <a:pt x="781" y="209"/>
                  </a:cubicBezTo>
                  <a:cubicBezTo>
                    <a:pt x="785" y="210"/>
                    <a:pt x="789" y="210"/>
                    <a:pt x="795" y="211"/>
                  </a:cubicBezTo>
                  <a:cubicBezTo>
                    <a:pt x="801" y="212"/>
                    <a:pt x="806" y="215"/>
                    <a:pt x="808" y="219"/>
                  </a:cubicBezTo>
                  <a:cubicBezTo>
                    <a:pt x="811" y="224"/>
                    <a:pt x="810" y="231"/>
                    <a:pt x="807" y="236"/>
                  </a:cubicBezTo>
                  <a:cubicBezTo>
                    <a:pt x="805" y="238"/>
                    <a:pt x="805" y="240"/>
                    <a:pt x="805" y="241"/>
                  </a:cubicBezTo>
                  <a:cubicBezTo>
                    <a:pt x="806" y="242"/>
                    <a:pt x="807" y="244"/>
                    <a:pt x="812" y="246"/>
                  </a:cubicBezTo>
                  <a:cubicBezTo>
                    <a:pt x="823" y="251"/>
                    <a:pt x="825" y="253"/>
                    <a:pt x="830" y="262"/>
                  </a:cubicBezTo>
                  <a:cubicBezTo>
                    <a:pt x="834" y="270"/>
                    <a:pt x="836" y="273"/>
                    <a:pt x="845" y="278"/>
                  </a:cubicBezTo>
                  <a:lnTo>
                    <a:pt x="847" y="280"/>
                  </a:lnTo>
                  <a:cubicBezTo>
                    <a:pt x="851" y="282"/>
                    <a:pt x="854" y="284"/>
                    <a:pt x="854" y="288"/>
                  </a:cubicBezTo>
                  <a:cubicBezTo>
                    <a:pt x="855" y="292"/>
                    <a:pt x="852" y="296"/>
                    <a:pt x="846" y="303"/>
                  </a:cubicBezTo>
                  <a:cubicBezTo>
                    <a:pt x="841" y="309"/>
                    <a:pt x="837" y="316"/>
                    <a:pt x="834" y="322"/>
                  </a:cubicBezTo>
                  <a:cubicBezTo>
                    <a:pt x="830" y="331"/>
                    <a:pt x="827" y="338"/>
                    <a:pt x="821" y="338"/>
                  </a:cubicBezTo>
                  <a:cubicBezTo>
                    <a:pt x="819" y="338"/>
                    <a:pt x="817" y="338"/>
                    <a:pt x="815" y="337"/>
                  </a:cubicBezTo>
                  <a:cubicBezTo>
                    <a:pt x="814" y="337"/>
                    <a:pt x="813" y="337"/>
                    <a:pt x="811" y="337"/>
                  </a:cubicBezTo>
                  <a:cubicBezTo>
                    <a:pt x="809" y="337"/>
                    <a:pt x="807" y="337"/>
                    <a:pt x="803" y="340"/>
                  </a:cubicBezTo>
                  <a:cubicBezTo>
                    <a:pt x="801" y="341"/>
                    <a:pt x="797" y="344"/>
                    <a:pt x="796" y="345"/>
                  </a:cubicBezTo>
                  <a:cubicBezTo>
                    <a:pt x="796" y="345"/>
                    <a:pt x="796" y="347"/>
                    <a:pt x="800" y="350"/>
                  </a:cubicBezTo>
                  <a:cubicBezTo>
                    <a:pt x="809" y="357"/>
                    <a:pt x="820" y="359"/>
                    <a:pt x="827" y="361"/>
                  </a:cubicBezTo>
                  <a:cubicBezTo>
                    <a:pt x="838" y="362"/>
                    <a:pt x="850" y="369"/>
                    <a:pt x="854" y="379"/>
                  </a:cubicBezTo>
                  <a:cubicBezTo>
                    <a:pt x="854" y="381"/>
                    <a:pt x="855" y="383"/>
                    <a:pt x="856" y="386"/>
                  </a:cubicBezTo>
                  <a:cubicBezTo>
                    <a:pt x="860" y="393"/>
                    <a:pt x="865" y="403"/>
                    <a:pt x="857" y="410"/>
                  </a:cubicBezTo>
                  <a:cubicBezTo>
                    <a:pt x="855" y="411"/>
                    <a:pt x="852" y="413"/>
                    <a:pt x="850" y="414"/>
                  </a:cubicBezTo>
                  <a:cubicBezTo>
                    <a:pt x="845" y="417"/>
                    <a:pt x="843" y="419"/>
                    <a:pt x="844" y="422"/>
                  </a:cubicBezTo>
                  <a:cubicBezTo>
                    <a:pt x="845" y="429"/>
                    <a:pt x="848" y="433"/>
                    <a:pt x="854" y="437"/>
                  </a:cubicBezTo>
                  <a:cubicBezTo>
                    <a:pt x="862" y="443"/>
                    <a:pt x="870" y="447"/>
                    <a:pt x="875" y="447"/>
                  </a:cubicBezTo>
                  <a:cubicBezTo>
                    <a:pt x="876" y="447"/>
                    <a:pt x="877" y="447"/>
                    <a:pt x="878" y="446"/>
                  </a:cubicBezTo>
                  <a:cubicBezTo>
                    <a:pt x="887" y="443"/>
                    <a:pt x="905" y="437"/>
                    <a:pt x="914" y="437"/>
                  </a:cubicBezTo>
                  <a:cubicBezTo>
                    <a:pt x="920" y="437"/>
                    <a:pt x="924" y="441"/>
                    <a:pt x="927" y="443"/>
                  </a:cubicBezTo>
                  <a:cubicBezTo>
                    <a:pt x="930" y="446"/>
                    <a:pt x="933" y="448"/>
                    <a:pt x="936" y="448"/>
                  </a:cubicBezTo>
                  <a:cubicBezTo>
                    <a:pt x="944" y="448"/>
                    <a:pt x="954" y="446"/>
                    <a:pt x="959" y="445"/>
                  </a:cubicBezTo>
                  <a:lnTo>
                    <a:pt x="960" y="445"/>
                  </a:lnTo>
                  <a:lnTo>
                    <a:pt x="961" y="445"/>
                  </a:lnTo>
                  <a:cubicBezTo>
                    <a:pt x="967" y="445"/>
                    <a:pt x="970" y="451"/>
                    <a:pt x="973" y="458"/>
                  </a:cubicBezTo>
                  <a:cubicBezTo>
                    <a:pt x="974" y="461"/>
                    <a:pt x="975" y="463"/>
                    <a:pt x="976" y="465"/>
                  </a:cubicBezTo>
                  <a:cubicBezTo>
                    <a:pt x="983" y="474"/>
                    <a:pt x="989" y="479"/>
                    <a:pt x="995" y="481"/>
                  </a:cubicBezTo>
                  <a:cubicBezTo>
                    <a:pt x="1000" y="483"/>
                    <a:pt x="1002" y="486"/>
                    <a:pt x="1004" y="489"/>
                  </a:cubicBezTo>
                  <a:cubicBezTo>
                    <a:pt x="1006" y="492"/>
                    <a:pt x="1007" y="493"/>
                    <a:pt x="1010" y="493"/>
                  </a:cubicBezTo>
                  <a:cubicBezTo>
                    <a:pt x="1011" y="493"/>
                    <a:pt x="1012" y="493"/>
                    <a:pt x="1012" y="493"/>
                  </a:cubicBezTo>
                  <a:cubicBezTo>
                    <a:pt x="1016" y="492"/>
                    <a:pt x="1021" y="492"/>
                    <a:pt x="1027" y="492"/>
                  </a:cubicBezTo>
                  <a:cubicBezTo>
                    <a:pt x="1036" y="492"/>
                    <a:pt x="1047" y="491"/>
                    <a:pt x="1051" y="489"/>
                  </a:cubicBezTo>
                  <a:lnTo>
                    <a:pt x="1054" y="487"/>
                  </a:lnTo>
                  <a:cubicBezTo>
                    <a:pt x="1059" y="484"/>
                    <a:pt x="1064" y="480"/>
                    <a:pt x="1070" y="480"/>
                  </a:cubicBezTo>
                  <a:cubicBezTo>
                    <a:pt x="1073" y="480"/>
                    <a:pt x="1076" y="481"/>
                    <a:pt x="1079" y="483"/>
                  </a:cubicBezTo>
                  <a:cubicBezTo>
                    <a:pt x="1082" y="486"/>
                    <a:pt x="1084" y="489"/>
                    <a:pt x="1087" y="493"/>
                  </a:cubicBezTo>
                  <a:cubicBezTo>
                    <a:pt x="1092" y="500"/>
                    <a:pt x="1097" y="507"/>
                    <a:pt x="1104" y="507"/>
                  </a:cubicBezTo>
                  <a:cubicBezTo>
                    <a:pt x="1118" y="507"/>
                    <a:pt x="1126" y="512"/>
                    <a:pt x="1131" y="524"/>
                  </a:cubicBezTo>
                  <a:cubicBezTo>
                    <a:pt x="1135" y="534"/>
                    <a:pt x="1140" y="547"/>
                    <a:pt x="1149" y="548"/>
                  </a:cubicBezTo>
                  <a:cubicBezTo>
                    <a:pt x="1153" y="548"/>
                    <a:pt x="1156" y="549"/>
                    <a:pt x="1158" y="549"/>
                  </a:cubicBezTo>
                  <a:cubicBezTo>
                    <a:pt x="1161" y="550"/>
                    <a:pt x="1164" y="551"/>
                    <a:pt x="1166" y="551"/>
                  </a:cubicBezTo>
                  <a:cubicBezTo>
                    <a:pt x="1169" y="551"/>
                    <a:pt x="1172" y="550"/>
                    <a:pt x="1175" y="548"/>
                  </a:cubicBezTo>
                  <a:cubicBezTo>
                    <a:pt x="1181" y="545"/>
                    <a:pt x="1187" y="543"/>
                    <a:pt x="1192" y="543"/>
                  </a:cubicBezTo>
                  <a:cubicBezTo>
                    <a:pt x="1197" y="543"/>
                    <a:pt x="1202" y="545"/>
                    <a:pt x="1205" y="550"/>
                  </a:cubicBezTo>
                  <a:cubicBezTo>
                    <a:pt x="1209" y="557"/>
                    <a:pt x="1212" y="561"/>
                    <a:pt x="1214" y="561"/>
                  </a:cubicBezTo>
                  <a:cubicBezTo>
                    <a:pt x="1217" y="559"/>
                    <a:pt x="1219" y="556"/>
                    <a:pt x="1220" y="554"/>
                  </a:cubicBezTo>
                  <a:cubicBezTo>
                    <a:pt x="1224" y="550"/>
                    <a:pt x="1228" y="545"/>
                    <a:pt x="1233" y="545"/>
                  </a:cubicBezTo>
                  <a:cubicBezTo>
                    <a:pt x="1241" y="545"/>
                    <a:pt x="1246" y="551"/>
                    <a:pt x="1248" y="558"/>
                  </a:cubicBezTo>
                  <a:cubicBezTo>
                    <a:pt x="1249" y="560"/>
                    <a:pt x="1252" y="568"/>
                    <a:pt x="1256" y="568"/>
                  </a:cubicBezTo>
                  <a:cubicBezTo>
                    <a:pt x="1257" y="568"/>
                    <a:pt x="1258" y="568"/>
                    <a:pt x="1259" y="567"/>
                  </a:cubicBezTo>
                  <a:cubicBezTo>
                    <a:pt x="1263" y="565"/>
                    <a:pt x="1263" y="564"/>
                    <a:pt x="1264" y="560"/>
                  </a:cubicBezTo>
                  <a:cubicBezTo>
                    <a:pt x="1264" y="558"/>
                    <a:pt x="1264" y="555"/>
                    <a:pt x="1266" y="550"/>
                  </a:cubicBezTo>
                  <a:lnTo>
                    <a:pt x="1267" y="547"/>
                  </a:lnTo>
                  <a:cubicBezTo>
                    <a:pt x="1271" y="539"/>
                    <a:pt x="1272" y="537"/>
                    <a:pt x="1280" y="530"/>
                  </a:cubicBezTo>
                  <a:cubicBezTo>
                    <a:pt x="1285" y="526"/>
                    <a:pt x="1293" y="517"/>
                    <a:pt x="1292" y="509"/>
                  </a:cubicBezTo>
                  <a:cubicBezTo>
                    <a:pt x="1291" y="506"/>
                    <a:pt x="1289" y="505"/>
                    <a:pt x="1285" y="503"/>
                  </a:cubicBezTo>
                  <a:cubicBezTo>
                    <a:pt x="1281" y="502"/>
                    <a:pt x="1276" y="499"/>
                    <a:pt x="1274" y="493"/>
                  </a:cubicBezTo>
                  <a:lnTo>
                    <a:pt x="1273" y="490"/>
                  </a:lnTo>
                  <a:cubicBezTo>
                    <a:pt x="1271" y="483"/>
                    <a:pt x="1267" y="473"/>
                    <a:pt x="1275" y="464"/>
                  </a:cubicBezTo>
                  <a:cubicBezTo>
                    <a:pt x="1278" y="460"/>
                    <a:pt x="1283" y="452"/>
                    <a:pt x="1288" y="442"/>
                  </a:cubicBezTo>
                  <a:lnTo>
                    <a:pt x="1289" y="441"/>
                  </a:lnTo>
                  <a:lnTo>
                    <a:pt x="1290" y="441"/>
                  </a:lnTo>
                  <a:cubicBezTo>
                    <a:pt x="1295" y="440"/>
                    <a:pt x="1298" y="440"/>
                    <a:pt x="1301" y="440"/>
                  </a:cubicBezTo>
                  <a:cubicBezTo>
                    <a:pt x="1311" y="440"/>
                    <a:pt x="1317" y="443"/>
                    <a:pt x="1323" y="451"/>
                  </a:cubicBezTo>
                  <a:cubicBezTo>
                    <a:pt x="1327" y="456"/>
                    <a:pt x="1335" y="459"/>
                    <a:pt x="1346" y="459"/>
                  </a:cubicBezTo>
                  <a:cubicBezTo>
                    <a:pt x="1349" y="459"/>
                    <a:pt x="1353" y="458"/>
                    <a:pt x="1357" y="458"/>
                  </a:cubicBezTo>
                  <a:cubicBezTo>
                    <a:pt x="1366" y="457"/>
                    <a:pt x="1370" y="455"/>
                    <a:pt x="1372" y="455"/>
                  </a:cubicBezTo>
                  <a:cubicBezTo>
                    <a:pt x="1374" y="454"/>
                    <a:pt x="1375" y="453"/>
                    <a:pt x="1379" y="453"/>
                  </a:cubicBezTo>
                  <a:cubicBezTo>
                    <a:pt x="1384" y="453"/>
                    <a:pt x="1386" y="457"/>
                    <a:pt x="1388" y="459"/>
                  </a:cubicBezTo>
                  <a:cubicBezTo>
                    <a:pt x="1389" y="461"/>
                    <a:pt x="1391" y="463"/>
                    <a:pt x="1395" y="464"/>
                  </a:cubicBezTo>
                  <a:cubicBezTo>
                    <a:pt x="1406" y="467"/>
                    <a:pt x="1414" y="471"/>
                    <a:pt x="1422" y="488"/>
                  </a:cubicBezTo>
                  <a:cubicBezTo>
                    <a:pt x="1424" y="494"/>
                    <a:pt x="1425" y="499"/>
                    <a:pt x="1426" y="503"/>
                  </a:cubicBezTo>
                  <a:cubicBezTo>
                    <a:pt x="1427" y="511"/>
                    <a:pt x="1427" y="514"/>
                    <a:pt x="1437" y="517"/>
                  </a:cubicBezTo>
                  <a:cubicBezTo>
                    <a:pt x="1443" y="518"/>
                    <a:pt x="1446" y="520"/>
                    <a:pt x="1448" y="520"/>
                  </a:cubicBezTo>
                  <a:cubicBezTo>
                    <a:pt x="1449" y="521"/>
                    <a:pt x="1450" y="521"/>
                    <a:pt x="1450" y="521"/>
                  </a:cubicBezTo>
                  <a:cubicBezTo>
                    <a:pt x="1451" y="521"/>
                    <a:pt x="1453" y="520"/>
                    <a:pt x="1455" y="519"/>
                  </a:cubicBezTo>
                  <a:cubicBezTo>
                    <a:pt x="1458" y="518"/>
                    <a:pt x="1460" y="518"/>
                    <a:pt x="1462" y="518"/>
                  </a:cubicBezTo>
                  <a:cubicBezTo>
                    <a:pt x="1470" y="518"/>
                    <a:pt x="1472" y="524"/>
                    <a:pt x="1474" y="531"/>
                  </a:cubicBezTo>
                  <a:cubicBezTo>
                    <a:pt x="1475" y="532"/>
                    <a:pt x="1475" y="534"/>
                    <a:pt x="1476" y="536"/>
                  </a:cubicBezTo>
                  <a:lnTo>
                    <a:pt x="1479" y="543"/>
                  </a:lnTo>
                  <a:cubicBezTo>
                    <a:pt x="1482" y="551"/>
                    <a:pt x="1486" y="560"/>
                    <a:pt x="1489" y="574"/>
                  </a:cubicBezTo>
                  <a:lnTo>
                    <a:pt x="1491" y="579"/>
                  </a:lnTo>
                  <a:cubicBezTo>
                    <a:pt x="1494" y="593"/>
                    <a:pt x="1495" y="597"/>
                    <a:pt x="1484" y="606"/>
                  </a:cubicBezTo>
                  <a:cubicBezTo>
                    <a:pt x="1480" y="609"/>
                    <a:pt x="1473" y="611"/>
                    <a:pt x="1461" y="611"/>
                  </a:cubicBezTo>
                  <a:lnTo>
                    <a:pt x="1461" y="611"/>
                  </a:lnTo>
                  <a:cubicBezTo>
                    <a:pt x="1455" y="611"/>
                    <a:pt x="1449" y="610"/>
                    <a:pt x="1442" y="610"/>
                  </a:cubicBezTo>
                  <a:cubicBezTo>
                    <a:pt x="1435" y="610"/>
                    <a:pt x="1429" y="609"/>
                    <a:pt x="1423" y="609"/>
                  </a:cubicBezTo>
                  <a:cubicBezTo>
                    <a:pt x="1415" y="609"/>
                    <a:pt x="1410" y="610"/>
                    <a:pt x="1407" y="611"/>
                  </a:cubicBezTo>
                  <a:cubicBezTo>
                    <a:pt x="1396" y="616"/>
                    <a:pt x="1393" y="622"/>
                    <a:pt x="1389" y="630"/>
                  </a:cubicBezTo>
                  <a:cubicBezTo>
                    <a:pt x="1387" y="633"/>
                    <a:pt x="1386" y="635"/>
                    <a:pt x="1384" y="638"/>
                  </a:cubicBezTo>
                  <a:cubicBezTo>
                    <a:pt x="1381" y="643"/>
                    <a:pt x="1380" y="649"/>
                    <a:pt x="1380" y="655"/>
                  </a:cubicBezTo>
                  <a:cubicBezTo>
                    <a:pt x="1379" y="661"/>
                    <a:pt x="1378" y="666"/>
                    <a:pt x="1374" y="668"/>
                  </a:cubicBezTo>
                  <a:lnTo>
                    <a:pt x="1373" y="668"/>
                  </a:lnTo>
                  <a:lnTo>
                    <a:pt x="1372" y="668"/>
                  </a:lnTo>
                  <a:cubicBezTo>
                    <a:pt x="1370" y="668"/>
                    <a:pt x="1366" y="668"/>
                    <a:pt x="1363" y="653"/>
                  </a:cubicBezTo>
                  <a:cubicBezTo>
                    <a:pt x="1361" y="655"/>
                    <a:pt x="1358" y="657"/>
                    <a:pt x="1354" y="659"/>
                  </a:cubicBezTo>
                  <a:cubicBezTo>
                    <a:pt x="1351" y="661"/>
                    <a:pt x="1347" y="661"/>
                    <a:pt x="1344" y="662"/>
                  </a:cubicBezTo>
                  <a:cubicBezTo>
                    <a:pt x="1337" y="663"/>
                    <a:pt x="1336" y="664"/>
                    <a:pt x="1335" y="667"/>
                  </a:cubicBezTo>
                  <a:lnTo>
                    <a:pt x="1334" y="670"/>
                  </a:lnTo>
                  <a:cubicBezTo>
                    <a:pt x="1333" y="676"/>
                    <a:pt x="1331" y="682"/>
                    <a:pt x="1324" y="682"/>
                  </a:cubicBezTo>
                  <a:cubicBezTo>
                    <a:pt x="1323" y="682"/>
                    <a:pt x="1321" y="681"/>
                    <a:pt x="1319" y="681"/>
                  </a:cubicBezTo>
                  <a:lnTo>
                    <a:pt x="1315" y="680"/>
                  </a:lnTo>
                  <a:cubicBezTo>
                    <a:pt x="1312" y="679"/>
                    <a:pt x="1309" y="678"/>
                    <a:pt x="1306" y="678"/>
                  </a:cubicBezTo>
                  <a:cubicBezTo>
                    <a:pt x="1303" y="678"/>
                    <a:pt x="1301" y="679"/>
                    <a:pt x="1299" y="682"/>
                  </a:cubicBezTo>
                  <a:cubicBezTo>
                    <a:pt x="1298" y="683"/>
                    <a:pt x="1297" y="684"/>
                    <a:pt x="1297" y="685"/>
                  </a:cubicBezTo>
                  <a:cubicBezTo>
                    <a:pt x="1293" y="691"/>
                    <a:pt x="1291" y="692"/>
                    <a:pt x="1280" y="696"/>
                  </a:cubicBezTo>
                  <a:cubicBezTo>
                    <a:pt x="1278" y="697"/>
                    <a:pt x="1277" y="698"/>
                    <a:pt x="1277" y="698"/>
                  </a:cubicBezTo>
                  <a:cubicBezTo>
                    <a:pt x="1278" y="699"/>
                    <a:pt x="1283" y="702"/>
                    <a:pt x="1290" y="704"/>
                  </a:cubicBezTo>
                  <a:lnTo>
                    <a:pt x="1293" y="704"/>
                  </a:lnTo>
                  <a:cubicBezTo>
                    <a:pt x="1300" y="706"/>
                    <a:pt x="1305" y="706"/>
                    <a:pt x="1306" y="711"/>
                  </a:cubicBezTo>
                  <a:cubicBezTo>
                    <a:pt x="1308" y="715"/>
                    <a:pt x="1306" y="719"/>
                    <a:pt x="1304" y="723"/>
                  </a:cubicBezTo>
                  <a:cubicBezTo>
                    <a:pt x="1298" y="732"/>
                    <a:pt x="1290" y="733"/>
                    <a:pt x="1285" y="734"/>
                  </a:cubicBezTo>
                  <a:cubicBezTo>
                    <a:pt x="1283" y="735"/>
                    <a:pt x="1282" y="735"/>
                    <a:pt x="1280" y="735"/>
                  </a:cubicBezTo>
                  <a:cubicBezTo>
                    <a:pt x="1275" y="737"/>
                    <a:pt x="1272" y="743"/>
                    <a:pt x="1274" y="750"/>
                  </a:cubicBezTo>
                  <a:cubicBezTo>
                    <a:pt x="1274" y="752"/>
                    <a:pt x="1275" y="753"/>
                    <a:pt x="1275" y="753"/>
                  </a:cubicBezTo>
                  <a:cubicBezTo>
                    <a:pt x="1276" y="753"/>
                    <a:pt x="1280" y="750"/>
                    <a:pt x="1282" y="748"/>
                  </a:cubicBezTo>
                  <a:cubicBezTo>
                    <a:pt x="1283" y="747"/>
                    <a:pt x="1284" y="746"/>
                    <a:pt x="1285" y="746"/>
                  </a:cubicBezTo>
                  <a:cubicBezTo>
                    <a:pt x="1287" y="745"/>
                    <a:pt x="1289" y="744"/>
                    <a:pt x="1291" y="744"/>
                  </a:cubicBezTo>
                  <a:cubicBezTo>
                    <a:pt x="1294" y="744"/>
                    <a:pt x="1296" y="745"/>
                    <a:pt x="1298" y="747"/>
                  </a:cubicBezTo>
                  <a:cubicBezTo>
                    <a:pt x="1301" y="751"/>
                    <a:pt x="1301" y="757"/>
                    <a:pt x="1300" y="763"/>
                  </a:cubicBezTo>
                  <a:cubicBezTo>
                    <a:pt x="1299" y="767"/>
                    <a:pt x="1297" y="770"/>
                    <a:pt x="1295" y="772"/>
                  </a:cubicBezTo>
                  <a:cubicBezTo>
                    <a:pt x="1293" y="774"/>
                    <a:pt x="1293" y="775"/>
                    <a:pt x="1293" y="779"/>
                  </a:cubicBezTo>
                  <a:cubicBezTo>
                    <a:pt x="1295" y="784"/>
                    <a:pt x="1299" y="789"/>
                    <a:pt x="1314" y="791"/>
                  </a:cubicBezTo>
                  <a:cubicBezTo>
                    <a:pt x="1321" y="792"/>
                    <a:pt x="1325" y="796"/>
                    <a:pt x="1327" y="802"/>
                  </a:cubicBezTo>
                  <a:cubicBezTo>
                    <a:pt x="1328" y="810"/>
                    <a:pt x="1323" y="821"/>
                    <a:pt x="1315" y="824"/>
                  </a:cubicBezTo>
                  <a:lnTo>
                    <a:pt x="1311" y="826"/>
                  </a:lnTo>
                  <a:cubicBezTo>
                    <a:pt x="1306" y="829"/>
                    <a:pt x="1305" y="829"/>
                    <a:pt x="1302" y="834"/>
                  </a:cubicBezTo>
                  <a:lnTo>
                    <a:pt x="1300" y="837"/>
                  </a:lnTo>
                  <a:cubicBezTo>
                    <a:pt x="1297" y="842"/>
                    <a:pt x="1295" y="844"/>
                    <a:pt x="1286" y="846"/>
                  </a:cubicBezTo>
                  <a:cubicBezTo>
                    <a:pt x="1283" y="847"/>
                    <a:pt x="1280" y="847"/>
                    <a:pt x="1276" y="847"/>
                  </a:cubicBezTo>
                  <a:cubicBezTo>
                    <a:pt x="1273" y="847"/>
                    <a:pt x="1269" y="847"/>
                    <a:pt x="1267" y="847"/>
                  </a:cubicBezTo>
                  <a:cubicBezTo>
                    <a:pt x="1264" y="849"/>
                    <a:pt x="1255" y="856"/>
                    <a:pt x="1240" y="857"/>
                  </a:cubicBezTo>
                  <a:cubicBezTo>
                    <a:pt x="1240" y="857"/>
                    <a:pt x="1239" y="857"/>
                    <a:pt x="1239" y="858"/>
                  </a:cubicBezTo>
                  <a:cubicBezTo>
                    <a:pt x="1239" y="860"/>
                    <a:pt x="1238" y="862"/>
                    <a:pt x="1236" y="865"/>
                  </a:cubicBezTo>
                  <a:cubicBezTo>
                    <a:pt x="1231" y="871"/>
                    <a:pt x="1231" y="871"/>
                    <a:pt x="1234" y="878"/>
                  </a:cubicBezTo>
                  <a:cubicBezTo>
                    <a:pt x="1237" y="882"/>
                    <a:pt x="1240" y="894"/>
                    <a:pt x="1222" y="903"/>
                  </a:cubicBezTo>
                  <a:cubicBezTo>
                    <a:pt x="1220" y="903"/>
                    <a:pt x="1219" y="904"/>
                    <a:pt x="1217" y="904"/>
                  </a:cubicBezTo>
                  <a:cubicBezTo>
                    <a:pt x="1212" y="904"/>
                    <a:pt x="1210" y="899"/>
                    <a:pt x="1209" y="896"/>
                  </a:cubicBezTo>
                  <a:cubicBezTo>
                    <a:pt x="1208" y="894"/>
                    <a:pt x="1207" y="893"/>
                    <a:pt x="1207" y="892"/>
                  </a:cubicBezTo>
                  <a:cubicBezTo>
                    <a:pt x="1207" y="892"/>
                    <a:pt x="1206" y="894"/>
                    <a:pt x="1206" y="895"/>
                  </a:cubicBezTo>
                  <a:cubicBezTo>
                    <a:pt x="1205" y="900"/>
                    <a:pt x="1203" y="906"/>
                    <a:pt x="1197" y="913"/>
                  </a:cubicBezTo>
                  <a:cubicBezTo>
                    <a:pt x="1193" y="916"/>
                    <a:pt x="1190" y="918"/>
                    <a:pt x="1186" y="918"/>
                  </a:cubicBezTo>
                  <a:cubicBezTo>
                    <a:pt x="1175" y="918"/>
                    <a:pt x="1166" y="907"/>
                    <a:pt x="1164" y="900"/>
                  </a:cubicBezTo>
                  <a:cubicBezTo>
                    <a:pt x="1162" y="894"/>
                    <a:pt x="1165" y="886"/>
                    <a:pt x="1167" y="882"/>
                  </a:cubicBezTo>
                  <a:cubicBezTo>
                    <a:pt x="1164" y="879"/>
                    <a:pt x="1158" y="871"/>
                    <a:pt x="1158" y="864"/>
                  </a:cubicBezTo>
                  <a:cubicBezTo>
                    <a:pt x="1158" y="861"/>
                    <a:pt x="1159" y="859"/>
                    <a:pt x="1161" y="857"/>
                  </a:cubicBezTo>
                  <a:cubicBezTo>
                    <a:pt x="1161" y="856"/>
                    <a:pt x="1160" y="855"/>
                    <a:pt x="1157" y="855"/>
                  </a:cubicBezTo>
                  <a:cubicBezTo>
                    <a:pt x="1156" y="855"/>
                    <a:pt x="1155" y="856"/>
                    <a:pt x="1154" y="857"/>
                  </a:cubicBezTo>
                  <a:cubicBezTo>
                    <a:pt x="1150" y="865"/>
                    <a:pt x="1149" y="866"/>
                    <a:pt x="1143" y="869"/>
                  </a:cubicBezTo>
                  <a:cubicBezTo>
                    <a:pt x="1142" y="869"/>
                    <a:pt x="1140" y="870"/>
                    <a:pt x="1137" y="872"/>
                  </a:cubicBezTo>
                  <a:cubicBezTo>
                    <a:pt x="1126" y="879"/>
                    <a:pt x="1123" y="881"/>
                    <a:pt x="1119" y="892"/>
                  </a:cubicBezTo>
                  <a:lnTo>
                    <a:pt x="1118" y="894"/>
                  </a:lnTo>
                  <a:cubicBezTo>
                    <a:pt x="1114" y="906"/>
                    <a:pt x="1111" y="916"/>
                    <a:pt x="1099" y="918"/>
                  </a:cubicBezTo>
                  <a:cubicBezTo>
                    <a:pt x="1096" y="919"/>
                    <a:pt x="1095" y="920"/>
                    <a:pt x="1094" y="921"/>
                  </a:cubicBezTo>
                  <a:cubicBezTo>
                    <a:pt x="1093" y="924"/>
                    <a:pt x="1092" y="929"/>
                    <a:pt x="1095" y="939"/>
                  </a:cubicBezTo>
                  <a:cubicBezTo>
                    <a:pt x="1097" y="944"/>
                    <a:pt x="1098" y="945"/>
                    <a:pt x="1099" y="945"/>
                  </a:cubicBezTo>
                  <a:cubicBezTo>
                    <a:pt x="1100" y="945"/>
                    <a:pt x="1102" y="944"/>
                    <a:pt x="1106" y="940"/>
                  </a:cubicBezTo>
                  <a:cubicBezTo>
                    <a:pt x="1108" y="938"/>
                    <a:pt x="1111" y="937"/>
                    <a:pt x="1113" y="937"/>
                  </a:cubicBezTo>
                  <a:cubicBezTo>
                    <a:pt x="1123" y="937"/>
                    <a:pt x="1131" y="949"/>
                    <a:pt x="1135" y="961"/>
                  </a:cubicBezTo>
                  <a:cubicBezTo>
                    <a:pt x="1139" y="978"/>
                    <a:pt x="1137" y="984"/>
                    <a:pt x="1120" y="994"/>
                  </a:cubicBezTo>
                  <a:cubicBezTo>
                    <a:pt x="1105" y="1002"/>
                    <a:pt x="1103" y="1004"/>
                    <a:pt x="1097" y="1014"/>
                  </a:cubicBezTo>
                  <a:cubicBezTo>
                    <a:pt x="1098" y="1019"/>
                    <a:pt x="1107" y="1024"/>
                    <a:pt x="1119" y="1028"/>
                  </a:cubicBezTo>
                  <a:lnTo>
                    <a:pt x="1118" y="1035"/>
                  </a:lnTo>
                  <a:cubicBezTo>
                    <a:pt x="1113" y="1036"/>
                    <a:pt x="1107" y="1038"/>
                    <a:pt x="1102" y="1041"/>
                  </a:cubicBezTo>
                  <a:cubicBezTo>
                    <a:pt x="1086" y="1050"/>
                    <a:pt x="1083" y="1050"/>
                    <a:pt x="1059" y="1050"/>
                  </a:cubicBezTo>
                  <a:cubicBezTo>
                    <a:pt x="1048" y="1050"/>
                    <a:pt x="1043" y="1048"/>
                    <a:pt x="1041" y="1043"/>
                  </a:cubicBezTo>
                  <a:cubicBezTo>
                    <a:pt x="1041" y="1042"/>
                    <a:pt x="1040" y="1042"/>
                    <a:pt x="1036" y="1042"/>
                  </a:cubicBezTo>
                  <a:cubicBezTo>
                    <a:pt x="1020" y="1042"/>
                    <a:pt x="993" y="1052"/>
                    <a:pt x="974" y="1062"/>
                  </a:cubicBezTo>
                  <a:cubicBezTo>
                    <a:pt x="969" y="1064"/>
                    <a:pt x="966" y="1065"/>
                    <a:pt x="962" y="1065"/>
                  </a:cubicBezTo>
                  <a:cubicBezTo>
                    <a:pt x="955" y="1065"/>
                    <a:pt x="950" y="1060"/>
                    <a:pt x="946" y="1056"/>
                  </a:cubicBezTo>
                  <a:cubicBezTo>
                    <a:pt x="944" y="1054"/>
                    <a:pt x="941" y="1052"/>
                    <a:pt x="938" y="1050"/>
                  </a:cubicBezTo>
                  <a:cubicBezTo>
                    <a:pt x="937" y="1049"/>
                    <a:pt x="936" y="1049"/>
                    <a:pt x="936" y="1049"/>
                  </a:cubicBezTo>
                  <a:cubicBezTo>
                    <a:pt x="933" y="1049"/>
                    <a:pt x="930" y="1053"/>
                    <a:pt x="927" y="1058"/>
                  </a:cubicBezTo>
                  <a:cubicBezTo>
                    <a:pt x="923" y="1062"/>
                    <a:pt x="919" y="1068"/>
                    <a:pt x="913" y="1073"/>
                  </a:cubicBezTo>
                  <a:cubicBezTo>
                    <a:pt x="910" y="1075"/>
                    <a:pt x="907" y="1077"/>
                    <a:pt x="903" y="1077"/>
                  </a:cubicBezTo>
                  <a:cubicBezTo>
                    <a:pt x="889" y="1077"/>
                    <a:pt x="880" y="1056"/>
                    <a:pt x="878" y="1047"/>
                  </a:cubicBezTo>
                  <a:cubicBezTo>
                    <a:pt x="875" y="1036"/>
                    <a:pt x="873" y="1030"/>
                    <a:pt x="861" y="1027"/>
                  </a:cubicBezTo>
                  <a:cubicBezTo>
                    <a:pt x="855" y="1026"/>
                    <a:pt x="849" y="1022"/>
                    <a:pt x="845" y="1015"/>
                  </a:cubicBezTo>
                  <a:cubicBezTo>
                    <a:pt x="840" y="1006"/>
                    <a:pt x="838" y="994"/>
                    <a:pt x="841" y="987"/>
                  </a:cubicBezTo>
                  <a:cubicBezTo>
                    <a:pt x="842" y="982"/>
                    <a:pt x="843" y="967"/>
                    <a:pt x="838" y="960"/>
                  </a:cubicBezTo>
                  <a:cubicBezTo>
                    <a:pt x="837" y="958"/>
                    <a:pt x="835" y="957"/>
                    <a:pt x="833" y="957"/>
                  </a:cubicBezTo>
                  <a:cubicBezTo>
                    <a:pt x="830" y="957"/>
                    <a:pt x="827" y="957"/>
                    <a:pt x="824" y="957"/>
                  </a:cubicBezTo>
                  <a:cubicBezTo>
                    <a:pt x="821" y="957"/>
                    <a:pt x="818" y="957"/>
                    <a:pt x="816" y="957"/>
                  </a:cubicBezTo>
                  <a:cubicBezTo>
                    <a:pt x="807" y="957"/>
                    <a:pt x="805" y="959"/>
                    <a:pt x="804" y="961"/>
                  </a:cubicBezTo>
                  <a:cubicBezTo>
                    <a:pt x="801" y="971"/>
                    <a:pt x="792" y="977"/>
                    <a:pt x="777" y="986"/>
                  </a:cubicBezTo>
                  <a:cubicBezTo>
                    <a:pt x="766" y="993"/>
                    <a:pt x="756" y="999"/>
                    <a:pt x="753" y="1002"/>
                  </a:cubicBezTo>
                  <a:cubicBezTo>
                    <a:pt x="753" y="1010"/>
                    <a:pt x="757" y="1037"/>
                    <a:pt x="766" y="1053"/>
                  </a:cubicBezTo>
                  <a:cubicBezTo>
                    <a:pt x="774" y="1067"/>
                    <a:pt x="773" y="1083"/>
                    <a:pt x="773" y="1101"/>
                  </a:cubicBezTo>
                  <a:cubicBezTo>
                    <a:pt x="772" y="1111"/>
                    <a:pt x="772" y="1123"/>
                    <a:pt x="773" y="1136"/>
                  </a:cubicBezTo>
                  <a:cubicBezTo>
                    <a:pt x="774" y="1151"/>
                    <a:pt x="772" y="1160"/>
                    <a:pt x="768" y="1165"/>
                  </a:cubicBezTo>
                  <a:cubicBezTo>
                    <a:pt x="764" y="1169"/>
                    <a:pt x="759" y="1170"/>
                    <a:pt x="756" y="1170"/>
                  </a:cubicBezTo>
                  <a:cubicBezTo>
                    <a:pt x="754" y="1170"/>
                    <a:pt x="753" y="1170"/>
                    <a:pt x="751" y="1170"/>
                  </a:cubicBezTo>
                  <a:cubicBezTo>
                    <a:pt x="750" y="1169"/>
                    <a:pt x="749" y="1169"/>
                    <a:pt x="748" y="1169"/>
                  </a:cubicBezTo>
                  <a:cubicBezTo>
                    <a:pt x="744" y="1169"/>
                    <a:pt x="741" y="1167"/>
                    <a:pt x="738" y="1165"/>
                  </a:cubicBezTo>
                  <a:cubicBezTo>
                    <a:pt x="736" y="1164"/>
                    <a:pt x="735" y="1163"/>
                    <a:pt x="734" y="1163"/>
                  </a:cubicBezTo>
                  <a:cubicBezTo>
                    <a:pt x="733" y="1163"/>
                    <a:pt x="732" y="1164"/>
                    <a:pt x="731" y="1165"/>
                  </a:cubicBezTo>
                  <a:cubicBezTo>
                    <a:pt x="728" y="1168"/>
                    <a:pt x="724" y="1170"/>
                    <a:pt x="720" y="1170"/>
                  </a:cubicBezTo>
                  <a:cubicBezTo>
                    <a:pt x="713" y="1170"/>
                    <a:pt x="705" y="1166"/>
                    <a:pt x="696" y="1157"/>
                  </a:cubicBezTo>
                  <a:cubicBezTo>
                    <a:pt x="686" y="1146"/>
                    <a:pt x="692" y="1130"/>
                    <a:pt x="693" y="1129"/>
                  </a:cubicBezTo>
                  <a:cubicBezTo>
                    <a:pt x="694" y="1124"/>
                    <a:pt x="696" y="1107"/>
                    <a:pt x="691" y="1101"/>
                  </a:cubicBezTo>
                  <a:cubicBezTo>
                    <a:pt x="686" y="1097"/>
                    <a:pt x="680" y="1096"/>
                    <a:pt x="676" y="1096"/>
                  </a:cubicBezTo>
                  <a:cubicBezTo>
                    <a:pt x="673" y="1096"/>
                    <a:pt x="671" y="1097"/>
                    <a:pt x="671" y="1097"/>
                  </a:cubicBezTo>
                  <a:cubicBezTo>
                    <a:pt x="671" y="1097"/>
                    <a:pt x="655" y="1107"/>
                    <a:pt x="644" y="1107"/>
                  </a:cubicBezTo>
                  <a:cubicBezTo>
                    <a:pt x="641" y="1107"/>
                    <a:pt x="638" y="1106"/>
                    <a:pt x="636" y="1105"/>
                  </a:cubicBezTo>
                  <a:cubicBezTo>
                    <a:pt x="624" y="1097"/>
                    <a:pt x="620" y="1096"/>
                    <a:pt x="618" y="1096"/>
                  </a:cubicBezTo>
                  <a:cubicBezTo>
                    <a:pt x="619" y="1101"/>
                    <a:pt x="615" y="1104"/>
                    <a:pt x="612" y="1104"/>
                  </a:cubicBezTo>
                  <a:cubicBezTo>
                    <a:pt x="606" y="1104"/>
                    <a:pt x="598" y="1097"/>
                    <a:pt x="594" y="1089"/>
                  </a:cubicBezTo>
                  <a:cubicBezTo>
                    <a:pt x="589" y="1079"/>
                    <a:pt x="570" y="1077"/>
                    <a:pt x="560" y="1077"/>
                  </a:cubicBezTo>
                  <a:cubicBezTo>
                    <a:pt x="556" y="1077"/>
                    <a:pt x="552" y="1076"/>
                    <a:pt x="548" y="1075"/>
                  </a:cubicBezTo>
                  <a:cubicBezTo>
                    <a:pt x="545" y="1075"/>
                    <a:pt x="541" y="1074"/>
                    <a:pt x="537" y="1074"/>
                  </a:cubicBezTo>
                  <a:cubicBezTo>
                    <a:pt x="533" y="1074"/>
                    <a:pt x="528" y="1075"/>
                    <a:pt x="523" y="1076"/>
                  </a:cubicBezTo>
                  <a:cubicBezTo>
                    <a:pt x="508" y="1081"/>
                    <a:pt x="505" y="1084"/>
                    <a:pt x="490" y="1095"/>
                  </a:cubicBezTo>
                  <a:lnTo>
                    <a:pt x="484" y="1099"/>
                  </a:lnTo>
                  <a:cubicBezTo>
                    <a:pt x="468" y="1110"/>
                    <a:pt x="470" y="1116"/>
                    <a:pt x="475" y="1130"/>
                  </a:cubicBezTo>
                  <a:lnTo>
                    <a:pt x="476" y="1135"/>
                  </a:lnTo>
                  <a:cubicBezTo>
                    <a:pt x="480" y="1145"/>
                    <a:pt x="492" y="1150"/>
                    <a:pt x="505" y="1155"/>
                  </a:cubicBezTo>
                  <a:cubicBezTo>
                    <a:pt x="513" y="1158"/>
                    <a:pt x="520" y="1161"/>
                    <a:pt x="527" y="1165"/>
                  </a:cubicBezTo>
                  <a:cubicBezTo>
                    <a:pt x="537" y="1171"/>
                    <a:pt x="542" y="1180"/>
                    <a:pt x="539" y="1190"/>
                  </a:cubicBezTo>
                  <a:cubicBezTo>
                    <a:pt x="537" y="1198"/>
                    <a:pt x="530" y="1204"/>
                    <a:pt x="522" y="1204"/>
                  </a:cubicBezTo>
                  <a:cubicBezTo>
                    <a:pt x="517" y="1204"/>
                    <a:pt x="514" y="1203"/>
                    <a:pt x="512" y="1202"/>
                  </a:cubicBezTo>
                  <a:cubicBezTo>
                    <a:pt x="511" y="1201"/>
                    <a:pt x="510" y="1201"/>
                    <a:pt x="509" y="1201"/>
                  </a:cubicBezTo>
                  <a:cubicBezTo>
                    <a:pt x="509" y="1201"/>
                    <a:pt x="508" y="1201"/>
                    <a:pt x="505" y="1206"/>
                  </a:cubicBezTo>
                  <a:cubicBezTo>
                    <a:pt x="502" y="1210"/>
                    <a:pt x="497" y="1212"/>
                    <a:pt x="492" y="1212"/>
                  </a:cubicBezTo>
                  <a:cubicBezTo>
                    <a:pt x="486" y="1212"/>
                    <a:pt x="479" y="1209"/>
                    <a:pt x="474" y="1207"/>
                  </a:cubicBezTo>
                  <a:cubicBezTo>
                    <a:pt x="475" y="1213"/>
                    <a:pt x="473" y="1218"/>
                    <a:pt x="470" y="1221"/>
                  </a:cubicBezTo>
                  <a:cubicBezTo>
                    <a:pt x="467" y="1225"/>
                    <a:pt x="463" y="1227"/>
                    <a:pt x="457" y="1227"/>
                  </a:cubicBez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3" name="Freeform 454">
              <a:extLst>
                <a:ext uri="{FF2B5EF4-FFF2-40B4-BE49-F238E27FC236}">
                  <a16:creationId xmlns:a16="http://schemas.microsoft.com/office/drawing/2014/main" id="{3F73D3D3-E6A7-1569-56FA-371D4CB82552}"/>
                </a:ext>
              </a:extLst>
            </p:cNvPr>
            <p:cNvSpPr>
              <a:spLocks/>
            </p:cNvSpPr>
            <p:nvPr/>
          </p:nvSpPr>
          <p:spPr bwMode="auto">
            <a:xfrm>
              <a:off x="3135215" y="2572304"/>
              <a:ext cx="1223167" cy="1547185"/>
            </a:xfrm>
            <a:custGeom>
              <a:avLst/>
              <a:gdLst>
                <a:gd name="T0" fmla="*/ 466 w 1404"/>
                <a:gd name="T1" fmla="*/ 93 h 1773"/>
                <a:gd name="T2" fmla="*/ 348 w 1404"/>
                <a:gd name="T3" fmla="*/ 152 h 1773"/>
                <a:gd name="T4" fmla="*/ 219 w 1404"/>
                <a:gd name="T5" fmla="*/ 128 h 1773"/>
                <a:gd name="T6" fmla="*/ 93 w 1404"/>
                <a:gd name="T7" fmla="*/ 218 h 1773"/>
                <a:gd name="T8" fmla="*/ 191 w 1404"/>
                <a:gd name="T9" fmla="*/ 372 h 1773"/>
                <a:gd name="T10" fmla="*/ 235 w 1404"/>
                <a:gd name="T11" fmla="*/ 477 h 1773"/>
                <a:gd name="T12" fmla="*/ 265 w 1404"/>
                <a:gd name="T13" fmla="*/ 572 h 1773"/>
                <a:gd name="T14" fmla="*/ 261 w 1404"/>
                <a:gd name="T15" fmla="*/ 690 h 1773"/>
                <a:gd name="T16" fmla="*/ 256 w 1404"/>
                <a:gd name="T17" fmla="*/ 786 h 1773"/>
                <a:gd name="T18" fmla="*/ 163 w 1404"/>
                <a:gd name="T19" fmla="*/ 860 h 1773"/>
                <a:gd name="T20" fmla="*/ 4 w 1404"/>
                <a:gd name="T21" fmla="*/ 903 h 1773"/>
                <a:gd name="T22" fmla="*/ 43 w 1404"/>
                <a:gd name="T23" fmla="*/ 1016 h 1773"/>
                <a:gd name="T24" fmla="*/ 74 w 1404"/>
                <a:gd name="T25" fmla="*/ 1188 h 1773"/>
                <a:gd name="T26" fmla="*/ 164 w 1404"/>
                <a:gd name="T27" fmla="*/ 1210 h 1773"/>
                <a:gd name="T28" fmla="*/ 194 w 1404"/>
                <a:gd name="T29" fmla="*/ 1265 h 1773"/>
                <a:gd name="T30" fmla="*/ 230 w 1404"/>
                <a:gd name="T31" fmla="*/ 1367 h 1773"/>
                <a:gd name="T32" fmla="*/ 322 w 1404"/>
                <a:gd name="T33" fmla="*/ 1400 h 1773"/>
                <a:gd name="T34" fmla="*/ 397 w 1404"/>
                <a:gd name="T35" fmla="*/ 1403 h 1773"/>
                <a:gd name="T36" fmla="*/ 463 w 1404"/>
                <a:gd name="T37" fmla="*/ 1431 h 1773"/>
                <a:gd name="T38" fmla="*/ 502 w 1404"/>
                <a:gd name="T39" fmla="*/ 1498 h 1773"/>
                <a:gd name="T40" fmla="*/ 486 w 1404"/>
                <a:gd name="T41" fmla="*/ 1561 h 1773"/>
                <a:gd name="T42" fmla="*/ 510 w 1404"/>
                <a:gd name="T43" fmla="*/ 1637 h 1773"/>
                <a:gd name="T44" fmla="*/ 619 w 1404"/>
                <a:gd name="T45" fmla="*/ 1646 h 1773"/>
                <a:gd name="T46" fmla="*/ 712 w 1404"/>
                <a:gd name="T47" fmla="*/ 1689 h 1773"/>
                <a:gd name="T48" fmla="*/ 808 w 1404"/>
                <a:gd name="T49" fmla="*/ 1749 h 1773"/>
                <a:gd name="T50" fmla="*/ 892 w 1404"/>
                <a:gd name="T51" fmla="*/ 1746 h 1773"/>
                <a:gd name="T52" fmla="*/ 941 w 1404"/>
                <a:gd name="T53" fmla="*/ 1730 h 1773"/>
                <a:gd name="T54" fmla="*/ 951 w 1404"/>
                <a:gd name="T55" fmla="*/ 1641 h 1773"/>
                <a:gd name="T56" fmla="*/ 899 w 1404"/>
                <a:gd name="T57" fmla="*/ 1543 h 1773"/>
                <a:gd name="T58" fmla="*/ 890 w 1404"/>
                <a:gd name="T59" fmla="*/ 1428 h 1773"/>
                <a:gd name="T60" fmla="*/ 883 w 1404"/>
                <a:gd name="T61" fmla="*/ 1317 h 1773"/>
                <a:gd name="T62" fmla="*/ 925 w 1404"/>
                <a:gd name="T63" fmla="*/ 1249 h 1773"/>
                <a:gd name="T64" fmla="*/ 1023 w 1404"/>
                <a:gd name="T65" fmla="*/ 1206 h 1773"/>
                <a:gd name="T66" fmla="*/ 1105 w 1404"/>
                <a:gd name="T67" fmla="*/ 1193 h 1773"/>
                <a:gd name="T68" fmla="*/ 1201 w 1404"/>
                <a:gd name="T69" fmla="*/ 1143 h 1773"/>
                <a:gd name="T70" fmla="*/ 1304 w 1404"/>
                <a:gd name="T71" fmla="*/ 1132 h 1773"/>
                <a:gd name="T72" fmla="*/ 1388 w 1404"/>
                <a:gd name="T73" fmla="*/ 1114 h 1773"/>
                <a:gd name="T74" fmla="*/ 1365 w 1404"/>
                <a:gd name="T75" fmla="*/ 988 h 1773"/>
                <a:gd name="T76" fmla="*/ 1269 w 1404"/>
                <a:gd name="T77" fmla="*/ 921 h 1773"/>
                <a:gd name="T78" fmla="*/ 1160 w 1404"/>
                <a:gd name="T79" fmla="*/ 875 h 1773"/>
                <a:gd name="T80" fmla="*/ 1047 w 1404"/>
                <a:gd name="T81" fmla="*/ 879 h 1773"/>
                <a:gd name="T82" fmla="*/ 947 w 1404"/>
                <a:gd name="T83" fmla="*/ 829 h 1773"/>
                <a:gd name="T84" fmla="*/ 883 w 1404"/>
                <a:gd name="T85" fmla="*/ 705 h 1773"/>
                <a:gd name="T86" fmla="*/ 910 w 1404"/>
                <a:gd name="T87" fmla="*/ 592 h 1773"/>
                <a:gd name="T88" fmla="*/ 890 w 1404"/>
                <a:gd name="T89" fmla="*/ 461 h 1773"/>
                <a:gd name="T90" fmla="*/ 842 w 1404"/>
                <a:gd name="T91" fmla="*/ 427 h 1773"/>
                <a:gd name="T92" fmla="*/ 857 w 1404"/>
                <a:gd name="T93" fmla="*/ 339 h 1773"/>
                <a:gd name="T94" fmla="*/ 859 w 1404"/>
                <a:gd name="T95" fmla="*/ 202 h 1773"/>
                <a:gd name="T96" fmla="*/ 796 w 1404"/>
                <a:gd name="T97" fmla="*/ 130 h 1773"/>
                <a:gd name="T98" fmla="*/ 646 w 1404"/>
                <a:gd name="T99" fmla="*/ 104 h 1773"/>
                <a:gd name="T100" fmla="*/ 587 w 1404"/>
                <a:gd name="T101" fmla="*/ 46 h 1773"/>
                <a:gd name="T102" fmla="*/ 531 w 1404"/>
                <a:gd name="T103" fmla="*/ 0 h 1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4" h="1773">
                  <a:moveTo>
                    <a:pt x="500" y="39"/>
                  </a:moveTo>
                  <a:cubicBezTo>
                    <a:pt x="494" y="43"/>
                    <a:pt x="483" y="33"/>
                    <a:pt x="483" y="33"/>
                  </a:cubicBezTo>
                  <a:cubicBezTo>
                    <a:pt x="483" y="33"/>
                    <a:pt x="476" y="56"/>
                    <a:pt x="468" y="70"/>
                  </a:cubicBezTo>
                  <a:cubicBezTo>
                    <a:pt x="459" y="83"/>
                    <a:pt x="476" y="91"/>
                    <a:pt x="466" y="93"/>
                  </a:cubicBezTo>
                  <a:cubicBezTo>
                    <a:pt x="455" y="96"/>
                    <a:pt x="448" y="102"/>
                    <a:pt x="437" y="111"/>
                  </a:cubicBezTo>
                  <a:cubicBezTo>
                    <a:pt x="426" y="120"/>
                    <a:pt x="413" y="126"/>
                    <a:pt x="405" y="135"/>
                  </a:cubicBezTo>
                  <a:cubicBezTo>
                    <a:pt x="396" y="144"/>
                    <a:pt x="385" y="144"/>
                    <a:pt x="370" y="148"/>
                  </a:cubicBezTo>
                  <a:cubicBezTo>
                    <a:pt x="354" y="152"/>
                    <a:pt x="357" y="150"/>
                    <a:pt x="348" y="152"/>
                  </a:cubicBezTo>
                  <a:cubicBezTo>
                    <a:pt x="339" y="154"/>
                    <a:pt x="322" y="137"/>
                    <a:pt x="309" y="130"/>
                  </a:cubicBezTo>
                  <a:cubicBezTo>
                    <a:pt x="296" y="124"/>
                    <a:pt x="294" y="130"/>
                    <a:pt x="287" y="135"/>
                  </a:cubicBezTo>
                  <a:cubicBezTo>
                    <a:pt x="280" y="139"/>
                    <a:pt x="265" y="122"/>
                    <a:pt x="265" y="122"/>
                  </a:cubicBezTo>
                  <a:cubicBezTo>
                    <a:pt x="265" y="122"/>
                    <a:pt x="235" y="126"/>
                    <a:pt x="219" y="128"/>
                  </a:cubicBezTo>
                  <a:cubicBezTo>
                    <a:pt x="204" y="130"/>
                    <a:pt x="206" y="148"/>
                    <a:pt x="200" y="159"/>
                  </a:cubicBezTo>
                  <a:cubicBezTo>
                    <a:pt x="193" y="170"/>
                    <a:pt x="189" y="172"/>
                    <a:pt x="174" y="178"/>
                  </a:cubicBezTo>
                  <a:cubicBezTo>
                    <a:pt x="159" y="185"/>
                    <a:pt x="139" y="178"/>
                    <a:pt x="117" y="181"/>
                  </a:cubicBezTo>
                  <a:cubicBezTo>
                    <a:pt x="95" y="183"/>
                    <a:pt x="95" y="200"/>
                    <a:pt x="93" y="218"/>
                  </a:cubicBezTo>
                  <a:cubicBezTo>
                    <a:pt x="91" y="235"/>
                    <a:pt x="106" y="268"/>
                    <a:pt x="108" y="278"/>
                  </a:cubicBezTo>
                  <a:cubicBezTo>
                    <a:pt x="111" y="289"/>
                    <a:pt x="135" y="302"/>
                    <a:pt x="137" y="311"/>
                  </a:cubicBezTo>
                  <a:cubicBezTo>
                    <a:pt x="137" y="311"/>
                    <a:pt x="159" y="331"/>
                    <a:pt x="165" y="344"/>
                  </a:cubicBezTo>
                  <a:cubicBezTo>
                    <a:pt x="172" y="357"/>
                    <a:pt x="176" y="381"/>
                    <a:pt x="191" y="372"/>
                  </a:cubicBezTo>
                  <a:cubicBezTo>
                    <a:pt x="206" y="363"/>
                    <a:pt x="219" y="370"/>
                    <a:pt x="215" y="376"/>
                  </a:cubicBezTo>
                  <a:cubicBezTo>
                    <a:pt x="211" y="383"/>
                    <a:pt x="202" y="400"/>
                    <a:pt x="200" y="411"/>
                  </a:cubicBezTo>
                  <a:cubicBezTo>
                    <a:pt x="198" y="422"/>
                    <a:pt x="202" y="435"/>
                    <a:pt x="209" y="450"/>
                  </a:cubicBezTo>
                  <a:cubicBezTo>
                    <a:pt x="215" y="466"/>
                    <a:pt x="235" y="477"/>
                    <a:pt x="235" y="477"/>
                  </a:cubicBezTo>
                  <a:cubicBezTo>
                    <a:pt x="235" y="477"/>
                    <a:pt x="226" y="477"/>
                    <a:pt x="211" y="479"/>
                  </a:cubicBezTo>
                  <a:cubicBezTo>
                    <a:pt x="196" y="481"/>
                    <a:pt x="198" y="483"/>
                    <a:pt x="196" y="501"/>
                  </a:cubicBezTo>
                  <a:cubicBezTo>
                    <a:pt x="193" y="518"/>
                    <a:pt x="211" y="535"/>
                    <a:pt x="226" y="544"/>
                  </a:cubicBezTo>
                  <a:cubicBezTo>
                    <a:pt x="241" y="553"/>
                    <a:pt x="250" y="564"/>
                    <a:pt x="265" y="572"/>
                  </a:cubicBezTo>
                  <a:cubicBezTo>
                    <a:pt x="280" y="581"/>
                    <a:pt x="265" y="603"/>
                    <a:pt x="246" y="607"/>
                  </a:cubicBezTo>
                  <a:cubicBezTo>
                    <a:pt x="226" y="612"/>
                    <a:pt x="224" y="616"/>
                    <a:pt x="237" y="622"/>
                  </a:cubicBezTo>
                  <a:cubicBezTo>
                    <a:pt x="250" y="629"/>
                    <a:pt x="243" y="649"/>
                    <a:pt x="241" y="659"/>
                  </a:cubicBezTo>
                  <a:cubicBezTo>
                    <a:pt x="239" y="670"/>
                    <a:pt x="248" y="679"/>
                    <a:pt x="261" y="690"/>
                  </a:cubicBezTo>
                  <a:cubicBezTo>
                    <a:pt x="274" y="701"/>
                    <a:pt x="278" y="705"/>
                    <a:pt x="276" y="712"/>
                  </a:cubicBezTo>
                  <a:cubicBezTo>
                    <a:pt x="274" y="718"/>
                    <a:pt x="254" y="718"/>
                    <a:pt x="248" y="725"/>
                  </a:cubicBezTo>
                  <a:cubicBezTo>
                    <a:pt x="241" y="731"/>
                    <a:pt x="237" y="747"/>
                    <a:pt x="256" y="751"/>
                  </a:cubicBezTo>
                  <a:cubicBezTo>
                    <a:pt x="276" y="755"/>
                    <a:pt x="265" y="773"/>
                    <a:pt x="256" y="786"/>
                  </a:cubicBezTo>
                  <a:cubicBezTo>
                    <a:pt x="248" y="799"/>
                    <a:pt x="243" y="803"/>
                    <a:pt x="226" y="805"/>
                  </a:cubicBezTo>
                  <a:cubicBezTo>
                    <a:pt x="209" y="807"/>
                    <a:pt x="204" y="816"/>
                    <a:pt x="215" y="827"/>
                  </a:cubicBezTo>
                  <a:cubicBezTo>
                    <a:pt x="226" y="838"/>
                    <a:pt x="226" y="844"/>
                    <a:pt x="209" y="853"/>
                  </a:cubicBezTo>
                  <a:cubicBezTo>
                    <a:pt x="191" y="862"/>
                    <a:pt x="180" y="855"/>
                    <a:pt x="163" y="860"/>
                  </a:cubicBezTo>
                  <a:cubicBezTo>
                    <a:pt x="145" y="864"/>
                    <a:pt x="108" y="862"/>
                    <a:pt x="89" y="864"/>
                  </a:cubicBezTo>
                  <a:cubicBezTo>
                    <a:pt x="69" y="866"/>
                    <a:pt x="63" y="871"/>
                    <a:pt x="52" y="886"/>
                  </a:cubicBezTo>
                  <a:cubicBezTo>
                    <a:pt x="41" y="901"/>
                    <a:pt x="41" y="897"/>
                    <a:pt x="24" y="897"/>
                  </a:cubicBezTo>
                  <a:cubicBezTo>
                    <a:pt x="6" y="897"/>
                    <a:pt x="8" y="888"/>
                    <a:pt x="4" y="903"/>
                  </a:cubicBezTo>
                  <a:cubicBezTo>
                    <a:pt x="0" y="919"/>
                    <a:pt x="21" y="925"/>
                    <a:pt x="37" y="932"/>
                  </a:cubicBezTo>
                  <a:cubicBezTo>
                    <a:pt x="52" y="938"/>
                    <a:pt x="50" y="942"/>
                    <a:pt x="41" y="953"/>
                  </a:cubicBezTo>
                  <a:cubicBezTo>
                    <a:pt x="32" y="964"/>
                    <a:pt x="41" y="966"/>
                    <a:pt x="54" y="977"/>
                  </a:cubicBezTo>
                  <a:cubicBezTo>
                    <a:pt x="67" y="988"/>
                    <a:pt x="56" y="1003"/>
                    <a:pt x="43" y="1016"/>
                  </a:cubicBezTo>
                  <a:cubicBezTo>
                    <a:pt x="30" y="1030"/>
                    <a:pt x="28" y="1030"/>
                    <a:pt x="21" y="1047"/>
                  </a:cubicBezTo>
                  <a:cubicBezTo>
                    <a:pt x="15" y="1064"/>
                    <a:pt x="26" y="1088"/>
                    <a:pt x="30" y="1101"/>
                  </a:cubicBezTo>
                  <a:cubicBezTo>
                    <a:pt x="34" y="1114"/>
                    <a:pt x="48" y="1127"/>
                    <a:pt x="61" y="1138"/>
                  </a:cubicBezTo>
                  <a:cubicBezTo>
                    <a:pt x="74" y="1149"/>
                    <a:pt x="71" y="1169"/>
                    <a:pt x="74" y="1188"/>
                  </a:cubicBezTo>
                  <a:lnTo>
                    <a:pt x="80" y="1208"/>
                  </a:lnTo>
                  <a:cubicBezTo>
                    <a:pt x="81" y="1205"/>
                    <a:pt x="84" y="1204"/>
                    <a:pt x="90" y="1204"/>
                  </a:cubicBezTo>
                  <a:cubicBezTo>
                    <a:pt x="103" y="1206"/>
                    <a:pt x="124" y="1199"/>
                    <a:pt x="135" y="1202"/>
                  </a:cubicBezTo>
                  <a:cubicBezTo>
                    <a:pt x="145" y="1204"/>
                    <a:pt x="156" y="1204"/>
                    <a:pt x="164" y="1210"/>
                  </a:cubicBezTo>
                  <a:cubicBezTo>
                    <a:pt x="171" y="1216"/>
                    <a:pt x="177" y="1228"/>
                    <a:pt x="185" y="1226"/>
                  </a:cubicBezTo>
                  <a:cubicBezTo>
                    <a:pt x="194" y="1225"/>
                    <a:pt x="196" y="1228"/>
                    <a:pt x="203" y="1228"/>
                  </a:cubicBezTo>
                  <a:cubicBezTo>
                    <a:pt x="210" y="1228"/>
                    <a:pt x="219" y="1248"/>
                    <a:pt x="203" y="1249"/>
                  </a:cubicBezTo>
                  <a:cubicBezTo>
                    <a:pt x="187" y="1251"/>
                    <a:pt x="188" y="1257"/>
                    <a:pt x="194" y="1265"/>
                  </a:cubicBezTo>
                  <a:cubicBezTo>
                    <a:pt x="200" y="1274"/>
                    <a:pt x="214" y="1284"/>
                    <a:pt x="216" y="1290"/>
                  </a:cubicBezTo>
                  <a:cubicBezTo>
                    <a:pt x="217" y="1296"/>
                    <a:pt x="210" y="1306"/>
                    <a:pt x="216" y="1312"/>
                  </a:cubicBezTo>
                  <a:cubicBezTo>
                    <a:pt x="222" y="1318"/>
                    <a:pt x="230" y="1331"/>
                    <a:pt x="230" y="1338"/>
                  </a:cubicBezTo>
                  <a:lnTo>
                    <a:pt x="230" y="1367"/>
                  </a:lnTo>
                  <a:cubicBezTo>
                    <a:pt x="230" y="1377"/>
                    <a:pt x="235" y="1386"/>
                    <a:pt x="242" y="1389"/>
                  </a:cubicBezTo>
                  <a:cubicBezTo>
                    <a:pt x="249" y="1392"/>
                    <a:pt x="256" y="1392"/>
                    <a:pt x="268" y="1387"/>
                  </a:cubicBezTo>
                  <a:cubicBezTo>
                    <a:pt x="280" y="1383"/>
                    <a:pt x="281" y="1379"/>
                    <a:pt x="290" y="1383"/>
                  </a:cubicBezTo>
                  <a:cubicBezTo>
                    <a:pt x="299" y="1387"/>
                    <a:pt x="315" y="1397"/>
                    <a:pt x="322" y="1400"/>
                  </a:cubicBezTo>
                  <a:cubicBezTo>
                    <a:pt x="329" y="1403"/>
                    <a:pt x="335" y="1405"/>
                    <a:pt x="342" y="1400"/>
                  </a:cubicBezTo>
                  <a:cubicBezTo>
                    <a:pt x="349" y="1396"/>
                    <a:pt x="349" y="1405"/>
                    <a:pt x="357" y="1403"/>
                  </a:cubicBezTo>
                  <a:cubicBezTo>
                    <a:pt x="364" y="1402"/>
                    <a:pt x="364" y="1394"/>
                    <a:pt x="374" y="1396"/>
                  </a:cubicBezTo>
                  <a:cubicBezTo>
                    <a:pt x="384" y="1397"/>
                    <a:pt x="386" y="1406"/>
                    <a:pt x="397" y="1403"/>
                  </a:cubicBezTo>
                  <a:cubicBezTo>
                    <a:pt x="409" y="1400"/>
                    <a:pt x="409" y="1396"/>
                    <a:pt x="416" y="1396"/>
                  </a:cubicBezTo>
                  <a:cubicBezTo>
                    <a:pt x="423" y="1396"/>
                    <a:pt x="418" y="1406"/>
                    <a:pt x="428" y="1408"/>
                  </a:cubicBezTo>
                  <a:cubicBezTo>
                    <a:pt x="438" y="1409"/>
                    <a:pt x="442" y="1410"/>
                    <a:pt x="454" y="1412"/>
                  </a:cubicBezTo>
                  <a:cubicBezTo>
                    <a:pt x="466" y="1413"/>
                    <a:pt x="467" y="1424"/>
                    <a:pt x="463" y="1431"/>
                  </a:cubicBezTo>
                  <a:cubicBezTo>
                    <a:pt x="458" y="1438"/>
                    <a:pt x="460" y="1442"/>
                    <a:pt x="470" y="1447"/>
                  </a:cubicBezTo>
                  <a:cubicBezTo>
                    <a:pt x="480" y="1451"/>
                    <a:pt x="481" y="1453"/>
                    <a:pt x="486" y="1461"/>
                  </a:cubicBezTo>
                  <a:cubicBezTo>
                    <a:pt x="490" y="1470"/>
                    <a:pt x="493" y="1473"/>
                    <a:pt x="502" y="1479"/>
                  </a:cubicBezTo>
                  <a:cubicBezTo>
                    <a:pt x="510" y="1485"/>
                    <a:pt x="513" y="1485"/>
                    <a:pt x="502" y="1498"/>
                  </a:cubicBezTo>
                  <a:cubicBezTo>
                    <a:pt x="490" y="1511"/>
                    <a:pt x="487" y="1531"/>
                    <a:pt x="480" y="1531"/>
                  </a:cubicBezTo>
                  <a:cubicBezTo>
                    <a:pt x="473" y="1531"/>
                    <a:pt x="468" y="1528"/>
                    <a:pt x="460" y="1534"/>
                  </a:cubicBezTo>
                  <a:cubicBezTo>
                    <a:pt x="451" y="1540"/>
                    <a:pt x="448" y="1543"/>
                    <a:pt x="457" y="1550"/>
                  </a:cubicBezTo>
                  <a:cubicBezTo>
                    <a:pt x="466" y="1557"/>
                    <a:pt x="477" y="1560"/>
                    <a:pt x="486" y="1561"/>
                  </a:cubicBezTo>
                  <a:cubicBezTo>
                    <a:pt x="494" y="1563"/>
                    <a:pt x="506" y="1569"/>
                    <a:pt x="509" y="1577"/>
                  </a:cubicBezTo>
                  <a:cubicBezTo>
                    <a:pt x="512" y="1586"/>
                    <a:pt x="521" y="1598"/>
                    <a:pt x="513" y="1603"/>
                  </a:cubicBezTo>
                  <a:cubicBezTo>
                    <a:pt x="506" y="1609"/>
                    <a:pt x="497" y="1611"/>
                    <a:pt x="499" y="1619"/>
                  </a:cubicBezTo>
                  <a:cubicBezTo>
                    <a:pt x="500" y="1628"/>
                    <a:pt x="505" y="1632"/>
                    <a:pt x="510" y="1637"/>
                  </a:cubicBezTo>
                  <a:cubicBezTo>
                    <a:pt x="516" y="1641"/>
                    <a:pt x="529" y="1650"/>
                    <a:pt x="538" y="1647"/>
                  </a:cubicBezTo>
                  <a:cubicBezTo>
                    <a:pt x="547" y="1644"/>
                    <a:pt x="564" y="1638"/>
                    <a:pt x="573" y="1638"/>
                  </a:cubicBezTo>
                  <a:cubicBezTo>
                    <a:pt x="582" y="1638"/>
                    <a:pt x="586" y="1648"/>
                    <a:pt x="595" y="1648"/>
                  </a:cubicBezTo>
                  <a:cubicBezTo>
                    <a:pt x="603" y="1648"/>
                    <a:pt x="614" y="1647"/>
                    <a:pt x="619" y="1646"/>
                  </a:cubicBezTo>
                  <a:cubicBezTo>
                    <a:pt x="625" y="1644"/>
                    <a:pt x="628" y="1659"/>
                    <a:pt x="632" y="1664"/>
                  </a:cubicBezTo>
                  <a:cubicBezTo>
                    <a:pt x="637" y="1670"/>
                    <a:pt x="644" y="1679"/>
                    <a:pt x="653" y="1682"/>
                  </a:cubicBezTo>
                  <a:cubicBezTo>
                    <a:pt x="661" y="1685"/>
                    <a:pt x="660" y="1695"/>
                    <a:pt x="672" y="1694"/>
                  </a:cubicBezTo>
                  <a:cubicBezTo>
                    <a:pt x="683" y="1692"/>
                    <a:pt x="705" y="1694"/>
                    <a:pt x="712" y="1689"/>
                  </a:cubicBezTo>
                  <a:cubicBezTo>
                    <a:pt x="719" y="1685"/>
                    <a:pt x="728" y="1677"/>
                    <a:pt x="735" y="1683"/>
                  </a:cubicBezTo>
                  <a:cubicBezTo>
                    <a:pt x="743" y="1689"/>
                    <a:pt x="750" y="1708"/>
                    <a:pt x="763" y="1708"/>
                  </a:cubicBezTo>
                  <a:cubicBezTo>
                    <a:pt x="776" y="1708"/>
                    <a:pt x="782" y="1712"/>
                    <a:pt x="786" y="1723"/>
                  </a:cubicBezTo>
                  <a:cubicBezTo>
                    <a:pt x="791" y="1733"/>
                    <a:pt x="796" y="1747"/>
                    <a:pt x="808" y="1749"/>
                  </a:cubicBezTo>
                  <a:cubicBezTo>
                    <a:pt x="820" y="1750"/>
                    <a:pt x="825" y="1754"/>
                    <a:pt x="836" y="1749"/>
                  </a:cubicBezTo>
                  <a:cubicBezTo>
                    <a:pt x="846" y="1743"/>
                    <a:pt x="856" y="1741"/>
                    <a:pt x="860" y="1749"/>
                  </a:cubicBezTo>
                  <a:cubicBezTo>
                    <a:pt x="865" y="1756"/>
                    <a:pt x="870" y="1765"/>
                    <a:pt x="876" y="1760"/>
                  </a:cubicBezTo>
                  <a:cubicBezTo>
                    <a:pt x="882" y="1756"/>
                    <a:pt x="886" y="1746"/>
                    <a:pt x="892" y="1746"/>
                  </a:cubicBezTo>
                  <a:cubicBezTo>
                    <a:pt x="898" y="1746"/>
                    <a:pt x="902" y="1752"/>
                    <a:pt x="904" y="1756"/>
                  </a:cubicBezTo>
                  <a:cubicBezTo>
                    <a:pt x="905" y="1760"/>
                    <a:pt x="910" y="1773"/>
                    <a:pt x="920" y="1767"/>
                  </a:cubicBezTo>
                  <a:cubicBezTo>
                    <a:pt x="930" y="1762"/>
                    <a:pt x="924" y="1759"/>
                    <a:pt x="928" y="1749"/>
                  </a:cubicBezTo>
                  <a:cubicBezTo>
                    <a:pt x="933" y="1738"/>
                    <a:pt x="933" y="1737"/>
                    <a:pt x="941" y="1730"/>
                  </a:cubicBezTo>
                  <a:cubicBezTo>
                    <a:pt x="950" y="1723"/>
                    <a:pt x="956" y="1714"/>
                    <a:pt x="955" y="1705"/>
                  </a:cubicBezTo>
                  <a:cubicBezTo>
                    <a:pt x="953" y="1696"/>
                    <a:pt x="940" y="1698"/>
                    <a:pt x="937" y="1689"/>
                  </a:cubicBezTo>
                  <a:cubicBezTo>
                    <a:pt x="934" y="1680"/>
                    <a:pt x="930" y="1672"/>
                    <a:pt x="937" y="1663"/>
                  </a:cubicBezTo>
                  <a:cubicBezTo>
                    <a:pt x="941" y="1658"/>
                    <a:pt x="947" y="1649"/>
                    <a:pt x="951" y="1641"/>
                  </a:cubicBezTo>
                  <a:cubicBezTo>
                    <a:pt x="935" y="1643"/>
                    <a:pt x="907" y="1637"/>
                    <a:pt x="914" y="1628"/>
                  </a:cubicBezTo>
                  <a:cubicBezTo>
                    <a:pt x="920" y="1619"/>
                    <a:pt x="914" y="1609"/>
                    <a:pt x="905" y="1609"/>
                  </a:cubicBezTo>
                  <a:cubicBezTo>
                    <a:pt x="897" y="1609"/>
                    <a:pt x="912" y="1585"/>
                    <a:pt x="901" y="1572"/>
                  </a:cubicBezTo>
                  <a:cubicBezTo>
                    <a:pt x="890" y="1559"/>
                    <a:pt x="892" y="1550"/>
                    <a:pt x="899" y="1543"/>
                  </a:cubicBezTo>
                  <a:cubicBezTo>
                    <a:pt x="905" y="1537"/>
                    <a:pt x="901" y="1528"/>
                    <a:pt x="897" y="1519"/>
                  </a:cubicBezTo>
                  <a:cubicBezTo>
                    <a:pt x="892" y="1511"/>
                    <a:pt x="881" y="1519"/>
                    <a:pt x="877" y="1498"/>
                  </a:cubicBezTo>
                  <a:cubicBezTo>
                    <a:pt x="873" y="1476"/>
                    <a:pt x="859" y="1463"/>
                    <a:pt x="873" y="1456"/>
                  </a:cubicBezTo>
                  <a:cubicBezTo>
                    <a:pt x="886" y="1450"/>
                    <a:pt x="897" y="1448"/>
                    <a:pt x="890" y="1428"/>
                  </a:cubicBezTo>
                  <a:cubicBezTo>
                    <a:pt x="883" y="1408"/>
                    <a:pt x="870" y="1391"/>
                    <a:pt x="879" y="1382"/>
                  </a:cubicBezTo>
                  <a:cubicBezTo>
                    <a:pt x="888" y="1373"/>
                    <a:pt x="883" y="1360"/>
                    <a:pt x="873" y="1360"/>
                  </a:cubicBezTo>
                  <a:cubicBezTo>
                    <a:pt x="862" y="1360"/>
                    <a:pt x="862" y="1354"/>
                    <a:pt x="868" y="1339"/>
                  </a:cubicBezTo>
                  <a:cubicBezTo>
                    <a:pt x="875" y="1323"/>
                    <a:pt x="879" y="1323"/>
                    <a:pt x="883" y="1317"/>
                  </a:cubicBezTo>
                  <a:cubicBezTo>
                    <a:pt x="888" y="1310"/>
                    <a:pt x="890" y="1293"/>
                    <a:pt x="888" y="1284"/>
                  </a:cubicBezTo>
                  <a:cubicBezTo>
                    <a:pt x="886" y="1276"/>
                    <a:pt x="901" y="1269"/>
                    <a:pt x="903" y="1262"/>
                  </a:cubicBezTo>
                  <a:cubicBezTo>
                    <a:pt x="905" y="1256"/>
                    <a:pt x="905" y="1245"/>
                    <a:pt x="912" y="1241"/>
                  </a:cubicBezTo>
                  <a:cubicBezTo>
                    <a:pt x="918" y="1236"/>
                    <a:pt x="914" y="1252"/>
                    <a:pt x="925" y="1249"/>
                  </a:cubicBezTo>
                  <a:cubicBezTo>
                    <a:pt x="936" y="1247"/>
                    <a:pt x="936" y="1243"/>
                    <a:pt x="942" y="1236"/>
                  </a:cubicBezTo>
                  <a:cubicBezTo>
                    <a:pt x="949" y="1230"/>
                    <a:pt x="953" y="1219"/>
                    <a:pt x="968" y="1219"/>
                  </a:cubicBezTo>
                  <a:cubicBezTo>
                    <a:pt x="984" y="1219"/>
                    <a:pt x="1005" y="1215"/>
                    <a:pt x="1005" y="1215"/>
                  </a:cubicBezTo>
                  <a:cubicBezTo>
                    <a:pt x="1005" y="1215"/>
                    <a:pt x="1010" y="1206"/>
                    <a:pt x="1023" y="1206"/>
                  </a:cubicBezTo>
                  <a:cubicBezTo>
                    <a:pt x="1036" y="1206"/>
                    <a:pt x="1036" y="1215"/>
                    <a:pt x="1042" y="1215"/>
                  </a:cubicBezTo>
                  <a:cubicBezTo>
                    <a:pt x="1049" y="1215"/>
                    <a:pt x="1053" y="1210"/>
                    <a:pt x="1062" y="1204"/>
                  </a:cubicBezTo>
                  <a:cubicBezTo>
                    <a:pt x="1071" y="1197"/>
                    <a:pt x="1073" y="1197"/>
                    <a:pt x="1082" y="1195"/>
                  </a:cubicBezTo>
                  <a:cubicBezTo>
                    <a:pt x="1090" y="1193"/>
                    <a:pt x="1097" y="1193"/>
                    <a:pt x="1105" y="1193"/>
                  </a:cubicBezTo>
                  <a:cubicBezTo>
                    <a:pt x="1114" y="1193"/>
                    <a:pt x="1119" y="1193"/>
                    <a:pt x="1127" y="1180"/>
                  </a:cubicBezTo>
                  <a:cubicBezTo>
                    <a:pt x="1136" y="1167"/>
                    <a:pt x="1140" y="1154"/>
                    <a:pt x="1151" y="1151"/>
                  </a:cubicBezTo>
                  <a:cubicBezTo>
                    <a:pt x="1162" y="1149"/>
                    <a:pt x="1162" y="1160"/>
                    <a:pt x="1175" y="1158"/>
                  </a:cubicBezTo>
                  <a:cubicBezTo>
                    <a:pt x="1188" y="1156"/>
                    <a:pt x="1193" y="1154"/>
                    <a:pt x="1201" y="1143"/>
                  </a:cubicBezTo>
                  <a:cubicBezTo>
                    <a:pt x="1210" y="1132"/>
                    <a:pt x="1221" y="1127"/>
                    <a:pt x="1232" y="1132"/>
                  </a:cubicBezTo>
                  <a:cubicBezTo>
                    <a:pt x="1243" y="1136"/>
                    <a:pt x="1236" y="1154"/>
                    <a:pt x="1247" y="1154"/>
                  </a:cubicBezTo>
                  <a:cubicBezTo>
                    <a:pt x="1258" y="1154"/>
                    <a:pt x="1269" y="1162"/>
                    <a:pt x="1280" y="1151"/>
                  </a:cubicBezTo>
                  <a:cubicBezTo>
                    <a:pt x="1290" y="1141"/>
                    <a:pt x="1297" y="1130"/>
                    <a:pt x="1304" y="1132"/>
                  </a:cubicBezTo>
                  <a:cubicBezTo>
                    <a:pt x="1310" y="1134"/>
                    <a:pt x="1308" y="1154"/>
                    <a:pt x="1317" y="1154"/>
                  </a:cubicBezTo>
                  <a:cubicBezTo>
                    <a:pt x="1324" y="1154"/>
                    <a:pt x="1327" y="1152"/>
                    <a:pt x="1332" y="1156"/>
                  </a:cubicBezTo>
                  <a:cubicBezTo>
                    <a:pt x="1337" y="1152"/>
                    <a:pt x="1343" y="1146"/>
                    <a:pt x="1351" y="1141"/>
                  </a:cubicBezTo>
                  <a:cubicBezTo>
                    <a:pt x="1369" y="1130"/>
                    <a:pt x="1380" y="1127"/>
                    <a:pt x="1388" y="1114"/>
                  </a:cubicBezTo>
                  <a:cubicBezTo>
                    <a:pt x="1397" y="1101"/>
                    <a:pt x="1404" y="1084"/>
                    <a:pt x="1393" y="1077"/>
                  </a:cubicBezTo>
                  <a:cubicBezTo>
                    <a:pt x="1382" y="1071"/>
                    <a:pt x="1375" y="1058"/>
                    <a:pt x="1382" y="1045"/>
                  </a:cubicBezTo>
                  <a:cubicBezTo>
                    <a:pt x="1388" y="1032"/>
                    <a:pt x="1391" y="1019"/>
                    <a:pt x="1382" y="1012"/>
                  </a:cubicBezTo>
                  <a:cubicBezTo>
                    <a:pt x="1373" y="1006"/>
                    <a:pt x="1362" y="999"/>
                    <a:pt x="1365" y="988"/>
                  </a:cubicBezTo>
                  <a:cubicBezTo>
                    <a:pt x="1367" y="977"/>
                    <a:pt x="1371" y="949"/>
                    <a:pt x="1343" y="958"/>
                  </a:cubicBezTo>
                  <a:cubicBezTo>
                    <a:pt x="1314" y="966"/>
                    <a:pt x="1295" y="953"/>
                    <a:pt x="1304" y="945"/>
                  </a:cubicBezTo>
                  <a:cubicBezTo>
                    <a:pt x="1312" y="936"/>
                    <a:pt x="1301" y="934"/>
                    <a:pt x="1288" y="934"/>
                  </a:cubicBezTo>
                  <a:cubicBezTo>
                    <a:pt x="1275" y="934"/>
                    <a:pt x="1271" y="932"/>
                    <a:pt x="1269" y="921"/>
                  </a:cubicBezTo>
                  <a:cubicBezTo>
                    <a:pt x="1267" y="910"/>
                    <a:pt x="1262" y="899"/>
                    <a:pt x="1251" y="908"/>
                  </a:cubicBezTo>
                  <a:cubicBezTo>
                    <a:pt x="1240" y="916"/>
                    <a:pt x="1221" y="925"/>
                    <a:pt x="1214" y="905"/>
                  </a:cubicBezTo>
                  <a:cubicBezTo>
                    <a:pt x="1208" y="886"/>
                    <a:pt x="1201" y="888"/>
                    <a:pt x="1190" y="890"/>
                  </a:cubicBezTo>
                  <a:cubicBezTo>
                    <a:pt x="1179" y="892"/>
                    <a:pt x="1166" y="884"/>
                    <a:pt x="1160" y="875"/>
                  </a:cubicBezTo>
                  <a:cubicBezTo>
                    <a:pt x="1153" y="866"/>
                    <a:pt x="1145" y="877"/>
                    <a:pt x="1138" y="868"/>
                  </a:cubicBezTo>
                  <a:cubicBezTo>
                    <a:pt x="1132" y="860"/>
                    <a:pt x="1140" y="849"/>
                    <a:pt x="1127" y="853"/>
                  </a:cubicBezTo>
                  <a:cubicBezTo>
                    <a:pt x="1114" y="858"/>
                    <a:pt x="1103" y="868"/>
                    <a:pt x="1086" y="877"/>
                  </a:cubicBezTo>
                  <a:cubicBezTo>
                    <a:pt x="1068" y="886"/>
                    <a:pt x="1058" y="895"/>
                    <a:pt x="1047" y="879"/>
                  </a:cubicBezTo>
                  <a:cubicBezTo>
                    <a:pt x="1036" y="864"/>
                    <a:pt x="1025" y="855"/>
                    <a:pt x="1021" y="847"/>
                  </a:cubicBezTo>
                  <a:cubicBezTo>
                    <a:pt x="1016" y="838"/>
                    <a:pt x="1003" y="842"/>
                    <a:pt x="1003" y="842"/>
                  </a:cubicBezTo>
                  <a:cubicBezTo>
                    <a:pt x="1003" y="842"/>
                    <a:pt x="1001" y="862"/>
                    <a:pt x="992" y="858"/>
                  </a:cubicBezTo>
                  <a:cubicBezTo>
                    <a:pt x="984" y="853"/>
                    <a:pt x="947" y="829"/>
                    <a:pt x="947" y="829"/>
                  </a:cubicBezTo>
                  <a:cubicBezTo>
                    <a:pt x="947" y="829"/>
                    <a:pt x="938" y="827"/>
                    <a:pt x="931" y="810"/>
                  </a:cubicBezTo>
                  <a:cubicBezTo>
                    <a:pt x="925" y="792"/>
                    <a:pt x="910" y="790"/>
                    <a:pt x="903" y="781"/>
                  </a:cubicBezTo>
                  <a:cubicBezTo>
                    <a:pt x="897" y="773"/>
                    <a:pt x="881" y="760"/>
                    <a:pt x="877" y="744"/>
                  </a:cubicBezTo>
                  <a:cubicBezTo>
                    <a:pt x="873" y="729"/>
                    <a:pt x="873" y="718"/>
                    <a:pt x="883" y="705"/>
                  </a:cubicBezTo>
                  <a:cubicBezTo>
                    <a:pt x="894" y="692"/>
                    <a:pt x="897" y="699"/>
                    <a:pt x="905" y="692"/>
                  </a:cubicBezTo>
                  <a:cubicBezTo>
                    <a:pt x="914" y="686"/>
                    <a:pt x="899" y="679"/>
                    <a:pt x="890" y="670"/>
                  </a:cubicBezTo>
                  <a:cubicBezTo>
                    <a:pt x="881" y="662"/>
                    <a:pt x="883" y="653"/>
                    <a:pt x="888" y="631"/>
                  </a:cubicBezTo>
                  <a:cubicBezTo>
                    <a:pt x="892" y="609"/>
                    <a:pt x="907" y="603"/>
                    <a:pt x="910" y="592"/>
                  </a:cubicBezTo>
                  <a:cubicBezTo>
                    <a:pt x="912" y="581"/>
                    <a:pt x="905" y="572"/>
                    <a:pt x="903" y="559"/>
                  </a:cubicBezTo>
                  <a:cubicBezTo>
                    <a:pt x="901" y="546"/>
                    <a:pt x="899" y="509"/>
                    <a:pt x="907" y="498"/>
                  </a:cubicBezTo>
                  <a:cubicBezTo>
                    <a:pt x="916" y="487"/>
                    <a:pt x="927" y="474"/>
                    <a:pt x="918" y="466"/>
                  </a:cubicBezTo>
                  <a:cubicBezTo>
                    <a:pt x="910" y="457"/>
                    <a:pt x="901" y="468"/>
                    <a:pt x="890" y="461"/>
                  </a:cubicBezTo>
                  <a:cubicBezTo>
                    <a:pt x="879" y="455"/>
                    <a:pt x="883" y="433"/>
                    <a:pt x="877" y="431"/>
                  </a:cubicBezTo>
                  <a:cubicBezTo>
                    <a:pt x="870" y="429"/>
                    <a:pt x="870" y="429"/>
                    <a:pt x="862" y="437"/>
                  </a:cubicBezTo>
                  <a:cubicBezTo>
                    <a:pt x="853" y="446"/>
                    <a:pt x="838" y="459"/>
                    <a:pt x="836" y="446"/>
                  </a:cubicBezTo>
                  <a:cubicBezTo>
                    <a:pt x="833" y="433"/>
                    <a:pt x="838" y="433"/>
                    <a:pt x="842" y="427"/>
                  </a:cubicBezTo>
                  <a:cubicBezTo>
                    <a:pt x="846" y="420"/>
                    <a:pt x="825" y="418"/>
                    <a:pt x="825" y="418"/>
                  </a:cubicBezTo>
                  <a:cubicBezTo>
                    <a:pt x="825" y="418"/>
                    <a:pt x="827" y="409"/>
                    <a:pt x="831" y="396"/>
                  </a:cubicBezTo>
                  <a:cubicBezTo>
                    <a:pt x="836" y="383"/>
                    <a:pt x="831" y="361"/>
                    <a:pt x="836" y="355"/>
                  </a:cubicBezTo>
                  <a:cubicBezTo>
                    <a:pt x="840" y="348"/>
                    <a:pt x="853" y="346"/>
                    <a:pt x="857" y="339"/>
                  </a:cubicBezTo>
                  <a:cubicBezTo>
                    <a:pt x="862" y="333"/>
                    <a:pt x="868" y="316"/>
                    <a:pt x="857" y="294"/>
                  </a:cubicBezTo>
                  <a:cubicBezTo>
                    <a:pt x="846" y="272"/>
                    <a:pt x="838" y="263"/>
                    <a:pt x="844" y="252"/>
                  </a:cubicBezTo>
                  <a:cubicBezTo>
                    <a:pt x="851" y="241"/>
                    <a:pt x="844" y="235"/>
                    <a:pt x="842" y="226"/>
                  </a:cubicBezTo>
                  <a:cubicBezTo>
                    <a:pt x="840" y="218"/>
                    <a:pt x="849" y="209"/>
                    <a:pt x="859" y="202"/>
                  </a:cubicBezTo>
                  <a:cubicBezTo>
                    <a:pt x="870" y="196"/>
                    <a:pt x="866" y="183"/>
                    <a:pt x="862" y="172"/>
                  </a:cubicBezTo>
                  <a:cubicBezTo>
                    <a:pt x="857" y="161"/>
                    <a:pt x="838" y="137"/>
                    <a:pt x="829" y="135"/>
                  </a:cubicBezTo>
                  <a:cubicBezTo>
                    <a:pt x="820" y="133"/>
                    <a:pt x="820" y="146"/>
                    <a:pt x="809" y="150"/>
                  </a:cubicBezTo>
                  <a:cubicBezTo>
                    <a:pt x="799" y="154"/>
                    <a:pt x="801" y="139"/>
                    <a:pt x="796" y="130"/>
                  </a:cubicBezTo>
                  <a:cubicBezTo>
                    <a:pt x="792" y="122"/>
                    <a:pt x="792" y="135"/>
                    <a:pt x="779" y="133"/>
                  </a:cubicBezTo>
                  <a:cubicBezTo>
                    <a:pt x="766" y="130"/>
                    <a:pt x="746" y="126"/>
                    <a:pt x="740" y="128"/>
                  </a:cubicBezTo>
                  <a:cubicBezTo>
                    <a:pt x="733" y="130"/>
                    <a:pt x="705" y="133"/>
                    <a:pt x="688" y="124"/>
                  </a:cubicBezTo>
                  <a:cubicBezTo>
                    <a:pt x="670" y="115"/>
                    <a:pt x="650" y="111"/>
                    <a:pt x="646" y="104"/>
                  </a:cubicBezTo>
                  <a:cubicBezTo>
                    <a:pt x="642" y="98"/>
                    <a:pt x="646" y="89"/>
                    <a:pt x="650" y="80"/>
                  </a:cubicBezTo>
                  <a:cubicBezTo>
                    <a:pt x="655" y="72"/>
                    <a:pt x="642" y="65"/>
                    <a:pt x="631" y="72"/>
                  </a:cubicBezTo>
                  <a:cubicBezTo>
                    <a:pt x="620" y="78"/>
                    <a:pt x="613" y="54"/>
                    <a:pt x="613" y="54"/>
                  </a:cubicBezTo>
                  <a:cubicBezTo>
                    <a:pt x="603" y="41"/>
                    <a:pt x="598" y="39"/>
                    <a:pt x="587" y="46"/>
                  </a:cubicBezTo>
                  <a:cubicBezTo>
                    <a:pt x="576" y="52"/>
                    <a:pt x="568" y="59"/>
                    <a:pt x="566" y="46"/>
                  </a:cubicBezTo>
                  <a:cubicBezTo>
                    <a:pt x="563" y="33"/>
                    <a:pt x="561" y="33"/>
                    <a:pt x="550" y="30"/>
                  </a:cubicBezTo>
                  <a:cubicBezTo>
                    <a:pt x="539" y="28"/>
                    <a:pt x="539" y="22"/>
                    <a:pt x="544" y="13"/>
                  </a:cubicBezTo>
                  <a:cubicBezTo>
                    <a:pt x="548" y="5"/>
                    <a:pt x="542" y="0"/>
                    <a:pt x="531" y="0"/>
                  </a:cubicBezTo>
                  <a:cubicBezTo>
                    <a:pt x="525" y="6"/>
                    <a:pt x="518" y="15"/>
                    <a:pt x="518" y="19"/>
                  </a:cubicBezTo>
                  <a:cubicBezTo>
                    <a:pt x="518" y="28"/>
                    <a:pt x="507" y="35"/>
                    <a:pt x="500" y="39"/>
                  </a:cubicBezTo>
                  <a:close/>
                </a:path>
              </a:pathLst>
            </a:custGeom>
            <a:solidFill>
              <a:srgbClr val="FFA880">
                <a:lumMod val="20000"/>
                <a:lumOff val="80000"/>
              </a:srgbClr>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4" name="Freeform 456">
              <a:extLst>
                <a:ext uri="{FF2B5EF4-FFF2-40B4-BE49-F238E27FC236}">
                  <a16:creationId xmlns:a16="http://schemas.microsoft.com/office/drawing/2014/main" id="{09050E16-C40C-C9BF-DF81-D25BA052EB94}"/>
                </a:ext>
              </a:extLst>
            </p:cNvPr>
            <p:cNvSpPr>
              <a:spLocks/>
            </p:cNvSpPr>
            <p:nvPr/>
          </p:nvSpPr>
          <p:spPr bwMode="auto">
            <a:xfrm>
              <a:off x="1382820" y="1951271"/>
              <a:ext cx="2214122" cy="1946808"/>
            </a:xfrm>
            <a:custGeom>
              <a:avLst/>
              <a:gdLst>
                <a:gd name="T0" fmla="*/ 2381 w 2538"/>
                <a:gd name="T1" fmla="*/ 691 h 2230"/>
                <a:gd name="T2" fmla="*/ 2242 w 2538"/>
                <a:gd name="T3" fmla="*/ 545 h 2230"/>
                <a:gd name="T4" fmla="*/ 2076 w 2538"/>
                <a:gd name="T5" fmla="*/ 463 h 2230"/>
                <a:gd name="T6" fmla="*/ 1928 w 2538"/>
                <a:gd name="T7" fmla="*/ 428 h 2230"/>
                <a:gd name="T8" fmla="*/ 1750 w 2538"/>
                <a:gd name="T9" fmla="*/ 395 h 2230"/>
                <a:gd name="T10" fmla="*/ 1630 w 2538"/>
                <a:gd name="T11" fmla="*/ 402 h 2230"/>
                <a:gd name="T12" fmla="*/ 1460 w 2538"/>
                <a:gd name="T13" fmla="*/ 199 h 2230"/>
                <a:gd name="T14" fmla="*/ 1282 w 2538"/>
                <a:gd name="T15" fmla="*/ 40 h 2230"/>
                <a:gd name="T16" fmla="*/ 966 w 2538"/>
                <a:gd name="T17" fmla="*/ 81 h 2230"/>
                <a:gd name="T18" fmla="*/ 946 w 2538"/>
                <a:gd name="T19" fmla="*/ 305 h 2230"/>
                <a:gd name="T20" fmla="*/ 804 w 2538"/>
                <a:gd name="T21" fmla="*/ 325 h 2230"/>
                <a:gd name="T22" fmla="*/ 743 w 2538"/>
                <a:gd name="T23" fmla="*/ 383 h 2230"/>
                <a:gd name="T24" fmla="*/ 708 w 2538"/>
                <a:gd name="T25" fmla="*/ 203 h 2230"/>
                <a:gd name="T26" fmla="*/ 447 w 2538"/>
                <a:gd name="T27" fmla="*/ 197 h 2230"/>
                <a:gd name="T28" fmla="*/ 229 w 2538"/>
                <a:gd name="T29" fmla="*/ 319 h 2230"/>
                <a:gd name="T30" fmla="*/ 296 w 2538"/>
                <a:gd name="T31" fmla="*/ 505 h 2230"/>
                <a:gd name="T32" fmla="*/ 272 w 2538"/>
                <a:gd name="T33" fmla="*/ 781 h 2230"/>
                <a:gd name="T34" fmla="*/ 113 w 2538"/>
                <a:gd name="T35" fmla="*/ 1062 h 2230"/>
                <a:gd name="T36" fmla="*/ 0 w 2538"/>
                <a:gd name="T37" fmla="*/ 1155 h 2230"/>
                <a:gd name="T38" fmla="*/ 185 w 2538"/>
                <a:gd name="T39" fmla="*/ 1277 h 2230"/>
                <a:gd name="T40" fmla="*/ 209 w 2538"/>
                <a:gd name="T41" fmla="*/ 1401 h 2230"/>
                <a:gd name="T42" fmla="*/ 461 w 2538"/>
                <a:gd name="T43" fmla="*/ 1279 h 2230"/>
                <a:gd name="T44" fmla="*/ 522 w 2538"/>
                <a:gd name="T45" fmla="*/ 1268 h 2230"/>
                <a:gd name="T46" fmla="*/ 655 w 2538"/>
                <a:gd name="T47" fmla="*/ 1342 h 2230"/>
                <a:gd name="T48" fmla="*/ 629 w 2538"/>
                <a:gd name="T49" fmla="*/ 1462 h 2230"/>
                <a:gd name="T50" fmla="*/ 624 w 2538"/>
                <a:gd name="T51" fmla="*/ 1566 h 2230"/>
                <a:gd name="T52" fmla="*/ 783 w 2538"/>
                <a:gd name="T53" fmla="*/ 1534 h 2230"/>
                <a:gd name="T54" fmla="*/ 938 w 2538"/>
                <a:gd name="T55" fmla="*/ 1471 h 2230"/>
                <a:gd name="T56" fmla="*/ 872 w 2538"/>
                <a:gd name="T57" fmla="*/ 1292 h 2230"/>
                <a:gd name="T58" fmla="*/ 916 w 2538"/>
                <a:gd name="T59" fmla="*/ 1201 h 2230"/>
                <a:gd name="T60" fmla="*/ 1040 w 2538"/>
                <a:gd name="T61" fmla="*/ 1214 h 2230"/>
                <a:gd name="T62" fmla="*/ 1199 w 2538"/>
                <a:gd name="T63" fmla="*/ 1231 h 2230"/>
                <a:gd name="T64" fmla="*/ 1256 w 2538"/>
                <a:gd name="T65" fmla="*/ 1288 h 2230"/>
                <a:gd name="T66" fmla="*/ 1234 w 2538"/>
                <a:gd name="T67" fmla="*/ 1429 h 2230"/>
                <a:gd name="T68" fmla="*/ 1273 w 2538"/>
                <a:gd name="T69" fmla="*/ 1514 h 2230"/>
                <a:gd name="T70" fmla="*/ 1314 w 2538"/>
                <a:gd name="T71" fmla="*/ 1651 h 2230"/>
                <a:gd name="T72" fmla="*/ 1423 w 2538"/>
                <a:gd name="T73" fmla="*/ 1773 h 2230"/>
                <a:gd name="T74" fmla="*/ 1395 w 2538"/>
                <a:gd name="T75" fmla="*/ 1923 h 2230"/>
                <a:gd name="T76" fmla="*/ 1530 w 2538"/>
                <a:gd name="T77" fmla="*/ 1941 h 2230"/>
                <a:gd name="T78" fmla="*/ 1519 w 2538"/>
                <a:gd name="T79" fmla="*/ 2026 h 2230"/>
                <a:gd name="T80" fmla="*/ 1495 w 2538"/>
                <a:gd name="T81" fmla="*/ 2152 h 2230"/>
                <a:gd name="T82" fmla="*/ 1573 w 2538"/>
                <a:gd name="T83" fmla="*/ 2169 h 2230"/>
                <a:gd name="T84" fmla="*/ 1654 w 2538"/>
                <a:gd name="T85" fmla="*/ 2117 h 2230"/>
                <a:gd name="T86" fmla="*/ 1786 w 2538"/>
                <a:gd name="T87" fmla="*/ 2103 h 2230"/>
                <a:gd name="T88" fmla="*/ 1905 w 2538"/>
                <a:gd name="T89" fmla="*/ 2021 h 2230"/>
                <a:gd name="T90" fmla="*/ 2020 w 2538"/>
                <a:gd name="T91" fmla="*/ 1995 h 2230"/>
                <a:gd name="T92" fmla="*/ 2078 w 2538"/>
                <a:gd name="T93" fmla="*/ 1930 h 2230"/>
                <a:gd name="T94" fmla="*/ 2028 w 2538"/>
                <a:gd name="T95" fmla="*/ 1758 h 2230"/>
                <a:gd name="T96" fmla="*/ 2011 w 2538"/>
                <a:gd name="T97" fmla="*/ 1614 h 2230"/>
                <a:gd name="T98" fmla="*/ 2216 w 2538"/>
                <a:gd name="T99" fmla="*/ 1564 h 2230"/>
                <a:gd name="T100" fmla="*/ 2255 w 2538"/>
                <a:gd name="T101" fmla="*/ 1436 h 2230"/>
                <a:gd name="T102" fmla="*/ 2253 w 2538"/>
                <a:gd name="T103" fmla="*/ 1318 h 2230"/>
                <a:gd name="T104" fmla="*/ 2242 w 2538"/>
                <a:gd name="T105" fmla="*/ 1188 h 2230"/>
                <a:gd name="T106" fmla="*/ 2172 w 2538"/>
                <a:gd name="T107" fmla="*/ 1055 h 2230"/>
                <a:gd name="T108" fmla="*/ 2181 w 2538"/>
                <a:gd name="T109" fmla="*/ 889 h 2230"/>
                <a:gd name="T110" fmla="*/ 2316 w 2538"/>
                <a:gd name="T111" fmla="*/ 841 h 2230"/>
                <a:gd name="T112" fmla="*/ 2472 w 2538"/>
                <a:gd name="T113" fmla="*/ 804 h 2230"/>
                <a:gd name="T114" fmla="*/ 2538 w 2538"/>
                <a:gd name="T115" fmla="*/ 711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38" h="2230">
                  <a:moveTo>
                    <a:pt x="2536" y="711"/>
                  </a:moveTo>
                  <a:cubicBezTo>
                    <a:pt x="2523" y="711"/>
                    <a:pt x="2516" y="715"/>
                    <a:pt x="2501" y="713"/>
                  </a:cubicBezTo>
                  <a:cubicBezTo>
                    <a:pt x="2486" y="711"/>
                    <a:pt x="2475" y="698"/>
                    <a:pt x="2457" y="691"/>
                  </a:cubicBezTo>
                  <a:cubicBezTo>
                    <a:pt x="2440" y="685"/>
                    <a:pt x="2425" y="696"/>
                    <a:pt x="2414" y="700"/>
                  </a:cubicBezTo>
                  <a:cubicBezTo>
                    <a:pt x="2403" y="704"/>
                    <a:pt x="2392" y="704"/>
                    <a:pt x="2381" y="691"/>
                  </a:cubicBezTo>
                  <a:cubicBezTo>
                    <a:pt x="2370" y="679"/>
                    <a:pt x="2354" y="656"/>
                    <a:pt x="2365" y="654"/>
                  </a:cubicBezTo>
                  <a:cubicBezTo>
                    <a:pt x="2353" y="644"/>
                    <a:pt x="2334" y="638"/>
                    <a:pt x="2318" y="641"/>
                  </a:cubicBezTo>
                  <a:cubicBezTo>
                    <a:pt x="2298" y="646"/>
                    <a:pt x="2298" y="626"/>
                    <a:pt x="2311" y="617"/>
                  </a:cubicBezTo>
                  <a:cubicBezTo>
                    <a:pt x="2324" y="609"/>
                    <a:pt x="2296" y="595"/>
                    <a:pt x="2283" y="591"/>
                  </a:cubicBezTo>
                  <a:cubicBezTo>
                    <a:pt x="2270" y="587"/>
                    <a:pt x="2246" y="556"/>
                    <a:pt x="2242" y="545"/>
                  </a:cubicBezTo>
                  <a:cubicBezTo>
                    <a:pt x="2237" y="535"/>
                    <a:pt x="2222" y="515"/>
                    <a:pt x="2211" y="495"/>
                  </a:cubicBezTo>
                  <a:cubicBezTo>
                    <a:pt x="2200" y="476"/>
                    <a:pt x="2194" y="471"/>
                    <a:pt x="2176" y="469"/>
                  </a:cubicBezTo>
                  <a:cubicBezTo>
                    <a:pt x="2159" y="467"/>
                    <a:pt x="2157" y="478"/>
                    <a:pt x="2146" y="491"/>
                  </a:cubicBezTo>
                  <a:cubicBezTo>
                    <a:pt x="2135" y="504"/>
                    <a:pt x="2122" y="504"/>
                    <a:pt x="2111" y="500"/>
                  </a:cubicBezTo>
                  <a:cubicBezTo>
                    <a:pt x="2100" y="495"/>
                    <a:pt x="2083" y="474"/>
                    <a:pt x="2076" y="463"/>
                  </a:cubicBezTo>
                  <a:cubicBezTo>
                    <a:pt x="2070" y="452"/>
                    <a:pt x="2063" y="450"/>
                    <a:pt x="2052" y="454"/>
                  </a:cubicBezTo>
                  <a:cubicBezTo>
                    <a:pt x="2045" y="457"/>
                    <a:pt x="2031" y="450"/>
                    <a:pt x="2024" y="446"/>
                  </a:cubicBezTo>
                  <a:cubicBezTo>
                    <a:pt x="2019" y="448"/>
                    <a:pt x="2014" y="450"/>
                    <a:pt x="2011" y="452"/>
                  </a:cubicBezTo>
                  <a:cubicBezTo>
                    <a:pt x="2000" y="458"/>
                    <a:pt x="1985" y="450"/>
                    <a:pt x="1972" y="447"/>
                  </a:cubicBezTo>
                  <a:cubicBezTo>
                    <a:pt x="1959" y="445"/>
                    <a:pt x="1937" y="432"/>
                    <a:pt x="1928" y="428"/>
                  </a:cubicBezTo>
                  <a:cubicBezTo>
                    <a:pt x="1920" y="423"/>
                    <a:pt x="1896" y="408"/>
                    <a:pt x="1885" y="402"/>
                  </a:cubicBezTo>
                  <a:cubicBezTo>
                    <a:pt x="1874" y="395"/>
                    <a:pt x="1865" y="404"/>
                    <a:pt x="1852" y="406"/>
                  </a:cubicBezTo>
                  <a:cubicBezTo>
                    <a:pt x="1839" y="408"/>
                    <a:pt x="1837" y="413"/>
                    <a:pt x="1828" y="421"/>
                  </a:cubicBezTo>
                  <a:cubicBezTo>
                    <a:pt x="1819" y="430"/>
                    <a:pt x="1811" y="428"/>
                    <a:pt x="1795" y="430"/>
                  </a:cubicBezTo>
                  <a:cubicBezTo>
                    <a:pt x="1780" y="432"/>
                    <a:pt x="1761" y="408"/>
                    <a:pt x="1750" y="395"/>
                  </a:cubicBezTo>
                  <a:cubicBezTo>
                    <a:pt x="1739" y="382"/>
                    <a:pt x="1735" y="387"/>
                    <a:pt x="1721" y="393"/>
                  </a:cubicBezTo>
                  <a:cubicBezTo>
                    <a:pt x="1708" y="400"/>
                    <a:pt x="1706" y="408"/>
                    <a:pt x="1695" y="417"/>
                  </a:cubicBezTo>
                  <a:cubicBezTo>
                    <a:pt x="1684" y="426"/>
                    <a:pt x="1669" y="417"/>
                    <a:pt x="1665" y="408"/>
                  </a:cubicBezTo>
                  <a:cubicBezTo>
                    <a:pt x="1661" y="400"/>
                    <a:pt x="1665" y="389"/>
                    <a:pt x="1656" y="387"/>
                  </a:cubicBezTo>
                  <a:cubicBezTo>
                    <a:pt x="1647" y="384"/>
                    <a:pt x="1641" y="393"/>
                    <a:pt x="1630" y="402"/>
                  </a:cubicBezTo>
                  <a:cubicBezTo>
                    <a:pt x="1619" y="410"/>
                    <a:pt x="1613" y="384"/>
                    <a:pt x="1604" y="376"/>
                  </a:cubicBezTo>
                  <a:cubicBezTo>
                    <a:pt x="1595" y="367"/>
                    <a:pt x="1597" y="347"/>
                    <a:pt x="1600" y="334"/>
                  </a:cubicBezTo>
                  <a:cubicBezTo>
                    <a:pt x="1602" y="321"/>
                    <a:pt x="1591" y="310"/>
                    <a:pt x="1580" y="302"/>
                  </a:cubicBezTo>
                  <a:cubicBezTo>
                    <a:pt x="1569" y="293"/>
                    <a:pt x="1534" y="286"/>
                    <a:pt x="1515" y="278"/>
                  </a:cubicBezTo>
                  <a:cubicBezTo>
                    <a:pt x="1495" y="269"/>
                    <a:pt x="1467" y="223"/>
                    <a:pt x="1460" y="199"/>
                  </a:cubicBezTo>
                  <a:cubicBezTo>
                    <a:pt x="1454" y="175"/>
                    <a:pt x="1428" y="164"/>
                    <a:pt x="1417" y="151"/>
                  </a:cubicBezTo>
                  <a:cubicBezTo>
                    <a:pt x="1411" y="144"/>
                    <a:pt x="1397" y="120"/>
                    <a:pt x="1384" y="99"/>
                  </a:cubicBezTo>
                  <a:cubicBezTo>
                    <a:pt x="1386" y="104"/>
                    <a:pt x="1387" y="107"/>
                    <a:pt x="1387" y="107"/>
                  </a:cubicBezTo>
                  <a:cubicBezTo>
                    <a:pt x="1387" y="107"/>
                    <a:pt x="1367" y="78"/>
                    <a:pt x="1346" y="64"/>
                  </a:cubicBezTo>
                  <a:cubicBezTo>
                    <a:pt x="1326" y="49"/>
                    <a:pt x="1306" y="37"/>
                    <a:pt x="1282" y="40"/>
                  </a:cubicBezTo>
                  <a:cubicBezTo>
                    <a:pt x="1259" y="43"/>
                    <a:pt x="1236" y="40"/>
                    <a:pt x="1216" y="55"/>
                  </a:cubicBezTo>
                  <a:cubicBezTo>
                    <a:pt x="1195" y="69"/>
                    <a:pt x="1169" y="75"/>
                    <a:pt x="1137" y="69"/>
                  </a:cubicBezTo>
                  <a:cubicBezTo>
                    <a:pt x="1105" y="64"/>
                    <a:pt x="1085" y="78"/>
                    <a:pt x="1068" y="58"/>
                  </a:cubicBezTo>
                  <a:cubicBezTo>
                    <a:pt x="1050" y="37"/>
                    <a:pt x="1024" y="0"/>
                    <a:pt x="1004" y="23"/>
                  </a:cubicBezTo>
                  <a:cubicBezTo>
                    <a:pt x="983" y="46"/>
                    <a:pt x="969" y="64"/>
                    <a:pt x="966" y="81"/>
                  </a:cubicBezTo>
                  <a:cubicBezTo>
                    <a:pt x="963" y="98"/>
                    <a:pt x="952" y="148"/>
                    <a:pt x="940" y="168"/>
                  </a:cubicBezTo>
                  <a:cubicBezTo>
                    <a:pt x="928" y="188"/>
                    <a:pt x="937" y="229"/>
                    <a:pt x="949" y="246"/>
                  </a:cubicBezTo>
                  <a:cubicBezTo>
                    <a:pt x="960" y="264"/>
                    <a:pt x="966" y="270"/>
                    <a:pt x="966" y="293"/>
                  </a:cubicBezTo>
                  <a:lnTo>
                    <a:pt x="966" y="339"/>
                  </a:lnTo>
                  <a:cubicBezTo>
                    <a:pt x="966" y="339"/>
                    <a:pt x="957" y="316"/>
                    <a:pt x="946" y="305"/>
                  </a:cubicBezTo>
                  <a:cubicBezTo>
                    <a:pt x="934" y="293"/>
                    <a:pt x="946" y="305"/>
                    <a:pt x="923" y="299"/>
                  </a:cubicBezTo>
                  <a:cubicBezTo>
                    <a:pt x="899" y="293"/>
                    <a:pt x="899" y="299"/>
                    <a:pt x="885" y="278"/>
                  </a:cubicBezTo>
                  <a:cubicBezTo>
                    <a:pt x="870" y="258"/>
                    <a:pt x="859" y="229"/>
                    <a:pt x="838" y="244"/>
                  </a:cubicBezTo>
                  <a:cubicBezTo>
                    <a:pt x="818" y="258"/>
                    <a:pt x="809" y="255"/>
                    <a:pt x="809" y="276"/>
                  </a:cubicBezTo>
                  <a:cubicBezTo>
                    <a:pt x="809" y="296"/>
                    <a:pt x="809" y="310"/>
                    <a:pt x="804" y="325"/>
                  </a:cubicBezTo>
                  <a:cubicBezTo>
                    <a:pt x="798" y="339"/>
                    <a:pt x="815" y="354"/>
                    <a:pt x="827" y="336"/>
                  </a:cubicBezTo>
                  <a:cubicBezTo>
                    <a:pt x="838" y="319"/>
                    <a:pt x="844" y="334"/>
                    <a:pt x="847" y="360"/>
                  </a:cubicBezTo>
                  <a:cubicBezTo>
                    <a:pt x="850" y="386"/>
                    <a:pt x="847" y="397"/>
                    <a:pt x="833" y="415"/>
                  </a:cubicBezTo>
                  <a:cubicBezTo>
                    <a:pt x="818" y="432"/>
                    <a:pt x="804" y="444"/>
                    <a:pt x="783" y="423"/>
                  </a:cubicBezTo>
                  <a:cubicBezTo>
                    <a:pt x="763" y="403"/>
                    <a:pt x="769" y="383"/>
                    <a:pt x="743" y="383"/>
                  </a:cubicBezTo>
                  <a:cubicBezTo>
                    <a:pt x="716" y="383"/>
                    <a:pt x="702" y="348"/>
                    <a:pt x="719" y="342"/>
                  </a:cubicBezTo>
                  <a:cubicBezTo>
                    <a:pt x="737" y="336"/>
                    <a:pt x="757" y="354"/>
                    <a:pt x="766" y="336"/>
                  </a:cubicBezTo>
                  <a:cubicBezTo>
                    <a:pt x="775" y="319"/>
                    <a:pt x="777" y="307"/>
                    <a:pt x="766" y="287"/>
                  </a:cubicBezTo>
                  <a:cubicBezTo>
                    <a:pt x="754" y="267"/>
                    <a:pt x="748" y="241"/>
                    <a:pt x="740" y="229"/>
                  </a:cubicBezTo>
                  <a:cubicBezTo>
                    <a:pt x="731" y="217"/>
                    <a:pt x="708" y="229"/>
                    <a:pt x="708" y="203"/>
                  </a:cubicBezTo>
                  <a:cubicBezTo>
                    <a:pt x="708" y="177"/>
                    <a:pt x="714" y="171"/>
                    <a:pt x="693" y="165"/>
                  </a:cubicBezTo>
                  <a:cubicBezTo>
                    <a:pt x="693" y="165"/>
                    <a:pt x="670" y="157"/>
                    <a:pt x="653" y="157"/>
                  </a:cubicBezTo>
                  <a:cubicBezTo>
                    <a:pt x="635" y="157"/>
                    <a:pt x="618" y="148"/>
                    <a:pt x="606" y="159"/>
                  </a:cubicBezTo>
                  <a:cubicBezTo>
                    <a:pt x="595" y="171"/>
                    <a:pt x="554" y="165"/>
                    <a:pt x="536" y="174"/>
                  </a:cubicBezTo>
                  <a:cubicBezTo>
                    <a:pt x="519" y="183"/>
                    <a:pt x="464" y="206"/>
                    <a:pt x="447" y="197"/>
                  </a:cubicBezTo>
                  <a:cubicBezTo>
                    <a:pt x="429" y="188"/>
                    <a:pt x="397" y="180"/>
                    <a:pt x="377" y="186"/>
                  </a:cubicBezTo>
                  <a:cubicBezTo>
                    <a:pt x="357" y="191"/>
                    <a:pt x="313" y="186"/>
                    <a:pt x="296" y="203"/>
                  </a:cubicBezTo>
                  <a:cubicBezTo>
                    <a:pt x="278" y="220"/>
                    <a:pt x="246" y="244"/>
                    <a:pt x="235" y="261"/>
                  </a:cubicBezTo>
                  <a:cubicBezTo>
                    <a:pt x="223" y="278"/>
                    <a:pt x="226" y="287"/>
                    <a:pt x="243" y="299"/>
                  </a:cubicBezTo>
                  <a:cubicBezTo>
                    <a:pt x="261" y="310"/>
                    <a:pt x="255" y="322"/>
                    <a:pt x="229" y="319"/>
                  </a:cubicBezTo>
                  <a:cubicBezTo>
                    <a:pt x="203" y="316"/>
                    <a:pt x="203" y="319"/>
                    <a:pt x="197" y="342"/>
                  </a:cubicBezTo>
                  <a:cubicBezTo>
                    <a:pt x="191" y="365"/>
                    <a:pt x="191" y="389"/>
                    <a:pt x="182" y="412"/>
                  </a:cubicBezTo>
                  <a:cubicBezTo>
                    <a:pt x="174" y="435"/>
                    <a:pt x="168" y="473"/>
                    <a:pt x="200" y="479"/>
                  </a:cubicBezTo>
                  <a:cubicBezTo>
                    <a:pt x="232" y="484"/>
                    <a:pt x="281" y="476"/>
                    <a:pt x="296" y="482"/>
                  </a:cubicBezTo>
                  <a:cubicBezTo>
                    <a:pt x="310" y="487"/>
                    <a:pt x="298" y="482"/>
                    <a:pt x="296" y="505"/>
                  </a:cubicBezTo>
                  <a:cubicBezTo>
                    <a:pt x="293" y="528"/>
                    <a:pt x="296" y="545"/>
                    <a:pt x="284" y="557"/>
                  </a:cubicBezTo>
                  <a:cubicBezTo>
                    <a:pt x="272" y="569"/>
                    <a:pt x="290" y="572"/>
                    <a:pt x="287" y="595"/>
                  </a:cubicBezTo>
                  <a:cubicBezTo>
                    <a:pt x="284" y="618"/>
                    <a:pt x="275" y="603"/>
                    <a:pt x="269" y="624"/>
                  </a:cubicBezTo>
                  <a:cubicBezTo>
                    <a:pt x="264" y="644"/>
                    <a:pt x="267" y="653"/>
                    <a:pt x="272" y="682"/>
                  </a:cubicBezTo>
                  <a:cubicBezTo>
                    <a:pt x="278" y="711"/>
                    <a:pt x="287" y="754"/>
                    <a:pt x="272" y="781"/>
                  </a:cubicBezTo>
                  <a:cubicBezTo>
                    <a:pt x="258" y="807"/>
                    <a:pt x="238" y="856"/>
                    <a:pt x="220" y="876"/>
                  </a:cubicBezTo>
                  <a:cubicBezTo>
                    <a:pt x="203" y="897"/>
                    <a:pt x="194" y="934"/>
                    <a:pt x="197" y="960"/>
                  </a:cubicBezTo>
                  <a:cubicBezTo>
                    <a:pt x="200" y="987"/>
                    <a:pt x="188" y="1027"/>
                    <a:pt x="188" y="1039"/>
                  </a:cubicBezTo>
                  <a:cubicBezTo>
                    <a:pt x="188" y="1050"/>
                    <a:pt x="188" y="1085"/>
                    <a:pt x="168" y="1074"/>
                  </a:cubicBezTo>
                  <a:cubicBezTo>
                    <a:pt x="148" y="1062"/>
                    <a:pt x="133" y="1068"/>
                    <a:pt x="113" y="1062"/>
                  </a:cubicBezTo>
                  <a:cubicBezTo>
                    <a:pt x="92" y="1056"/>
                    <a:pt x="78" y="1045"/>
                    <a:pt x="63" y="1050"/>
                  </a:cubicBezTo>
                  <a:cubicBezTo>
                    <a:pt x="49" y="1056"/>
                    <a:pt x="11" y="1048"/>
                    <a:pt x="11" y="1068"/>
                  </a:cubicBezTo>
                  <a:cubicBezTo>
                    <a:pt x="11" y="1088"/>
                    <a:pt x="8" y="1106"/>
                    <a:pt x="17" y="1111"/>
                  </a:cubicBezTo>
                  <a:cubicBezTo>
                    <a:pt x="26" y="1117"/>
                    <a:pt x="37" y="1123"/>
                    <a:pt x="20" y="1132"/>
                  </a:cubicBezTo>
                  <a:cubicBezTo>
                    <a:pt x="2" y="1140"/>
                    <a:pt x="0" y="1138"/>
                    <a:pt x="0" y="1155"/>
                  </a:cubicBezTo>
                  <a:cubicBezTo>
                    <a:pt x="0" y="1172"/>
                    <a:pt x="0" y="1198"/>
                    <a:pt x="14" y="1204"/>
                  </a:cubicBezTo>
                  <a:cubicBezTo>
                    <a:pt x="29" y="1210"/>
                    <a:pt x="66" y="1225"/>
                    <a:pt x="84" y="1230"/>
                  </a:cubicBezTo>
                  <a:cubicBezTo>
                    <a:pt x="101" y="1236"/>
                    <a:pt x="130" y="1245"/>
                    <a:pt x="133" y="1233"/>
                  </a:cubicBezTo>
                  <a:cubicBezTo>
                    <a:pt x="136" y="1222"/>
                    <a:pt x="153" y="1196"/>
                    <a:pt x="156" y="1219"/>
                  </a:cubicBezTo>
                  <a:cubicBezTo>
                    <a:pt x="159" y="1242"/>
                    <a:pt x="177" y="1271"/>
                    <a:pt x="185" y="1277"/>
                  </a:cubicBezTo>
                  <a:cubicBezTo>
                    <a:pt x="194" y="1283"/>
                    <a:pt x="197" y="1312"/>
                    <a:pt x="185" y="1326"/>
                  </a:cubicBezTo>
                  <a:cubicBezTo>
                    <a:pt x="174" y="1341"/>
                    <a:pt x="159" y="1381"/>
                    <a:pt x="165" y="1390"/>
                  </a:cubicBezTo>
                  <a:cubicBezTo>
                    <a:pt x="171" y="1399"/>
                    <a:pt x="185" y="1407"/>
                    <a:pt x="185" y="1407"/>
                  </a:cubicBezTo>
                  <a:cubicBezTo>
                    <a:pt x="185" y="1407"/>
                    <a:pt x="185" y="1408"/>
                    <a:pt x="183" y="1409"/>
                  </a:cubicBezTo>
                  <a:cubicBezTo>
                    <a:pt x="193" y="1409"/>
                    <a:pt x="204" y="1408"/>
                    <a:pt x="209" y="1401"/>
                  </a:cubicBezTo>
                  <a:cubicBezTo>
                    <a:pt x="217" y="1388"/>
                    <a:pt x="256" y="1390"/>
                    <a:pt x="269" y="1388"/>
                  </a:cubicBezTo>
                  <a:cubicBezTo>
                    <a:pt x="283" y="1386"/>
                    <a:pt x="326" y="1381"/>
                    <a:pt x="341" y="1366"/>
                  </a:cubicBezTo>
                  <a:cubicBezTo>
                    <a:pt x="357" y="1351"/>
                    <a:pt x="391" y="1331"/>
                    <a:pt x="404" y="1323"/>
                  </a:cubicBezTo>
                  <a:cubicBezTo>
                    <a:pt x="418" y="1314"/>
                    <a:pt x="428" y="1307"/>
                    <a:pt x="444" y="1299"/>
                  </a:cubicBezTo>
                  <a:cubicBezTo>
                    <a:pt x="459" y="1290"/>
                    <a:pt x="457" y="1288"/>
                    <a:pt x="461" y="1279"/>
                  </a:cubicBezTo>
                  <a:cubicBezTo>
                    <a:pt x="465" y="1270"/>
                    <a:pt x="472" y="1266"/>
                    <a:pt x="457" y="1255"/>
                  </a:cubicBezTo>
                  <a:cubicBezTo>
                    <a:pt x="441" y="1244"/>
                    <a:pt x="457" y="1240"/>
                    <a:pt x="461" y="1229"/>
                  </a:cubicBezTo>
                  <a:cubicBezTo>
                    <a:pt x="465" y="1218"/>
                    <a:pt x="472" y="1207"/>
                    <a:pt x="485" y="1216"/>
                  </a:cubicBezTo>
                  <a:cubicBezTo>
                    <a:pt x="498" y="1225"/>
                    <a:pt x="502" y="1233"/>
                    <a:pt x="513" y="1238"/>
                  </a:cubicBezTo>
                  <a:cubicBezTo>
                    <a:pt x="524" y="1242"/>
                    <a:pt x="518" y="1255"/>
                    <a:pt x="522" y="1268"/>
                  </a:cubicBezTo>
                  <a:cubicBezTo>
                    <a:pt x="526" y="1281"/>
                    <a:pt x="537" y="1283"/>
                    <a:pt x="548" y="1286"/>
                  </a:cubicBezTo>
                  <a:cubicBezTo>
                    <a:pt x="559" y="1288"/>
                    <a:pt x="563" y="1294"/>
                    <a:pt x="572" y="1301"/>
                  </a:cubicBezTo>
                  <a:cubicBezTo>
                    <a:pt x="581" y="1307"/>
                    <a:pt x="594" y="1307"/>
                    <a:pt x="603" y="1301"/>
                  </a:cubicBezTo>
                  <a:cubicBezTo>
                    <a:pt x="611" y="1294"/>
                    <a:pt x="631" y="1296"/>
                    <a:pt x="637" y="1307"/>
                  </a:cubicBezTo>
                  <a:cubicBezTo>
                    <a:pt x="644" y="1318"/>
                    <a:pt x="642" y="1338"/>
                    <a:pt x="655" y="1342"/>
                  </a:cubicBezTo>
                  <a:cubicBezTo>
                    <a:pt x="668" y="1347"/>
                    <a:pt x="670" y="1360"/>
                    <a:pt x="650" y="1362"/>
                  </a:cubicBezTo>
                  <a:cubicBezTo>
                    <a:pt x="631" y="1364"/>
                    <a:pt x="635" y="1375"/>
                    <a:pt x="640" y="1384"/>
                  </a:cubicBezTo>
                  <a:cubicBezTo>
                    <a:pt x="644" y="1392"/>
                    <a:pt x="646" y="1392"/>
                    <a:pt x="640" y="1405"/>
                  </a:cubicBezTo>
                  <a:cubicBezTo>
                    <a:pt x="633" y="1418"/>
                    <a:pt x="642" y="1431"/>
                    <a:pt x="629" y="1438"/>
                  </a:cubicBezTo>
                  <a:cubicBezTo>
                    <a:pt x="616" y="1444"/>
                    <a:pt x="611" y="1451"/>
                    <a:pt x="629" y="1462"/>
                  </a:cubicBezTo>
                  <a:cubicBezTo>
                    <a:pt x="646" y="1473"/>
                    <a:pt x="657" y="1477"/>
                    <a:pt x="670" y="1475"/>
                  </a:cubicBezTo>
                  <a:cubicBezTo>
                    <a:pt x="683" y="1473"/>
                    <a:pt x="681" y="1482"/>
                    <a:pt x="677" y="1497"/>
                  </a:cubicBezTo>
                  <a:cubicBezTo>
                    <a:pt x="672" y="1512"/>
                    <a:pt x="679" y="1521"/>
                    <a:pt x="659" y="1527"/>
                  </a:cubicBezTo>
                  <a:cubicBezTo>
                    <a:pt x="640" y="1534"/>
                    <a:pt x="637" y="1534"/>
                    <a:pt x="624" y="1545"/>
                  </a:cubicBezTo>
                  <a:cubicBezTo>
                    <a:pt x="611" y="1555"/>
                    <a:pt x="609" y="1558"/>
                    <a:pt x="624" y="1566"/>
                  </a:cubicBezTo>
                  <a:cubicBezTo>
                    <a:pt x="640" y="1575"/>
                    <a:pt x="637" y="1593"/>
                    <a:pt x="653" y="1588"/>
                  </a:cubicBezTo>
                  <a:cubicBezTo>
                    <a:pt x="668" y="1584"/>
                    <a:pt x="677" y="1579"/>
                    <a:pt x="683" y="1571"/>
                  </a:cubicBezTo>
                  <a:cubicBezTo>
                    <a:pt x="690" y="1562"/>
                    <a:pt x="701" y="1562"/>
                    <a:pt x="718" y="1564"/>
                  </a:cubicBezTo>
                  <a:cubicBezTo>
                    <a:pt x="735" y="1566"/>
                    <a:pt x="748" y="1566"/>
                    <a:pt x="761" y="1560"/>
                  </a:cubicBezTo>
                  <a:cubicBezTo>
                    <a:pt x="775" y="1553"/>
                    <a:pt x="772" y="1547"/>
                    <a:pt x="783" y="1534"/>
                  </a:cubicBezTo>
                  <a:cubicBezTo>
                    <a:pt x="794" y="1521"/>
                    <a:pt x="796" y="1510"/>
                    <a:pt x="812" y="1512"/>
                  </a:cubicBezTo>
                  <a:cubicBezTo>
                    <a:pt x="827" y="1514"/>
                    <a:pt x="842" y="1508"/>
                    <a:pt x="849" y="1516"/>
                  </a:cubicBezTo>
                  <a:cubicBezTo>
                    <a:pt x="855" y="1525"/>
                    <a:pt x="875" y="1538"/>
                    <a:pt x="879" y="1525"/>
                  </a:cubicBezTo>
                  <a:cubicBezTo>
                    <a:pt x="883" y="1512"/>
                    <a:pt x="888" y="1503"/>
                    <a:pt x="903" y="1497"/>
                  </a:cubicBezTo>
                  <a:cubicBezTo>
                    <a:pt x="918" y="1490"/>
                    <a:pt x="942" y="1482"/>
                    <a:pt x="938" y="1471"/>
                  </a:cubicBezTo>
                  <a:cubicBezTo>
                    <a:pt x="933" y="1460"/>
                    <a:pt x="923" y="1460"/>
                    <a:pt x="914" y="1453"/>
                  </a:cubicBezTo>
                  <a:cubicBezTo>
                    <a:pt x="905" y="1447"/>
                    <a:pt x="909" y="1449"/>
                    <a:pt x="914" y="1431"/>
                  </a:cubicBezTo>
                  <a:cubicBezTo>
                    <a:pt x="918" y="1414"/>
                    <a:pt x="927" y="1360"/>
                    <a:pt x="918" y="1351"/>
                  </a:cubicBezTo>
                  <a:cubicBezTo>
                    <a:pt x="909" y="1342"/>
                    <a:pt x="907" y="1338"/>
                    <a:pt x="905" y="1323"/>
                  </a:cubicBezTo>
                  <a:cubicBezTo>
                    <a:pt x="903" y="1307"/>
                    <a:pt x="888" y="1296"/>
                    <a:pt x="872" y="1292"/>
                  </a:cubicBezTo>
                  <a:cubicBezTo>
                    <a:pt x="857" y="1288"/>
                    <a:pt x="844" y="1279"/>
                    <a:pt x="840" y="1268"/>
                  </a:cubicBezTo>
                  <a:cubicBezTo>
                    <a:pt x="835" y="1257"/>
                    <a:pt x="822" y="1238"/>
                    <a:pt x="840" y="1238"/>
                  </a:cubicBezTo>
                  <a:cubicBezTo>
                    <a:pt x="857" y="1238"/>
                    <a:pt x="862" y="1244"/>
                    <a:pt x="879" y="1242"/>
                  </a:cubicBezTo>
                  <a:cubicBezTo>
                    <a:pt x="896" y="1240"/>
                    <a:pt x="909" y="1246"/>
                    <a:pt x="914" y="1231"/>
                  </a:cubicBezTo>
                  <a:cubicBezTo>
                    <a:pt x="918" y="1216"/>
                    <a:pt x="903" y="1209"/>
                    <a:pt x="916" y="1201"/>
                  </a:cubicBezTo>
                  <a:cubicBezTo>
                    <a:pt x="929" y="1192"/>
                    <a:pt x="929" y="1181"/>
                    <a:pt x="940" y="1181"/>
                  </a:cubicBezTo>
                  <a:cubicBezTo>
                    <a:pt x="951" y="1181"/>
                    <a:pt x="942" y="1196"/>
                    <a:pt x="962" y="1192"/>
                  </a:cubicBezTo>
                  <a:cubicBezTo>
                    <a:pt x="981" y="1188"/>
                    <a:pt x="986" y="1188"/>
                    <a:pt x="999" y="1179"/>
                  </a:cubicBezTo>
                  <a:cubicBezTo>
                    <a:pt x="1012" y="1170"/>
                    <a:pt x="1018" y="1170"/>
                    <a:pt x="1029" y="1179"/>
                  </a:cubicBezTo>
                  <a:cubicBezTo>
                    <a:pt x="1040" y="1188"/>
                    <a:pt x="1031" y="1201"/>
                    <a:pt x="1040" y="1214"/>
                  </a:cubicBezTo>
                  <a:cubicBezTo>
                    <a:pt x="1049" y="1227"/>
                    <a:pt x="1051" y="1246"/>
                    <a:pt x="1047" y="1255"/>
                  </a:cubicBezTo>
                  <a:cubicBezTo>
                    <a:pt x="1042" y="1264"/>
                    <a:pt x="1036" y="1277"/>
                    <a:pt x="1055" y="1283"/>
                  </a:cubicBezTo>
                  <a:cubicBezTo>
                    <a:pt x="1075" y="1290"/>
                    <a:pt x="1108" y="1296"/>
                    <a:pt x="1125" y="1288"/>
                  </a:cubicBezTo>
                  <a:cubicBezTo>
                    <a:pt x="1142" y="1279"/>
                    <a:pt x="1175" y="1286"/>
                    <a:pt x="1177" y="1268"/>
                  </a:cubicBezTo>
                  <a:cubicBezTo>
                    <a:pt x="1179" y="1251"/>
                    <a:pt x="1192" y="1249"/>
                    <a:pt x="1199" y="1231"/>
                  </a:cubicBezTo>
                  <a:cubicBezTo>
                    <a:pt x="1206" y="1214"/>
                    <a:pt x="1210" y="1205"/>
                    <a:pt x="1223" y="1203"/>
                  </a:cubicBezTo>
                  <a:cubicBezTo>
                    <a:pt x="1236" y="1201"/>
                    <a:pt x="1249" y="1194"/>
                    <a:pt x="1260" y="1205"/>
                  </a:cubicBezTo>
                  <a:cubicBezTo>
                    <a:pt x="1271" y="1216"/>
                    <a:pt x="1262" y="1227"/>
                    <a:pt x="1251" y="1233"/>
                  </a:cubicBezTo>
                  <a:cubicBezTo>
                    <a:pt x="1240" y="1240"/>
                    <a:pt x="1243" y="1253"/>
                    <a:pt x="1253" y="1259"/>
                  </a:cubicBezTo>
                  <a:cubicBezTo>
                    <a:pt x="1264" y="1266"/>
                    <a:pt x="1264" y="1277"/>
                    <a:pt x="1256" y="1288"/>
                  </a:cubicBezTo>
                  <a:cubicBezTo>
                    <a:pt x="1247" y="1299"/>
                    <a:pt x="1243" y="1329"/>
                    <a:pt x="1225" y="1331"/>
                  </a:cubicBezTo>
                  <a:cubicBezTo>
                    <a:pt x="1208" y="1333"/>
                    <a:pt x="1199" y="1336"/>
                    <a:pt x="1192" y="1351"/>
                  </a:cubicBezTo>
                  <a:cubicBezTo>
                    <a:pt x="1186" y="1366"/>
                    <a:pt x="1177" y="1377"/>
                    <a:pt x="1186" y="1386"/>
                  </a:cubicBezTo>
                  <a:cubicBezTo>
                    <a:pt x="1195" y="1394"/>
                    <a:pt x="1195" y="1405"/>
                    <a:pt x="1210" y="1412"/>
                  </a:cubicBezTo>
                  <a:cubicBezTo>
                    <a:pt x="1225" y="1418"/>
                    <a:pt x="1243" y="1423"/>
                    <a:pt x="1234" y="1429"/>
                  </a:cubicBezTo>
                  <a:cubicBezTo>
                    <a:pt x="1225" y="1436"/>
                    <a:pt x="1214" y="1438"/>
                    <a:pt x="1216" y="1447"/>
                  </a:cubicBezTo>
                  <a:cubicBezTo>
                    <a:pt x="1219" y="1455"/>
                    <a:pt x="1216" y="1462"/>
                    <a:pt x="1208" y="1466"/>
                  </a:cubicBezTo>
                  <a:cubicBezTo>
                    <a:pt x="1199" y="1471"/>
                    <a:pt x="1199" y="1486"/>
                    <a:pt x="1201" y="1492"/>
                  </a:cubicBezTo>
                  <a:cubicBezTo>
                    <a:pt x="1203" y="1499"/>
                    <a:pt x="1210" y="1505"/>
                    <a:pt x="1232" y="1505"/>
                  </a:cubicBezTo>
                  <a:cubicBezTo>
                    <a:pt x="1253" y="1505"/>
                    <a:pt x="1269" y="1503"/>
                    <a:pt x="1273" y="1514"/>
                  </a:cubicBezTo>
                  <a:cubicBezTo>
                    <a:pt x="1277" y="1525"/>
                    <a:pt x="1271" y="1532"/>
                    <a:pt x="1273" y="1540"/>
                  </a:cubicBezTo>
                  <a:cubicBezTo>
                    <a:pt x="1275" y="1549"/>
                    <a:pt x="1290" y="1558"/>
                    <a:pt x="1290" y="1558"/>
                  </a:cubicBezTo>
                  <a:cubicBezTo>
                    <a:pt x="1290" y="1558"/>
                    <a:pt x="1293" y="1582"/>
                    <a:pt x="1295" y="1595"/>
                  </a:cubicBezTo>
                  <a:cubicBezTo>
                    <a:pt x="1297" y="1608"/>
                    <a:pt x="1299" y="1623"/>
                    <a:pt x="1293" y="1634"/>
                  </a:cubicBezTo>
                  <a:cubicBezTo>
                    <a:pt x="1286" y="1645"/>
                    <a:pt x="1297" y="1664"/>
                    <a:pt x="1314" y="1651"/>
                  </a:cubicBezTo>
                  <a:cubicBezTo>
                    <a:pt x="1332" y="1638"/>
                    <a:pt x="1345" y="1651"/>
                    <a:pt x="1345" y="1667"/>
                  </a:cubicBezTo>
                  <a:cubicBezTo>
                    <a:pt x="1345" y="1682"/>
                    <a:pt x="1351" y="1695"/>
                    <a:pt x="1362" y="1695"/>
                  </a:cubicBezTo>
                  <a:cubicBezTo>
                    <a:pt x="1373" y="1695"/>
                    <a:pt x="1377" y="1710"/>
                    <a:pt x="1377" y="1727"/>
                  </a:cubicBezTo>
                  <a:cubicBezTo>
                    <a:pt x="1377" y="1745"/>
                    <a:pt x="1393" y="1745"/>
                    <a:pt x="1415" y="1743"/>
                  </a:cubicBezTo>
                  <a:cubicBezTo>
                    <a:pt x="1436" y="1741"/>
                    <a:pt x="1432" y="1760"/>
                    <a:pt x="1423" y="1773"/>
                  </a:cubicBezTo>
                  <a:cubicBezTo>
                    <a:pt x="1415" y="1786"/>
                    <a:pt x="1428" y="1782"/>
                    <a:pt x="1428" y="1795"/>
                  </a:cubicBezTo>
                  <a:cubicBezTo>
                    <a:pt x="1428" y="1808"/>
                    <a:pt x="1417" y="1819"/>
                    <a:pt x="1408" y="1825"/>
                  </a:cubicBezTo>
                  <a:cubicBezTo>
                    <a:pt x="1399" y="1832"/>
                    <a:pt x="1399" y="1841"/>
                    <a:pt x="1401" y="1856"/>
                  </a:cubicBezTo>
                  <a:cubicBezTo>
                    <a:pt x="1404" y="1871"/>
                    <a:pt x="1417" y="1882"/>
                    <a:pt x="1406" y="1893"/>
                  </a:cubicBezTo>
                  <a:cubicBezTo>
                    <a:pt x="1395" y="1904"/>
                    <a:pt x="1382" y="1913"/>
                    <a:pt x="1395" y="1923"/>
                  </a:cubicBezTo>
                  <a:cubicBezTo>
                    <a:pt x="1404" y="1931"/>
                    <a:pt x="1415" y="1931"/>
                    <a:pt x="1422" y="1931"/>
                  </a:cubicBezTo>
                  <a:cubicBezTo>
                    <a:pt x="1428" y="1926"/>
                    <a:pt x="1437" y="1920"/>
                    <a:pt x="1444" y="1921"/>
                  </a:cubicBezTo>
                  <a:cubicBezTo>
                    <a:pt x="1454" y="1923"/>
                    <a:pt x="1454" y="1943"/>
                    <a:pt x="1465" y="1943"/>
                  </a:cubicBezTo>
                  <a:cubicBezTo>
                    <a:pt x="1475" y="1943"/>
                    <a:pt x="1484" y="1945"/>
                    <a:pt x="1497" y="1939"/>
                  </a:cubicBezTo>
                  <a:cubicBezTo>
                    <a:pt x="1510" y="1932"/>
                    <a:pt x="1528" y="1930"/>
                    <a:pt x="1530" y="1941"/>
                  </a:cubicBezTo>
                  <a:cubicBezTo>
                    <a:pt x="1532" y="1952"/>
                    <a:pt x="1549" y="1965"/>
                    <a:pt x="1556" y="1969"/>
                  </a:cubicBezTo>
                  <a:cubicBezTo>
                    <a:pt x="1563" y="1973"/>
                    <a:pt x="1560" y="1993"/>
                    <a:pt x="1545" y="1987"/>
                  </a:cubicBezTo>
                  <a:cubicBezTo>
                    <a:pt x="1530" y="1980"/>
                    <a:pt x="1519" y="1982"/>
                    <a:pt x="1526" y="1991"/>
                  </a:cubicBezTo>
                  <a:cubicBezTo>
                    <a:pt x="1532" y="2000"/>
                    <a:pt x="1539" y="2008"/>
                    <a:pt x="1526" y="2006"/>
                  </a:cubicBezTo>
                  <a:cubicBezTo>
                    <a:pt x="1512" y="2004"/>
                    <a:pt x="1530" y="2017"/>
                    <a:pt x="1519" y="2026"/>
                  </a:cubicBezTo>
                  <a:cubicBezTo>
                    <a:pt x="1508" y="2034"/>
                    <a:pt x="1510" y="2045"/>
                    <a:pt x="1517" y="2052"/>
                  </a:cubicBezTo>
                  <a:cubicBezTo>
                    <a:pt x="1523" y="2058"/>
                    <a:pt x="1532" y="2080"/>
                    <a:pt x="1530" y="2089"/>
                  </a:cubicBezTo>
                  <a:cubicBezTo>
                    <a:pt x="1528" y="2098"/>
                    <a:pt x="1541" y="2102"/>
                    <a:pt x="1534" y="2115"/>
                  </a:cubicBezTo>
                  <a:cubicBezTo>
                    <a:pt x="1528" y="2128"/>
                    <a:pt x="1530" y="2130"/>
                    <a:pt x="1515" y="2132"/>
                  </a:cubicBezTo>
                  <a:cubicBezTo>
                    <a:pt x="1499" y="2135"/>
                    <a:pt x="1497" y="2141"/>
                    <a:pt x="1495" y="2152"/>
                  </a:cubicBezTo>
                  <a:cubicBezTo>
                    <a:pt x="1493" y="2163"/>
                    <a:pt x="1489" y="2174"/>
                    <a:pt x="1504" y="2182"/>
                  </a:cubicBezTo>
                  <a:cubicBezTo>
                    <a:pt x="1519" y="2191"/>
                    <a:pt x="1556" y="2202"/>
                    <a:pt x="1563" y="2211"/>
                  </a:cubicBezTo>
                  <a:cubicBezTo>
                    <a:pt x="1569" y="2219"/>
                    <a:pt x="1580" y="2230"/>
                    <a:pt x="1591" y="2219"/>
                  </a:cubicBezTo>
                  <a:cubicBezTo>
                    <a:pt x="1602" y="2209"/>
                    <a:pt x="1610" y="2202"/>
                    <a:pt x="1595" y="2196"/>
                  </a:cubicBezTo>
                  <a:cubicBezTo>
                    <a:pt x="1580" y="2189"/>
                    <a:pt x="1573" y="2176"/>
                    <a:pt x="1573" y="2169"/>
                  </a:cubicBezTo>
                  <a:cubicBezTo>
                    <a:pt x="1573" y="2163"/>
                    <a:pt x="1576" y="2167"/>
                    <a:pt x="1589" y="2159"/>
                  </a:cubicBezTo>
                  <a:cubicBezTo>
                    <a:pt x="1602" y="2150"/>
                    <a:pt x="1615" y="2145"/>
                    <a:pt x="1619" y="2135"/>
                  </a:cubicBezTo>
                  <a:cubicBezTo>
                    <a:pt x="1623" y="2124"/>
                    <a:pt x="1639" y="2117"/>
                    <a:pt x="1641" y="2126"/>
                  </a:cubicBezTo>
                  <a:cubicBezTo>
                    <a:pt x="1643" y="2135"/>
                    <a:pt x="1647" y="2143"/>
                    <a:pt x="1647" y="2143"/>
                  </a:cubicBezTo>
                  <a:cubicBezTo>
                    <a:pt x="1647" y="2143"/>
                    <a:pt x="1643" y="2121"/>
                    <a:pt x="1654" y="2117"/>
                  </a:cubicBezTo>
                  <a:cubicBezTo>
                    <a:pt x="1665" y="2113"/>
                    <a:pt x="1669" y="2115"/>
                    <a:pt x="1678" y="2121"/>
                  </a:cubicBezTo>
                  <a:cubicBezTo>
                    <a:pt x="1686" y="2127"/>
                    <a:pt x="1690" y="2137"/>
                    <a:pt x="1691" y="2145"/>
                  </a:cubicBezTo>
                  <a:cubicBezTo>
                    <a:pt x="1702" y="2141"/>
                    <a:pt x="1722" y="2134"/>
                    <a:pt x="1727" y="2127"/>
                  </a:cubicBezTo>
                  <a:cubicBezTo>
                    <a:pt x="1732" y="2119"/>
                    <a:pt x="1748" y="2104"/>
                    <a:pt x="1757" y="2103"/>
                  </a:cubicBezTo>
                  <a:cubicBezTo>
                    <a:pt x="1766" y="2101"/>
                    <a:pt x="1776" y="2101"/>
                    <a:pt x="1786" y="2103"/>
                  </a:cubicBezTo>
                  <a:cubicBezTo>
                    <a:pt x="1796" y="2104"/>
                    <a:pt x="1815" y="2098"/>
                    <a:pt x="1819" y="2088"/>
                  </a:cubicBezTo>
                  <a:cubicBezTo>
                    <a:pt x="1824" y="2078"/>
                    <a:pt x="1822" y="2062"/>
                    <a:pt x="1830" y="2059"/>
                  </a:cubicBezTo>
                  <a:cubicBezTo>
                    <a:pt x="1837" y="2056"/>
                    <a:pt x="1843" y="2072"/>
                    <a:pt x="1854" y="2063"/>
                  </a:cubicBezTo>
                  <a:cubicBezTo>
                    <a:pt x="1866" y="2055"/>
                    <a:pt x="1877" y="2047"/>
                    <a:pt x="1885" y="2039"/>
                  </a:cubicBezTo>
                  <a:cubicBezTo>
                    <a:pt x="1892" y="2030"/>
                    <a:pt x="1895" y="2027"/>
                    <a:pt x="1905" y="2021"/>
                  </a:cubicBezTo>
                  <a:cubicBezTo>
                    <a:pt x="1915" y="2016"/>
                    <a:pt x="1918" y="2014"/>
                    <a:pt x="1920" y="2002"/>
                  </a:cubicBezTo>
                  <a:cubicBezTo>
                    <a:pt x="1921" y="1991"/>
                    <a:pt x="1921" y="1976"/>
                    <a:pt x="1930" y="1972"/>
                  </a:cubicBezTo>
                  <a:cubicBezTo>
                    <a:pt x="1938" y="1968"/>
                    <a:pt x="1951" y="1968"/>
                    <a:pt x="1959" y="1968"/>
                  </a:cubicBezTo>
                  <a:cubicBezTo>
                    <a:pt x="1966" y="1968"/>
                    <a:pt x="1983" y="1972"/>
                    <a:pt x="1989" y="1979"/>
                  </a:cubicBezTo>
                  <a:cubicBezTo>
                    <a:pt x="1995" y="1987"/>
                    <a:pt x="2010" y="2001"/>
                    <a:pt x="2020" y="1995"/>
                  </a:cubicBezTo>
                  <a:cubicBezTo>
                    <a:pt x="2030" y="1989"/>
                    <a:pt x="2028" y="1979"/>
                    <a:pt x="2037" y="1975"/>
                  </a:cubicBezTo>
                  <a:cubicBezTo>
                    <a:pt x="2046" y="1971"/>
                    <a:pt x="2050" y="1971"/>
                    <a:pt x="2057" y="1978"/>
                  </a:cubicBezTo>
                  <a:cubicBezTo>
                    <a:pt x="2065" y="1985"/>
                    <a:pt x="2085" y="1979"/>
                    <a:pt x="2076" y="1969"/>
                  </a:cubicBezTo>
                  <a:cubicBezTo>
                    <a:pt x="2068" y="1959"/>
                    <a:pt x="2060" y="1959"/>
                    <a:pt x="2062" y="1949"/>
                  </a:cubicBezTo>
                  <a:cubicBezTo>
                    <a:pt x="2063" y="1939"/>
                    <a:pt x="2068" y="1936"/>
                    <a:pt x="2078" y="1930"/>
                  </a:cubicBezTo>
                  <a:cubicBezTo>
                    <a:pt x="2083" y="1927"/>
                    <a:pt x="2085" y="1922"/>
                    <a:pt x="2087" y="1919"/>
                  </a:cubicBezTo>
                  <a:lnTo>
                    <a:pt x="2081" y="1899"/>
                  </a:lnTo>
                  <a:cubicBezTo>
                    <a:pt x="2078" y="1880"/>
                    <a:pt x="2081" y="1860"/>
                    <a:pt x="2068" y="1849"/>
                  </a:cubicBezTo>
                  <a:cubicBezTo>
                    <a:pt x="2055" y="1838"/>
                    <a:pt x="2041" y="1825"/>
                    <a:pt x="2037" y="1812"/>
                  </a:cubicBezTo>
                  <a:cubicBezTo>
                    <a:pt x="2033" y="1799"/>
                    <a:pt x="2022" y="1775"/>
                    <a:pt x="2028" y="1758"/>
                  </a:cubicBezTo>
                  <a:cubicBezTo>
                    <a:pt x="2035" y="1741"/>
                    <a:pt x="2037" y="1741"/>
                    <a:pt x="2050" y="1727"/>
                  </a:cubicBezTo>
                  <a:cubicBezTo>
                    <a:pt x="2063" y="1714"/>
                    <a:pt x="2074" y="1699"/>
                    <a:pt x="2061" y="1688"/>
                  </a:cubicBezTo>
                  <a:cubicBezTo>
                    <a:pt x="2048" y="1677"/>
                    <a:pt x="2039" y="1675"/>
                    <a:pt x="2048" y="1664"/>
                  </a:cubicBezTo>
                  <a:cubicBezTo>
                    <a:pt x="2057" y="1653"/>
                    <a:pt x="2059" y="1649"/>
                    <a:pt x="2044" y="1643"/>
                  </a:cubicBezTo>
                  <a:cubicBezTo>
                    <a:pt x="2028" y="1636"/>
                    <a:pt x="2007" y="1630"/>
                    <a:pt x="2011" y="1614"/>
                  </a:cubicBezTo>
                  <a:cubicBezTo>
                    <a:pt x="2015" y="1599"/>
                    <a:pt x="2013" y="1608"/>
                    <a:pt x="2031" y="1608"/>
                  </a:cubicBezTo>
                  <a:cubicBezTo>
                    <a:pt x="2048" y="1608"/>
                    <a:pt x="2048" y="1612"/>
                    <a:pt x="2059" y="1597"/>
                  </a:cubicBezTo>
                  <a:cubicBezTo>
                    <a:pt x="2070" y="1582"/>
                    <a:pt x="2076" y="1577"/>
                    <a:pt x="2096" y="1575"/>
                  </a:cubicBezTo>
                  <a:cubicBezTo>
                    <a:pt x="2115" y="1573"/>
                    <a:pt x="2152" y="1575"/>
                    <a:pt x="2170" y="1571"/>
                  </a:cubicBezTo>
                  <a:cubicBezTo>
                    <a:pt x="2187" y="1566"/>
                    <a:pt x="2198" y="1573"/>
                    <a:pt x="2216" y="1564"/>
                  </a:cubicBezTo>
                  <a:cubicBezTo>
                    <a:pt x="2233" y="1555"/>
                    <a:pt x="2233" y="1549"/>
                    <a:pt x="2222" y="1538"/>
                  </a:cubicBezTo>
                  <a:cubicBezTo>
                    <a:pt x="2211" y="1527"/>
                    <a:pt x="2216" y="1518"/>
                    <a:pt x="2233" y="1516"/>
                  </a:cubicBezTo>
                  <a:cubicBezTo>
                    <a:pt x="2250" y="1514"/>
                    <a:pt x="2255" y="1510"/>
                    <a:pt x="2263" y="1497"/>
                  </a:cubicBezTo>
                  <a:cubicBezTo>
                    <a:pt x="2272" y="1484"/>
                    <a:pt x="2283" y="1466"/>
                    <a:pt x="2263" y="1462"/>
                  </a:cubicBezTo>
                  <a:cubicBezTo>
                    <a:pt x="2244" y="1458"/>
                    <a:pt x="2248" y="1442"/>
                    <a:pt x="2255" y="1436"/>
                  </a:cubicBezTo>
                  <a:cubicBezTo>
                    <a:pt x="2261" y="1429"/>
                    <a:pt x="2281" y="1429"/>
                    <a:pt x="2283" y="1423"/>
                  </a:cubicBezTo>
                  <a:cubicBezTo>
                    <a:pt x="2285" y="1416"/>
                    <a:pt x="2281" y="1412"/>
                    <a:pt x="2268" y="1401"/>
                  </a:cubicBezTo>
                  <a:cubicBezTo>
                    <a:pt x="2255" y="1390"/>
                    <a:pt x="2246" y="1381"/>
                    <a:pt x="2248" y="1370"/>
                  </a:cubicBezTo>
                  <a:cubicBezTo>
                    <a:pt x="2250" y="1360"/>
                    <a:pt x="2257" y="1340"/>
                    <a:pt x="2244" y="1333"/>
                  </a:cubicBezTo>
                  <a:cubicBezTo>
                    <a:pt x="2231" y="1327"/>
                    <a:pt x="2233" y="1323"/>
                    <a:pt x="2253" y="1318"/>
                  </a:cubicBezTo>
                  <a:cubicBezTo>
                    <a:pt x="2272" y="1314"/>
                    <a:pt x="2287" y="1292"/>
                    <a:pt x="2272" y="1283"/>
                  </a:cubicBezTo>
                  <a:cubicBezTo>
                    <a:pt x="2257" y="1275"/>
                    <a:pt x="2248" y="1264"/>
                    <a:pt x="2233" y="1255"/>
                  </a:cubicBezTo>
                  <a:cubicBezTo>
                    <a:pt x="2218" y="1246"/>
                    <a:pt x="2200" y="1229"/>
                    <a:pt x="2203" y="1212"/>
                  </a:cubicBezTo>
                  <a:cubicBezTo>
                    <a:pt x="2205" y="1194"/>
                    <a:pt x="2203" y="1192"/>
                    <a:pt x="2218" y="1190"/>
                  </a:cubicBezTo>
                  <a:cubicBezTo>
                    <a:pt x="2233" y="1188"/>
                    <a:pt x="2242" y="1188"/>
                    <a:pt x="2242" y="1188"/>
                  </a:cubicBezTo>
                  <a:cubicBezTo>
                    <a:pt x="2242" y="1188"/>
                    <a:pt x="2222" y="1177"/>
                    <a:pt x="2216" y="1161"/>
                  </a:cubicBezTo>
                  <a:cubicBezTo>
                    <a:pt x="2209" y="1146"/>
                    <a:pt x="2205" y="1133"/>
                    <a:pt x="2207" y="1122"/>
                  </a:cubicBezTo>
                  <a:cubicBezTo>
                    <a:pt x="2209" y="1111"/>
                    <a:pt x="2218" y="1094"/>
                    <a:pt x="2222" y="1087"/>
                  </a:cubicBezTo>
                  <a:cubicBezTo>
                    <a:pt x="2226" y="1081"/>
                    <a:pt x="2213" y="1074"/>
                    <a:pt x="2198" y="1083"/>
                  </a:cubicBezTo>
                  <a:cubicBezTo>
                    <a:pt x="2183" y="1092"/>
                    <a:pt x="2179" y="1068"/>
                    <a:pt x="2172" y="1055"/>
                  </a:cubicBezTo>
                  <a:cubicBezTo>
                    <a:pt x="2166" y="1042"/>
                    <a:pt x="2144" y="1022"/>
                    <a:pt x="2144" y="1022"/>
                  </a:cubicBezTo>
                  <a:cubicBezTo>
                    <a:pt x="2142" y="1013"/>
                    <a:pt x="2118" y="1000"/>
                    <a:pt x="2115" y="989"/>
                  </a:cubicBezTo>
                  <a:cubicBezTo>
                    <a:pt x="2113" y="979"/>
                    <a:pt x="2098" y="946"/>
                    <a:pt x="2100" y="929"/>
                  </a:cubicBezTo>
                  <a:cubicBezTo>
                    <a:pt x="2102" y="911"/>
                    <a:pt x="2102" y="894"/>
                    <a:pt x="2124" y="892"/>
                  </a:cubicBezTo>
                  <a:cubicBezTo>
                    <a:pt x="2146" y="889"/>
                    <a:pt x="2166" y="896"/>
                    <a:pt x="2181" y="889"/>
                  </a:cubicBezTo>
                  <a:cubicBezTo>
                    <a:pt x="2196" y="883"/>
                    <a:pt x="2200" y="881"/>
                    <a:pt x="2207" y="870"/>
                  </a:cubicBezTo>
                  <a:cubicBezTo>
                    <a:pt x="2213" y="859"/>
                    <a:pt x="2211" y="841"/>
                    <a:pt x="2226" y="839"/>
                  </a:cubicBezTo>
                  <a:cubicBezTo>
                    <a:pt x="2242" y="837"/>
                    <a:pt x="2272" y="833"/>
                    <a:pt x="2272" y="833"/>
                  </a:cubicBezTo>
                  <a:cubicBezTo>
                    <a:pt x="2272" y="833"/>
                    <a:pt x="2287" y="850"/>
                    <a:pt x="2294" y="846"/>
                  </a:cubicBezTo>
                  <a:cubicBezTo>
                    <a:pt x="2301" y="841"/>
                    <a:pt x="2303" y="835"/>
                    <a:pt x="2316" y="841"/>
                  </a:cubicBezTo>
                  <a:cubicBezTo>
                    <a:pt x="2329" y="848"/>
                    <a:pt x="2346" y="865"/>
                    <a:pt x="2355" y="863"/>
                  </a:cubicBezTo>
                  <a:cubicBezTo>
                    <a:pt x="2364" y="861"/>
                    <a:pt x="2361" y="863"/>
                    <a:pt x="2377" y="859"/>
                  </a:cubicBezTo>
                  <a:cubicBezTo>
                    <a:pt x="2392" y="855"/>
                    <a:pt x="2403" y="855"/>
                    <a:pt x="2412" y="846"/>
                  </a:cubicBezTo>
                  <a:cubicBezTo>
                    <a:pt x="2420" y="837"/>
                    <a:pt x="2433" y="831"/>
                    <a:pt x="2444" y="822"/>
                  </a:cubicBezTo>
                  <a:cubicBezTo>
                    <a:pt x="2455" y="813"/>
                    <a:pt x="2462" y="807"/>
                    <a:pt x="2472" y="804"/>
                  </a:cubicBezTo>
                  <a:cubicBezTo>
                    <a:pt x="2483" y="802"/>
                    <a:pt x="2466" y="794"/>
                    <a:pt x="2475" y="781"/>
                  </a:cubicBezTo>
                  <a:cubicBezTo>
                    <a:pt x="2483" y="767"/>
                    <a:pt x="2490" y="744"/>
                    <a:pt x="2490" y="744"/>
                  </a:cubicBezTo>
                  <a:cubicBezTo>
                    <a:pt x="2490" y="744"/>
                    <a:pt x="2501" y="754"/>
                    <a:pt x="2507" y="750"/>
                  </a:cubicBezTo>
                  <a:cubicBezTo>
                    <a:pt x="2514" y="746"/>
                    <a:pt x="2525" y="739"/>
                    <a:pt x="2525" y="730"/>
                  </a:cubicBezTo>
                  <a:cubicBezTo>
                    <a:pt x="2525" y="726"/>
                    <a:pt x="2532" y="717"/>
                    <a:pt x="2538" y="711"/>
                  </a:cubicBezTo>
                  <a:cubicBezTo>
                    <a:pt x="2537" y="711"/>
                    <a:pt x="2536" y="711"/>
                    <a:pt x="2536" y="711"/>
                  </a:cubicBezTo>
                  <a:close/>
                </a:path>
              </a:pathLst>
            </a:custGeom>
            <a:solidFill>
              <a:srgbClr val="7030A0"/>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5" name="Freeform 458">
              <a:extLst>
                <a:ext uri="{FF2B5EF4-FFF2-40B4-BE49-F238E27FC236}">
                  <a16:creationId xmlns:a16="http://schemas.microsoft.com/office/drawing/2014/main" id="{86A6ADCA-7221-4D61-7C96-CF63F13E18A7}"/>
                </a:ext>
              </a:extLst>
            </p:cNvPr>
            <p:cNvSpPr>
              <a:spLocks/>
            </p:cNvSpPr>
            <p:nvPr/>
          </p:nvSpPr>
          <p:spPr bwMode="auto">
            <a:xfrm>
              <a:off x="961597" y="2971926"/>
              <a:ext cx="1676792" cy="1611989"/>
            </a:xfrm>
            <a:custGeom>
              <a:avLst/>
              <a:gdLst>
                <a:gd name="T0" fmla="*/ 243 w 1919"/>
                <a:gd name="T1" fmla="*/ 1820 h 1850"/>
                <a:gd name="T2" fmla="*/ 157 w 1919"/>
                <a:gd name="T3" fmla="*/ 1687 h 1850"/>
                <a:gd name="T4" fmla="*/ 180 w 1919"/>
                <a:gd name="T5" fmla="*/ 1591 h 1850"/>
                <a:gd name="T6" fmla="*/ 91 w 1919"/>
                <a:gd name="T7" fmla="*/ 1518 h 1850"/>
                <a:gd name="T8" fmla="*/ 79 w 1919"/>
                <a:gd name="T9" fmla="*/ 1395 h 1850"/>
                <a:gd name="T10" fmla="*/ 75 w 1919"/>
                <a:gd name="T11" fmla="*/ 1308 h 1850"/>
                <a:gd name="T12" fmla="*/ 10 w 1919"/>
                <a:gd name="T13" fmla="*/ 1261 h 1850"/>
                <a:gd name="T14" fmla="*/ 76 w 1919"/>
                <a:gd name="T15" fmla="*/ 1197 h 1850"/>
                <a:gd name="T16" fmla="*/ 145 w 1919"/>
                <a:gd name="T17" fmla="*/ 1130 h 1850"/>
                <a:gd name="T18" fmla="*/ 159 w 1919"/>
                <a:gd name="T19" fmla="*/ 1006 h 1850"/>
                <a:gd name="T20" fmla="*/ 145 w 1919"/>
                <a:gd name="T21" fmla="*/ 768 h 1850"/>
                <a:gd name="T22" fmla="*/ 67 w 1919"/>
                <a:gd name="T23" fmla="*/ 647 h 1850"/>
                <a:gd name="T24" fmla="*/ 133 w 1919"/>
                <a:gd name="T25" fmla="*/ 534 h 1850"/>
                <a:gd name="T26" fmla="*/ 201 w 1919"/>
                <a:gd name="T27" fmla="*/ 534 h 1850"/>
                <a:gd name="T28" fmla="*/ 305 w 1919"/>
                <a:gd name="T29" fmla="*/ 530 h 1850"/>
                <a:gd name="T30" fmla="*/ 523 w 1919"/>
                <a:gd name="T31" fmla="*/ 475 h 1850"/>
                <a:gd name="T32" fmla="*/ 484 w 1919"/>
                <a:gd name="T33" fmla="*/ 371 h 1850"/>
                <a:gd name="T34" fmla="*/ 609 w 1919"/>
                <a:gd name="T35" fmla="*/ 272 h 1850"/>
                <a:gd name="T36" fmla="*/ 821 w 1919"/>
                <a:gd name="T37" fmla="*/ 195 h 1850"/>
                <a:gd name="T38" fmla="*/ 934 w 1919"/>
                <a:gd name="T39" fmla="*/ 67 h 1850"/>
                <a:gd name="T40" fmla="*/ 1050 w 1919"/>
                <a:gd name="T41" fmla="*/ 125 h 1850"/>
                <a:gd name="T42" fmla="*/ 1133 w 1919"/>
                <a:gd name="T43" fmla="*/ 198 h 1850"/>
                <a:gd name="T44" fmla="*/ 1146 w 1919"/>
                <a:gd name="T45" fmla="*/ 304 h 1850"/>
                <a:gd name="T46" fmla="*/ 1100 w 1919"/>
                <a:gd name="T47" fmla="*/ 389 h 1850"/>
                <a:gd name="T48" fmla="*/ 1242 w 1919"/>
                <a:gd name="T49" fmla="*/ 388 h 1850"/>
                <a:gd name="T50" fmla="*/ 1334 w 1919"/>
                <a:gd name="T51" fmla="*/ 346 h 1850"/>
                <a:gd name="T52" fmla="*/ 1392 w 1919"/>
                <a:gd name="T53" fmla="*/ 262 h 1850"/>
                <a:gd name="T54" fmla="*/ 1354 w 1919"/>
                <a:gd name="T55" fmla="*/ 71 h 1850"/>
                <a:gd name="T56" fmla="*/ 1432 w 1919"/>
                <a:gd name="T57" fmla="*/ 17 h 1850"/>
                <a:gd name="T58" fmla="*/ 1532 w 1919"/>
                <a:gd name="T59" fmla="*/ 89 h 1850"/>
                <a:gd name="T60" fmla="*/ 1704 w 1919"/>
                <a:gd name="T61" fmla="*/ 31 h 1850"/>
                <a:gd name="T62" fmla="*/ 1741 w 1919"/>
                <a:gd name="T63" fmla="*/ 122 h 1850"/>
                <a:gd name="T64" fmla="*/ 1722 w 1919"/>
                <a:gd name="T65" fmla="*/ 257 h 1850"/>
                <a:gd name="T66" fmla="*/ 1759 w 1919"/>
                <a:gd name="T67" fmla="*/ 362 h 1850"/>
                <a:gd name="T68" fmla="*/ 1794 w 1919"/>
                <a:gd name="T69" fmla="*/ 480 h 1850"/>
                <a:gd name="T70" fmla="*/ 1915 w 1919"/>
                <a:gd name="T71" fmla="*/ 578 h 1850"/>
                <a:gd name="T72" fmla="*/ 1875 w 1919"/>
                <a:gd name="T73" fmla="*/ 746 h 1850"/>
                <a:gd name="T74" fmla="*/ 1866 w 1919"/>
                <a:gd name="T75" fmla="*/ 797 h 1850"/>
                <a:gd name="T76" fmla="*/ 1727 w 1919"/>
                <a:gd name="T77" fmla="*/ 892 h 1850"/>
                <a:gd name="T78" fmla="*/ 1643 w 1919"/>
                <a:gd name="T79" fmla="*/ 930 h 1850"/>
                <a:gd name="T80" fmla="*/ 1531 w 1919"/>
                <a:gd name="T81" fmla="*/ 991 h 1850"/>
                <a:gd name="T82" fmla="*/ 1456 w 1919"/>
                <a:gd name="T83" fmla="*/ 1084 h 1850"/>
                <a:gd name="T84" fmla="*/ 1549 w 1919"/>
                <a:gd name="T85" fmla="*/ 1153 h 1850"/>
                <a:gd name="T86" fmla="*/ 1493 w 1919"/>
                <a:gd name="T87" fmla="*/ 1235 h 1850"/>
                <a:gd name="T88" fmla="*/ 1422 w 1919"/>
                <a:gd name="T89" fmla="*/ 1233 h 1850"/>
                <a:gd name="T90" fmla="*/ 1396 w 1919"/>
                <a:gd name="T91" fmla="*/ 1334 h 1850"/>
                <a:gd name="T92" fmla="*/ 1295 w 1919"/>
                <a:gd name="T93" fmla="*/ 1410 h 1850"/>
                <a:gd name="T94" fmla="*/ 1216 w 1919"/>
                <a:gd name="T95" fmla="*/ 1493 h 1850"/>
                <a:gd name="T96" fmla="*/ 1183 w 1919"/>
                <a:gd name="T97" fmla="*/ 1562 h 1850"/>
                <a:gd name="T98" fmla="*/ 1117 w 1919"/>
                <a:gd name="T99" fmla="*/ 1466 h 1850"/>
                <a:gd name="T100" fmla="*/ 1049 w 1919"/>
                <a:gd name="T101" fmla="*/ 1354 h 1850"/>
                <a:gd name="T102" fmla="*/ 967 w 1919"/>
                <a:gd name="T103" fmla="*/ 1475 h 1850"/>
                <a:gd name="T104" fmla="*/ 897 w 1919"/>
                <a:gd name="T105" fmla="*/ 1514 h 1850"/>
                <a:gd name="T106" fmla="*/ 749 w 1919"/>
                <a:gd name="T107" fmla="*/ 1616 h 1850"/>
                <a:gd name="T108" fmla="*/ 613 w 1919"/>
                <a:gd name="T109" fmla="*/ 1642 h 1850"/>
                <a:gd name="T110" fmla="*/ 528 w 1919"/>
                <a:gd name="T111" fmla="*/ 1751 h 1850"/>
                <a:gd name="T112" fmla="*/ 478 w 1919"/>
                <a:gd name="T113" fmla="*/ 1778 h 1850"/>
                <a:gd name="T114" fmla="*/ 385 w 1919"/>
                <a:gd name="T115" fmla="*/ 1831 h 1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19" h="1850">
                  <a:moveTo>
                    <a:pt x="306" y="1850"/>
                  </a:moveTo>
                  <a:cubicBezTo>
                    <a:pt x="296" y="1850"/>
                    <a:pt x="290" y="1838"/>
                    <a:pt x="286" y="1828"/>
                  </a:cubicBezTo>
                  <a:cubicBezTo>
                    <a:pt x="285" y="1825"/>
                    <a:pt x="284" y="1822"/>
                    <a:pt x="282" y="1820"/>
                  </a:cubicBezTo>
                  <a:cubicBezTo>
                    <a:pt x="277" y="1811"/>
                    <a:pt x="274" y="1808"/>
                    <a:pt x="269" y="1808"/>
                  </a:cubicBezTo>
                  <a:cubicBezTo>
                    <a:pt x="268" y="1808"/>
                    <a:pt x="266" y="1808"/>
                    <a:pt x="265" y="1808"/>
                  </a:cubicBezTo>
                  <a:cubicBezTo>
                    <a:pt x="261" y="1809"/>
                    <a:pt x="259" y="1815"/>
                    <a:pt x="257" y="1824"/>
                  </a:cubicBezTo>
                  <a:lnTo>
                    <a:pt x="255" y="1833"/>
                  </a:lnTo>
                  <a:lnTo>
                    <a:pt x="250" y="1829"/>
                  </a:lnTo>
                  <a:cubicBezTo>
                    <a:pt x="247" y="1826"/>
                    <a:pt x="245" y="1823"/>
                    <a:pt x="243" y="1820"/>
                  </a:cubicBezTo>
                  <a:cubicBezTo>
                    <a:pt x="233" y="1804"/>
                    <a:pt x="237" y="1794"/>
                    <a:pt x="249" y="1770"/>
                  </a:cubicBezTo>
                  <a:cubicBezTo>
                    <a:pt x="256" y="1757"/>
                    <a:pt x="253" y="1753"/>
                    <a:pt x="247" y="1746"/>
                  </a:cubicBezTo>
                  <a:cubicBezTo>
                    <a:pt x="244" y="1743"/>
                    <a:pt x="240" y="1739"/>
                    <a:pt x="237" y="1733"/>
                  </a:cubicBezTo>
                  <a:cubicBezTo>
                    <a:pt x="229" y="1716"/>
                    <a:pt x="220" y="1705"/>
                    <a:pt x="204" y="1705"/>
                  </a:cubicBezTo>
                  <a:cubicBezTo>
                    <a:pt x="201" y="1705"/>
                    <a:pt x="198" y="1705"/>
                    <a:pt x="195" y="1706"/>
                  </a:cubicBezTo>
                  <a:cubicBezTo>
                    <a:pt x="188" y="1708"/>
                    <a:pt x="183" y="1709"/>
                    <a:pt x="179" y="1709"/>
                  </a:cubicBezTo>
                  <a:cubicBezTo>
                    <a:pt x="171" y="1709"/>
                    <a:pt x="168" y="1704"/>
                    <a:pt x="166" y="1700"/>
                  </a:cubicBezTo>
                  <a:cubicBezTo>
                    <a:pt x="165" y="1698"/>
                    <a:pt x="164" y="1696"/>
                    <a:pt x="162" y="1693"/>
                  </a:cubicBezTo>
                  <a:cubicBezTo>
                    <a:pt x="160" y="1691"/>
                    <a:pt x="159" y="1689"/>
                    <a:pt x="157" y="1687"/>
                  </a:cubicBezTo>
                  <a:cubicBezTo>
                    <a:pt x="150" y="1680"/>
                    <a:pt x="145" y="1673"/>
                    <a:pt x="150" y="1652"/>
                  </a:cubicBezTo>
                  <a:cubicBezTo>
                    <a:pt x="153" y="1638"/>
                    <a:pt x="156" y="1636"/>
                    <a:pt x="164" y="1633"/>
                  </a:cubicBezTo>
                  <a:cubicBezTo>
                    <a:pt x="168" y="1631"/>
                    <a:pt x="174" y="1629"/>
                    <a:pt x="183" y="1621"/>
                  </a:cubicBezTo>
                  <a:cubicBezTo>
                    <a:pt x="188" y="1617"/>
                    <a:pt x="195" y="1611"/>
                    <a:pt x="195" y="1609"/>
                  </a:cubicBezTo>
                  <a:cubicBezTo>
                    <a:pt x="195" y="1609"/>
                    <a:pt x="195" y="1609"/>
                    <a:pt x="195" y="1609"/>
                  </a:cubicBezTo>
                  <a:cubicBezTo>
                    <a:pt x="195" y="1609"/>
                    <a:pt x="195" y="1608"/>
                    <a:pt x="194" y="1608"/>
                  </a:cubicBezTo>
                  <a:cubicBezTo>
                    <a:pt x="192" y="1606"/>
                    <a:pt x="190" y="1602"/>
                    <a:pt x="188" y="1596"/>
                  </a:cubicBezTo>
                  <a:cubicBezTo>
                    <a:pt x="186" y="1591"/>
                    <a:pt x="185" y="1591"/>
                    <a:pt x="184" y="1591"/>
                  </a:cubicBezTo>
                  <a:cubicBezTo>
                    <a:pt x="183" y="1591"/>
                    <a:pt x="182" y="1591"/>
                    <a:pt x="180" y="1591"/>
                  </a:cubicBezTo>
                  <a:cubicBezTo>
                    <a:pt x="177" y="1592"/>
                    <a:pt x="174" y="1593"/>
                    <a:pt x="170" y="1593"/>
                  </a:cubicBezTo>
                  <a:cubicBezTo>
                    <a:pt x="165" y="1593"/>
                    <a:pt x="160" y="1592"/>
                    <a:pt x="155" y="1590"/>
                  </a:cubicBezTo>
                  <a:cubicBezTo>
                    <a:pt x="140" y="1584"/>
                    <a:pt x="138" y="1580"/>
                    <a:pt x="138" y="1571"/>
                  </a:cubicBezTo>
                  <a:cubicBezTo>
                    <a:pt x="138" y="1566"/>
                    <a:pt x="138" y="1561"/>
                    <a:pt x="135" y="1553"/>
                  </a:cubicBezTo>
                  <a:cubicBezTo>
                    <a:pt x="132" y="1545"/>
                    <a:pt x="131" y="1540"/>
                    <a:pt x="130" y="1536"/>
                  </a:cubicBezTo>
                  <a:cubicBezTo>
                    <a:pt x="127" y="1529"/>
                    <a:pt x="127" y="1528"/>
                    <a:pt x="121" y="1519"/>
                  </a:cubicBezTo>
                  <a:cubicBezTo>
                    <a:pt x="119" y="1514"/>
                    <a:pt x="116" y="1514"/>
                    <a:pt x="114" y="1514"/>
                  </a:cubicBezTo>
                  <a:cubicBezTo>
                    <a:pt x="111" y="1514"/>
                    <a:pt x="108" y="1515"/>
                    <a:pt x="104" y="1516"/>
                  </a:cubicBezTo>
                  <a:cubicBezTo>
                    <a:pt x="100" y="1517"/>
                    <a:pt x="96" y="1518"/>
                    <a:pt x="91" y="1518"/>
                  </a:cubicBezTo>
                  <a:cubicBezTo>
                    <a:pt x="89" y="1518"/>
                    <a:pt x="88" y="1518"/>
                    <a:pt x="86" y="1517"/>
                  </a:cubicBezTo>
                  <a:cubicBezTo>
                    <a:pt x="79" y="1516"/>
                    <a:pt x="74" y="1513"/>
                    <a:pt x="71" y="1509"/>
                  </a:cubicBezTo>
                  <a:cubicBezTo>
                    <a:pt x="68" y="1503"/>
                    <a:pt x="68" y="1494"/>
                    <a:pt x="72" y="1481"/>
                  </a:cubicBezTo>
                  <a:cubicBezTo>
                    <a:pt x="75" y="1468"/>
                    <a:pt x="73" y="1468"/>
                    <a:pt x="66" y="1465"/>
                  </a:cubicBezTo>
                  <a:cubicBezTo>
                    <a:pt x="64" y="1464"/>
                    <a:pt x="62" y="1463"/>
                    <a:pt x="59" y="1462"/>
                  </a:cubicBezTo>
                  <a:cubicBezTo>
                    <a:pt x="53" y="1459"/>
                    <a:pt x="42" y="1453"/>
                    <a:pt x="43" y="1445"/>
                  </a:cubicBezTo>
                  <a:cubicBezTo>
                    <a:pt x="44" y="1441"/>
                    <a:pt x="48" y="1439"/>
                    <a:pt x="54" y="1437"/>
                  </a:cubicBezTo>
                  <a:cubicBezTo>
                    <a:pt x="65" y="1435"/>
                    <a:pt x="66" y="1428"/>
                    <a:pt x="66" y="1409"/>
                  </a:cubicBezTo>
                  <a:cubicBezTo>
                    <a:pt x="66" y="1400"/>
                    <a:pt x="70" y="1395"/>
                    <a:pt x="79" y="1395"/>
                  </a:cubicBezTo>
                  <a:cubicBezTo>
                    <a:pt x="81" y="1395"/>
                    <a:pt x="84" y="1396"/>
                    <a:pt x="87" y="1396"/>
                  </a:cubicBezTo>
                  <a:cubicBezTo>
                    <a:pt x="90" y="1397"/>
                    <a:pt x="94" y="1397"/>
                    <a:pt x="98" y="1397"/>
                  </a:cubicBezTo>
                  <a:cubicBezTo>
                    <a:pt x="100" y="1397"/>
                    <a:pt x="102" y="1397"/>
                    <a:pt x="104" y="1397"/>
                  </a:cubicBezTo>
                  <a:cubicBezTo>
                    <a:pt x="106" y="1396"/>
                    <a:pt x="108" y="1395"/>
                    <a:pt x="109" y="1394"/>
                  </a:cubicBezTo>
                  <a:cubicBezTo>
                    <a:pt x="111" y="1391"/>
                    <a:pt x="110" y="1384"/>
                    <a:pt x="108" y="1376"/>
                  </a:cubicBezTo>
                  <a:cubicBezTo>
                    <a:pt x="107" y="1371"/>
                    <a:pt x="106" y="1365"/>
                    <a:pt x="106" y="1360"/>
                  </a:cubicBezTo>
                  <a:cubicBezTo>
                    <a:pt x="106" y="1342"/>
                    <a:pt x="106" y="1340"/>
                    <a:pt x="96" y="1340"/>
                  </a:cubicBezTo>
                  <a:cubicBezTo>
                    <a:pt x="87" y="1340"/>
                    <a:pt x="76" y="1338"/>
                    <a:pt x="72" y="1329"/>
                  </a:cubicBezTo>
                  <a:cubicBezTo>
                    <a:pt x="70" y="1325"/>
                    <a:pt x="68" y="1318"/>
                    <a:pt x="75" y="1308"/>
                  </a:cubicBezTo>
                  <a:cubicBezTo>
                    <a:pt x="79" y="1303"/>
                    <a:pt x="80" y="1298"/>
                    <a:pt x="79" y="1296"/>
                  </a:cubicBezTo>
                  <a:cubicBezTo>
                    <a:pt x="78" y="1294"/>
                    <a:pt x="75" y="1293"/>
                    <a:pt x="74" y="1293"/>
                  </a:cubicBezTo>
                  <a:cubicBezTo>
                    <a:pt x="73" y="1293"/>
                    <a:pt x="72" y="1294"/>
                    <a:pt x="71" y="1294"/>
                  </a:cubicBezTo>
                  <a:cubicBezTo>
                    <a:pt x="66" y="1295"/>
                    <a:pt x="62" y="1295"/>
                    <a:pt x="57" y="1296"/>
                  </a:cubicBezTo>
                  <a:cubicBezTo>
                    <a:pt x="51" y="1296"/>
                    <a:pt x="43" y="1296"/>
                    <a:pt x="30" y="1300"/>
                  </a:cubicBezTo>
                  <a:cubicBezTo>
                    <a:pt x="27" y="1301"/>
                    <a:pt x="24" y="1301"/>
                    <a:pt x="22" y="1301"/>
                  </a:cubicBezTo>
                  <a:cubicBezTo>
                    <a:pt x="18" y="1301"/>
                    <a:pt x="14" y="1300"/>
                    <a:pt x="12" y="1297"/>
                  </a:cubicBezTo>
                  <a:cubicBezTo>
                    <a:pt x="8" y="1292"/>
                    <a:pt x="9" y="1284"/>
                    <a:pt x="9" y="1274"/>
                  </a:cubicBezTo>
                  <a:cubicBezTo>
                    <a:pt x="10" y="1270"/>
                    <a:pt x="10" y="1266"/>
                    <a:pt x="10" y="1261"/>
                  </a:cubicBezTo>
                  <a:cubicBezTo>
                    <a:pt x="10" y="1253"/>
                    <a:pt x="8" y="1247"/>
                    <a:pt x="6" y="1241"/>
                  </a:cubicBezTo>
                  <a:cubicBezTo>
                    <a:pt x="3" y="1233"/>
                    <a:pt x="0" y="1224"/>
                    <a:pt x="9" y="1217"/>
                  </a:cubicBezTo>
                  <a:cubicBezTo>
                    <a:pt x="15" y="1213"/>
                    <a:pt x="20" y="1210"/>
                    <a:pt x="24" y="1210"/>
                  </a:cubicBezTo>
                  <a:cubicBezTo>
                    <a:pt x="27" y="1210"/>
                    <a:pt x="33" y="1212"/>
                    <a:pt x="33" y="1223"/>
                  </a:cubicBezTo>
                  <a:cubicBezTo>
                    <a:pt x="33" y="1227"/>
                    <a:pt x="35" y="1231"/>
                    <a:pt x="38" y="1234"/>
                  </a:cubicBezTo>
                  <a:cubicBezTo>
                    <a:pt x="41" y="1238"/>
                    <a:pt x="45" y="1240"/>
                    <a:pt x="47" y="1240"/>
                  </a:cubicBezTo>
                  <a:cubicBezTo>
                    <a:pt x="48" y="1240"/>
                    <a:pt x="48" y="1239"/>
                    <a:pt x="49" y="1239"/>
                  </a:cubicBezTo>
                  <a:cubicBezTo>
                    <a:pt x="50" y="1236"/>
                    <a:pt x="52" y="1233"/>
                    <a:pt x="54" y="1229"/>
                  </a:cubicBezTo>
                  <a:cubicBezTo>
                    <a:pt x="59" y="1219"/>
                    <a:pt x="65" y="1206"/>
                    <a:pt x="76" y="1197"/>
                  </a:cubicBezTo>
                  <a:cubicBezTo>
                    <a:pt x="82" y="1192"/>
                    <a:pt x="85" y="1191"/>
                    <a:pt x="88" y="1190"/>
                  </a:cubicBezTo>
                  <a:cubicBezTo>
                    <a:pt x="92" y="1188"/>
                    <a:pt x="93" y="1187"/>
                    <a:pt x="98" y="1178"/>
                  </a:cubicBezTo>
                  <a:cubicBezTo>
                    <a:pt x="106" y="1161"/>
                    <a:pt x="118" y="1157"/>
                    <a:pt x="130" y="1152"/>
                  </a:cubicBezTo>
                  <a:lnTo>
                    <a:pt x="135" y="1150"/>
                  </a:lnTo>
                  <a:cubicBezTo>
                    <a:pt x="141" y="1147"/>
                    <a:pt x="146" y="1147"/>
                    <a:pt x="150" y="1147"/>
                  </a:cubicBezTo>
                  <a:cubicBezTo>
                    <a:pt x="151" y="1147"/>
                    <a:pt x="152" y="1147"/>
                    <a:pt x="153" y="1146"/>
                  </a:cubicBezTo>
                  <a:cubicBezTo>
                    <a:pt x="152" y="1146"/>
                    <a:pt x="153" y="1146"/>
                    <a:pt x="153" y="1145"/>
                  </a:cubicBezTo>
                  <a:cubicBezTo>
                    <a:pt x="153" y="1138"/>
                    <a:pt x="148" y="1133"/>
                    <a:pt x="148" y="1133"/>
                  </a:cubicBezTo>
                  <a:lnTo>
                    <a:pt x="145" y="1130"/>
                  </a:lnTo>
                  <a:lnTo>
                    <a:pt x="166" y="1115"/>
                  </a:lnTo>
                  <a:cubicBezTo>
                    <a:pt x="165" y="1114"/>
                    <a:pt x="164" y="1114"/>
                    <a:pt x="163" y="1114"/>
                  </a:cubicBezTo>
                  <a:cubicBezTo>
                    <a:pt x="162" y="1114"/>
                    <a:pt x="159" y="1114"/>
                    <a:pt x="156" y="1116"/>
                  </a:cubicBezTo>
                  <a:cubicBezTo>
                    <a:pt x="147" y="1122"/>
                    <a:pt x="136" y="1127"/>
                    <a:pt x="125" y="1127"/>
                  </a:cubicBezTo>
                  <a:cubicBezTo>
                    <a:pt x="119" y="1127"/>
                    <a:pt x="113" y="1125"/>
                    <a:pt x="108" y="1122"/>
                  </a:cubicBezTo>
                  <a:cubicBezTo>
                    <a:pt x="104" y="1120"/>
                    <a:pt x="102" y="1116"/>
                    <a:pt x="101" y="1112"/>
                  </a:cubicBezTo>
                  <a:cubicBezTo>
                    <a:pt x="98" y="1094"/>
                    <a:pt x="119" y="1067"/>
                    <a:pt x="122" y="1064"/>
                  </a:cubicBezTo>
                  <a:cubicBezTo>
                    <a:pt x="127" y="1058"/>
                    <a:pt x="131" y="1050"/>
                    <a:pt x="137" y="1041"/>
                  </a:cubicBezTo>
                  <a:cubicBezTo>
                    <a:pt x="143" y="1030"/>
                    <a:pt x="150" y="1019"/>
                    <a:pt x="159" y="1006"/>
                  </a:cubicBezTo>
                  <a:cubicBezTo>
                    <a:pt x="168" y="995"/>
                    <a:pt x="175" y="990"/>
                    <a:pt x="180" y="986"/>
                  </a:cubicBezTo>
                  <a:cubicBezTo>
                    <a:pt x="185" y="983"/>
                    <a:pt x="188" y="981"/>
                    <a:pt x="191" y="973"/>
                  </a:cubicBezTo>
                  <a:cubicBezTo>
                    <a:pt x="193" y="966"/>
                    <a:pt x="192" y="959"/>
                    <a:pt x="191" y="952"/>
                  </a:cubicBezTo>
                  <a:cubicBezTo>
                    <a:pt x="190" y="941"/>
                    <a:pt x="189" y="928"/>
                    <a:pt x="197" y="914"/>
                  </a:cubicBezTo>
                  <a:cubicBezTo>
                    <a:pt x="205" y="897"/>
                    <a:pt x="200" y="882"/>
                    <a:pt x="195" y="865"/>
                  </a:cubicBezTo>
                  <a:cubicBezTo>
                    <a:pt x="193" y="860"/>
                    <a:pt x="192" y="855"/>
                    <a:pt x="190" y="850"/>
                  </a:cubicBezTo>
                  <a:cubicBezTo>
                    <a:pt x="187" y="838"/>
                    <a:pt x="184" y="832"/>
                    <a:pt x="180" y="826"/>
                  </a:cubicBezTo>
                  <a:cubicBezTo>
                    <a:pt x="177" y="821"/>
                    <a:pt x="174" y="816"/>
                    <a:pt x="173" y="809"/>
                  </a:cubicBezTo>
                  <a:cubicBezTo>
                    <a:pt x="170" y="796"/>
                    <a:pt x="163" y="786"/>
                    <a:pt x="145" y="768"/>
                  </a:cubicBezTo>
                  <a:cubicBezTo>
                    <a:pt x="136" y="759"/>
                    <a:pt x="132" y="753"/>
                    <a:pt x="132" y="747"/>
                  </a:cubicBezTo>
                  <a:cubicBezTo>
                    <a:pt x="132" y="740"/>
                    <a:pt x="138" y="736"/>
                    <a:pt x="145" y="730"/>
                  </a:cubicBezTo>
                  <a:cubicBezTo>
                    <a:pt x="148" y="728"/>
                    <a:pt x="149" y="726"/>
                    <a:pt x="149" y="725"/>
                  </a:cubicBezTo>
                  <a:cubicBezTo>
                    <a:pt x="148" y="722"/>
                    <a:pt x="137" y="718"/>
                    <a:pt x="131" y="715"/>
                  </a:cubicBezTo>
                  <a:lnTo>
                    <a:pt x="126" y="713"/>
                  </a:lnTo>
                  <a:cubicBezTo>
                    <a:pt x="109" y="706"/>
                    <a:pt x="106" y="698"/>
                    <a:pt x="106" y="681"/>
                  </a:cubicBezTo>
                  <a:cubicBezTo>
                    <a:pt x="106" y="662"/>
                    <a:pt x="106" y="654"/>
                    <a:pt x="94" y="649"/>
                  </a:cubicBezTo>
                  <a:cubicBezTo>
                    <a:pt x="87" y="647"/>
                    <a:pt x="80" y="646"/>
                    <a:pt x="76" y="646"/>
                  </a:cubicBezTo>
                  <a:cubicBezTo>
                    <a:pt x="71" y="646"/>
                    <a:pt x="67" y="647"/>
                    <a:pt x="67" y="647"/>
                  </a:cubicBezTo>
                  <a:lnTo>
                    <a:pt x="58" y="648"/>
                  </a:lnTo>
                  <a:lnTo>
                    <a:pt x="63" y="641"/>
                  </a:lnTo>
                  <a:cubicBezTo>
                    <a:pt x="64" y="640"/>
                    <a:pt x="70" y="631"/>
                    <a:pt x="85" y="625"/>
                  </a:cubicBezTo>
                  <a:cubicBezTo>
                    <a:pt x="91" y="623"/>
                    <a:pt x="91" y="620"/>
                    <a:pt x="91" y="619"/>
                  </a:cubicBezTo>
                  <a:cubicBezTo>
                    <a:pt x="92" y="614"/>
                    <a:pt x="87" y="606"/>
                    <a:pt x="79" y="600"/>
                  </a:cubicBezTo>
                  <a:cubicBezTo>
                    <a:pt x="69" y="592"/>
                    <a:pt x="65" y="583"/>
                    <a:pt x="67" y="576"/>
                  </a:cubicBezTo>
                  <a:cubicBezTo>
                    <a:pt x="68" y="572"/>
                    <a:pt x="71" y="566"/>
                    <a:pt x="83" y="564"/>
                  </a:cubicBezTo>
                  <a:cubicBezTo>
                    <a:pt x="102" y="561"/>
                    <a:pt x="111" y="558"/>
                    <a:pt x="115" y="548"/>
                  </a:cubicBezTo>
                  <a:cubicBezTo>
                    <a:pt x="120" y="540"/>
                    <a:pt x="127" y="534"/>
                    <a:pt x="133" y="534"/>
                  </a:cubicBezTo>
                  <a:cubicBezTo>
                    <a:pt x="136" y="534"/>
                    <a:pt x="142" y="535"/>
                    <a:pt x="145" y="542"/>
                  </a:cubicBezTo>
                  <a:cubicBezTo>
                    <a:pt x="150" y="552"/>
                    <a:pt x="157" y="555"/>
                    <a:pt x="177" y="555"/>
                  </a:cubicBezTo>
                  <a:cubicBezTo>
                    <a:pt x="180" y="555"/>
                    <a:pt x="180" y="554"/>
                    <a:pt x="180" y="554"/>
                  </a:cubicBezTo>
                  <a:cubicBezTo>
                    <a:pt x="182" y="551"/>
                    <a:pt x="170" y="536"/>
                    <a:pt x="165" y="531"/>
                  </a:cubicBezTo>
                  <a:cubicBezTo>
                    <a:pt x="163" y="528"/>
                    <a:pt x="161" y="525"/>
                    <a:pt x="159" y="523"/>
                  </a:cubicBezTo>
                  <a:cubicBezTo>
                    <a:pt x="155" y="518"/>
                    <a:pt x="156" y="514"/>
                    <a:pt x="157" y="511"/>
                  </a:cubicBezTo>
                  <a:cubicBezTo>
                    <a:pt x="161" y="503"/>
                    <a:pt x="177" y="503"/>
                    <a:pt x="180" y="503"/>
                  </a:cubicBezTo>
                  <a:cubicBezTo>
                    <a:pt x="189" y="503"/>
                    <a:pt x="192" y="513"/>
                    <a:pt x="196" y="523"/>
                  </a:cubicBezTo>
                  <a:cubicBezTo>
                    <a:pt x="198" y="527"/>
                    <a:pt x="199" y="531"/>
                    <a:pt x="201" y="534"/>
                  </a:cubicBezTo>
                  <a:cubicBezTo>
                    <a:pt x="203" y="539"/>
                    <a:pt x="210" y="542"/>
                    <a:pt x="221" y="542"/>
                  </a:cubicBezTo>
                  <a:cubicBezTo>
                    <a:pt x="225" y="542"/>
                    <a:pt x="231" y="541"/>
                    <a:pt x="237" y="540"/>
                  </a:cubicBezTo>
                  <a:cubicBezTo>
                    <a:pt x="239" y="540"/>
                    <a:pt x="241" y="540"/>
                    <a:pt x="243" y="540"/>
                  </a:cubicBezTo>
                  <a:cubicBezTo>
                    <a:pt x="260" y="540"/>
                    <a:pt x="277" y="551"/>
                    <a:pt x="290" y="562"/>
                  </a:cubicBezTo>
                  <a:cubicBezTo>
                    <a:pt x="297" y="568"/>
                    <a:pt x="303" y="571"/>
                    <a:pt x="306" y="571"/>
                  </a:cubicBezTo>
                  <a:cubicBezTo>
                    <a:pt x="307" y="571"/>
                    <a:pt x="308" y="571"/>
                    <a:pt x="309" y="566"/>
                  </a:cubicBezTo>
                  <a:cubicBezTo>
                    <a:pt x="310" y="562"/>
                    <a:pt x="306" y="558"/>
                    <a:pt x="302" y="554"/>
                  </a:cubicBezTo>
                  <a:cubicBezTo>
                    <a:pt x="298" y="549"/>
                    <a:pt x="293" y="543"/>
                    <a:pt x="295" y="537"/>
                  </a:cubicBezTo>
                  <a:cubicBezTo>
                    <a:pt x="296" y="533"/>
                    <a:pt x="300" y="530"/>
                    <a:pt x="305" y="530"/>
                  </a:cubicBezTo>
                  <a:cubicBezTo>
                    <a:pt x="314" y="530"/>
                    <a:pt x="326" y="537"/>
                    <a:pt x="334" y="548"/>
                  </a:cubicBezTo>
                  <a:cubicBezTo>
                    <a:pt x="336" y="551"/>
                    <a:pt x="340" y="552"/>
                    <a:pt x="344" y="552"/>
                  </a:cubicBezTo>
                  <a:cubicBezTo>
                    <a:pt x="354" y="552"/>
                    <a:pt x="366" y="544"/>
                    <a:pt x="371" y="539"/>
                  </a:cubicBezTo>
                  <a:cubicBezTo>
                    <a:pt x="381" y="529"/>
                    <a:pt x="426" y="511"/>
                    <a:pt x="443" y="506"/>
                  </a:cubicBezTo>
                  <a:cubicBezTo>
                    <a:pt x="447" y="504"/>
                    <a:pt x="452" y="503"/>
                    <a:pt x="456" y="503"/>
                  </a:cubicBezTo>
                  <a:cubicBezTo>
                    <a:pt x="463" y="503"/>
                    <a:pt x="473" y="507"/>
                    <a:pt x="477" y="523"/>
                  </a:cubicBezTo>
                  <a:cubicBezTo>
                    <a:pt x="477" y="525"/>
                    <a:pt x="477" y="525"/>
                    <a:pt x="479" y="525"/>
                  </a:cubicBezTo>
                  <a:cubicBezTo>
                    <a:pt x="486" y="525"/>
                    <a:pt x="504" y="511"/>
                    <a:pt x="510" y="499"/>
                  </a:cubicBezTo>
                  <a:cubicBezTo>
                    <a:pt x="516" y="487"/>
                    <a:pt x="519" y="482"/>
                    <a:pt x="523" y="475"/>
                  </a:cubicBezTo>
                  <a:cubicBezTo>
                    <a:pt x="525" y="472"/>
                    <a:pt x="528" y="469"/>
                    <a:pt x="530" y="464"/>
                  </a:cubicBezTo>
                  <a:cubicBezTo>
                    <a:pt x="536" y="455"/>
                    <a:pt x="535" y="454"/>
                    <a:pt x="530" y="448"/>
                  </a:cubicBezTo>
                  <a:cubicBezTo>
                    <a:pt x="529" y="447"/>
                    <a:pt x="527" y="445"/>
                    <a:pt x="525" y="442"/>
                  </a:cubicBezTo>
                  <a:cubicBezTo>
                    <a:pt x="518" y="432"/>
                    <a:pt x="506" y="425"/>
                    <a:pt x="491" y="415"/>
                  </a:cubicBezTo>
                  <a:lnTo>
                    <a:pt x="485" y="411"/>
                  </a:lnTo>
                  <a:cubicBezTo>
                    <a:pt x="474" y="404"/>
                    <a:pt x="466" y="398"/>
                    <a:pt x="465" y="390"/>
                  </a:cubicBezTo>
                  <a:cubicBezTo>
                    <a:pt x="464" y="386"/>
                    <a:pt x="466" y="382"/>
                    <a:pt x="470" y="376"/>
                  </a:cubicBezTo>
                  <a:cubicBezTo>
                    <a:pt x="473" y="372"/>
                    <a:pt x="476" y="370"/>
                    <a:pt x="480" y="370"/>
                  </a:cubicBezTo>
                  <a:cubicBezTo>
                    <a:pt x="482" y="370"/>
                    <a:pt x="483" y="370"/>
                    <a:pt x="484" y="371"/>
                  </a:cubicBezTo>
                  <a:cubicBezTo>
                    <a:pt x="484" y="371"/>
                    <a:pt x="484" y="371"/>
                    <a:pt x="484" y="371"/>
                  </a:cubicBezTo>
                  <a:cubicBezTo>
                    <a:pt x="485" y="371"/>
                    <a:pt x="486" y="370"/>
                    <a:pt x="487" y="368"/>
                  </a:cubicBezTo>
                  <a:cubicBezTo>
                    <a:pt x="491" y="360"/>
                    <a:pt x="501" y="340"/>
                    <a:pt x="522" y="340"/>
                  </a:cubicBezTo>
                  <a:cubicBezTo>
                    <a:pt x="539" y="340"/>
                    <a:pt x="547" y="340"/>
                    <a:pt x="554" y="332"/>
                  </a:cubicBezTo>
                  <a:cubicBezTo>
                    <a:pt x="558" y="329"/>
                    <a:pt x="560" y="322"/>
                    <a:pt x="563" y="315"/>
                  </a:cubicBezTo>
                  <a:cubicBezTo>
                    <a:pt x="567" y="305"/>
                    <a:pt x="571" y="294"/>
                    <a:pt x="578" y="289"/>
                  </a:cubicBezTo>
                  <a:cubicBezTo>
                    <a:pt x="584" y="284"/>
                    <a:pt x="590" y="283"/>
                    <a:pt x="595" y="283"/>
                  </a:cubicBezTo>
                  <a:cubicBezTo>
                    <a:pt x="601" y="283"/>
                    <a:pt x="604" y="282"/>
                    <a:pt x="606" y="278"/>
                  </a:cubicBezTo>
                  <a:cubicBezTo>
                    <a:pt x="607" y="276"/>
                    <a:pt x="608" y="274"/>
                    <a:pt x="609" y="272"/>
                  </a:cubicBezTo>
                  <a:cubicBezTo>
                    <a:pt x="612" y="262"/>
                    <a:pt x="616" y="253"/>
                    <a:pt x="635" y="250"/>
                  </a:cubicBezTo>
                  <a:cubicBezTo>
                    <a:pt x="648" y="248"/>
                    <a:pt x="657" y="243"/>
                    <a:pt x="663" y="238"/>
                  </a:cubicBezTo>
                  <a:lnTo>
                    <a:pt x="664" y="237"/>
                  </a:lnTo>
                  <a:lnTo>
                    <a:pt x="666" y="237"/>
                  </a:lnTo>
                  <a:cubicBezTo>
                    <a:pt x="677" y="237"/>
                    <a:pt x="684" y="235"/>
                    <a:pt x="687" y="231"/>
                  </a:cubicBezTo>
                  <a:cubicBezTo>
                    <a:pt x="695" y="219"/>
                    <a:pt x="718" y="218"/>
                    <a:pt x="737" y="217"/>
                  </a:cubicBezTo>
                  <a:cubicBezTo>
                    <a:pt x="743" y="217"/>
                    <a:pt x="748" y="217"/>
                    <a:pt x="751" y="216"/>
                  </a:cubicBezTo>
                  <a:cubicBezTo>
                    <a:pt x="753" y="216"/>
                    <a:pt x="755" y="215"/>
                    <a:pt x="758" y="215"/>
                  </a:cubicBezTo>
                  <a:cubicBezTo>
                    <a:pt x="774" y="213"/>
                    <a:pt x="808" y="208"/>
                    <a:pt x="821" y="195"/>
                  </a:cubicBezTo>
                  <a:cubicBezTo>
                    <a:pt x="832" y="183"/>
                    <a:pt x="855" y="169"/>
                    <a:pt x="872" y="159"/>
                  </a:cubicBezTo>
                  <a:cubicBezTo>
                    <a:pt x="877" y="156"/>
                    <a:pt x="881" y="153"/>
                    <a:pt x="884" y="151"/>
                  </a:cubicBezTo>
                  <a:cubicBezTo>
                    <a:pt x="898" y="142"/>
                    <a:pt x="909" y="136"/>
                    <a:pt x="924" y="127"/>
                  </a:cubicBezTo>
                  <a:cubicBezTo>
                    <a:pt x="935" y="121"/>
                    <a:pt x="935" y="119"/>
                    <a:pt x="937" y="114"/>
                  </a:cubicBezTo>
                  <a:cubicBezTo>
                    <a:pt x="938" y="113"/>
                    <a:pt x="939" y="111"/>
                    <a:pt x="940" y="109"/>
                  </a:cubicBezTo>
                  <a:cubicBezTo>
                    <a:pt x="940" y="108"/>
                    <a:pt x="941" y="107"/>
                    <a:pt x="942" y="105"/>
                  </a:cubicBezTo>
                  <a:cubicBezTo>
                    <a:pt x="945" y="99"/>
                    <a:pt x="946" y="97"/>
                    <a:pt x="936" y="90"/>
                  </a:cubicBezTo>
                  <a:cubicBezTo>
                    <a:pt x="931" y="87"/>
                    <a:pt x="929" y="83"/>
                    <a:pt x="928" y="79"/>
                  </a:cubicBezTo>
                  <a:cubicBezTo>
                    <a:pt x="928" y="74"/>
                    <a:pt x="931" y="71"/>
                    <a:pt x="934" y="67"/>
                  </a:cubicBezTo>
                  <a:cubicBezTo>
                    <a:pt x="936" y="65"/>
                    <a:pt x="938" y="62"/>
                    <a:pt x="939" y="60"/>
                  </a:cubicBezTo>
                  <a:cubicBezTo>
                    <a:pt x="943" y="51"/>
                    <a:pt x="948" y="41"/>
                    <a:pt x="958" y="41"/>
                  </a:cubicBezTo>
                  <a:cubicBezTo>
                    <a:pt x="962" y="41"/>
                    <a:pt x="965" y="42"/>
                    <a:pt x="969" y="45"/>
                  </a:cubicBezTo>
                  <a:cubicBezTo>
                    <a:pt x="975" y="49"/>
                    <a:pt x="979" y="53"/>
                    <a:pt x="983" y="56"/>
                  </a:cubicBezTo>
                  <a:cubicBezTo>
                    <a:pt x="988" y="60"/>
                    <a:pt x="991" y="64"/>
                    <a:pt x="997" y="66"/>
                  </a:cubicBezTo>
                  <a:cubicBezTo>
                    <a:pt x="1006" y="70"/>
                    <a:pt x="1006" y="78"/>
                    <a:pt x="1006" y="86"/>
                  </a:cubicBezTo>
                  <a:cubicBezTo>
                    <a:pt x="1006" y="90"/>
                    <a:pt x="1006" y="94"/>
                    <a:pt x="1008" y="99"/>
                  </a:cubicBezTo>
                  <a:cubicBezTo>
                    <a:pt x="1011" y="110"/>
                    <a:pt x="1020" y="112"/>
                    <a:pt x="1031" y="114"/>
                  </a:cubicBezTo>
                  <a:cubicBezTo>
                    <a:pt x="1040" y="115"/>
                    <a:pt x="1045" y="120"/>
                    <a:pt x="1050" y="125"/>
                  </a:cubicBezTo>
                  <a:cubicBezTo>
                    <a:pt x="1052" y="126"/>
                    <a:pt x="1054" y="128"/>
                    <a:pt x="1056" y="130"/>
                  </a:cubicBezTo>
                  <a:cubicBezTo>
                    <a:pt x="1060" y="132"/>
                    <a:pt x="1065" y="134"/>
                    <a:pt x="1069" y="134"/>
                  </a:cubicBezTo>
                  <a:cubicBezTo>
                    <a:pt x="1074" y="134"/>
                    <a:pt x="1079" y="132"/>
                    <a:pt x="1082" y="130"/>
                  </a:cubicBezTo>
                  <a:cubicBezTo>
                    <a:pt x="1086" y="127"/>
                    <a:pt x="1092" y="125"/>
                    <a:pt x="1098" y="125"/>
                  </a:cubicBezTo>
                  <a:cubicBezTo>
                    <a:pt x="1108" y="125"/>
                    <a:pt x="1118" y="130"/>
                    <a:pt x="1123" y="137"/>
                  </a:cubicBezTo>
                  <a:cubicBezTo>
                    <a:pt x="1125" y="142"/>
                    <a:pt x="1127" y="147"/>
                    <a:pt x="1128" y="153"/>
                  </a:cubicBezTo>
                  <a:cubicBezTo>
                    <a:pt x="1130" y="162"/>
                    <a:pt x="1132" y="169"/>
                    <a:pt x="1138" y="170"/>
                  </a:cubicBezTo>
                  <a:cubicBezTo>
                    <a:pt x="1146" y="173"/>
                    <a:pt x="1151" y="179"/>
                    <a:pt x="1151" y="185"/>
                  </a:cubicBezTo>
                  <a:cubicBezTo>
                    <a:pt x="1150" y="189"/>
                    <a:pt x="1148" y="196"/>
                    <a:pt x="1133" y="198"/>
                  </a:cubicBezTo>
                  <a:cubicBezTo>
                    <a:pt x="1127" y="198"/>
                    <a:pt x="1123" y="200"/>
                    <a:pt x="1122" y="202"/>
                  </a:cubicBezTo>
                  <a:cubicBezTo>
                    <a:pt x="1121" y="205"/>
                    <a:pt x="1123" y="211"/>
                    <a:pt x="1125" y="214"/>
                  </a:cubicBezTo>
                  <a:lnTo>
                    <a:pt x="1127" y="217"/>
                  </a:lnTo>
                  <a:cubicBezTo>
                    <a:pt x="1131" y="224"/>
                    <a:pt x="1131" y="227"/>
                    <a:pt x="1125" y="239"/>
                  </a:cubicBezTo>
                  <a:cubicBezTo>
                    <a:pt x="1123" y="244"/>
                    <a:pt x="1123" y="248"/>
                    <a:pt x="1123" y="253"/>
                  </a:cubicBezTo>
                  <a:cubicBezTo>
                    <a:pt x="1122" y="260"/>
                    <a:pt x="1122" y="269"/>
                    <a:pt x="1112" y="273"/>
                  </a:cubicBezTo>
                  <a:cubicBezTo>
                    <a:pt x="1104" y="277"/>
                    <a:pt x="1103" y="280"/>
                    <a:pt x="1103" y="281"/>
                  </a:cubicBezTo>
                  <a:cubicBezTo>
                    <a:pt x="1103" y="282"/>
                    <a:pt x="1104" y="285"/>
                    <a:pt x="1113" y="291"/>
                  </a:cubicBezTo>
                  <a:cubicBezTo>
                    <a:pt x="1128" y="300"/>
                    <a:pt x="1137" y="304"/>
                    <a:pt x="1146" y="304"/>
                  </a:cubicBezTo>
                  <a:cubicBezTo>
                    <a:pt x="1148" y="304"/>
                    <a:pt x="1149" y="303"/>
                    <a:pt x="1151" y="303"/>
                  </a:cubicBezTo>
                  <a:cubicBezTo>
                    <a:pt x="1153" y="303"/>
                    <a:pt x="1154" y="303"/>
                    <a:pt x="1156" y="303"/>
                  </a:cubicBezTo>
                  <a:cubicBezTo>
                    <a:pt x="1159" y="303"/>
                    <a:pt x="1162" y="304"/>
                    <a:pt x="1164" y="306"/>
                  </a:cubicBezTo>
                  <a:cubicBezTo>
                    <a:pt x="1168" y="311"/>
                    <a:pt x="1165" y="319"/>
                    <a:pt x="1162" y="330"/>
                  </a:cubicBezTo>
                  <a:cubicBezTo>
                    <a:pt x="1161" y="334"/>
                    <a:pt x="1161" y="337"/>
                    <a:pt x="1160" y="340"/>
                  </a:cubicBezTo>
                  <a:cubicBezTo>
                    <a:pt x="1160" y="350"/>
                    <a:pt x="1159" y="357"/>
                    <a:pt x="1142" y="363"/>
                  </a:cubicBezTo>
                  <a:lnTo>
                    <a:pt x="1137" y="365"/>
                  </a:lnTo>
                  <a:cubicBezTo>
                    <a:pt x="1123" y="369"/>
                    <a:pt x="1120" y="370"/>
                    <a:pt x="1109" y="380"/>
                  </a:cubicBezTo>
                  <a:cubicBezTo>
                    <a:pt x="1105" y="383"/>
                    <a:pt x="1100" y="387"/>
                    <a:pt x="1100" y="389"/>
                  </a:cubicBezTo>
                  <a:cubicBezTo>
                    <a:pt x="1100" y="389"/>
                    <a:pt x="1101" y="391"/>
                    <a:pt x="1108" y="395"/>
                  </a:cubicBezTo>
                  <a:cubicBezTo>
                    <a:pt x="1116" y="399"/>
                    <a:pt x="1119" y="405"/>
                    <a:pt x="1122" y="410"/>
                  </a:cubicBezTo>
                  <a:cubicBezTo>
                    <a:pt x="1126" y="415"/>
                    <a:pt x="1127" y="417"/>
                    <a:pt x="1130" y="417"/>
                  </a:cubicBezTo>
                  <a:cubicBezTo>
                    <a:pt x="1131" y="417"/>
                    <a:pt x="1132" y="417"/>
                    <a:pt x="1134" y="416"/>
                  </a:cubicBezTo>
                  <a:cubicBezTo>
                    <a:pt x="1149" y="412"/>
                    <a:pt x="1156" y="408"/>
                    <a:pt x="1162" y="400"/>
                  </a:cubicBezTo>
                  <a:cubicBezTo>
                    <a:pt x="1168" y="392"/>
                    <a:pt x="1177" y="391"/>
                    <a:pt x="1185" y="391"/>
                  </a:cubicBezTo>
                  <a:cubicBezTo>
                    <a:pt x="1189" y="391"/>
                    <a:pt x="1194" y="392"/>
                    <a:pt x="1200" y="392"/>
                  </a:cubicBezTo>
                  <a:cubicBezTo>
                    <a:pt x="1207" y="393"/>
                    <a:pt x="1213" y="394"/>
                    <a:pt x="1218" y="394"/>
                  </a:cubicBezTo>
                  <a:cubicBezTo>
                    <a:pt x="1227" y="394"/>
                    <a:pt x="1234" y="392"/>
                    <a:pt x="1242" y="388"/>
                  </a:cubicBezTo>
                  <a:cubicBezTo>
                    <a:pt x="1249" y="385"/>
                    <a:pt x="1251" y="382"/>
                    <a:pt x="1254" y="376"/>
                  </a:cubicBezTo>
                  <a:cubicBezTo>
                    <a:pt x="1255" y="373"/>
                    <a:pt x="1258" y="369"/>
                    <a:pt x="1262" y="363"/>
                  </a:cubicBezTo>
                  <a:cubicBezTo>
                    <a:pt x="1265" y="360"/>
                    <a:pt x="1267" y="357"/>
                    <a:pt x="1269" y="355"/>
                  </a:cubicBezTo>
                  <a:cubicBezTo>
                    <a:pt x="1274" y="347"/>
                    <a:pt x="1279" y="340"/>
                    <a:pt x="1290" y="340"/>
                  </a:cubicBezTo>
                  <a:cubicBezTo>
                    <a:pt x="1291" y="340"/>
                    <a:pt x="1293" y="340"/>
                    <a:pt x="1294" y="340"/>
                  </a:cubicBezTo>
                  <a:cubicBezTo>
                    <a:pt x="1296" y="340"/>
                    <a:pt x="1299" y="341"/>
                    <a:pt x="1301" y="340"/>
                  </a:cubicBezTo>
                  <a:cubicBezTo>
                    <a:pt x="1304" y="340"/>
                    <a:pt x="1307" y="340"/>
                    <a:pt x="1310" y="340"/>
                  </a:cubicBezTo>
                  <a:cubicBezTo>
                    <a:pt x="1313" y="340"/>
                    <a:pt x="1315" y="340"/>
                    <a:pt x="1318" y="340"/>
                  </a:cubicBezTo>
                  <a:cubicBezTo>
                    <a:pt x="1323" y="340"/>
                    <a:pt x="1329" y="340"/>
                    <a:pt x="1334" y="346"/>
                  </a:cubicBezTo>
                  <a:cubicBezTo>
                    <a:pt x="1338" y="352"/>
                    <a:pt x="1348" y="359"/>
                    <a:pt x="1354" y="359"/>
                  </a:cubicBezTo>
                  <a:cubicBezTo>
                    <a:pt x="1355" y="359"/>
                    <a:pt x="1357" y="358"/>
                    <a:pt x="1357" y="356"/>
                  </a:cubicBezTo>
                  <a:cubicBezTo>
                    <a:pt x="1362" y="343"/>
                    <a:pt x="1366" y="332"/>
                    <a:pt x="1383" y="325"/>
                  </a:cubicBezTo>
                  <a:lnTo>
                    <a:pt x="1388" y="323"/>
                  </a:lnTo>
                  <a:cubicBezTo>
                    <a:pt x="1399" y="319"/>
                    <a:pt x="1419" y="310"/>
                    <a:pt x="1416" y="304"/>
                  </a:cubicBezTo>
                  <a:cubicBezTo>
                    <a:pt x="1414" y="298"/>
                    <a:pt x="1409" y="296"/>
                    <a:pt x="1404" y="294"/>
                  </a:cubicBezTo>
                  <a:cubicBezTo>
                    <a:pt x="1401" y="292"/>
                    <a:pt x="1397" y="291"/>
                    <a:pt x="1393" y="288"/>
                  </a:cubicBezTo>
                  <a:cubicBezTo>
                    <a:pt x="1386" y="283"/>
                    <a:pt x="1386" y="281"/>
                    <a:pt x="1388" y="274"/>
                  </a:cubicBezTo>
                  <a:cubicBezTo>
                    <a:pt x="1389" y="271"/>
                    <a:pt x="1391" y="268"/>
                    <a:pt x="1392" y="262"/>
                  </a:cubicBezTo>
                  <a:cubicBezTo>
                    <a:pt x="1398" y="238"/>
                    <a:pt x="1403" y="192"/>
                    <a:pt x="1397" y="186"/>
                  </a:cubicBezTo>
                  <a:cubicBezTo>
                    <a:pt x="1388" y="176"/>
                    <a:pt x="1385" y="171"/>
                    <a:pt x="1383" y="155"/>
                  </a:cubicBezTo>
                  <a:cubicBezTo>
                    <a:pt x="1381" y="141"/>
                    <a:pt x="1366" y="131"/>
                    <a:pt x="1353" y="128"/>
                  </a:cubicBezTo>
                  <a:cubicBezTo>
                    <a:pt x="1336" y="123"/>
                    <a:pt x="1323" y="113"/>
                    <a:pt x="1318" y="102"/>
                  </a:cubicBezTo>
                  <a:cubicBezTo>
                    <a:pt x="1317" y="100"/>
                    <a:pt x="1316" y="98"/>
                    <a:pt x="1315" y="95"/>
                  </a:cubicBezTo>
                  <a:cubicBezTo>
                    <a:pt x="1311" y="87"/>
                    <a:pt x="1307" y="77"/>
                    <a:pt x="1311" y="71"/>
                  </a:cubicBezTo>
                  <a:cubicBezTo>
                    <a:pt x="1313" y="67"/>
                    <a:pt x="1316" y="66"/>
                    <a:pt x="1322" y="66"/>
                  </a:cubicBezTo>
                  <a:cubicBezTo>
                    <a:pt x="1330" y="66"/>
                    <a:pt x="1336" y="67"/>
                    <a:pt x="1341" y="68"/>
                  </a:cubicBezTo>
                  <a:cubicBezTo>
                    <a:pt x="1345" y="70"/>
                    <a:pt x="1349" y="71"/>
                    <a:pt x="1354" y="71"/>
                  </a:cubicBezTo>
                  <a:cubicBezTo>
                    <a:pt x="1356" y="71"/>
                    <a:pt x="1358" y="70"/>
                    <a:pt x="1361" y="70"/>
                  </a:cubicBezTo>
                  <a:cubicBezTo>
                    <a:pt x="1364" y="70"/>
                    <a:pt x="1367" y="70"/>
                    <a:pt x="1370" y="70"/>
                  </a:cubicBezTo>
                  <a:lnTo>
                    <a:pt x="1379" y="70"/>
                  </a:lnTo>
                  <a:cubicBezTo>
                    <a:pt x="1387" y="70"/>
                    <a:pt x="1390" y="69"/>
                    <a:pt x="1392" y="62"/>
                  </a:cubicBezTo>
                  <a:cubicBezTo>
                    <a:pt x="1394" y="57"/>
                    <a:pt x="1392" y="52"/>
                    <a:pt x="1391" y="48"/>
                  </a:cubicBezTo>
                  <a:cubicBezTo>
                    <a:pt x="1389" y="43"/>
                    <a:pt x="1386" y="36"/>
                    <a:pt x="1396" y="29"/>
                  </a:cubicBezTo>
                  <a:cubicBezTo>
                    <a:pt x="1401" y="26"/>
                    <a:pt x="1404" y="22"/>
                    <a:pt x="1406" y="19"/>
                  </a:cubicBezTo>
                  <a:cubicBezTo>
                    <a:pt x="1410" y="14"/>
                    <a:pt x="1414" y="9"/>
                    <a:pt x="1422" y="9"/>
                  </a:cubicBezTo>
                  <a:cubicBezTo>
                    <a:pt x="1429" y="9"/>
                    <a:pt x="1431" y="14"/>
                    <a:pt x="1432" y="17"/>
                  </a:cubicBezTo>
                  <a:cubicBezTo>
                    <a:pt x="1434" y="20"/>
                    <a:pt x="1434" y="21"/>
                    <a:pt x="1438" y="21"/>
                  </a:cubicBezTo>
                  <a:cubicBezTo>
                    <a:pt x="1439" y="21"/>
                    <a:pt x="1441" y="21"/>
                    <a:pt x="1443" y="20"/>
                  </a:cubicBezTo>
                  <a:lnTo>
                    <a:pt x="1450" y="19"/>
                  </a:lnTo>
                  <a:cubicBezTo>
                    <a:pt x="1464" y="16"/>
                    <a:pt x="1468" y="15"/>
                    <a:pt x="1479" y="8"/>
                  </a:cubicBezTo>
                  <a:cubicBezTo>
                    <a:pt x="1486" y="3"/>
                    <a:pt x="1492" y="0"/>
                    <a:pt x="1497" y="0"/>
                  </a:cubicBezTo>
                  <a:cubicBezTo>
                    <a:pt x="1502" y="0"/>
                    <a:pt x="1507" y="3"/>
                    <a:pt x="1514" y="8"/>
                  </a:cubicBezTo>
                  <a:cubicBezTo>
                    <a:pt x="1521" y="14"/>
                    <a:pt x="1521" y="21"/>
                    <a:pt x="1521" y="28"/>
                  </a:cubicBezTo>
                  <a:cubicBezTo>
                    <a:pt x="1522" y="33"/>
                    <a:pt x="1522" y="38"/>
                    <a:pt x="1525" y="44"/>
                  </a:cubicBezTo>
                  <a:cubicBezTo>
                    <a:pt x="1534" y="57"/>
                    <a:pt x="1537" y="78"/>
                    <a:pt x="1532" y="89"/>
                  </a:cubicBezTo>
                  <a:cubicBezTo>
                    <a:pt x="1530" y="93"/>
                    <a:pt x="1527" y="100"/>
                    <a:pt x="1528" y="104"/>
                  </a:cubicBezTo>
                  <a:cubicBezTo>
                    <a:pt x="1530" y="107"/>
                    <a:pt x="1533" y="110"/>
                    <a:pt x="1539" y="112"/>
                  </a:cubicBezTo>
                  <a:cubicBezTo>
                    <a:pt x="1544" y="114"/>
                    <a:pt x="1565" y="120"/>
                    <a:pt x="1585" y="120"/>
                  </a:cubicBezTo>
                  <a:cubicBezTo>
                    <a:pt x="1593" y="120"/>
                    <a:pt x="1600" y="119"/>
                    <a:pt x="1605" y="116"/>
                  </a:cubicBezTo>
                  <a:cubicBezTo>
                    <a:pt x="1612" y="113"/>
                    <a:pt x="1622" y="111"/>
                    <a:pt x="1631" y="110"/>
                  </a:cubicBezTo>
                  <a:cubicBezTo>
                    <a:pt x="1645" y="109"/>
                    <a:pt x="1654" y="107"/>
                    <a:pt x="1655" y="100"/>
                  </a:cubicBezTo>
                  <a:cubicBezTo>
                    <a:pt x="1657" y="89"/>
                    <a:pt x="1662" y="83"/>
                    <a:pt x="1667" y="78"/>
                  </a:cubicBezTo>
                  <a:cubicBezTo>
                    <a:pt x="1671" y="73"/>
                    <a:pt x="1675" y="69"/>
                    <a:pt x="1677" y="62"/>
                  </a:cubicBezTo>
                  <a:cubicBezTo>
                    <a:pt x="1684" y="44"/>
                    <a:pt x="1689" y="34"/>
                    <a:pt x="1704" y="31"/>
                  </a:cubicBezTo>
                  <a:cubicBezTo>
                    <a:pt x="1707" y="31"/>
                    <a:pt x="1709" y="30"/>
                    <a:pt x="1712" y="29"/>
                  </a:cubicBezTo>
                  <a:cubicBezTo>
                    <a:pt x="1717" y="28"/>
                    <a:pt x="1722" y="27"/>
                    <a:pt x="1727" y="27"/>
                  </a:cubicBezTo>
                  <a:cubicBezTo>
                    <a:pt x="1734" y="27"/>
                    <a:pt x="1740" y="29"/>
                    <a:pt x="1745" y="34"/>
                  </a:cubicBezTo>
                  <a:cubicBezTo>
                    <a:pt x="1751" y="40"/>
                    <a:pt x="1751" y="46"/>
                    <a:pt x="1751" y="49"/>
                  </a:cubicBezTo>
                  <a:cubicBezTo>
                    <a:pt x="1750" y="59"/>
                    <a:pt x="1741" y="65"/>
                    <a:pt x="1735" y="69"/>
                  </a:cubicBezTo>
                  <a:cubicBezTo>
                    <a:pt x="1732" y="71"/>
                    <a:pt x="1730" y="74"/>
                    <a:pt x="1730" y="77"/>
                  </a:cubicBezTo>
                  <a:cubicBezTo>
                    <a:pt x="1730" y="81"/>
                    <a:pt x="1733" y="85"/>
                    <a:pt x="1737" y="88"/>
                  </a:cubicBezTo>
                  <a:cubicBezTo>
                    <a:pt x="1743" y="91"/>
                    <a:pt x="1747" y="96"/>
                    <a:pt x="1748" y="101"/>
                  </a:cubicBezTo>
                  <a:cubicBezTo>
                    <a:pt x="1749" y="108"/>
                    <a:pt x="1746" y="115"/>
                    <a:pt x="1741" y="122"/>
                  </a:cubicBezTo>
                  <a:cubicBezTo>
                    <a:pt x="1738" y="125"/>
                    <a:pt x="1736" y="131"/>
                    <a:pt x="1733" y="137"/>
                  </a:cubicBezTo>
                  <a:cubicBezTo>
                    <a:pt x="1728" y="150"/>
                    <a:pt x="1721" y="165"/>
                    <a:pt x="1708" y="167"/>
                  </a:cubicBezTo>
                  <a:cubicBezTo>
                    <a:pt x="1690" y="169"/>
                    <a:pt x="1684" y="171"/>
                    <a:pt x="1678" y="184"/>
                  </a:cubicBezTo>
                  <a:cubicBezTo>
                    <a:pt x="1677" y="188"/>
                    <a:pt x="1675" y="191"/>
                    <a:pt x="1674" y="194"/>
                  </a:cubicBezTo>
                  <a:cubicBezTo>
                    <a:pt x="1668" y="205"/>
                    <a:pt x="1666" y="210"/>
                    <a:pt x="1671" y="215"/>
                  </a:cubicBezTo>
                  <a:cubicBezTo>
                    <a:pt x="1674" y="218"/>
                    <a:pt x="1676" y="222"/>
                    <a:pt x="1678" y="226"/>
                  </a:cubicBezTo>
                  <a:cubicBezTo>
                    <a:pt x="1682" y="231"/>
                    <a:pt x="1685" y="237"/>
                    <a:pt x="1693" y="240"/>
                  </a:cubicBezTo>
                  <a:cubicBezTo>
                    <a:pt x="1696" y="241"/>
                    <a:pt x="1699" y="243"/>
                    <a:pt x="1702" y="244"/>
                  </a:cubicBezTo>
                  <a:cubicBezTo>
                    <a:pt x="1713" y="248"/>
                    <a:pt x="1721" y="251"/>
                    <a:pt x="1722" y="257"/>
                  </a:cubicBezTo>
                  <a:cubicBezTo>
                    <a:pt x="1722" y="259"/>
                    <a:pt x="1722" y="262"/>
                    <a:pt x="1718" y="264"/>
                  </a:cubicBezTo>
                  <a:cubicBezTo>
                    <a:pt x="1716" y="266"/>
                    <a:pt x="1713" y="268"/>
                    <a:pt x="1710" y="269"/>
                  </a:cubicBezTo>
                  <a:cubicBezTo>
                    <a:pt x="1703" y="273"/>
                    <a:pt x="1701" y="275"/>
                    <a:pt x="1702" y="278"/>
                  </a:cubicBezTo>
                  <a:cubicBezTo>
                    <a:pt x="1705" y="289"/>
                    <a:pt x="1701" y="297"/>
                    <a:pt x="1691" y="302"/>
                  </a:cubicBezTo>
                  <a:cubicBezTo>
                    <a:pt x="1685" y="305"/>
                    <a:pt x="1685" y="318"/>
                    <a:pt x="1687" y="323"/>
                  </a:cubicBezTo>
                  <a:cubicBezTo>
                    <a:pt x="1688" y="326"/>
                    <a:pt x="1690" y="333"/>
                    <a:pt x="1714" y="333"/>
                  </a:cubicBezTo>
                  <a:lnTo>
                    <a:pt x="1730" y="333"/>
                  </a:lnTo>
                  <a:cubicBezTo>
                    <a:pt x="1743" y="333"/>
                    <a:pt x="1754" y="334"/>
                    <a:pt x="1759" y="345"/>
                  </a:cubicBezTo>
                  <a:cubicBezTo>
                    <a:pt x="1762" y="352"/>
                    <a:pt x="1760" y="358"/>
                    <a:pt x="1759" y="362"/>
                  </a:cubicBezTo>
                  <a:cubicBezTo>
                    <a:pt x="1759" y="366"/>
                    <a:pt x="1758" y="368"/>
                    <a:pt x="1759" y="371"/>
                  </a:cubicBezTo>
                  <a:cubicBezTo>
                    <a:pt x="1760" y="376"/>
                    <a:pt x="1769" y="383"/>
                    <a:pt x="1774" y="386"/>
                  </a:cubicBezTo>
                  <a:lnTo>
                    <a:pt x="1776" y="387"/>
                  </a:lnTo>
                  <a:lnTo>
                    <a:pt x="1776" y="389"/>
                  </a:lnTo>
                  <a:cubicBezTo>
                    <a:pt x="1776" y="390"/>
                    <a:pt x="1779" y="413"/>
                    <a:pt x="1781" y="426"/>
                  </a:cubicBezTo>
                  <a:cubicBezTo>
                    <a:pt x="1783" y="438"/>
                    <a:pt x="1785" y="455"/>
                    <a:pt x="1778" y="468"/>
                  </a:cubicBezTo>
                  <a:cubicBezTo>
                    <a:pt x="1776" y="471"/>
                    <a:pt x="1776" y="476"/>
                    <a:pt x="1778" y="479"/>
                  </a:cubicBezTo>
                  <a:cubicBezTo>
                    <a:pt x="1779" y="481"/>
                    <a:pt x="1781" y="484"/>
                    <a:pt x="1785" y="484"/>
                  </a:cubicBezTo>
                  <a:cubicBezTo>
                    <a:pt x="1788" y="484"/>
                    <a:pt x="1791" y="482"/>
                    <a:pt x="1794" y="480"/>
                  </a:cubicBezTo>
                  <a:cubicBezTo>
                    <a:pt x="1799" y="476"/>
                    <a:pt x="1805" y="474"/>
                    <a:pt x="1810" y="474"/>
                  </a:cubicBezTo>
                  <a:cubicBezTo>
                    <a:pt x="1822" y="474"/>
                    <a:pt x="1831" y="485"/>
                    <a:pt x="1831" y="498"/>
                  </a:cubicBezTo>
                  <a:cubicBezTo>
                    <a:pt x="1831" y="510"/>
                    <a:pt x="1835" y="523"/>
                    <a:pt x="1844" y="523"/>
                  </a:cubicBezTo>
                  <a:cubicBezTo>
                    <a:pt x="1856" y="523"/>
                    <a:pt x="1863" y="536"/>
                    <a:pt x="1863" y="559"/>
                  </a:cubicBezTo>
                  <a:cubicBezTo>
                    <a:pt x="1863" y="566"/>
                    <a:pt x="1866" y="568"/>
                    <a:pt x="1867" y="569"/>
                  </a:cubicBezTo>
                  <a:cubicBezTo>
                    <a:pt x="1870" y="571"/>
                    <a:pt x="1875" y="572"/>
                    <a:pt x="1881" y="572"/>
                  </a:cubicBezTo>
                  <a:cubicBezTo>
                    <a:pt x="1885" y="572"/>
                    <a:pt x="1891" y="571"/>
                    <a:pt x="1896" y="571"/>
                  </a:cubicBezTo>
                  <a:cubicBezTo>
                    <a:pt x="1897" y="571"/>
                    <a:pt x="1899" y="571"/>
                    <a:pt x="1900" y="571"/>
                  </a:cubicBezTo>
                  <a:cubicBezTo>
                    <a:pt x="1909" y="571"/>
                    <a:pt x="1913" y="575"/>
                    <a:pt x="1915" y="578"/>
                  </a:cubicBezTo>
                  <a:cubicBezTo>
                    <a:pt x="1919" y="586"/>
                    <a:pt x="1914" y="599"/>
                    <a:pt x="1908" y="607"/>
                  </a:cubicBezTo>
                  <a:cubicBezTo>
                    <a:pt x="1905" y="612"/>
                    <a:pt x="1906" y="612"/>
                    <a:pt x="1908" y="614"/>
                  </a:cubicBezTo>
                  <a:cubicBezTo>
                    <a:pt x="1910" y="616"/>
                    <a:pt x="1913" y="620"/>
                    <a:pt x="1913" y="627"/>
                  </a:cubicBezTo>
                  <a:cubicBezTo>
                    <a:pt x="1913" y="642"/>
                    <a:pt x="1902" y="653"/>
                    <a:pt x="1892" y="660"/>
                  </a:cubicBezTo>
                  <a:cubicBezTo>
                    <a:pt x="1886" y="666"/>
                    <a:pt x="1885" y="672"/>
                    <a:pt x="1887" y="687"/>
                  </a:cubicBezTo>
                  <a:cubicBezTo>
                    <a:pt x="1888" y="692"/>
                    <a:pt x="1890" y="697"/>
                    <a:pt x="1892" y="701"/>
                  </a:cubicBezTo>
                  <a:cubicBezTo>
                    <a:pt x="1895" y="709"/>
                    <a:pt x="1900" y="719"/>
                    <a:pt x="1891" y="728"/>
                  </a:cubicBezTo>
                  <a:cubicBezTo>
                    <a:pt x="1889" y="729"/>
                    <a:pt x="1888" y="731"/>
                    <a:pt x="1886" y="732"/>
                  </a:cubicBezTo>
                  <a:cubicBezTo>
                    <a:pt x="1881" y="737"/>
                    <a:pt x="1875" y="742"/>
                    <a:pt x="1875" y="746"/>
                  </a:cubicBezTo>
                  <a:cubicBezTo>
                    <a:pt x="1875" y="748"/>
                    <a:pt x="1877" y="750"/>
                    <a:pt x="1879" y="752"/>
                  </a:cubicBezTo>
                  <a:cubicBezTo>
                    <a:pt x="1886" y="758"/>
                    <a:pt x="1894" y="759"/>
                    <a:pt x="1900" y="759"/>
                  </a:cubicBezTo>
                  <a:cubicBezTo>
                    <a:pt x="1901" y="759"/>
                    <a:pt x="1903" y="759"/>
                    <a:pt x="1904" y="759"/>
                  </a:cubicBezTo>
                  <a:cubicBezTo>
                    <a:pt x="1907" y="758"/>
                    <a:pt x="1909" y="758"/>
                    <a:pt x="1909" y="758"/>
                  </a:cubicBezTo>
                  <a:lnTo>
                    <a:pt x="1917" y="757"/>
                  </a:lnTo>
                  <a:lnTo>
                    <a:pt x="1913" y="764"/>
                  </a:lnTo>
                  <a:cubicBezTo>
                    <a:pt x="1913" y="765"/>
                    <a:pt x="1903" y="781"/>
                    <a:pt x="1886" y="781"/>
                  </a:cubicBezTo>
                  <a:cubicBezTo>
                    <a:pt x="1874" y="781"/>
                    <a:pt x="1861" y="784"/>
                    <a:pt x="1861" y="792"/>
                  </a:cubicBezTo>
                  <a:cubicBezTo>
                    <a:pt x="1861" y="795"/>
                    <a:pt x="1862" y="795"/>
                    <a:pt x="1866" y="797"/>
                  </a:cubicBezTo>
                  <a:cubicBezTo>
                    <a:pt x="1870" y="799"/>
                    <a:pt x="1877" y="803"/>
                    <a:pt x="1872" y="814"/>
                  </a:cubicBezTo>
                  <a:cubicBezTo>
                    <a:pt x="1866" y="826"/>
                    <a:pt x="1854" y="849"/>
                    <a:pt x="1843" y="860"/>
                  </a:cubicBezTo>
                  <a:cubicBezTo>
                    <a:pt x="1815" y="888"/>
                    <a:pt x="1798" y="905"/>
                    <a:pt x="1790" y="911"/>
                  </a:cubicBezTo>
                  <a:cubicBezTo>
                    <a:pt x="1787" y="913"/>
                    <a:pt x="1785" y="916"/>
                    <a:pt x="1782" y="919"/>
                  </a:cubicBezTo>
                  <a:cubicBezTo>
                    <a:pt x="1775" y="927"/>
                    <a:pt x="1768" y="936"/>
                    <a:pt x="1754" y="936"/>
                  </a:cubicBezTo>
                  <a:cubicBezTo>
                    <a:pt x="1753" y="936"/>
                    <a:pt x="1751" y="936"/>
                    <a:pt x="1750" y="936"/>
                  </a:cubicBezTo>
                  <a:cubicBezTo>
                    <a:pt x="1739" y="934"/>
                    <a:pt x="1730" y="929"/>
                    <a:pt x="1726" y="921"/>
                  </a:cubicBezTo>
                  <a:cubicBezTo>
                    <a:pt x="1722" y="914"/>
                    <a:pt x="1722" y="906"/>
                    <a:pt x="1725" y="899"/>
                  </a:cubicBezTo>
                  <a:cubicBezTo>
                    <a:pt x="1727" y="896"/>
                    <a:pt x="1728" y="893"/>
                    <a:pt x="1727" y="892"/>
                  </a:cubicBezTo>
                  <a:cubicBezTo>
                    <a:pt x="1726" y="889"/>
                    <a:pt x="1721" y="887"/>
                    <a:pt x="1715" y="885"/>
                  </a:cubicBezTo>
                  <a:cubicBezTo>
                    <a:pt x="1709" y="884"/>
                    <a:pt x="1705" y="880"/>
                    <a:pt x="1700" y="877"/>
                  </a:cubicBezTo>
                  <a:cubicBezTo>
                    <a:pt x="1695" y="873"/>
                    <a:pt x="1691" y="869"/>
                    <a:pt x="1685" y="869"/>
                  </a:cubicBezTo>
                  <a:cubicBezTo>
                    <a:pt x="1684" y="869"/>
                    <a:pt x="1682" y="869"/>
                    <a:pt x="1680" y="870"/>
                  </a:cubicBezTo>
                  <a:cubicBezTo>
                    <a:pt x="1676" y="872"/>
                    <a:pt x="1670" y="874"/>
                    <a:pt x="1665" y="876"/>
                  </a:cubicBezTo>
                  <a:cubicBezTo>
                    <a:pt x="1652" y="881"/>
                    <a:pt x="1637" y="886"/>
                    <a:pt x="1627" y="894"/>
                  </a:cubicBezTo>
                  <a:cubicBezTo>
                    <a:pt x="1621" y="897"/>
                    <a:pt x="1619" y="900"/>
                    <a:pt x="1618" y="902"/>
                  </a:cubicBezTo>
                  <a:cubicBezTo>
                    <a:pt x="1618" y="905"/>
                    <a:pt x="1622" y="909"/>
                    <a:pt x="1627" y="915"/>
                  </a:cubicBezTo>
                  <a:cubicBezTo>
                    <a:pt x="1632" y="922"/>
                    <a:pt x="1638" y="926"/>
                    <a:pt x="1643" y="930"/>
                  </a:cubicBezTo>
                  <a:cubicBezTo>
                    <a:pt x="1649" y="934"/>
                    <a:pt x="1654" y="938"/>
                    <a:pt x="1656" y="943"/>
                  </a:cubicBezTo>
                  <a:cubicBezTo>
                    <a:pt x="1659" y="949"/>
                    <a:pt x="1662" y="957"/>
                    <a:pt x="1659" y="964"/>
                  </a:cubicBezTo>
                  <a:cubicBezTo>
                    <a:pt x="1656" y="969"/>
                    <a:pt x="1651" y="973"/>
                    <a:pt x="1643" y="975"/>
                  </a:cubicBezTo>
                  <a:cubicBezTo>
                    <a:pt x="1638" y="976"/>
                    <a:pt x="1633" y="977"/>
                    <a:pt x="1628" y="979"/>
                  </a:cubicBezTo>
                  <a:cubicBezTo>
                    <a:pt x="1618" y="982"/>
                    <a:pt x="1607" y="985"/>
                    <a:pt x="1598" y="985"/>
                  </a:cubicBezTo>
                  <a:cubicBezTo>
                    <a:pt x="1592" y="985"/>
                    <a:pt x="1587" y="983"/>
                    <a:pt x="1583" y="981"/>
                  </a:cubicBezTo>
                  <a:cubicBezTo>
                    <a:pt x="1577" y="977"/>
                    <a:pt x="1572" y="975"/>
                    <a:pt x="1568" y="975"/>
                  </a:cubicBezTo>
                  <a:cubicBezTo>
                    <a:pt x="1563" y="975"/>
                    <a:pt x="1558" y="977"/>
                    <a:pt x="1553" y="982"/>
                  </a:cubicBezTo>
                  <a:cubicBezTo>
                    <a:pt x="1546" y="990"/>
                    <a:pt x="1537" y="991"/>
                    <a:pt x="1531" y="991"/>
                  </a:cubicBezTo>
                  <a:cubicBezTo>
                    <a:pt x="1528" y="991"/>
                    <a:pt x="1525" y="991"/>
                    <a:pt x="1522" y="990"/>
                  </a:cubicBezTo>
                  <a:cubicBezTo>
                    <a:pt x="1519" y="990"/>
                    <a:pt x="1516" y="990"/>
                    <a:pt x="1513" y="990"/>
                  </a:cubicBezTo>
                  <a:cubicBezTo>
                    <a:pt x="1508" y="990"/>
                    <a:pt x="1508" y="991"/>
                    <a:pt x="1506" y="994"/>
                  </a:cubicBezTo>
                  <a:cubicBezTo>
                    <a:pt x="1503" y="997"/>
                    <a:pt x="1500" y="1003"/>
                    <a:pt x="1492" y="1009"/>
                  </a:cubicBezTo>
                  <a:cubicBezTo>
                    <a:pt x="1488" y="1012"/>
                    <a:pt x="1484" y="1014"/>
                    <a:pt x="1482" y="1016"/>
                  </a:cubicBezTo>
                  <a:cubicBezTo>
                    <a:pt x="1473" y="1022"/>
                    <a:pt x="1470" y="1024"/>
                    <a:pt x="1462" y="1038"/>
                  </a:cubicBezTo>
                  <a:cubicBezTo>
                    <a:pt x="1459" y="1044"/>
                    <a:pt x="1456" y="1048"/>
                    <a:pt x="1453" y="1052"/>
                  </a:cubicBezTo>
                  <a:cubicBezTo>
                    <a:pt x="1447" y="1062"/>
                    <a:pt x="1445" y="1065"/>
                    <a:pt x="1449" y="1071"/>
                  </a:cubicBezTo>
                  <a:cubicBezTo>
                    <a:pt x="1453" y="1076"/>
                    <a:pt x="1455" y="1081"/>
                    <a:pt x="1456" y="1084"/>
                  </a:cubicBezTo>
                  <a:cubicBezTo>
                    <a:pt x="1457" y="1087"/>
                    <a:pt x="1458" y="1089"/>
                    <a:pt x="1461" y="1092"/>
                  </a:cubicBezTo>
                  <a:cubicBezTo>
                    <a:pt x="1463" y="1093"/>
                    <a:pt x="1466" y="1094"/>
                    <a:pt x="1468" y="1094"/>
                  </a:cubicBezTo>
                  <a:cubicBezTo>
                    <a:pt x="1472" y="1094"/>
                    <a:pt x="1477" y="1092"/>
                    <a:pt x="1485" y="1085"/>
                  </a:cubicBezTo>
                  <a:cubicBezTo>
                    <a:pt x="1497" y="1076"/>
                    <a:pt x="1507" y="1071"/>
                    <a:pt x="1522" y="1069"/>
                  </a:cubicBezTo>
                  <a:cubicBezTo>
                    <a:pt x="1524" y="1069"/>
                    <a:pt x="1525" y="1069"/>
                    <a:pt x="1527" y="1069"/>
                  </a:cubicBezTo>
                  <a:cubicBezTo>
                    <a:pt x="1537" y="1069"/>
                    <a:pt x="1538" y="1076"/>
                    <a:pt x="1539" y="1083"/>
                  </a:cubicBezTo>
                  <a:cubicBezTo>
                    <a:pt x="1540" y="1086"/>
                    <a:pt x="1540" y="1090"/>
                    <a:pt x="1541" y="1094"/>
                  </a:cubicBezTo>
                  <a:cubicBezTo>
                    <a:pt x="1545" y="1111"/>
                    <a:pt x="1548" y="1118"/>
                    <a:pt x="1552" y="1126"/>
                  </a:cubicBezTo>
                  <a:cubicBezTo>
                    <a:pt x="1557" y="1136"/>
                    <a:pt x="1557" y="1139"/>
                    <a:pt x="1549" y="1153"/>
                  </a:cubicBezTo>
                  <a:cubicBezTo>
                    <a:pt x="1545" y="1162"/>
                    <a:pt x="1541" y="1165"/>
                    <a:pt x="1536" y="1169"/>
                  </a:cubicBezTo>
                  <a:cubicBezTo>
                    <a:pt x="1534" y="1171"/>
                    <a:pt x="1531" y="1174"/>
                    <a:pt x="1527" y="1178"/>
                  </a:cubicBezTo>
                  <a:cubicBezTo>
                    <a:pt x="1526" y="1180"/>
                    <a:pt x="1524" y="1182"/>
                    <a:pt x="1522" y="1184"/>
                  </a:cubicBezTo>
                  <a:cubicBezTo>
                    <a:pt x="1516" y="1191"/>
                    <a:pt x="1514" y="1193"/>
                    <a:pt x="1521" y="1199"/>
                  </a:cubicBezTo>
                  <a:cubicBezTo>
                    <a:pt x="1528" y="1206"/>
                    <a:pt x="1530" y="1208"/>
                    <a:pt x="1529" y="1211"/>
                  </a:cubicBezTo>
                  <a:cubicBezTo>
                    <a:pt x="1528" y="1215"/>
                    <a:pt x="1525" y="1215"/>
                    <a:pt x="1521" y="1216"/>
                  </a:cubicBezTo>
                  <a:cubicBezTo>
                    <a:pt x="1520" y="1216"/>
                    <a:pt x="1518" y="1216"/>
                    <a:pt x="1516" y="1216"/>
                  </a:cubicBezTo>
                  <a:cubicBezTo>
                    <a:pt x="1507" y="1218"/>
                    <a:pt x="1502" y="1225"/>
                    <a:pt x="1497" y="1232"/>
                  </a:cubicBezTo>
                  <a:cubicBezTo>
                    <a:pt x="1496" y="1234"/>
                    <a:pt x="1495" y="1235"/>
                    <a:pt x="1493" y="1235"/>
                  </a:cubicBezTo>
                  <a:lnTo>
                    <a:pt x="1491" y="1235"/>
                  </a:lnTo>
                  <a:lnTo>
                    <a:pt x="1488" y="1232"/>
                  </a:lnTo>
                  <a:lnTo>
                    <a:pt x="1489" y="1230"/>
                  </a:lnTo>
                  <a:cubicBezTo>
                    <a:pt x="1490" y="1227"/>
                    <a:pt x="1490" y="1227"/>
                    <a:pt x="1489" y="1226"/>
                  </a:cubicBezTo>
                  <a:cubicBezTo>
                    <a:pt x="1489" y="1226"/>
                    <a:pt x="1488" y="1225"/>
                    <a:pt x="1485" y="1225"/>
                  </a:cubicBezTo>
                  <a:cubicBezTo>
                    <a:pt x="1480" y="1225"/>
                    <a:pt x="1474" y="1224"/>
                    <a:pt x="1468" y="1222"/>
                  </a:cubicBezTo>
                  <a:cubicBezTo>
                    <a:pt x="1462" y="1221"/>
                    <a:pt x="1456" y="1219"/>
                    <a:pt x="1450" y="1219"/>
                  </a:cubicBezTo>
                  <a:cubicBezTo>
                    <a:pt x="1444" y="1219"/>
                    <a:pt x="1439" y="1221"/>
                    <a:pt x="1435" y="1224"/>
                  </a:cubicBezTo>
                  <a:cubicBezTo>
                    <a:pt x="1430" y="1229"/>
                    <a:pt x="1425" y="1231"/>
                    <a:pt x="1422" y="1233"/>
                  </a:cubicBezTo>
                  <a:cubicBezTo>
                    <a:pt x="1416" y="1236"/>
                    <a:pt x="1415" y="1236"/>
                    <a:pt x="1417" y="1246"/>
                  </a:cubicBezTo>
                  <a:cubicBezTo>
                    <a:pt x="1421" y="1267"/>
                    <a:pt x="1426" y="1274"/>
                    <a:pt x="1431" y="1279"/>
                  </a:cubicBezTo>
                  <a:cubicBezTo>
                    <a:pt x="1433" y="1281"/>
                    <a:pt x="1434" y="1282"/>
                    <a:pt x="1435" y="1282"/>
                  </a:cubicBezTo>
                  <a:cubicBezTo>
                    <a:pt x="1436" y="1283"/>
                    <a:pt x="1438" y="1284"/>
                    <a:pt x="1438" y="1287"/>
                  </a:cubicBezTo>
                  <a:cubicBezTo>
                    <a:pt x="1438" y="1289"/>
                    <a:pt x="1436" y="1291"/>
                    <a:pt x="1433" y="1294"/>
                  </a:cubicBezTo>
                  <a:lnTo>
                    <a:pt x="1429" y="1298"/>
                  </a:lnTo>
                  <a:cubicBezTo>
                    <a:pt x="1425" y="1302"/>
                    <a:pt x="1422" y="1305"/>
                    <a:pt x="1419" y="1307"/>
                  </a:cubicBezTo>
                  <a:cubicBezTo>
                    <a:pt x="1414" y="1310"/>
                    <a:pt x="1411" y="1312"/>
                    <a:pt x="1406" y="1321"/>
                  </a:cubicBezTo>
                  <a:cubicBezTo>
                    <a:pt x="1402" y="1327"/>
                    <a:pt x="1399" y="1331"/>
                    <a:pt x="1396" y="1334"/>
                  </a:cubicBezTo>
                  <a:cubicBezTo>
                    <a:pt x="1391" y="1338"/>
                    <a:pt x="1389" y="1341"/>
                    <a:pt x="1389" y="1350"/>
                  </a:cubicBezTo>
                  <a:cubicBezTo>
                    <a:pt x="1389" y="1356"/>
                    <a:pt x="1390" y="1359"/>
                    <a:pt x="1391" y="1361"/>
                  </a:cubicBezTo>
                  <a:cubicBezTo>
                    <a:pt x="1393" y="1368"/>
                    <a:pt x="1392" y="1371"/>
                    <a:pt x="1383" y="1377"/>
                  </a:cubicBezTo>
                  <a:cubicBezTo>
                    <a:pt x="1380" y="1378"/>
                    <a:pt x="1378" y="1380"/>
                    <a:pt x="1377" y="1381"/>
                  </a:cubicBezTo>
                  <a:cubicBezTo>
                    <a:pt x="1370" y="1385"/>
                    <a:pt x="1369" y="1386"/>
                    <a:pt x="1362" y="1397"/>
                  </a:cubicBezTo>
                  <a:cubicBezTo>
                    <a:pt x="1360" y="1401"/>
                    <a:pt x="1359" y="1404"/>
                    <a:pt x="1358" y="1406"/>
                  </a:cubicBezTo>
                  <a:cubicBezTo>
                    <a:pt x="1355" y="1415"/>
                    <a:pt x="1352" y="1418"/>
                    <a:pt x="1334" y="1423"/>
                  </a:cubicBezTo>
                  <a:cubicBezTo>
                    <a:pt x="1327" y="1425"/>
                    <a:pt x="1321" y="1426"/>
                    <a:pt x="1317" y="1426"/>
                  </a:cubicBezTo>
                  <a:cubicBezTo>
                    <a:pt x="1304" y="1426"/>
                    <a:pt x="1299" y="1418"/>
                    <a:pt x="1295" y="1410"/>
                  </a:cubicBezTo>
                  <a:cubicBezTo>
                    <a:pt x="1293" y="1408"/>
                    <a:pt x="1289" y="1402"/>
                    <a:pt x="1288" y="1401"/>
                  </a:cubicBezTo>
                  <a:cubicBezTo>
                    <a:pt x="1288" y="1401"/>
                    <a:pt x="1286" y="1402"/>
                    <a:pt x="1284" y="1408"/>
                  </a:cubicBezTo>
                  <a:cubicBezTo>
                    <a:pt x="1283" y="1411"/>
                    <a:pt x="1282" y="1414"/>
                    <a:pt x="1281" y="1417"/>
                  </a:cubicBezTo>
                  <a:cubicBezTo>
                    <a:pt x="1278" y="1426"/>
                    <a:pt x="1275" y="1433"/>
                    <a:pt x="1260" y="1440"/>
                  </a:cubicBezTo>
                  <a:lnTo>
                    <a:pt x="1256" y="1443"/>
                  </a:lnTo>
                  <a:cubicBezTo>
                    <a:pt x="1242" y="1449"/>
                    <a:pt x="1237" y="1452"/>
                    <a:pt x="1232" y="1462"/>
                  </a:cubicBezTo>
                  <a:cubicBezTo>
                    <a:pt x="1228" y="1469"/>
                    <a:pt x="1223" y="1472"/>
                    <a:pt x="1219" y="1474"/>
                  </a:cubicBezTo>
                  <a:cubicBezTo>
                    <a:pt x="1214" y="1477"/>
                    <a:pt x="1212" y="1478"/>
                    <a:pt x="1212" y="1484"/>
                  </a:cubicBezTo>
                  <a:cubicBezTo>
                    <a:pt x="1213" y="1490"/>
                    <a:pt x="1215" y="1491"/>
                    <a:pt x="1216" y="1493"/>
                  </a:cubicBezTo>
                  <a:cubicBezTo>
                    <a:pt x="1220" y="1496"/>
                    <a:pt x="1222" y="1499"/>
                    <a:pt x="1223" y="1510"/>
                  </a:cubicBezTo>
                  <a:cubicBezTo>
                    <a:pt x="1224" y="1515"/>
                    <a:pt x="1225" y="1519"/>
                    <a:pt x="1225" y="1522"/>
                  </a:cubicBezTo>
                  <a:cubicBezTo>
                    <a:pt x="1228" y="1534"/>
                    <a:pt x="1229" y="1542"/>
                    <a:pt x="1218" y="1557"/>
                  </a:cubicBezTo>
                  <a:cubicBezTo>
                    <a:pt x="1214" y="1563"/>
                    <a:pt x="1209" y="1570"/>
                    <a:pt x="1205" y="1576"/>
                  </a:cubicBezTo>
                  <a:lnTo>
                    <a:pt x="1198" y="1588"/>
                  </a:lnTo>
                  <a:lnTo>
                    <a:pt x="1198" y="1563"/>
                  </a:lnTo>
                  <a:cubicBezTo>
                    <a:pt x="1198" y="1560"/>
                    <a:pt x="1198" y="1560"/>
                    <a:pt x="1196" y="1560"/>
                  </a:cubicBezTo>
                  <a:cubicBezTo>
                    <a:pt x="1195" y="1560"/>
                    <a:pt x="1192" y="1561"/>
                    <a:pt x="1189" y="1561"/>
                  </a:cubicBezTo>
                  <a:cubicBezTo>
                    <a:pt x="1187" y="1562"/>
                    <a:pt x="1185" y="1562"/>
                    <a:pt x="1183" y="1562"/>
                  </a:cubicBezTo>
                  <a:cubicBezTo>
                    <a:pt x="1181" y="1563"/>
                    <a:pt x="1178" y="1563"/>
                    <a:pt x="1176" y="1563"/>
                  </a:cubicBezTo>
                  <a:cubicBezTo>
                    <a:pt x="1170" y="1563"/>
                    <a:pt x="1166" y="1562"/>
                    <a:pt x="1163" y="1559"/>
                  </a:cubicBezTo>
                  <a:cubicBezTo>
                    <a:pt x="1161" y="1556"/>
                    <a:pt x="1160" y="1552"/>
                    <a:pt x="1161" y="1547"/>
                  </a:cubicBezTo>
                  <a:cubicBezTo>
                    <a:pt x="1162" y="1542"/>
                    <a:pt x="1159" y="1539"/>
                    <a:pt x="1153" y="1535"/>
                  </a:cubicBezTo>
                  <a:cubicBezTo>
                    <a:pt x="1150" y="1532"/>
                    <a:pt x="1147" y="1529"/>
                    <a:pt x="1145" y="1526"/>
                  </a:cubicBezTo>
                  <a:cubicBezTo>
                    <a:pt x="1141" y="1521"/>
                    <a:pt x="1135" y="1517"/>
                    <a:pt x="1130" y="1513"/>
                  </a:cubicBezTo>
                  <a:cubicBezTo>
                    <a:pt x="1127" y="1510"/>
                    <a:pt x="1124" y="1507"/>
                    <a:pt x="1121" y="1505"/>
                  </a:cubicBezTo>
                  <a:cubicBezTo>
                    <a:pt x="1113" y="1497"/>
                    <a:pt x="1113" y="1478"/>
                    <a:pt x="1116" y="1470"/>
                  </a:cubicBezTo>
                  <a:cubicBezTo>
                    <a:pt x="1116" y="1469"/>
                    <a:pt x="1117" y="1467"/>
                    <a:pt x="1117" y="1466"/>
                  </a:cubicBezTo>
                  <a:cubicBezTo>
                    <a:pt x="1120" y="1459"/>
                    <a:pt x="1124" y="1450"/>
                    <a:pt x="1122" y="1444"/>
                  </a:cubicBezTo>
                  <a:cubicBezTo>
                    <a:pt x="1121" y="1440"/>
                    <a:pt x="1112" y="1437"/>
                    <a:pt x="1108" y="1436"/>
                  </a:cubicBezTo>
                  <a:cubicBezTo>
                    <a:pt x="1108" y="1436"/>
                    <a:pt x="1106" y="1437"/>
                    <a:pt x="1104" y="1437"/>
                  </a:cubicBezTo>
                  <a:cubicBezTo>
                    <a:pt x="1095" y="1437"/>
                    <a:pt x="1088" y="1433"/>
                    <a:pt x="1085" y="1428"/>
                  </a:cubicBezTo>
                  <a:cubicBezTo>
                    <a:pt x="1081" y="1420"/>
                    <a:pt x="1075" y="1414"/>
                    <a:pt x="1068" y="1410"/>
                  </a:cubicBezTo>
                  <a:lnTo>
                    <a:pt x="1066" y="1409"/>
                  </a:lnTo>
                  <a:cubicBezTo>
                    <a:pt x="1059" y="1405"/>
                    <a:pt x="1049" y="1401"/>
                    <a:pt x="1047" y="1393"/>
                  </a:cubicBezTo>
                  <a:cubicBezTo>
                    <a:pt x="1046" y="1390"/>
                    <a:pt x="1046" y="1386"/>
                    <a:pt x="1049" y="1382"/>
                  </a:cubicBezTo>
                  <a:cubicBezTo>
                    <a:pt x="1054" y="1373"/>
                    <a:pt x="1054" y="1362"/>
                    <a:pt x="1049" y="1354"/>
                  </a:cubicBezTo>
                  <a:cubicBezTo>
                    <a:pt x="1047" y="1352"/>
                    <a:pt x="1045" y="1351"/>
                    <a:pt x="1043" y="1351"/>
                  </a:cubicBezTo>
                  <a:cubicBezTo>
                    <a:pt x="1037" y="1351"/>
                    <a:pt x="1028" y="1357"/>
                    <a:pt x="1022" y="1362"/>
                  </a:cubicBezTo>
                  <a:cubicBezTo>
                    <a:pt x="1012" y="1368"/>
                    <a:pt x="1012" y="1376"/>
                    <a:pt x="1013" y="1385"/>
                  </a:cubicBezTo>
                  <a:cubicBezTo>
                    <a:pt x="1013" y="1389"/>
                    <a:pt x="1013" y="1393"/>
                    <a:pt x="1012" y="1396"/>
                  </a:cubicBezTo>
                  <a:cubicBezTo>
                    <a:pt x="1012" y="1399"/>
                    <a:pt x="1011" y="1402"/>
                    <a:pt x="1011" y="1405"/>
                  </a:cubicBezTo>
                  <a:cubicBezTo>
                    <a:pt x="1009" y="1415"/>
                    <a:pt x="1008" y="1425"/>
                    <a:pt x="1002" y="1431"/>
                  </a:cubicBezTo>
                  <a:cubicBezTo>
                    <a:pt x="1000" y="1434"/>
                    <a:pt x="996" y="1436"/>
                    <a:pt x="992" y="1439"/>
                  </a:cubicBezTo>
                  <a:cubicBezTo>
                    <a:pt x="987" y="1442"/>
                    <a:pt x="981" y="1446"/>
                    <a:pt x="977" y="1452"/>
                  </a:cubicBezTo>
                  <a:cubicBezTo>
                    <a:pt x="970" y="1460"/>
                    <a:pt x="969" y="1465"/>
                    <a:pt x="967" y="1475"/>
                  </a:cubicBezTo>
                  <a:cubicBezTo>
                    <a:pt x="966" y="1477"/>
                    <a:pt x="965" y="1480"/>
                    <a:pt x="964" y="1484"/>
                  </a:cubicBezTo>
                  <a:cubicBezTo>
                    <a:pt x="963" y="1487"/>
                    <a:pt x="963" y="1489"/>
                    <a:pt x="963" y="1491"/>
                  </a:cubicBezTo>
                  <a:cubicBezTo>
                    <a:pt x="962" y="1496"/>
                    <a:pt x="960" y="1497"/>
                    <a:pt x="955" y="1498"/>
                  </a:cubicBezTo>
                  <a:cubicBezTo>
                    <a:pt x="954" y="1498"/>
                    <a:pt x="951" y="1498"/>
                    <a:pt x="946" y="1499"/>
                  </a:cubicBezTo>
                  <a:cubicBezTo>
                    <a:pt x="940" y="1501"/>
                    <a:pt x="935" y="1501"/>
                    <a:pt x="931" y="1502"/>
                  </a:cubicBezTo>
                  <a:cubicBezTo>
                    <a:pt x="923" y="1503"/>
                    <a:pt x="922" y="1503"/>
                    <a:pt x="921" y="1507"/>
                  </a:cubicBezTo>
                  <a:cubicBezTo>
                    <a:pt x="919" y="1515"/>
                    <a:pt x="913" y="1524"/>
                    <a:pt x="906" y="1524"/>
                  </a:cubicBezTo>
                  <a:cubicBezTo>
                    <a:pt x="904" y="1524"/>
                    <a:pt x="899" y="1523"/>
                    <a:pt x="898" y="1516"/>
                  </a:cubicBezTo>
                  <a:cubicBezTo>
                    <a:pt x="898" y="1515"/>
                    <a:pt x="897" y="1514"/>
                    <a:pt x="897" y="1514"/>
                  </a:cubicBezTo>
                  <a:cubicBezTo>
                    <a:pt x="895" y="1514"/>
                    <a:pt x="889" y="1519"/>
                    <a:pt x="883" y="1524"/>
                  </a:cubicBezTo>
                  <a:cubicBezTo>
                    <a:pt x="881" y="1525"/>
                    <a:pt x="878" y="1527"/>
                    <a:pt x="876" y="1529"/>
                  </a:cubicBezTo>
                  <a:cubicBezTo>
                    <a:pt x="863" y="1538"/>
                    <a:pt x="851" y="1540"/>
                    <a:pt x="842" y="1542"/>
                  </a:cubicBezTo>
                  <a:cubicBezTo>
                    <a:pt x="839" y="1542"/>
                    <a:pt x="837" y="1542"/>
                    <a:pt x="835" y="1543"/>
                  </a:cubicBezTo>
                  <a:cubicBezTo>
                    <a:pt x="827" y="1545"/>
                    <a:pt x="811" y="1553"/>
                    <a:pt x="803" y="1567"/>
                  </a:cubicBezTo>
                  <a:cubicBezTo>
                    <a:pt x="800" y="1573"/>
                    <a:pt x="798" y="1577"/>
                    <a:pt x="796" y="1580"/>
                  </a:cubicBezTo>
                  <a:cubicBezTo>
                    <a:pt x="793" y="1585"/>
                    <a:pt x="792" y="1588"/>
                    <a:pt x="787" y="1594"/>
                  </a:cubicBezTo>
                  <a:cubicBezTo>
                    <a:pt x="782" y="1600"/>
                    <a:pt x="772" y="1605"/>
                    <a:pt x="762" y="1610"/>
                  </a:cubicBezTo>
                  <a:cubicBezTo>
                    <a:pt x="757" y="1612"/>
                    <a:pt x="753" y="1614"/>
                    <a:pt x="749" y="1616"/>
                  </a:cubicBezTo>
                  <a:cubicBezTo>
                    <a:pt x="747" y="1618"/>
                    <a:pt x="744" y="1618"/>
                    <a:pt x="742" y="1618"/>
                  </a:cubicBezTo>
                  <a:cubicBezTo>
                    <a:pt x="735" y="1618"/>
                    <a:pt x="728" y="1615"/>
                    <a:pt x="722" y="1611"/>
                  </a:cubicBezTo>
                  <a:cubicBezTo>
                    <a:pt x="717" y="1609"/>
                    <a:pt x="711" y="1606"/>
                    <a:pt x="708" y="1606"/>
                  </a:cubicBezTo>
                  <a:cubicBezTo>
                    <a:pt x="701" y="1606"/>
                    <a:pt x="692" y="1614"/>
                    <a:pt x="685" y="1621"/>
                  </a:cubicBezTo>
                  <a:cubicBezTo>
                    <a:pt x="681" y="1624"/>
                    <a:pt x="678" y="1627"/>
                    <a:pt x="676" y="1629"/>
                  </a:cubicBezTo>
                  <a:cubicBezTo>
                    <a:pt x="665" y="1638"/>
                    <a:pt x="655" y="1643"/>
                    <a:pt x="643" y="1643"/>
                  </a:cubicBezTo>
                  <a:cubicBezTo>
                    <a:pt x="638" y="1643"/>
                    <a:pt x="634" y="1642"/>
                    <a:pt x="630" y="1640"/>
                  </a:cubicBezTo>
                  <a:cubicBezTo>
                    <a:pt x="626" y="1639"/>
                    <a:pt x="623" y="1638"/>
                    <a:pt x="620" y="1638"/>
                  </a:cubicBezTo>
                  <a:cubicBezTo>
                    <a:pt x="617" y="1638"/>
                    <a:pt x="615" y="1639"/>
                    <a:pt x="613" y="1642"/>
                  </a:cubicBezTo>
                  <a:cubicBezTo>
                    <a:pt x="610" y="1646"/>
                    <a:pt x="608" y="1649"/>
                    <a:pt x="606" y="1653"/>
                  </a:cubicBezTo>
                  <a:cubicBezTo>
                    <a:pt x="602" y="1658"/>
                    <a:pt x="599" y="1663"/>
                    <a:pt x="594" y="1665"/>
                  </a:cubicBezTo>
                  <a:cubicBezTo>
                    <a:pt x="591" y="1665"/>
                    <a:pt x="588" y="1666"/>
                    <a:pt x="583" y="1666"/>
                  </a:cubicBezTo>
                  <a:cubicBezTo>
                    <a:pt x="577" y="1666"/>
                    <a:pt x="565" y="1667"/>
                    <a:pt x="564" y="1671"/>
                  </a:cubicBezTo>
                  <a:cubicBezTo>
                    <a:pt x="563" y="1672"/>
                    <a:pt x="563" y="1674"/>
                    <a:pt x="563" y="1675"/>
                  </a:cubicBezTo>
                  <a:cubicBezTo>
                    <a:pt x="562" y="1682"/>
                    <a:pt x="561" y="1689"/>
                    <a:pt x="547" y="1691"/>
                  </a:cubicBezTo>
                  <a:cubicBezTo>
                    <a:pt x="544" y="1691"/>
                    <a:pt x="542" y="1693"/>
                    <a:pt x="541" y="1696"/>
                  </a:cubicBezTo>
                  <a:cubicBezTo>
                    <a:pt x="538" y="1700"/>
                    <a:pt x="539" y="1707"/>
                    <a:pt x="542" y="1711"/>
                  </a:cubicBezTo>
                  <a:cubicBezTo>
                    <a:pt x="546" y="1721"/>
                    <a:pt x="542" y="1734"/>
                    <a:pt x="528" y="1751"/>
                  </a:cubicBezTo>
                  <a:cubicBezTo>
                    <a:pt x="524" y="1755"/>
                    <a:pt x="520" y="1757"/>
                    <a:pt x="515" y="1757"/>
                  </a:cubicBezTo>
                  <a:cubicBezTo>
                    <a:pt x="505" y="1757"/>
                    <a:pt x="495" y="1747"/>
                    <a:pt x="490" y="1742"/>
                  </a:cubicBezTo>
                  <a:cubicBezTo>
                    <a:pt x="488" y="1741"/>
                    <a:pt x="487" y="1739"/>
                    <a:pt x="486" y="1738"/>
                  </a:cubicBezTo>
                  <a:cubicBezTo>
                    <a:pt x="482" y="1734"/>
                    <a:pt x="478" y="1729"/>
                    <a:pt x="474" y="1729"/>
                  </a:cubicBezTo>
                  <a:cubicBezTo>
                    <a:pt x="473" y="1729"/>
                    <a:pt x="471" y="1729"/>
                    <a:pt x="469" y="1731"/>
                  </a:cubicBezTo>
                  <a:cubicBezTo>
                    <a:pt x="461" y="1739"/>
                    <a:pt x="461" y="1742"/>
                    <a:pt x="461" y="1752"/>
                  </a:cubicBezTo>
                  <a:cubicBezTo>
                    <a:pt x="461" y="1754"/>
                    <a:pt x="461" y="1756"/>
                    <a:pt x="461" y="1759"/>
                  </a:cubicBezTo>
                  <a:cubicBezTo>
                    <a:pt x="461" y="1767"/>
                    <a:pt x="464" y="1768"/>
                    <a:pt x="469" y="1771"/>
                  </a:cubicBezTo>
                  <a:cubicBezTo>
                    <a:pt x="471" y="1773"/>
                    <a:pt x="475" y="1775"/>
                    <a:pt x="478" y="1778"/>
                  </a:cubicBezTo>
                  <a:cubicBezTo>
                    <a:pt x="485" y="1785"/>
                    <a:pt x="480" y="1793"/>
                    <a:pt x="476" y="1799"/>
                  </a:cubicBezTo>
                  <a:cubicBezTo>
                    <a:pt x="474" y="1803"/>
                    <a:pt x="472" y="1807"/>
                    <a:pt x="472" y="1810"/>
                  </a:cubicBezTo>
                  <a:cubicBezTo>
                    <a:pt x="475" y="1824"/>
                    <a:pt x="471" y="1834"/>
                    <a:pt x="460" y="1841"/>
                  </a:cubicBezTo>
                  <a:cubicBezTo>
                    <a:pt x="453" y="1845"/>
                    <a:pt x="444" y="1847"/>
                    <a:pt x="437" y="1847"/>
                  </a:cubicBezTo>
                  <a:cubicBezTo>
                    <a:pt x="431" y="1847"/>
                    <a:pt x="426" y="1846"/>
                    <a:pt x="422" y="1842"/>
                  </a:cubicBezTo>
                  <a:cubicBezTo>
                    <a:pt x="420" y="1840"/>
                    <a:pt x="419" y="1838"/>
                    <a:pt x="417" y="1836"/>
                  </a:cubicBezTo>
                  <a:cubicBezTo>
                    <a:pt x="416" y="1835"/>
                    <a:pt x="415" y="1833"/>
                    <a:pt x="413" y="1832"/>
                  </a:cubicBezTo>
                  <a:cubicBezTo>
                    <a:pt x="412" y="1838"/>
                    <a:pt x="408" y="1841"/>
                    <a:pt x="402" y="1841"/>
                  </a:cubicBezTo>
                  <a:cubicBezTo>
                    <a:pt x="396" y="1841"/>
                    <a:pt x="389" y="1837"/>
                    <a:pt x="385" y="1831"/>
                  </a:cubicBezTo>
                  <a:cubicBezTo>
                    <a:pt x="379" y="1823"/>
                    <a:pt x="371" y="1814"/>
                    <a:pt x="361" y="1814"/>
                  </a:cubicBezTo>
                  <a:cubicBezTo>
                    <a:pt x="360" y="1814"/>
                    <a:pt x="358" y="1814"/>
                    <a:pt x="356" y="1815"/>
                  </a:cubicBezTo>
                  <a:cubicBezTo>
                    <a:pt x="342" y="1819"/>
                    <a:pt x="336" y="1823"/>
                    <a:pt x="319" y="1842"/>
                  </a:cubicBezTo>
                  <a:cubicBezTo>
                    <a:pt x="314" y="1847"/>
                    <a:pt x="310" y="1850"/>
                    <a:pt x="306" y="1850"/>
                  </a:cubicBez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6" name="Freeform 465">
              <a:extLst>
                <a:ext uri="{FF2B5EF4-FFF2-40B4-BE49-F238E27FC236}">
                  <a16:creationId xmlns:a16="http://schemas.microsoft.com/office/drawing/2014/main" id="{3E72F9A5-571D-488E-C344-2262F43FB842}"/>
                </a:ext>
              </a:extLst>
            </p:cNvPr>
            <p:cNvSpPr>
              <a:spLocks noEditPoints="1"/>
            </p:cNvSpPr>
            <p:nvPr/>
          </p:nvSpPr>
          <p:spPr bwMode="auto">
            <a:xfrm>
              <a:off x="2114559" y="1084524"/>
              <a:ext cx="1320374" cy="1266370"/>
            </a:xfrm>
            <a:custGeom>
              <a:avLst/>
              <a:gdLst>
                <a:gd name="T0" fmla="*/ 81 w 1513"/>
                <a:gd name="T1" fmla="*/ 276 h 1451"/>
                <a:gd name="T2" fmla="*/ 156 w 1513"/>
                <a:gd name="T3" fmla="*/ 315 h 1451"/>
                <a:gd name="T4" fmla="*/ 127 w 1513"/>
                <a:gd name="T5" fmla="*/ 374 h 1451"/>
                <a:gd name="T6" fmla="*/ 191 w 1513"/>
                <a:gd name="T7" fmla="*/ 384 h 1451"/>
                <a:gd name="T8" fmla="*/ 26 w 1513"/>
                <a:gd name="T9" fmla="*/ 313 h 1451"/>
                <a:gd name="T10" fmla="*/ 66 w 1513"/>
                <a:gd name="T11" fmla="*/ 389 h 1451"/>
                <a:gd name="T12" fmla="*/ 119 w 1513"/>
                <a:gd name="T13" fmla="*/ 413 h 1451"/>
                <a:gd name="T14" fmla="*/ 149 w 1513"/>
                <a:gd name="T15" fmla="*/ 481 h 1451"/>
                <a:gd name="T16" fmla="*/ 200 w 1513"/>
                <a:gd name="T17" fmla="*/ 506 h 1451"/>
                <a:gd name="T18" fmla="*/ 90 w 1513"/>
                <a:gd name="T19" fmla="*/ 561 h 1451"/>
                <a:gd name="T20" fmla="*/ 124 w 1513"/>
                <a:gd name="T21" fmla="*/ 550 h 1451"/>
                <a:gd name="T22" fmla="*/ 948 w 1513"/>
                <a:gd name="T23" fmla="*/ 578 h 1451"/>
                <a:gd name="T24" fmla="*/ 1046 w 1513"/>
                <a:gd name="T25" fmla="*/ 1398 h 1451"/>
                <a:gd name="T26" fmla="*/ 959 w 1513"/>
                <a:gd name="T27" fmla="*/ 1427 h 1451"/>
                <a:gd name="T28" fmla="*/ 872 w 1513"/>
                <a:gd name="T29" fmla="*/ 1402 h 1451"/>
                <a:gd name="T30" fmla="*/ 802 w 1513"/>
                <a:gd name="T31" fmla="*/ 1392 h 1451"/>
                <a:gd name="T32" fmla="*/ 706 w 1513"/>
                <a:gd name="T33" fmla="*/ 1285 h 1451"/>
                <a:gd name="T34" fmla="*/ 502 w 1513"/>
                <a:gd name="T35" fmla="*/ 1025 h 1451"/>
                <a:gd name="T36" fmla="*/ 356 w 1513"/>
                <a:gd name="T37" fmla="*/ 1010 h 1451"/>
                <a:gd name="T38" fmla="*/ 287 w 1513"/>
                <a:gd name="T39" fmla="*/ 876 h 1451"/>
                <a:gd name="T40" fmla="*/ 332 w 1513"/>
                <a:gd name="T41" fmla="*/ 832 h 1451"/>
                <a:gd name="T42" fmla="*/ 267 w 1513"/>
                <a:gd name="T43" fmla="*/ 791 h 1451"/>
                <a:gd name="T44" fmla="*/ 221 w 1513"/>
                <a:gd name="T45" fmla="*/ 674 h 1451"/>
                <a:gd name="T46" fmla="*/ 162 w 1513"/>
                <a:gd name="T47" fmla="*/ 623 h 1451"/>
                <a:gd name="T48" fmla="*/ 230 w 1513"/>
                <a:gd name="T49" fmla="*/ 563 h 1451"/>
                <a:gd name="T50" fmla="*/ 317 w 1513"/>
                <a:gd name="T51" fmla="*/ 552 h 1451"/>
                <a:gd name="T52" fmla="*/ 312 w 1513"/>
                <a:gd name="T53" fmla="*/ 532 h 1451"/>
                <a:gd name="T54" fmla="*/ 276 w 1513"/>
                <a:gd name="T55" fmla="*/ 475 h 1451"/>
                <a:gd name="T56" fmla="*/ 286 w 1513"/>
                <a:gd name="T57" fmla="*/ 420 h 1451"/>
                <a:gd name="T58" fmla="*/ 224 w 1513"/>
                <a:gd name="T59" fmla="*/ 312 h 1451"/>
                <a:gd name="T60" fmla="*/ 144 w 1513"/>
                <a:gd name="T61" fmla="*/ 171 h 1451"/>
                <a:gd name="T62" fmla="*/ 44 w 1513"/>
                <a:gd name="T63" fmla="*/ 170 h 1451"/>
                <a:gd name="T64" fmla="*/ 19 w 1513"/>
                <a:gd name="T65" fmla="*/ 275 h 1451"/>
                <a:gd name="T66" fmla="*/ 41 w 1513"/>
                <a:gd name="T67" fmla="*/ 46 h 1451"/>
                <a:gd name="T68" fmla="*/ 96 w 1513"/>
                <a:gd name="T69" fmla="*/ 42 h 1451"/>
                <a:gd name="T70" fmla="*/ 55 w 1513"/>
                <a:gd name="T71" fmla="*/ 132 h 1451"/>
                <a:gd name="T72" fmla="*/ 228 w 1513"/>
                <a:gd name="T73" fmla="*/ 152 h 1451"/>
                <a:gd name="T74" fmla="*/ 480 w 1513"/>
                <a:gd name="T75" fmla="*/ 189 h 1451"/>
                <a:gd name="T76" fmla="*/ 568 w 1513"/>
                <a:gd name="T77" fmla="*/ 203 h 1451"/>
                <a:gd name="T78" fmla="*/ 705 w 1513"/>
                <a:gd name="T79" fmla="*/ 223 h 1451"/>
                <a:gd name="T80" fmla="*/ 838 w 1513"/>
                <a:gd name="T81" fmla="*/ 259 h 1451"/>
                <a:gd name="T82" fmla="*/ 871 w 1513"/>
                <a:gd name="T83" fmla="*/ 378 h 1451"/>
                <a:gd name="T84" fmla="*/ 796 w 1513"/>
                <a:gd name="T85" fmla="*/ 530 h 1451"/>
                <a:gd name="T86" fmla="*/ 952 w 1513"/>
                <a:gd name="T87" fmla="*/ 532 h 1451"/>
                <a:gd name="T88" fmla="*/ 1054 w 1513"/>
                <a:gd name="T89" fmla="*/ 551 h 1451"/>
                <a:gd name="T90" fmla="*/ 1274 w 1513"/>
                <a:gd name="T91" fmla="*/ 611 h 1451"/>
                <a:gd name="T92" fmla="*/ 1388 w 1513"/>
                <a:gd name="T93" fmla="*/ 564 h 1451"/>
                <a:gd name="T94" fmla="*/ 1350 w 1513"/>
                <a:gd name="T95" fmla="*/ 532 h 1451"/>
                <a:gd name="T96" fmla="*/ 1388 w 1513"/>
                <a:gd name="T97" fmla="*/ 439 h 1451"/>
                <a:gd name="T98" fmla="*/ 1511 w 1513"/>
                <a:gd name="T99" fmla="*/ 563 h 1451"/>
                <a:gd name="T100" fmla="*/ 1437 w 1513"/>
                <a:gd name="T101" fmla="*/ 549 h 1451"/>
                <a:gd name="T102" fmla="*/ 1396 w 1513"/>
                <a:gd name="T103" fmla="*/ 615 h 1451"/>
                <a:gd name="T104" fmla="*/ 1281 w 1513"/>
                <a:gd name="T105" fmla="*/ 831 h 1451"/>
                <a:gd name="T106" fmla="*/ 1316 w 1513"/>
                <a:gd name="T107" fmla="*/ 935 h 1451"/>
                <a:gd name="T108" fmla="*/ 1256 w 1513"/>
                <a:gd name="T109" fmla="*/ 1085 h 1451"/>
                <a:gd name="T110" fmla="*/ 1349 w 1513"/>
                <a:gd name="T111" fmla="*/ 1190 h 1451"/>
                <a:gd name="T112" fmla="*/ 1285 w 1513"/>
                <a:gd name="T113" fmla="*/ 1273 h 1451"/>
                <a:gd name="T114" fmla="*/ 1187 w 1513"/>
                <a:gd name="T115" fmla="*/ 139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3" h="1451">
                  <a:moveTo>
                    <a:pt x="135" y="348"/>
                  </a:moveTo>
                  <a:cubicBezTo>
                    <a:pt x="132" y="348"/>
                    <a:pt x="129" y="347"/>
                    <a:pt x="125" y="346"/>
                  </a:cubicBezTo>
                  <a:cubicBezTo>
                    <a:pt x="119" y="345"/>
                    <a:pt x="112" y="344"/>
                    <a:pt x="106" y="343"/>
                  </a:cubicBezTo>
                  <a:cubicBezTo>
                    <a:pt x="88" y="341"/>
                    <a:pt x="72" y="338"/>
                    <a:pt x="65" y="324"/>
                  </a:cubicBezTo>
                  <a:cubicBezTo>
                    <a:pt x="55" y="305"/>
                    <a:pt x="61" y="290"/>
                    <a:pt x="62" y="289"/>
                  </a:cubicBezTo>
                  <a:cubicBezTo>
                    <a:pt x="68" y="279"/>
                    <a:pt x="72" y="276"/>
                    <a:pt x="78" y="276"/>
                  </a:cubicBezTo>
                  <a:cubicBezTo>
                    <a:pt x="79" y="276"/>
                    <a:pt x="79" y="276"/>
                    <a:pt x="81" y="276"/>
                  </a:cubicBezTo>
                  <a:cubicBezTo>
                    <a:pt x="82" y="277"/>
                    <a:pt x="83" y="277"/>
                    <a:pt x="84" y="277"/>
                  </a:cubicBezTo>
                  <a:cubicBezTo>
                    <a:pt x="87" y="277"/>
                    <a:pt x="90" y="276"/>
                    <a:pt x="93" y="275"/>
                  </a:cubicBezTo>
                  <a:cubicBezTo>
                    <a:pt x="111" y="269"/>
                    <a:pt x="111" y="269"/>
                    <a:pt x="125" y="266"/>
                  </a:cubicBezTo>
                  <a:cubicBezTo>
                    <a:pt x="130" y="265"/>
                    <a:pt x="133" y="265"/>
                    <a:pt x="136" y="265"/>
                  </a:cubicBezTo>
                  <a:cubicBezTo>
                    <a:pt x="144" y="265"/>
                    <a:pt x="147" y="269"/>
                    <a:pt x="153" y="280"/>
                  </a:cubicBezTo>
                  <a:cubicBezTo>
                    <a:pt x="154" y="282"/>
                    <a:pt x="156" y="284"/>
                    <a:pt x="157" y="286"/>
                  </a:cubicBezTo>
                  <a:cubicBezTo>
                    <a:pt x="163" y="295"/>
                    <a:pt x="163" y="298"/>
                    <a:pt x="156" y="315"/>
                  </a:cubicBezTo>
                  <a:cubicBezTo>
                    <a:pt x="154" y="320"/>
                    <a:pt x="152" y="325"/>
                    <a:pt x="151" y="330"/>
                  </a:cubicBezTo>
                  <a:cubicBezTo>
                    <a:pt x="149" y="339"/>
                    <a:pt x="147" y="348"/>
                    <a:pt x="135" y="348"/>
                  </a:cubicBezTo>
                  <a:close/>
                  <a:moveTo>
                    <a:pt x="153" y="395"/>
                  </a:moveTo>
                  <a:cubicBezTo>
                    <a:pt x="149" y="395"/>
                    <a:pt x="145" y="394"/>
                    <a:pt x="142" y="393"/>
                  </a:cubicBezTo>
                  <a:cubicBezTo>
                    <a:pt x="129" y="386"/>
                    <a:pt x="126" y="380"/>
                    <a:pt x="126" y="379"/>
                  </a:cubicBezTo>
                  <a:lnTo>
                    <a:pt x="124" y="376"/>
                  </a:lnTo>
                  <a:lnTo>
                    <a:pt x="127" y="374"/>
                  </a:lnTo>
                  <a:cubicBezTo>
                    <a:pt x="135" y="370"/>
                    <a:pt x="143" y="369"/>
                    <a:pt x="150" y="369"/>
                  </a:cubicBezTo>
                  <a:cubicBezTo>
                    <a:pt x="161" y="368"/>
                    <a:pt x="171" y="367"/>
                    <a:pt x="178" y="358"/>
                  </a:cubicBezTo>
                  <a:cubicBezTo>
                    <a:pt x="184" y="351"/>
                    <a:pt x="187" y="348"/>
                    <a:pt x="189" y="346"/>
                  </a:cubicBezTo>
                  <a:cubicBezTo>
                    <a:pt x="193" y="341"/>
                    <a:pt x="194" y="340"/>
                    <a:pt x="201" y="329"/>
                  </a:cubicBezTo>
                  <a:lnTo>
                    <a:pt x="208" y="319"/>
                  </a:lnTo>
                  <a:lnTo>
                    <a:pt x="208" y="331"/>
                  </a:lnTo>
                  <a:cubicBezTo>
                    <a:pt x="209" y="335"/>
                    <a:pt x="211" y="377"/>
                    <a:pt x="191" y="384"/>
                  </a:cubicBezTo>
                  <a:cubicBezTo>
                    <a:pt x="188" y="385"/>
                    <a:pt x="185" y="386"/>
                    <a:pt x="182" y="387"/>
                  </a:cubicBezTo>
                  <a:cubicBezTo>
                    <a:pt x="171" y="391"/>
                    <a:pt x="161" y="395"/>
                    <a:pt x="153" y="395"/>
                  </a:cubicBezTo>
                  <a:close/>
                  <a:moveTo>
                    <a:pt x="55" y="404"/>
                  </a:moveTo>
                  <a:cubicBezTo>
                    <a:pt x="49" y="404"/>
                    <a:pt x="41" y="400"/>
                    <a:pt x="32" y="395"/>
                  </a:cubicBezTo>
                  <a:cubicBezTo>
                    <a:pt x="15" y="387"/>
                    <a:pt x="15" y="377"/>
                    <a:pt x="13" y="357"/>
                  </a:cubicBezTo>
                  <a:cubicBezTo>
                    <a:pt x="13" y="353"/>
                    <a:pt x="13" y="348"/>
                    <a:pt x="12" y="343"/>
                  </a:cubicBezTo>
                  <a:cubicBezTo>
                    <a:pt x="10" y="321"/>
                    <a:pt x="16" y="318"/>
                    <a:pt x="26" y="313"/>
                  </a:cubicBezTo>
                  <a:cubicBezTo>
                    <a:pt x="30" y="311"/>
                    <a:pt x="34" y="309"/>
                    <a:pt x="40" y="305"/>
                  </a:cubicBezTo>
                  <a:lnTo>
                    <a:pt x="48" y="298"/>
                  </a:lnTo>
                  <a:lnTo>
                    <a:pt x="46" y="309"/>
                  </a:lnTo>
                  <a:cubicBezTo>
                    <a:pt x="46" y="309"/>
                    <a:pt x="41" y="336"/>
                    <a:pt x="54" y="355"/>
                  </a:cubicBezTo>
                  <a:lnTo>
                    <a:pt x="57" y="360"/>
                  </a:lnTo>
                  <a:cubicBezTo>
                    <a:pt x="66" y="372"/>
                    <a:pt x="67" y="373"/>
                    <a:pt x="66" y="382"/>
                  </a:cubicBezTo>
                  <a:cubicBezTo>
                    <a:pt x="66" y="384"/>
                    <a:pt x="66" y="386"/>
                    <a:pt x="66" y="389"/>
                  </a:cubicBezTo>
                  <a:cubicBezTo>
                    <a:pt x="66" y="394"/>
                    <a:pt x="65" y="397"/>
                    <a:pt x="64" y="400"/>
                  </a:cubicBezTo>
                  <a:cubicBezTo>
                    <a:pt x="62" y="402"/>
                    <a:pt x="60" y="404"/>
                    <a:pt x="55" y="404"/>
                  </a:cubicBezTo>
                  <a:close/>
                  <a:moveTo>
                    <a:pt x="128" y="452"/>
                  </a:moveTo>
                  <a:cubicBezTo>
                    <a:pt x="122" y="452"/>
                    <a:pt x="120" y="445"/>
                    <a:pt x="119" y="439"/>
                  </a:cubicBezTo>
                  <a:cubicBezTo>
                    <a:pt x="118" y="435"/>
                    <a:pt x="117" y="430"/>
                    <a:pt x="114" y="426"/>
                  </a:cubicBezTo>
                  <a:cubicBezTo>
                    <a:pt x="113" y="425"/>
                    <a:pt x="110" y="421"/>
                    <a:pt x="112" y="417"/>
                  </a:cubicBezTo>
                  <a:cubicBezTo>
                    <a:pt x="113" y="416"/>
                    <a:pt x="114" y="413"/>
                    <a:pt x="119" y="413"/>
                  </a:cubicBezTo>
                  <a:cubicBezTo>
                    <a:pt x="125" y="413"/>
                    <a:pt x="135" y="418"/>
                    <a:pt x="143" y="424"/>
                  </a:cubicBezTo>
                  <a:cubicBezTo>
                    <a:pt x="143" y="424"/>
                    <a:pt x="147" y="426"/>
                    <a:pt x="147" y="431"/>
                  </a:cubicBezTo>
                  <a:cubicBezTo>
                    <a:pt x="147" y="437"/>
                    <a:pt x="144" y="442"/>
                    <a:pt x="137" y="447"/>
                  </a:cubicBezTo>
                  <a:cubicBezTo>
                    <a:pt x="134" y="450"/>
                    <a:pt x="131" y="452"/>
                    <a:pt x="128" y="452"/>
                  </a:cubicBezTo>
                  <a:close/>
                  <a:moveTo>
                    <a:pt x="171" y="508"/>
                  </a:moveTo>
                  <a:cubicBezTo>
                    <a:pt x="161" y="508"/>
                    <a:pt x="157" y="500"/>
                    <a:pt x="153" y="490"/>
                  </a:cubicBezTo>
                  <a:cubicBezTo>
                    <a:pt x="152" y="487"/>
                    <a:pt x="151" y="484"/>
                    <a:pt x="149" y="481"/>
                  </a:cubicBezTo>
                  <a:cubicBezTo>
                    <a:pt x="145" y="474"/>
                    <a:pt x="145" y="468"/>
                    <a:pt x="147" y="464"/>
                  </a:cubicBezTo>
                  <a:cubicBezTo>
                    <a:pt x="151" y="458"/>
                    <a:pt x="161" y="458"/>
                    <a:pt x="171" y="458"/>
                  </a:cubicBezTo>
                  <a:cubicBezTo>
                    <a:pt x="176" y="452"/>
                    <a:pt x="193" y="435"/>
                    <a:pt x="208" y="435"/>
                  </a:cubicBezTo>
                  <a:cubicBezTo>
                    <a:pt x="212" y="435"/>
                    <a:pt x="215" y="436"/>
                    <a:pt x="217" y="438"/>
                  </a:cubicBezTo>
                  <a:cubicBezTo>
                    <a:pt x="221" y="443"/>
                    <a:pt x="220" y="451"/>
                    <a:pt x="217" y="464"/>
                  </a:cubicBezTo>
                  <a:cubicBezTo>
                    <a:pt x="216" y="470"/>
                    <a:pt x="215" y="477"/>
                    <a:pt x="214" y="485"/>
                  </a:cubicBezTo>
                  <a:cubicBezTo>
                    <a:pt x="213" y="496"/>
                    <a:pt x="211" y="506"/>
                    <a:pt x="200" y="506"/>
                  </a:cubicBezTo>
                  <a:cubicBezTo>
                    <a:pt x="198" y="506"/>
                    <a:pt x="196" y="506"/>
                    <a:pt x="194" y="506"/>
                  </a:cubicBezTo>
                  <a:cubicBezTo>
                    <a:pt x="192" y="505"/>
                    <a:pt x="189" y="505"/>
                    <a:pt x="187" y="505"/>
                  </a:cubicBezTo>
                  <a:cubicBezTo>
                    <a:pt x="184" y="505"/>
                    <a:pt x="182" y="505"/>
                    <a:pt x="180" y="506"/>
                  </a:cubicBezTo>
                  <a:cubicBezTo>
                    <a:pt x="176" y="507"/>
                    <a:pt x="173" y="508"/>
                    <a:pt x="171" y="508"/>
                  </a:cubicBezTo>
                  <a:close/>
                  <a:moveTo>
                    <a:pt x="110" y="566"/>
                  </a:moveTo>
                  <a:cubicBezTo>
                    <a:pt x="106" y="566"/>
                    <a:pt x="102" y="565"/>
                    <a:pt x="96" y="563"/>
                  </a:cubicBezTo>
                  <a:lnTo>
                    <a:pt x="90" y="561"/>
                  </a:lnTo>
                  <a:cubicBezTo>
                    <a:pt x="73" y="556"/>
                    <a:pt x="76" y="546"/>
                    <a:pt x="79" y="536"/>
                  </a:cubicBezTo>
                  <a:cubicBezTo>
                    <a:pt x="80" y="531"/>
                    <a:pt x="82" y="526"/>
                    <a:pt x="82" y="520"/>
                  </a:cubicBezTo>
                  <a:cubicBezTo>
                    <a:pt x="82" y="514"/>
                    <a:pt x="82" y="505"/>
                    <a:pt x="88" y="505"/>
                  </a:cubicBezTo>
                  <a:cubicBezTo>
                    <a:pt x="92" y="505"/>
                    <a:pt x="96" y="509"/>
                    <a:pt x="103" y="519"/>
                  </a:cubicBezTo>
                  <a:cubicBezTo>
                    <a:pt x="106" y="521"/>
                    <a:pt x="108" y="524"/>
                    <a:pt x="111" y="528"/>
                  </a:cubicBezTo>
                  <a:cubicBezTo>
                    <a:pt x="114" y="528"/>
                    <a:pt x="119" y="529"/>
                    <a:pt x="123" y="534"/>
                  </a:cubicBezTo>
                  <a:cubicBezTo>
                    <a:pt x="126" y="538"/>
                    <a:pt x="126" y="543"/>
                    <a:pt x="124" y="550"/>
                  </a:cubicBezTo>
                  <a:cubicBezTo>
                    <a:pt x="121" y="559"/>
                    <a:pt x="118" y="566"/>
                    <a:pt x="110" y="566"/>
                  </a:cubicBezTo>
                  <a:close/>
                  <a:moveTo>
                    <a:pt x="948" y="578"/>
                  </a:moveTo>
                  <a:cubicBezTo>
                    <a:pt x="946" y="580"/>
                    <a:pt x="944" y="581"/>
                    <a:pt x="942" y="582"/>
                  </a:cubicBezTo>
                  <a:cubicBezTo>
                    <a:pt x="939" y="584"/>
                    <a:pt x="934" y="586"/>
                    <a:pt x="934" y="588"/>
                  </a:cubicBezTo>
                  <a:cubicBezTo>
                    <a:pt x="932" y="592"/>
                    <a:pt x="931" y="610"/>
                    <a:pt x="929" y="627"/>
                  </a:cubicBezTo>
                  <a:lnTo>
                    <a:pt x="935" y="616"/>
                  </a:lnTo>
                  <a:cubicBezTo>
                    <a:pt x="936" y="616"/>
                    <a:pt x="942" y="594"/>
                    <a:pt x="948" y="578"/>
                  </a:cubicBezTo>
                  <a:close/>
                  <a:moveTo>
                    <a:pt x="1165" y="1451"/>
                  </a:moveTo>
                  <a:cubicBezTo>
                    <a:pt x="1158" y="1451"/>
                    <a:pt x="1152" y="1449"/>
                    <a:pt x="1146" y="1447"/>
                  </a:cubicBezTo>
                  <a:cubicBezTo>
                    <a:pt x="1142" y="1446"/>
                    <a:pt x="1138" y="1445"/>
                    <a:pt x="1134" y="1444"/>
                  </a:cubicBezTo>
                  <a:cubicBezTo>
                    <a:pt x="1123" y="1442"/>
                    <a:pt x="1107" y="1434"/>
                    <a:pt x="1096" y="1428"/>
                  </a:cubicBezTo>
                  <a:cubicBezTo>
                    <a:pt x="1094" y="1426"/>
                    <a:pt x="1091" y="1425"/>
                    <a:pt x="1089" y="1424"/>
                  </a:cubicBezTo>
                  <a:cubicBezTo>
                    <a:pt x="1083" y="1421"/>
                    <a:pt x="1070" y="1413"/>
                    <a:pt x="1059" y="1406"/>
                  </a:cubicBezTo>
                  <a:cubicBezTo>
                    <a:pt x="1054" y="1403"/>
                    <a:pt x="1049" y="1400"/>
                    <a:pt x="1046" y="1398"/>
                  </a:cubicBezTo>
                  <a:cubicBezTo>
                    <a:pt x="1044" y="1397"/>
                    <a:pt x="1042" y="1396"/>
                    <a:pt x="1039" y="1396"/>
                  </a:cubicBezTo>
                  <a:cubicBezTo>
                    <a:pt x="1036" y="1396"/>
                    <a:pt x="1033" y="1398"/>
                    <a:pt x="1028" y="1399"/>
                  </a:cubicBezTo>
                  <a:cubicBezTo>
                    <a:pt x="1025" y="1401"/>
                    <a:pt x="1021" y="1402"/>
                    <a:pt x="1016" y="1403"/>
                  </a:cubicBezTo>
                  <a:cubicBezTo>
                    <a:pt x="1006" y="1405"/>
                    <a:pt x="1003" y="1407"/>
                    <a:pt x="997" y="1413"/>
                  </a:cubicBezTo>
                  <a:lnTo>
                    <a:pt x="994" y="1417"/>
                  </a:lnTo>
                  <a:cubicBezTo>
                    <a:pt x="986" y="1425"/>
                    <a:pt x="979" y="1425"/>
                    <a:pt x="970" y="1426"/>
                  </a:cubicBezTo>
                  <a:cubicBezTo>
                    <a:pt x="966" y="1426"/>
                    <a:pt x="963" y="1426"/>
                    <a:pt x="959" y="1427"/>
                  </a:cubicBezTo>
                  <a:cubicBezTo>
                    <a:pt x="958" y="1427"/>
                    <a:pt x="957" y="1427"/>
                    <a:pt x="956" y="1427"/>
                  </a:cubicBezTo>
                  <a:cubicBezTo>
                    <a:pt x="940" y="1427"/>
                    <a:pt x="923" y="1406"/>
                    <a:pt x="911" y="1392"/>
                  </a:cubicBezTo>
                  <a:lnTo>
                    <a:pt x="910" y="1391"/>
                  </a:lnTo>
                  <a:cubicBezTo>
                    <a:pt x="905" y="1384"/>
                    <a:pt x="902" y="1384"/>
                    <a:pt x="900" y="1384"/>
                  </a:cubicBezTo>
                  <a:cubicBezTo>
                    <a:pt x="898" y="1384"/>
                    <a:pt x="894" y="1385"/>
                    <a:pt x="890" y="1388"/>
                  </a:cubicBezTo>
                  <a:lnTo>
                    <a:pt x="886" y="1390"/>
                  </a:lnTo>
                  <a:cubicBezTo>
                    <a:pt x="879" y="1393"/>
                    <a:pt x="876" y="1397"/>
                    <a:pt x="872" y="1402"/>
                  </a:cubicBezTo>
                  <a:cubicBezTo>
                    <a:pt x="869" y="1405"/>
                    <a:pt x="865" y="1409"/>
                    <a:pt x="861" y="1413"/>
                  </a:cubicBezTo>
                  <a:cubicBezTo>
                    <a:pt x="857" y="1416"/>
                    <a:pt x="853" y="1417"/>
                    <a:pt x="848" y="1417"/>
                  </a:cubicBezTo>
                  <a:cubicBezTo>
                    <a:pt x="838" y="1417"/>
                    <a:pt x="828" y="1410"/>
                    <a:pt x="824" y="1403"/>
                  </a:cubicBezTo>
                  <a:cubicBezTo>
                    <a:pt x="822" y="1399"/>
                    <a:pt x="822" y="1395"/>
                    <a:pt x="822" y="1391"/>
                  </a:cubicBezTo>
                  <a:cubicBezTo>
                    <a:pt x="821" y="1385"/>
                    <a:pt x="820" y="1384"/>
                    <a:pt x="818" y="1383"/>
                  </a:cubicBezTo>
                  <a:cubicBezTo>
                    <a:pt x="818" y="1383"/>
                    <a:pt x="817" y="1383"/>
                    <a:pt x="816" y="1383"/>
                  </a:cubicBezTo>
                  <a:cubicBezTo>
                    <a:pt x="812" y="1383"/>
                    <a:pt x="808" y="1387"/>
                    <a:pt x="802" y="1392"/>
                  </a:cubicBezTo>
                  <a:cubicBezTo>
                    <a:pt x="800" y="1394"/>
                    <a:pt x="798" y="1396"/>
                    <a:pt x="795" y="1398"/>
                  </a:cubicBezTo>
                  <a:cubicBezTo>
                    <a:pt x="793" y="1400"/>
                    <a:pt x="791" y="1400"/>
                    <a:pt x="789" y="1400"/>
                  </a:cubicBezTo>
                  <a:cubicBezTo>
                    <a:pt x="781" y="1400"/>
                    <a:pt x="777" y="1392"/>
                    <a:pt x="772" y="1383"/>
                  </a:cubicBezTo>
                  <a:cubicBezTo>
                    <a:pt x="769" y="1379"/>
                    <a:pt x="767" y="1374"/>
                    <a:pt x="764" y="1371"/>
                  </a:cubicBezTo>
                  <a:cubicBezTo>
                    <a:pt x="754" y="1361"/>
                    <a:pt x="756" y="1341"/>
                    <a:pt x="759" y="1327"/>
                  </a:cubicBezTo>
                  <a:cubicBezTo>
                    <a:pt x="761" y="1315"/>
                    <a:pt x="750" y="1305"/>
                    <a:pt x="741" y="1298"/>
                  </a:cubicBezTo>
                  <a:cubicBezTo>
                    <a:pt x="735" y="1293"/>
                    <a:pt x="720" y="1289"/>
                    <a:pt x="706" y="1285"/>
                  </a:cubicBezTo>
                  <a:cubicBezTo>
                    <a:pt x="696" y="1281"/>
                    <a:pt x="685" y="1278"/>
                    <a:pt x="676" y="1274"/>
                  </a:cubicBezTo>
                  <a:cubicBezTo>
                    <a:pt x="655" y="1265"/>
                    <a:pt x="626" y="1218"/>
                    <a:pt x="619" y="1193"/>
                  </a:cubicBezTo>
                  <a:cubicBezTo>
                    <a:pt x="615" y="1179"/>
                    <a:pt x="603" y="1169"/>
                    <a:pt x="592" y="1160"/>
                  </a:cubicBezTo>
                  <a:cubicBezTo>
                    <a:pt x="586" y="1156"/>
                    <a:pt x="581" y="1152"/>
                    <a:pt x="577" y="1147"/>
                  </a:cubicBezTo>
                  <a:cubicBezTo>
                    <a:pt x="572" y="1141"/>
                    <a:pt x="562" y="1124"/>
                    <a:pt x="544" y="1094"/>
                  </a:cubicBezTo>
                  <a:cubicBezTo>
                    <a:pt x="541" y="1086"/>
                    <a:pt x="537" y="1073"/>
                    <a:pt x="532" y="1055"/>
                  </a:cubicBezTo>
                  <a:cubicBezTo>
                    <a:pt x="526" y="1035"/>
                    <a:pt x="514" y="1030"/>
                    <a:pt x="502" y="1025"/>
                  </a:cubicBezTo>
                  <a:cubicBezTo>
                    <a:pt x="498" y="1023"/>
                    <a:pt x="494" y="1022"/>
                    <a:pt x="490" y="1019"/>
                  </a:cubicBezTo>
                  <a:cubicBezTo>
                    <a:pt x="479" y="1013"/>
                    <a:pt x="444" y="1011"/>
                    <a:pt x="431" y="1011"/>
                  </a:cubicBezTo>
                  <a:cubicBezTo>
                    <a:pt x="429" y="1011"/>
                    <a:pt x="426" y="1012"/>
                    <a:pt x="424" y="1012"/>
                  </a:cubicBezTo>
                  <a:cubicBezTo>
                    <a:pt x="416" y="1012"/>
                    <a:pt x="408" y="1010"/>
                    <a:pt x="400" y="1009"/>
                  </a:cubicBezTo>
                  <a:cubicBezTo>
                    <a:pt x="393" y="1008"/>
                    <a:pt x="385" y="1007"/>
                    <a:pt x="379" y="1007"/>
                  </a:cubicBezTo>
                  <a:cubicBezTo>
                    <a:pt x="375" y="1007"/>
                    <a:pt x="371" y="1007"/>
                    <a:pt x="368" y="1008"/>
                  </a:cubicBezTo>
                  <a:cubicBezTo>
                    <a:pt x="364" y="1009"/>
                    <a:pt x="360" y="1010"/>
                    <a:pt x="356" y="1010"/>
                  </a:cubicBezTo>
                  <a:cubicBezTo>
                    <a:pt x="342" y="1010"/>
                    <a:pt x="332" y="1001"/>
                    <a:pt x="324" y="993"/>
                  </a:cubicBezTo>
                  <a:cubicBezTo>
                    <a:pt x="314" y="983"/>
                    <a:pt x="310" y="973"/>
                    <a:pt x="304" y="960"/>
                  </a:cubicBezTo>
                  <a:cubicBezTo>
                    <a:pt x="303" y="956"/>
                    <a:pt x="301" y="952"/>
                    <a:pt x="300" y="948"/>
                  </a:cubicBezTo>
                  <a:cubicBezTo>
                    <a:pt x="291" y="928"/>
                    <a:pt x="283" y="917"/>
                    <a:pt x="271" y="902"/>
                  </a:cubicBezTo>
                  <a:cubicBezTo>
                    <a:pt x="268" y="899"/>
                    <a:pt x="265" y="894"/>
                    <a:pt x="266" y="889"/>
                  </a:cubicBezTo>
                  <a:cubicBezTo>
                    <a:pt x="268" y="883"/>
                    <a:pt x="273" y="881"/>
                    <a:pt x="280" y="879"/>
                  </a:cubicBezTo>
                  <a:cubicBezTo>
                    <a:pt x="282" y="878"/>
                    <a:pt x="285" y="877"/>
                    <a:pt x="287" y="876"/>
                  </a:cubicBezTo>
                  <a:cubicBezTo>
                    <a:pt x="291" y="874"/>
                    <a:pt x="294" y="873"/>
                    <a:pt x="298" y="873"/>
                  </a:cubicBezTo>
                  <a:cubicBezTo>
                    <a:pt x="305" y="873"/>
                    <a:pt x="312" y="876"/>
                    <a:pt x="322" y="880"/>
                  </a:cubicBezTo>
                  <a:cubicBezTo>
                    <a:pt x="326" y="881"/>
                    <a:pt x="329" y="883"/>
                    <a:pt x="334" y="885"/>
                  </a:cubicBezTo>
                  <a:cubicBezTo>
                    <a:pt x="336" y="885"/>
                    <a:pt x="338" y="886"/>
                    <a:pt x="339" y="886"/>
                  </a:cubicBezTo>
                  <a:cubicBezTo>
                    <a:pt x="341" y="886"/>
                    <a:pt x="342" y="885"/>
                    <a:pt x="343" y="884"/>
                  </a:cubicBezTo>
                  <a:cubicBezTo>
                    <a:pt x="347" y="880"/>
                    <a:pt x="346" y="868"/>
                    <a:pt x="343" y="854"/>
                  </a:cubicBezTo>
                  <a:cubicBezTo>
                    <a:pt x="341" y="847"/>
                    <a:pt x="337" y="839"/>
                    <a:pt x="332" y="832"/>
                  </a:cubicBezTo>
                  <a:cubicBezTo>
                    <a:pt x="330" y="828"/>
                    <a:pt x="328" y="824"/>
                    <a:pt x="326" y="820"/>
                  </a:cubicBezTo>
                  <a:cubicBezTo>
                    <a:pt x="325" y="819"/>
                    <a:pt x="324" y="817"/>
                    <a:pt x="323" y="815"/>
                  </a:cubicBezTo>
                  <a:cubicBezTo>
                    <a:pt x="321" y="809"/>
                    <a:pt x="318" y="804"/>
                    <a:pt x="315" y="804"/>
                  </a:cubicBezTo>
                  <a:cubicBezTo>
                    <a:pt x="314" y="804"/>
                    <a:pt x="312" y="804"/>
                    <a:pt x="309" y="807"/>
                  </a:cubicBezTo>
                  <a:cubicBezTo>
                    <a:pt x="302" y="813"/>
                    <a:pt x="295" y="815"/>
                    <a:pt x="289" y="815"/>
                  </a:cubicBezTo>
                  <a:cubicBezTo>
                    <a:pt x="281" y="815"/>
                    <a:pt x="275" y="811"/>
                    <a:pt x="271" y="803"/>
                  </a:cubicBezTo>
                  <a:cubicBezTo>
                    <a:pt x="268" y="797"/>
                    <a:pt x="267" y="794"/>
                    <a:pt x="267" y="791"/>
                  </a:cubicBezTo>
                  <a:cubicBezTo>
                    <a:pt x="267" y="788"/>
                    <a:pt x="267" y="786"/>
                    <a:pt x="262" y="780"/>
                  </a:cubicBezTo>
                  <a:cubicBezTo>
                    <a:pt x="253" y="767"/>
                    <a:pt x="253" y="760"/>
                    <a:pt x="262" y="741"/>
                  </a:cubicBezTo>
                  <a:cubicBezTo>
                    <a:pt x="265" y="736"/>
                    <a:pt x="267" y="732"/>
                    <a:pt x="269" y="730"/>
                  </a:cubicBezTo>
                  <a:cubicBezTo>
                    <a:pt x="273" y="724"/>
                    <a:pt x="274" y="722"/>
                    <a:pt x="276" y="705"/>
                  </a:cubicBezTo>
                  <a:cubicBezTo>
                    <a:pt x="278" y="686"/>
                    <a:pt x="274" y="677"/>
                    <a:pt x="272" y="674"/>
                  </a:cubicBezTo>
                  <a:cubicBezTo>
                    <a:pt x="268" y="673"/>
                    <a:pt x="255" y="671"/>
                    <a:pt x="242" y="671"/>
                  </a:cubicBezTo>
                  <a:cubicBezTo>
                    <a:pt x="233" y="671"/>
                    <a:pt x="226" y="672"/>
                    <a:pt x="221" y="674"/>
                  </a:cubicBezTo>
                  <a:cubicBezTo>
                    <a:pt x="211" y="678"/>
                    <a:pt x="205" y="684"/>
                    <a:pt x="201" y="689"/>
                  </a:cubicBezTo>
                  <a:cubicBezTo>
                    <a:pt x="197" y="692"/>
                    <a:pt x="195" y="694"/>
                    <a:pt x="192" y="694"/>
                  </a:cubicBezTo>
                  <a:cubicBezTo>
                    <a:pt x="190" y="694"/>
                    <a:pt x="188" y="693"/>
                    <a:pt x="186" y="689"/>
                  </a:cubicBezTo>
                  <a:cubicBezTo>
                    <a:pt x="184" y="683"/>
                    <a:pt x="181" y="680"/>
                    <a:pt x="168" y="673"/>
                  </a:cubicBezTo>
                  <a:lnTo>
                    <a:pt x="165" y="671"/>
                  </a:lnTo>
                  <a:cubicBezTo>
                    <a:pt x="161" y="668"/>
                    <a:pt x="136" y="645"/>
                    <a:pt x="146" y="631"/>
                  </a:cubicBezTo>
                  <a:cubicBezTo>
                    <a:pt x="152" y="624"/>
                    <a:pt x="157" y="623"/>
                    <a:pt x="162" y="623"/>
                  </a:cubicBezTo>
                  <a:cubicBezTo>
                    <a:pt x="167" y="622"/>
                    <a:pt x="172" y="622"/>
                    <a:pt x="182" y="615"/>
                  </a:cubicBezTo>
                  <a:cubicBezTo>
                    <a:pt x="189" y="610"/>
                    <a:pt x="193" y="607"/>
                    <a:pt x="195" y="605"/>
                  </a:cubicBezTo>
                  <a:cubicBezTo>
                    <a:pt x="195" y="605"/>
                    <a:pt x="194" y="605"/>
                    <a:pt x="193" y="605"/>
                  </a:cubicBezTo>
                  <a:cubicBezTo>
                    <a:pt x="181" y="605"/>
                    <a:pt x="160" y="596"/>
                    <a:pt x="159" y="596"/>
                  </a:cubicBezTo>
                  <a:lnTo>
                    <a:pt x="153" y="593"/>
                  </a:lnTo>
                  <a:lnTo>
                    <a:pt x="179" y="575"/>
                  </a:lnTo>
                  <a:cubicBezTo>
                    <a:pt x="194" y="564"/>
                    <a:pt x="214" y="563"/>
                    <a:pt x="230" y="563"/>
                  </a:cubicBezTo>
                  <a:cubicBezTo>
                    <a:pt x="236" y="563"/>
                    <a:pt x="242" y="563"/>
                    <a:pt x="247" y="562"/>
                  </a:cubicBezTo>
                  <a:cubicBezTo>
                    <a:pt x="253" y="561"/>
                    <a:pt x="260" y="561"/>
                    <a:pt x="268" y="561"/>
                  </a:cubicBezTo>
                  <a:cubicBezTo>
                    <a:pt x="277" y="561"/>
                    <a:pt x="286" y="561"/>
                    <a:pt x="293" y="562"/>
                  </a:cubicBezTo>
                  <a:cubicBezTo>
                    <a:pt x="297" y="562"/>
                    <a:pt x="301" y="562"/>
                    <a:pt x="303" y="562"/>
                  </a:cubicBezTo>
                  <a:cubicBezTo>
                    <a:pt x="305" y="562"/>
                    <a:pt x="306" y="562"/>
                    <a:pt x="307" y="562"/>
                  </a:cubicBezTo>
                  <a:lnTo>
                    <a:pt x="309" y="562"/>
                  </a:lnTo>
                  <a:cubicBezTo>
                    <a:pt x="310" y="562"/>
                    <a:pt x="311" y="562"/>
                    <a:pt x="317" y="552"/>
                  </a:cubicBezTo>
                  <a:lnTo>
                    <a:pt x="319" y="550"/>
                  </a:lnTo>
                  <a:cubicBezTo>
                    <a:pt x="326" y="537"/>
                    <a:pt x="330" y="531"/>
                    <a:pt x="345" y="522"/>
                  </a:cubicBezTo>
                  <a:cubicBezTo>
                    <a:pt x="358" y="514"/>
                    <a:pt x="363" y="504"/>
                    <a:pt x="358" y="492"/>
                  </a:cubicBezTo>
                  <a:cubicBezTo>
                    <a:pt x="352" y="478"/>
                    <a:pt x="349" y="475"/>
                    <a:pt x="348" y="474"/>
                  </a:cubicBezTo>
                  <a:cubicBezTo>
                    <a:pt x="348" y="474"/>
                    <a:pt x="348" y="475"/>
                    <a:pt x="347" y="475"/>
                  </a:cubicBezTo>
                  <a:cubicBezTo>
                    <a:pt x="341" y="484"/>
                    <a:pt x="336" y="498"/>
                    <a:pt x="330" y="518"/>
                  </a:cubicBezTo>
                  <a:cubicBezTo>
                    <a:pt x="328" y="527"/>
                    <a:pt x="322" y="532"/>
                    <a:pt x="312" y="532"/>
                  </a:cubicBezTo>
                  <a:cubicBezTo>
                    <a:pt x="308" y="532"/>
                    <a:pt x="304" y="531"/>
                    <a:pt x="300" y="530"/>
                  </a:cubicBezTo>
                  <a:cubicBezTo>
                    <a:pt x="295" y="530"/>
                    <a:pt x="291" y="529"/>
                    <a:pt x="286" y="529"/>
                  </a:cubicBezTo>
                  <a:cubicBezTo>
                    <a:pt x="284" y="529"/>
                    <a:pt x="282" y="529"/>
                    <a:pt x="281" y="529"/>
                  </a:cubicBezTo>
                  <a:cubicBezTo>
                    <a:pt x="279" y="530"/>
                    <a:pt x="277" y="530"/>
                    <a:pt x="276" y="530"/>
                  </a:cubicBezTo>
                  <a:cubicBezTo>
                    <a:pt x="268" y="530"/>
                    <a:pt x="264" y="526"/>
                    <a:pt x="262" y="523"/>
                  </a:cubicBezTo>
                  <a:cubicBezTo>
                    <a:pt x="256" y="515"/>
                    <a:pt x="259" y="502"/>
                    <a:pt x="262" y="492"/>
                  </a:cubicBezTo>
                  <a:cubicBezTo>
                    <a:pt x="266" y="481"/>
                    <a:pt x="271" y="478"/>
                    <a:pt x="276" y="475"/>
                  </a:cubicBezTo>
                  <a:cubicBezTo>
                    <a:pt x="280" y="473"/>
                    <a:pt x="284" y="471"/>
                    <a:pt x="289" y="465"/>
                  </a:cubicBezTo>
                  <a:cubicBezTo>
                    <a:pt x="294" y="459"/>
                    <a:pt x="293" y="453"/>
                    <a:pt x="292" y="447"/>
                  </a:cubicBezTo>
                  <a:cubicBezTo>
                    <a:pt x="290" y="441"/>
                    <a:pt x="289" y="434"/>
                    <a:pt x="294" y="427"/>
                  </a:cubicBezTo>
                  <a:cubicBezTo>
                    <a:pt x="298" y="422"/>
                    <a:pt x="299" y="419"/>
                    <a:pt x="299" y="418"/>
                  </a:cubicBezTo>
                  <a:cubicBezTo>
                    <a:pt x="299" y="418"/>
                    <a:pt x="299" y="418"/>
                    <a:pt x="298" y="418"/>
                  </a:cubicBezTo>
                  <a:cubicBezTo>
                    <a:pt x="296" y="418"/>
                    <a:pt x="295" y="419"/>
                    <a:pt x="292" y="419"/>
                  </a:cubicBezTo>
                  <a:cubicBezTo>
                    <a:pt x="290" y="419"/>
                    <a:pt x="288" y="420"/>
                    <a:pt x="286" y="420"/>
                  </a:cubicBezTo>
                  <a:cubicBezTo>
                    <a:pt x="277" y="420"/>
                    <a:pt x="270" y="416"/>
                    <a:pt x="267" y="410"/>
                  </a:cubicBezTo>
                  <a:cubicBezTo>
                    <a:pt x="266" y="407"/>
                    <a:pt x="264" y="401"/>
                    <a:pt x="271" y="392"/>
                  </a:cubicBezTo>
                  <a:cubicBezTo>
                    <a:pt x="278" y="383"/>
                    <a:pt x="277" y="381"/>
                    <a:pt x="272" y="376"/>
                  </a:cubicBezTo>
                  <a:cubicBezTo>
                    <a:pt x="271" y="374"/>
                    <a:pt x="269" y="373"/>
                    <a:pt x="268" y="371"/>
                  </a:cubicBezTo>
                  <a:cubicBezTo>
                    <a:pt x="266" y="368"/>
                    <a:pt x="260" y="363"/>
                    <a:pt x="255" y="359"/>
                  </a:cubicBezTo>
                  <a:cubicBezTo>
                    <a:pt x="244" y="351"/>
                    <a:pt x="235" y="344"/>
                    <a:pt x="235" y="337"/>
                  </a:cubicBezTo>
                  <a:cubicBezTo>
                    <a:pt x="235" y="328"/>
                    <a:pt x="232" y="314"/>
                    <a:pt x="224" y="312"/>
                  </a:cubicBezTo>
                  <a:cubicBezTo>
                    <a:pt x="210" y="308"/>
                    <a:pt x="203" y="290"/>
                    <a:pt x="207" y="267"/>
                  </a:cubicBezTo>
                  <a:cubicBezTo>
                    <a:pt x="208" y="253"/>
                    <a:pt x="207" y="253"/>
                    <a:pt x="199" y="248"/>
                  </a:cubicBezTo>
                  <a:cubicBezTo>
                    <a:pt x="197" y="246"/>
                    <a:pt x="194" y="244"/>
                    <a:pt x="190" y="241"/>
                  </a:cubicBezTo>
                  <a:cubicBezTo>
                    <a:pt x="174" y="228"/>
                    <a:pt x="165" y="206"/>
                    <a:pt x="160" y="190"/>
                  </a:cubicBezTo>
                  <a:cubicBezTo>
                    <a:pt x="159" y="185"/>
                    <a:pt x="159" y="179"/>
                    <a:pt x="160" y="173"/>
                  </a:cubicBezTo>
                  <a:cubicBezTo>
                    <a:pt x="159" y="172"/>
                    <a:pt x="157" y="172"/>
                    <a:pt x="155" y="172"/>
                  </a:cubicBezTo>
                  <a:cubicBezTo>
                    <a:pt x="152" y="172"/>
                    <a:pt x="148" y="172"/>
                    <a:pt x="144" y="171"/>
                  </a:cubicBezTo>
                  <a:cubicBezTo>
                    <a:pt x="140" y="171"/>
                    <a:pt x="136" y="170"/>
                    <a:pt x="131" y="170"/>
                  </a:cubicBezTo>
                  <a:cubicBezTo>
                    <a:pt x="124" y="170"/>
                    <a:pt x="118" y="172"/>
                    <a:pt x="114" y="175"/>
                  </a:cubicBezTo>
                  <a:cubicBezTo>
                    <a:pt x="110" y="177"/>
                    <a:pt x="108" y="178"/>
                    <a:pt x="106" y="179"/>
                  </a:cubicBezTo>
                  <a:cubicBezTo>
                    <a:pt x="99" y="184"/>
                    <a:pt x="96" y="186"/>
                    <a:pt x="78" y="192"/>
                  </a:cubicBezTo>
                  <a:cubicBezTo>
                    <a:pt x="73" y="194"/>
                    <a:pt x="69" y="195"/>
                    <a:pt x="65" y="195"/>
                  </a:cubicBezTo>
                  <a:cubicBezTo>
                    <a:pt x="53" y="195"/>
                    <a:pt x="50" y="185"/>
                    <a:pt x="47" y="176"/>
                  </a:cubicBezTo>
                  <a:cubicBezTo>
                    <a:pt x="46" y="174"/>
                    <a:pt x="45" y="172"/>
                    <a:pt x="44" y="170"/>
                  </a:cubicBezTo>
                  <a:cubicBezTo>
                    <a:pt x="43" y="167"/>
                    <a:pt x="42" y="166"/>
                    <a:pt x="42" y="166"/>
                  </a:cubicBezTo>
                  <a:cubicBezTo>
                    <a:pt x="41" y="168"/>
                    <a:pt x="36" y="179"/>
                    <a:pt x="32" y="188"/>
                  </a:cubicBezTo>
                  <a:lnTo>
                    <a:pt x="30" y="194"/>
                  </a:lnTo>
                  <a:cubicBezTo>
                    <a:pt x="23" y="209"/>
                    <a:pt x="23" y="209"/>
                    <a:pt x="28" y="234"/>
                  </a:cubicBezTo>
                  <a:lnTo>
                    <a:pt x="28" y="237"/>
                  </a:lnTo>
                  <a:cubicBezTo>
                    <a:pt x="32" y="256"/>
                    <a:pt x="32" y="266"/>
                    <a:pt x="27" y="271"/>
                  </a:cubicBezTo>
                  <a:cubicBezTo>
                    <a:pt x="25" y="274"/>
                    <a:pt x="22" y="275"/>
                    <a:pt x="19" y="275"/>
                  </a:cubicBezTo>
                  <a:cubicBezTo>
                    <a:pt x="17" y="275"/>
                    <a:pt x="15" y="274"/>
                    <a:pt x="12" y="274"/>
                  </a:cubicBezTo>
                  <a:cubicBezTo>
                    <a:pt x="0" y="271"/>
                    <a:pt x="1" y="256"/>
                    <a:pt x="3" y="239"/>
                  </a:cubicBezTo>
                  <a:cubicBezTo>
                    <a:pt x="3" y="234"/>
                    <a:pt x="3" y="229"/>
                    <a:pt x="3" y="224"/>
                  </a:cubicBezTo>
                  <a:cubicBezTo>
                    <a:pt x="3" y="219"/>
                    <a:pt x="3" y="214"/>
                    <a:pt x="3" y="209"/>
                  </a:cubicBezTo>
                  <a:cubicBezTo>
                    <a:pt x="2" y="191"/>
                    <a:pt x="2" y="169"/>
                    <a:pt x="6" y="145"/>
                  </a:cubicBezTo>
                  <a:cubicBezTo>
                    <a:pt x="12" y="112"/>
                    <a:pt x="22" y="90"/>
                    <a:pt x="36" y="65"/>
                  </a:cubicBezTo>
                  <a:lnTo>
                    <a:pt x="41" y="46"/>
                  </a:lnTo>
                  <a:lnTo>
                    <a:pt x="41" y="46"/>
                  </a:lnTo>
                  <a:cubicBezTo>
                    <a:pt x="41" y="46"/>
                    <a:pt x="41" y="28"/>
                    <a:pt x="53" y="10"/>
                  </a:cubicBezTo>
                  <a:cubicBezTo>
                    <a:pt x="57" y="3"/>
                    <a:pt x="62" y="0"/>
                    <a:pt x="67" y="0"/>
                  </a:cubicBezTo>
                  <a:cubicBezTo>
                    <a:pt x="74" y="0"/>
                    <a:pt x="80" y="4"/>
                    <a:pt x="87" y="9"/>
                  </a:cubicBezTo>
                  <a:cubicBezTo>
                    <a:pt x="90" y="12"/>
                    <a:pt x="94" y="15"/>
                    <a:pt x="99" y="17"/>
                  </a:cubicBezTo>
                  <a:cubicBezTo>
                    <a:pt x="101" y="18"/>
                    <a:pt x="106" y="21"/>
                    <a:pt x="107" y="26"/>
                  </a:cubicBezTo>
                  <a:cubicBezTo>
                    <a:pt x="108" y="32"/>
                    <a:pt x="102" y="36"/>
                    <a:pt x="96" y="42"/>
                  </a:cubicBezTo>
                  <a:cubicBezTo>
                    <a:pt x="91" y="45"/>
                    <a:pt x="86" y="50"/>
                    <a:pt x="83" y="54"/>
                  </a:cubicBezTo>
                  <a:cubicBezTo>
                    <a:pt x="77" y="64"/>
                    <a:pt x="70" y="65"/>
                    <a:pt x="65" y="65"/>
                  </a:cubicBezTo>
                  <a:cubicBezTo>
                    <a:pt x="63" y="65"/>
                    <a:pt x="62" y="65"/>
                    <a:pt x="60" y="65"/>
                  </a:cubicBezTo>
                  <a:cubicBezTo>
                    <a:pt x="58" y="64"/>
                    <a:pt x="57" y="64"/>
                    <a:pt x="55" y="64"/>
                  </a:cubicBezTo>
                  <a:cubicBezTo>
                    <a:pt x="54" y="64"/>
                    <a:pt x="53" y="64"/>
                    <a:pt x="52" y="65"/>
                  </a:cubicBezTo>
                  <a:cubicBezTo>
                    <a:pt x="46" y="67"/>
                    <a:pt x="46" y="80"/>
                    <a:pt x="52" y="104"/>
                  </a:cubicBezTo>
                  <a:cubicBezTo>
                    <a:pt x="55" y="117"/>
                    <a:pt x="55" y="126"/>
                    <a:pt x="55" y="132"/>
                  </a:cubicBezTo>
                  <a:cubicBezTo>
                    <a:pt x="55" y="138"/>
                    <a:pt x="55" y="141"/>
                    <a:pt x="57" y="146"/>
                  </a:cubicBezTo>
                  <a:cubicBezTo>
                    <a:pt x="61" y="154"/>
                    <a:pt x="75" y="156"/>
                    <a:pt x="80" y="156"/>
                  </a:cubicBezTo>
                  <a:lnTo>
                    <a:pt x="166" y="158"/>
                  </a:lnTo>
                  <a:cubicBezTo>
                    <a:pt x="170" y="150"/>
                    <a:pt x="175" y="143"/>
                    <a:pt x="175" y="143"/>
                  </a:cubicBezTo>
                  <a:cubicBezTo>
                    <a:pt x="177" y="142"/>
                    <a:pt x="184" y="137"/>
                    <a:pt x="193" y="137"/>
                  </a:cubicBezTo>
                  <a:cubicBezTo>
                    <a:pt x="200" y="137"/>
                    <a:pt x="206" y="140"/>
                    <a:pt x="211" y="146"/>
                  </a:cubicBezTo>
                  <a:cubicBezTo>
                    <a:pt x="214" y="150"/>
                    <a:pt x="219" y="152"/>
                    <a:pt x="228" y="152"/>
                  </a:cubicBezTo>
                  <a:cubicBezTo>
                    <a:pt x="235" y="152"/>
                    <a:pt x="242" y="150"/>
                    <a:pt x="249" y="149"/>
                  </a:cubicBezTo>
                  <a:cubicBezTo>
                    <a:pt x="255" y="148"/>
                    <a:pt x="259" y="147"/>
                    <a:pt x="263" y="147"/>
                  </a:cubicBezTo>
                  <a:lnTo>
                    <a:pt x="335" y="147"/>
                  </a:lnTo>
                  <a:cubicBezTo>
                    <a:pt x="351" y="147"/>
                    <a:pt x="358" y="152"/>
                    <a:pt x="368" y="158"/>
                  </a:cubicBezTo>
                  <a:lnTo>
                    <a:pt x="375" y="162"/>
                  </a:lnTo>
                  <a:cubicBezTo>
                    <a:pt x="388" y="170"/>
                    <a:pt x="417" y="170"/>
                    <a:pt x="434" y="170"/>
                  </a:cubicBezTo>
                  <a:cubicBezTo>
                    <a:pt x="453" y="170"/>
                    <a:pt x="471" y="180"/>
                    <a:pt x="480" y="189"/>
                  </a:cubicBezTo>
                  <a:cubicBezTo>
                    <a:pt x="485" y="194"/>
                    <a:pt x="485" y="200"/>
                    <a:pt x="485" y="206"/>
                  </a:cubicBezTo>
                  <a:cubicBezTo>
                    <a:pt x="484" y="212"/>
                    <a:pt x="484" y="219"/>
                    <a:pt x="489" y="227"/>
                  </a:cubicBezTo>
                  <a:cubicBezTo>
                    <a:pt x="493" y="232"/>
                    <a:pt x="497" y="235"/>
                    <a:pt x="502" y="235"/>
                  </a:cubicBezTo>
                  <a:cubicBezTo>
                    <a:pt x="511" y="235"/>
                    <a:pt x="521" y="229"/>
                    <a:pt x="530" y="218"/>
                  </a:cubicBezTo>
                  <a:cubicBezTo>
                    <a:pt x="545" y="200"/>
                    <a:pt x="564" y="199"/>
                    <a:pt x="564" y="199"/>
                  </a:cubicBezTo>
                  <a:lnTo>
                    <a:pt x="568" y="199"/>
                  </a:lnTo>
                  <a:lnTo>
                    <a:pt x="568" y="203"/>
                  </a:lnTo>
                  <a:cubicBezTo>
                    <a:pt x="569" y="209"/>
                    <a:pt x="572" y="227"/>
                    <a:pt x="576" y="233"/>
                  </a:cubicBezTo>
                  <a:cubicBezTo>
                    <a:pt x="577" y="233"/>
                    <a:pt x="580" y="229"/>
                    <a:pt x="582" y="226"/>
                  </a:cubicBezTo>
                  <a:cubicBezTo>
                    <a:pt x="586" y="221"/>
                    <a:pt x="590" y="214"/>
                    <a:pt x="597" y="209"/>
                  </a:cubicBezTo>
                  <a:cubicBezTo>
                    <a:pt x="611" y="197"/>
                    <a:pt x="645" y="178"/>
                    <a:pt x="647" y="177"/>
                  </a:cubicBezTo>
                  <a:lnTo>
                    <a:pt x="653" y="173"/>
                  </a:lnTo>
                  <a:lnTo>
                    <a:pt x="653" y="198"/>
                  </a:lnTo>
                  <a:cubicBezTo>
                    <a:pt x="660" y="202"/>
                    <a:pt x="688" y="218"/>
                    <a:pt x="705" y="223"/>
                  </a:cubicBezTo>
                  <a:lnTo>
                    <a:pt x="708" y="224"/>
                  </a:lnTo>
                  <a:cubicBezTo>
                    <a:pt x="727" y="229"/>
                    <a:pt x="738" y="232"/>
                    <a:pt x="750" y="244"/>
                  </a:cubicBezTo>
                  <a:cubicBezTo>
                    <a:pt x="761" y="255"/>
                    <a:pt x="774" y="260"/>
                    <a:pt x="791" y="260"/>
                  </a:cubicBezTo>
                  <a:cubicBezTo>
                    <a:pt x="804" y="260"/>
                    <a:pt x="804" y="235"/>
                    <a:pt x="804" y="235"/>
                  </a:cubicBezTo>
                  <a:lnTo>
                    <a:pt x="804" y="228"/>
                  </a:lnTo>
                  <a:lnTo>
                    <a:pt x="810" y="232"/>
                  </a:lnTo>
                  <a:cubicBezTo>
                    <a:pt x="811" y="232"/>
                    <a:pt x="829" y="244"/>
                    <a:pt x="838" y="259"/>
                  </a:cubicBezTo>
                  <a:cubicBezTo>
                    <a:pt x="847" y="275"/>
                    <a:pt x="850" y="291"/>
                    <a:pt x="847" y="311"/>
                  </a:cubicBezTo>
                  <a:cubicBezTo>
                    <a:pt x="845" y="324"/>
                    <a:pt x="839" y="332"/>
                    <a:pt x="834" y="337"/>
                  </a:cubicBezTo>
                  <a:cubicBezTo>
                    <a:pt x="840" y="338"/>
                    <a:pt x="848" y="340"/>
                    <a:pt x="853" y="342"/>
                  </a:cubicBezTo>
                  <a:cubicBezTo>
                    <a:pt x="855" y="342"/>
                    <a:pt x="857" y="343"/>
                    <a:pt x="859" y="343"/>
                  </a:cubicBezTo>
                  <a:cubicBezTo>
                    <a:pt x="863" y="343"/>
                    <a:pt x="868" y="343"/>
                    <a:pt x="871" y="347"/>
                  </a:cubicBezTo>
                  <a:cubicBezTo>
                    <a:pt x="873" y="351"/>
                    <a:pt x="874" y="356"/>
                    <a:pt x="873" y="363"/>
                  </a:cubicBezTo>
                  <a:cubicBezTo>
                    <a:pt x="872" y="369"/>
                    <a:pt x="871" y="374"/>
                    <a:pt x="871" y="378"/>
                  </a:cubicBezTo>
                  <a:cubicBezTo>
                    <a:pt x="869" y="390"/>
                    <a:pt x="867" y="398"/>
                    <a:pt x="867" y="412"/>
                  </a:cubicBezTo>
                  <a:cubicBezTo>
                    <a:pt x="867" y="439"/>
                    <a:pt x="862" y="460"/>
                    <a:pt x="852" y="478"/>
                  </a:cubicBezTo>
                  <a:cubicBezTo>
                    <a:pt x="841" y="498"/>
                    <a:pt x="818" y="503"/>
                    <a:pt x="804" y="505"/>
                  </a:cubicBezTo>
                  <a:lnTo>
                    <a:pt x="800" y="506"/>
                  </a:lnTo>
                  <a:cubicBezTo>
                    <a:pt x="792" y="508"/>
                    <a:pt x="782" y="515"/>
                    <a:pt x="782" y="521"/>
                  </a:cubicBezTo>
                  <a:cubicBezTo>
                    <a:pt x="782" y="522"/>
                    <a:pt x="781" y="525"/>
                    <a:pt x="787" y="528"/>
                  </a:cubicBezTo>
                  <a:cubicBezTo>
                    <a:pt x="789" y="529"/>
                    <a:pt x="793" y="530"/>
                    <a:pt x="796" y="530"/>
                  </a:cubicBezTo>
                  <a:cubicBezTo>
                    <a:pt x="813" y="530"/>
                    <a:pt x="834" y="517"/>
                    <a:pt x="843" y="508"/>
                  </a:cubicBezTo>
                  <a:cubicBezTo>
                    <a:pt x="855" y="497"/>
                    <a:pt x="885" y="496"/>
                    <a:pt x="891" y="495"/>
                  </a:cubicBezTo>
                  <a:cubicBezTo>
                    <a:pt x="896" y="493"/>
                    <a:pt x="900" y="492"/>
                    <a:pt x="905" y="492"/>
                  </a:cubicBezTo>
                  <a:cubicBezTo>
                    <a:pt x="913" y="492"/>
                    <a:pt x="920" y="495"/>
                    <a:pt x="927" y="498"/>
                  </a:cubicBezTo>
                  <a:cubicBezTo>
                    <a:pt x="929" y="499"/>
                    <a:pt x="932" y="500"/>
                    <a:pt x="935" y="502"/>
                  </a:cubicBezTo>
                  <a:cubicBezTo>
                    <a:pt x="946" y="506"/>
                    <a:pt x="958" y="516"/>
                    <a:pt x="957" y="525"/>
                  </a:cubicBezTo>
                  <a:cubicBezTo>
                    <a:pt x="957" y="528"/>
                    <a:pt x="955" y="531"/>
                    <a:pt x="952" y="532"/>
                  </a:cubicBezTo>
                  <a:cubicBezTo>
                    <a:pt x="949" y="533"/>
                    <a:pt x="948" y="534"/>
                    <a:pt x="947" y="536"/>
                  </a:cubicBezTo>
                  <a:cubicBezTo>
                    <a:pt x="946" y="538"/>
                    <a:pt x="946" y="544"/>
                    <a:pt x="954" y="555"/>
                  </a:cubicBezTo>
                  <a:cubicBezTo>
                    <a:pt x="955" y="558"/>
                    <a:pt x="956" y="560"/>
                    <a:pt x="957" y="562"/>
                  </a:cubicBezTo>
                  <a:cubicBezTo>
                    <a:pt x="961" y="558"/>
                    <a:pt x="968" y="555"/>
                    <a:pt x="975" y="552"/>
                  </a:cubicBezTo>
                  <a:cubicBezTo>
                    <a:pt x="982" y="549"/>
                    <a:pt x="990" y="545"/>
                    <a:pt x="994" y="541"/>
                  </a:cubicBezTo>
                  <a:cubicBezTo>
                    <a:pt x="997" y="537"/>
                    <a:pt x="1002" y="535"/>
                    <a:pt x="1008" y="535"/>
                  </a:cubicBezTo>
                  <a:cubicBezTo>
                    <a:pt x="1023" y="535"/>
                    <a:pt x="1044" y="545"/>
                    <a:pt x="1054" y="551"/>
                  </a:cubicBezTo>
                  <a:cubicBezTo>
                    <a:pt x="1058" y="554"/>
                    <a:pt x="1062" y="556"/>
                    <a:pt x="1066" y="559"/>
                  </a:cubicBezTo>
                  <a:cubicBezTo>
                    <a:pt x="1077" y="567"/>
                    <a:pt x="1088" y="575"/>
                    <a:pt x="1102" y="577"/>
                  </a:cubicBezTo>
                  <a:cubicBezTo>
                    <a:pt x="1122" y="580"/>
                    <a:pt x="1167" y="597"/>
                    <a:pt x="1177" y="607"/>
                  </a:cubicBezTo>
                  <a:cubicBezTo>
                    <a:pt x="1178" y="608"/>
                    <a:pt x="1180" y="610"/>
                    <a:pt x="1182" y="612"/>
                  </a:cubicBezTo>
                  <a:cubicBezTo>
                    <a:pt x="1191" y="623"/>
                    <a:pt x="1204" y="638"/>
                    <a:pt x="1229" y="641"/>
                  </a:cubicBezTo>
                  <a:cubicBezTo>
                    <a:pt x="1231" y="641"/>
                    <a:pt x="1232" y="641"/>
                    <a:pt x="1233" y="641"/>
                  </a:cubicBezTo>
                  <a:cubicBezTo>
                    <a:pt x="1251" y="641"/>
                    <a:pt x="1263" y="625"/>
                    <a:pt x="1274" y="611"/>
                  </a:cubicBezTo>
                  <a:cubicBezTo>
                    <a:pt x="1279" y="605"/>
                    <a:pt x="1283" y="599"/>
                    <a:pt x="1288" y="595"/>
                  </a:cubicBezTo>
                  <a:cubicBezTo>
                    <a:pt x="1300" y="585"/>
                    <a:pt x="1319" y="578"/>
                    <a:pt x="1342" y="574"/>
                  </a:cubicBezTo>
                  <a:cubicBezTo>
                    <a:pt x="1347" y="573"/>
                    <a:pt x="1352" y="573"/>
                    <a:pt x="1357" y="573"/>
                  </a:cubicBezTo>
                  <a:cubicBezTo>
                    <a:pt x="1362" y="573"/>
                    <a:pt x="1366" y="573"/>
                    <a:pt x="1370" y="573"/>
                  </a:cubicBezTo>
                  <a:cubicBezTo>
                    <a:pt x="1374" y="573"/>
                    <a:pt x="1378" y="574"/>
                    <a:pt x="1383" y="574"/>
                  </a:cubicBezTo>
                  <a:cubicBezTo>
                    <a:pt x="1384" y="574"/>
                    <a:pt x="1385" y="574"/>
                    <a:pt x="1386" y="574"/>
                  </a:cubicBezTo>
                  <a:cubicBezTo>
                    <a:pt x="1386" y="571"/>
                    <a:pt x="1386" y="567"/>
                    <a:pt x="1388" y="564"/>
                  </a:cubicBezTo>
                  <a:lnTo>
                    <a:pt x="1391" y="560"/>
                  </a:lnTo>
                  <a:cubicBezTo>
                    <a:pt x="1397" y="552"/>
                    <a:pt x="1406" y="539"/>
                    <a:pt x="1400" y="531"/>
                  </a:cubicBezTo>
                  <a:cubicBezTo>
                    <a:pt x="1398" y="527"/>
                    <a:pt x="1396" y="524"/>
                    <a:pt x="1395" y="522"/>
                  </a:cubicBezTo>
                  <a:cubicBezTo>
                    <a:pt x="1394" y="520"/>
                    <a:pt x="1393" y="518"/>
                    <a:pt x="1392" y="518"/>
                  </a:cubicBezTo>
                  <a:cubicBezTo>
                    <a:pt x="1392" y="518"/>
                    <a:pt x="1391" y="518"/>
                    <a:pt x="1385" y="523"/>
                  </a:cubicBezTo>
                  <a:cubicBezTo>
                    <a:pt x="1375" y="531"/>
                    <a:pt x="1362" y="533"/>
                    <a:pt x="1356" y="533"/>
                  </a:cubicBezTo>
                  <a:cubicBezTo>
                    <a:pt x="1353" y="533"/>
                    <a:pt x="1350" y="532"/>
                    <a:pt x="1350" y="532"/>
                  </a:cubicBezTo>
                  <a:lnTo>
                    <a:pt x="1347" y="532"/>
                  </a:lnTo>
                  <a:lnTo>
                    <a:pt x="1347" y="528"/>
                  </a:lnTo>
                  <a:cubicBezTo>
                    <a:pt x="1347" y="524"/>
                    <a:pt x="1346" y="521"/>
                    <a:pt x="1345" y="518"/>
                  </a:cubicBezTo>
                  <a:cubicBezTo>
                    <a:pt x="1343" y="511"/>
                    <a:pt x="1342" y="506"/>
                    <a:pt x="1348" y="495"/>
                  </a:cubicBezTo>
                  <a:cubicBezTo>
                    <a:pt x="1351" y="488"/>
                    <a:pt x="1351" y="485"/>
                    <a:pt x="1351" y="482"/>
                  </a:cubicBezTo>
                  <a:cubicBezTo>
                    <a:pt x="1351" y="476"/>
                    <a:pt x="1352" y="471"/>
                    <a:pt x="1363" y="459"/>
                  </a:cubicBezTo>
                  <a:cubicBezTo>
                    <a:pt x="1374" y="446"/>
                    <a:pt x="1380" y="439"/>
                    <a:pt x="1388" y="439"/>
                  </a:cubicBezTo>
                  <a:cubicBezTo>
                    <a:pt x="1393" y="439"/>
                    <a:pt x="1397" y="441"/>
                    <a:pt x="1402" y="444"/>
                  </a:cubicBezTo>
                  <a:cubicBezTo>
                    <a:pt x="1416" y="452"/>
                    <a:pt x="1425" y="455"/>
                    <a:pt x="1448" y="461"/>
                  </a:cubicBezTo>
                  <a:cubicBezTo>
                    <a:pt x="1466" y="465"/>
                    <a:pt x="1470" y="476"/>
                    <a:pt x="1474" y="486"/>
                  </a:cubicBezTo>
                  <a:cubicBezTo>
                    <a:pt x="1475" y="490"/>
                    <a:pt x="1477" y="494"/>
                    <a:pt x="1479" y="497"/>
                  </a:cubicBezTo>
                  <a:cubicBezTo>
                    <a:pt x="1483" y="502"/>
                    <a:pt x="1485" y="508"/>
                    <a:pt x="1487" y="514"/>
                  </a:cubicBezTo>
                  <a:cubicBezTo>
                    <a:pt x="1490" y="522"/>
                    <a:pt x="1494" y="531"/>
                    <a:pt x="1502" y="537"/>
                  </a:cubicBezTo>
                  <a:cubicBezTo>
                    <a:pt x="1511" y="544"/>
                    <a:pt x="1513" y="556"/>
                    <a:pt x="1511" y="563"/>
                  </a:cubicBezTo>
                  <a:cubicBezTo>
                    <a:pt x="1509" y="568"/>
                    <a:pt x="1506" y="570"/>
                    <a:pt x="1502" y="570"/>
                  </a:cubicBezTo>
                  <a:cubicBezTo>
                    <a:pt x="1499" y="570"/>
                    <a:pt x="1496" y="569"/>
                    <a:pt x="1493" y="566"/>
                  </a:cubicBezTo>
                  <a:cubicBezTo>
                    <a:pt x="1486" y="559"/>
                    <a:pt x="1480" y="558"/>
                    <a:pt x="1473" y="557"/>
                  </a:cubicBezTo>
                  <a:cubicBezTo>
                    <a:pt x="1470" y="557"/>
                    <a:pt x="1467" y="556"/>
                    <a:pt x="1463" y="555"/>
                  </a:cubicBezTo>
                  <a:cubicBezTo>
                    <a:pt x="1458" y="554"/>
                    <a:pt x="1455" y="551"/>
                    <a:pt x="1453" y="549"/>
                  </a:cubicBezTo>
                  <a:cubicBezTo>
                    <a:pt x="1450" y="546"/>
                    <a:pt x="1448" y="545"/>
                    <a:pt x="1446" y="545"/>
                  </a:cubicBezTo>
                  <a:cubicBezTo>
                    <a:pt x="1444" y="545"/>
                    <a:pt x="1441" y="546"/>
                    <a:pt x="1437" y="549"/>
                  </a:cubicBezTo>
                  <a:cubicBezTo>
                    <a:pt x="1422" y="560"/>
                    <a:pt x="1422" y="561"/>
                    <a:pt x="1425" y="574"/>
                  </a:cubicBezTo>
                  <a:cubicBezTo>
                    <a:pt x="1426" y="581"/>
                    <a:pt x="1424" y="589"/>
                    <a:pt x="1420" y="594"/>
                  </a:cubicBezTo>
                  <a:cubicBezTo>
                    <a:pt x="1417" y="597"/>
                    <a:pt x="1414" y="599"/>
                    <a:pt x="1410" y="599"/>
                  </a:cubicBezTo>
                  <a:cubicBezTo>
                    <a:pt x="1406" y="599"/>
                    <a:pt x="1403" y="598"/>
                    <a:pt x="1401" y="595"/>
                  </a:cubicBezTo>
                  <a:cubicBezTo>
                    <a:pt x="1399" y="594"/>
                    <a:pt x="1398" y="592"/>
                    <a:pt x="1397" y="591"/>
                  </a:cubicBezTo>
                  <a:cubicBezTo>
                    <a:pt x="1397" y="596"/>
                    <a:pt x="1396" y="601"/>
                    <a:pt x="1396" y="605"/>
                  </a:cubicBezTo>
                  <a:cubicBezTo>
                    <a:pt x="1396" y="609"/>
                    <a:pt x="1396" y="612"/>
                    <a:pt x="1396" y="615"/>
                  </a:cubicBezTo>
                  <a:cubicBezTo>
                    <a:pt x="1396" y="630"/>
                    <a:pt x="1396" y="667"/>
                    <a:pt x="1398" y="678"/>
                  </a:cubicBezTo>
                  <a:cubicBezTo>
                    <a:pt x="1399" y="680"/>
                    <a:pt x="1400" y="683"/>
                    <a:pt x="1400" y="685"/>
                  </a:cubicBezTo>
                  <a:cubicBezTo>
                    <a:pt x="1404" y="699"/>
                    <a:pt x="1410" y="720"/>
                    <a:pt x="1407" y="735"/>
                  </a:cubicBezTo>
                  <a:cubicBezTo>
                    <a:pt x="1404" y="751"/>
                    <a:pt x="1380" y="765"/>
                    <a:pt x="1356" y="777"/>
                  </a:cubicBezTo>
                  <a:lnTo>
                    <a:pt x="1353" y="779"/>
                  </a:lnTo>
                  <a:cubicBezTo>
                    <a:pt x="1342" y="784"/>
                    <a:pt x="1331" y="789"/>
                    <a:pt x="1329" y="802"/>
                  </a:cubicBezTo>
                  <a:cubicBezTo>
                    <a:pt x="1325" y="818"/>
                    <a:pt x="1301" y="831"/>
                    <a:pt x="1281" y="831"/>
                  </a:cubicBezTo>
                  <a:cubicBezTo>
                    <a:pt x="1266" y="831"/>
                    <a:pt x="1256" y="838"/>
                    <a:pt x="1244" y="856"/>
                  </a:cubicBezTo>
                  <a:cubicBezTo>
                    <a:pt x="1239" y="862"/>
                    <a:pt x="1241" y="871"/>
                    <a:pt x="1242" y="877"/>
                  </a:cubicBezTo>
                  <a:cubicBezTo>
                    <a:pt x="1246" y="888"/>
                    <a:pt x="1255" y="899"/>
                    <a:pt x="1262" y="902"/>
                  </a:cubicBezTo>
                  <a:cubicBezTo>
                    <a:pt x="1267" y="904"/>
                    <a:pt x="1271" y="905"/>
                    <a:pt x="1276" y="906"/>
                  </a:cubicBezTo>
                  <a:cubicBezTo>
                    <a:pt x="1288" y="909"/>
                    <a:pt x="1301" y="912"/>
                    <a:pt x="1308" y="924"/>
                  </a:cubicBezTo>
                  <a:cubicBezTo>
                    <a:pt x="1311" y="929"/>
                    <a:pt x="1313" y="932"/>
                    <a:pt x="1314" y="934"/>
                  </a:cubicBezTo>
                  <a:lnTo>
                    <a:pt x="1316" y="935"/>
                  </a:lnTo>
                  <a:lnTo>
                    <a:pt x="1316" y="937"/>
                  </a:lnTo>
                  <a:cubicBezTo>
                    <a:pt x="1313" y="951"/>
                    <a:pt x="1310" y="966"/>
                    <a:pt x="1301" y="973"/>
                  </a:cubicBezTo>
                  <a:cubicBezTo>
                    <a:pt x="1296" y="977"/>
                    <a:pt x="1293" y="980"/>
                    <a:pt x="1290" y="984"/>
                  </a:cubicBezTo>
                  <a:cubicBezTo>
                    <a:pt x="1286" y="989"/>
                    <a:pt x="1281" y="994"/>
                    <a:pt x="1268" y="1004"/>
                  </a:cubicBezTo>
                  <a:cubicBezTo>
                    <a:pt x="1246" y="1019"/>
                    <a:pt x="1243" y="1022"/>
                    <a:pt x="1245" y="1037"/>
                  </a:cubicBezTo>
                  <a:cubicBezTo>
                    <a:pt x="1246" y="1044"/>
                    <a:pt x="1249" y="1050"/>
                    <a:pt x="1252" y="1055"/>
                  </a:cubicBezTo>
                  <a:cubicBezTo>
                    <a:pt x="1256" y="1065"/>
                    <a:pt x="1261" y="1074"/>
                    <a:pt x="1256" y="1085"/>
                  </a:cubicBezTo>
                  <a:cubicBezTo>
                    <a:pt x="1247" y="1106"/>
                    <a:pt x="1252" y="1112"/>
                    <a:pt x="1257" y="1115"/>
                  </a:cubicBezTo>
                  <a:cubicBezTo>
                    <a:pt x="1262" y="1118"/>
                    <a:pt x="1265" y="1125"/>
                    <a:pt x="1267" y="1132"/>
                  </a:cubicBezTo>
                  <a:cubicBezTo>
                    <a:pt x="1269" y="1139"/>
                    <a:pt x="1272" y="1146"/>
                    <a:pt x="1280" y="1149"/>
                  </a:cubicBezTo>
                  <a:cubicBezTo>
                    <a:pt x="1295" y="1155"/>
                    <a:pt x="1312" y="1160"/>
                    <a:pt x="1327" y="1162"/>
                  </a:cubicBezTo>
                  <a:cubicBezTo>
                    <a:pt x="1329" y="1163"/>
                    <a:pt x="1331" y="1163"/>
                    <a:pt x="1333" y="1163"/>
                  </a:cubicBezTo>
                  <a:cubicBezTo>
                    <a:pt x="1341" y="1164"/>
                    <a:pt x="1349" y="1165"/>
                    <a:pt x="1352" y="1171"/>
                  </a:cubicBezTo>
                  <a:cubicBezTo>
                    <a:pt x="1354" y="1176"/>
                    <a:pt x="1354" y="1181"/>
                    <a:pt x="1349" y="1190"/>
                  </a:cubicBezTo>
                  <a:cubicBezTo>
                    <a:pt x="1343" y="1203"/>
                    <a:pt x="1342" y="1212"/>
                    <a:pt x="1341" y="1222"/>
                  </a:cubicBezTo>
                  <a:cubicBezTo>
                    <a:pt x="1341" y="1228"/>
                    <a:pt x="1341" y="1234"/>
                    <a:pt x="1339" y="1241"/>
                  </a:cubicBezTo>
                  <a:cubicBezTo>
                    <a:pt x="1336" y="1252"/>
                    <a:pt x="1330" y="1275"/>
                    <a:pt x="1312" y="1275"/>
                  </a:cubicBezTo>
                  <a:cubicBezTo>
                    <a:pt x="1310" y="1275"/>
                    <a:pt x="1308" y="1275"/>
                    <a:pt x="1306" y="1274"/>
                  </a:cubicBezTo>
                  <a:cubicBezTo>
                    <a:pt x="1300" y="1273"/>
                    <a:pt x="1295" y="1271"/>
                    <a:pt x="1291" y="1269"/>
                  </a:cubicBezTo>
                  <a:cubicBezTo>
                    <a:pt x="1289" y="1268"/>
                    <a:pt x="1286" y="1266"/>
                    <a:pt x="1285" y="1266"/>
                  </a:cubicBezTo>
                  <a:cubicBezTo>
                    <a:pt x="1285" y="1266"/>
                    <a:pt x="1285" y="1268"/>
                    <a:pt x="1285" y="1273"/>
                  </a:cubicBezTo>
                  <a:cubicBezTo>
                    <a:pt x="1285" y="1279"/>
                    <a:pt x="1286" y="1284"/>
                    <a:pt x="1287" y="1290"/>
                  </a:cubicBezTo>
                  <a:cubicBezTo>
                    <a:pt x="1289" y="1300"/>
                    <a:pt x="1291" y="1309"/>
                    <a:pt x="1281" y="1319"/>
                  </a:cubicBezTo>
                  <a:cubicBezTo>
                    <a:pt x="1277" y="1323"/>
                    <a:pt x="1274" y="1327"/>
                    <a:pt x="1271" y="1331"/>
                  </a:cubicBezTo>
                  <a:cubicBezTo>
                    <a:pt x="1264" y="1340"/>
                    <a:pt x="1258" y="1349"/>
                    <a:pt x="1244" y="1351"/>
                  </a:cubicBezTo>
                  <a:cubicBezTo>
                    <a:pt x="1228" y="1353"/>
                    <a:pt x="1221" y="1355"/>
                    <a:pt x="1207" y="1365"/>
                  </a:cubicBezTo>
                  <a:cubicBezTo>
                    <a:pt x="1203" y="1368"/>
                    <a:pt x="1199" y="1370"/>
                    <a:pt x="1196" y="1372"/>
                  </a:cubicBezTo>
                  <a:cubicBezTo>
                    <a:pt x="1188" y="1376"/>
                    <a:pt x="1185" y="1378"/>
                    <a:pt x="1187" y="1390"/>
                  </a:cubicBezTo>
                  <a:cubicBezTo>
                    <a:pt x="1188" y="1407"/>
                    <a:pt x="1187" y="1427"/>
                    <a:pt x="1187" y="1434"/>
                  </a:cubicBezTo>
                  <a:cubicBezTo>
                    <a:pt x="1187" y="1435"/>
                    <a:pt x="1196" y="1440"/>
                    <a:pt x="1196" y="1440"/>
                  </a:cubicBezTo>
                  <a:lnTo>
                    <a:pt x="1189" y="1443"/>
                  </a:lnTo>
                  <a:cubicBezTo>
                    <a:pt x="1183" y="1445"/>
                    <a:pt x="1178" y="1447"/>
                    <a:pt x="1176" y="1448"/>
                  </a:cubicBezTo>
                  <a:cubicBezTo>
                    <a:pt x="1173" y="1450"/>
                    <a:pt x="1169" y="1451"/>
                    <a:pt x="1165" y="1451"/>
                  </a:cubicBezTo>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7" name="Freeform 467">
              <a:extLst>
                <a:ext uri="{FF2B5EF4-FFF2-40B4-BE49-F238E27FC236}">
                  <a16:creationId xmlns:a16="http://schemas.microsoft.com/office/drawing/2014/main" id="{B62359E0-5D25-1385-37E4-37915D67C7BC}"/>
                </a:ext>
              </a:extLst>
            </p:cNvPr>
            <p:cNvSpPr>
              <a:spLocks noEditPoints="1"/>
            </p:cNvSpPr>
            <p:nvPr/>
          </p:nvSpPr>
          <p:spPr bwMode="auto">
            <a:xfrm>
              <a:off x="3140615" y="1311336"/>
              <a:ext cx="1690292" cy="1215066"/>
            </a:xfrm>
            <a:custGeom>
              <a:avLst/>
              <a:gdLst>
                <a:gd name="T0" fmla="*/ 1358 w 1937"/>
                <a:gd name="T1" fmla="*/ 0 h 1391"/>
                <a:gd name="T2" fmla="*/ 1288 w 1937"/>
                <a:gd name="T3" fmla="*/ 109 h 1391"/>
                <a:gd name="T4" fmla="*/ 1471 w 1937"/>
                <a:gd name="T5" fmla="*/ 69 h 1391"/>
                <a:gd name="T6" fmla="*/ 1266 w 1937"/>
                <a:gd name="T7" fmla="*/ 182 h 1391"/>
                <a:gd name="T8" fmla="*/ 1296 w 1937"/>
                <a:gd name="T9" fmla="*/ 181 h 1391"/>
                <a:gd name="T10" fmla="*/ 1302 w 1937"/>
                <a:gd name="T11" fmla="*/ 370 h 1391"/>
                <a:gd name="T12" fmla="*/ 1268 w 1937"/>
                <a:gd name="T13" fmla="*/ 240 h 1391"/>
                <a:gd name="T14" fmla="*/ 1253 w 1937"/>
                <a:gd name="T15" fmla="*/ 114 h 1391"/>
                <a:gd name="T16" fmla="*/ 1317 w 1937"/>
                <a:gd name="T17" fmla="*/ 149 h 1391"/>
                <a:gd name="T18" fmla="*/ 1358 w 1937"/>
                <a:gd name="T19" fmla="*/ 136 h 1391"/>
                <a:gd name="T20" fmla="*/ 1455 w 1937"/>
                <a:gd name="T21" fmla="*/ 216 h 1391"/>
                <a:gd name="T22" fmla="*/ 1499 w 1937"/>
                <a:gd name="T23" fmla="*/ 237 h 1391"/>
                <a:gd name="T24" fmla="*/ 1507 w 1937"/>
                <a:gd name="T25" fmla="*/ 309 h 1391"/>
                <a:gd name="T26" fmla="*/ 1427 w 1937"/>
                <a:gd name="T27" fmla="*/ 311 h 1391"/>
                <a:gd name="T28" fmla="*/ 1352 w 1937"/>
                <a:gd name="T29" fmla="*/ 349 h 1391"/>
                <a:gd name="T30" fmla="*/ 1373 w 1937"/>
                <a:gd name="T31" fmla="*/ 357 h 1391"/>
                <a:gd name="T32" fmla="*/ 455 w 1937"/>
                <a:gd name="T33" fmla="*/ 552 h 1391"/>
                <a:gd name="T34" fmla="*/ 1563 w 1937"/>
                <a:gd name="T35" fmla="*/ 556 h 1391"/>
                <a:gd name="T36" fmla="*/ 1622 w 1937"/>
                <a:gd name="T37" fmla="*/ 663 h 1391"/>
                <a:gd name="T38" fmla="*/ 1629 w 1937"/>
                <a:gd name="T39" fmla="*/ 585 h 1391"/>
                <a:gd name="T40" fmla="*/ 1704 w 1937"/>
                <a:gd name="T41" fmla="*/ 607 h 1391"/>
                <a:gd name="T42" fmla="*/ 1658 w 1937"/>
                <a:gd name="T43" fmla="*/ 547 h 1391"/>
                <a:gd name="T44" fmla="*/ 1612 w 1937"/>
                <a:gd name="T45" fmla="*/ 536 h 1391"/>
                <a:gd name="T46" fmla="*/ 268 w 1937"/>
                <a:gd name="T47" fmla="*/ 1328 h 1391"/>
                <a:gd name="T48" fmla="*/ 48 w 1937"/>
                <a:gd name="T49" fmla="*/ 1189 h 1391"/>
                <a:gd name="T50" fmla="*/ 88 w 1937"/>
                <a:gd name="T51" fmla="*/ 1066 h 1391"/>
                <a:gd name="T52" fmla="*/ 168 w 1937"/>
                <a:gd name="T53" fmla="*/ 915 h 1391"/>
                <a:gd name="T54" fmla="*/ 119 w 1937"/>
                <a:gd name="T55" fmla="*/ 707 h 1391"/>
                <a:gd name="T56" fmla="*/ 313 w 1937"/>
                <a:gd name="T57" fmla="*/ 654 h 1391"/>
                <a:gd name="T58" fmla="*/ 420 w 1937"/>
                <a:gd name="T59" fmla="*/ 678 h 1391"/>
                <a:gd name="T60" fmla="*/ 451 w 1937"/>
                <a:gd name="T61" fmla="*/ 610 h 1391"/>
                <a:gd name="T62" fmla="*/ 550 w 1937"/>
                <a:gd name="T63" fmla="*/ 491 h 1391"/>
                <a:gd name="T64" fmla="*/ 785 w 1937"/>
                <a:gd name="T65" fmla="*/ 398 h 1391"/>
                <a:gd name="T66" fmla="*/ 976 w 1937"/>
                <a:gd name="T67" fmla="*/ 229 h 1391"/>
                <a:gd name="T68" fmla="*/ 1062 w 1937"/>
                <a:gd name="T69" fmla="*/ 255 h 1391"/>
                <a:gd name="T70" fmla="*/ 911 w 1937"/>
                <a:gd name="T71" fmla="*/ 287 h 1391"/>
                <a:gd name="T72" fmla="*/ 899 w 1937"/>
                <a:gd name="T73" fmla="*/ 399 h 1391"/>
                <a:gd name="T74" fmla="*/ 1016 w 1937"/>
                <a:gd name="T75" fmla="*/ 280 h 1391"/>
                <a:gd name="T76" fmla="*/ 1126 w 1937"/>
                <a:gd name="T77" fmla="*/ 248 h 1391"/>
                <a:gd name="T78" fmla="*/ 1210 w 1937"/>
                <a:gd name="T79" fmla="*/ 314 h 1391"/>
                <a:gd name="T80" fmla="*/ 1380 w 1937"/>
                <a:gd name="T81" fmla="*/ 443 h 1391"/>
                <a:gd name="T82" fmla="*/ 1555 w 1937"/>
                <a:gd name="T83" fmla="*/ 457 h 1391"/>
                <a:gd name="T84" fmla="*/ 1755 w 1937"/>
                <a:gd name="T85" fmla="*/ 570 h 1391"/>
                <a:gd name="T86" fmla="*/ 1695 w 1937"/>
                <a:gd name="T87" fmla="*/ 698 h 1391"/>
                <a:gd name="T88" fmla="*/ 1781 w 1937"/>
                <a:gd name="T89" fmla="*/ 780 h 1391"/>
                <a:gd name="T90" fmla="*/ 1884 w 1937"/>
                <a:gd name="T91" fmla="*/ 964 h 1391"/>
                <a:gd name="T92" fmla="*/ 1852 w 1937"/>
                <a:gd name="T93" fmla="*/ 1197 h 1391"/>
                <a:gd name="T94" fmla="*/ 1835 w 1937"/>
                <a:gd name="T95" fmla="*/ 1049 h 1391"/>
                <a:gd name="T96" fmla="*/ 1715 w 1937"/>
                <a:gd name="T97" fmla="*/ 1055 h 1391"/>
                <a:gd name="T98" fmla="*/ 1601 w 1937"/>
                <a:gd name="T99" fmla="*/ 964 h 1391"/>
                <a:gd name="T100" fmla="*/ 1497 w 1937"/>
                <a:gd name="T101" fmla="*/ 1096 h 1391"/>
                <a:gd name="T102" fmla="*/ 1421 w 1937"/>
                <a:gd name="T103" fmla="*/ 1232 h 1391"/>
                <a:gd name="T104" fmla="*/ 1307 w 1937"/>
                <a:gd name="T105" fmla="*/ 1231 h 1391"/>
                <a:gd name="T106" fmla="*/ 1206 w 1937"/>
                <a:gd name="T107" fmla="*/ 1284 h 1391"/>
                <a:gd name="T108" fmla="*/ 1076 w 1937"/>
                <a:gd name="T109" fmla="*/ 1271 h 1391"/>
                <a:gd name="T110" fmla="*/ 967 w 1937"/>
                <a:gd name="T111" fmla="*/ 1246 h 1391"/>
                <a:gd name="T112" fmla="*/ 785 w 1937"/>
                <a:gd name="T113" fmla="*/ 1179 h 1391"/>
                <a:gd name="T114" fmla="*/ 676 w 1937"/>
                <a:gd name="T115" fmla="*/ 1240 h 1391"/>
                <a:gd name="T116" fmla="*/ 545 w 1937"/>
                <a:gd name="T117" fmla="*/ 1274 h 1391"/>
                <a:gd name="T118" fmla="*/ 432 w 1937"/>
                <a:gd name="T119" fmla="*/ 1369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37" h="1391">
                  <a:moveTo>
                    <a:pt x="1279" y="105"/>
                  </a:moveTo>
                  <a:lnTo>
                    <a:pt x="1283" y="107"/>
                  </a:lnTo>
                  <a:lnTo>
                    <a:pt x="1279" y="105"/>
                  </a:lnTo>
                  <a:cubicBezTo>
                    <a:pt x="1281" y="99"/>
                    <a:pt x="1284" y="92"/>
                    <a:pt x="1288" y="84"/>
                  </a:cubicBezTo>
                  <a:cubicBezTo>
                    <a:pt x="1296" y="68"/>
                    <a:pt x="1294" y="58"/>
                    <a:pt x="1292" y="53"/>
                  </a:cubicBezTo>
                  <a:lnTo>
                    <a:pt x="1257" y="66"/>
                  </a:lnTo>
                  <a:lnTo>
                    <a:pt x="1259" y="58"/>
                  </a:lnTo>
                  <a:cubicBezTo>
                    <a:pt x="1259" y="57"/>
                    <a:pt x="1265" y="37"/>
                    <a:pt x="1278" y="27"/>
                  </a:cubicBezTo>
                  <a:cubicBezTo>
                    <a:pt x="1285" y="22"/>
                    <a:pt x="1294" y="19"/>
                    <a:pt x="1303" y="15"/>
                  </a:cubicBezTo>
                  <a:cubicBezTo>
                    <a:pt x="1310" y="13"/>
                    <a:pt x="1317" y="10"/>
                    <a:pt x="1325" y="7"/>
                  </a:cubicBezTo>
                  <a:cubicBezTo>
                    <a:pt x="1336" y="1"/>
                    <a:pt x="1349" y="0"/>
                    <a:pt x="1358" y="0"/>
                  </a:cubicBezTo>
                  <a:cubicBezTo>
                    <a:pt x="1364" y="0"/>
                    <a:pt x="1367" y="0"/>
                    <a:pt x="1367" y="0"/>
                  </a:cubicBezTo>
                  <a:lnTo>
                    <a:pt x="1370" y="1"/>
                  </a:lnTo>
                  <a:lnTo>
                    <a:pt x="1371" y="3"/>
                  </a:lnTo>
                  <a:cubicBezTo>
                    <a:pt x="1371" y="4"/>
                    <a:pt x="1374" y="20"/>
                    <a:pt x="1361" y="33"/>
                  </a:cubicBezTo>
                  <a:cubicBezTo>
                    <a:pt x="1353" y="41"/>
                    <a:pt x="1349" y="49"/>
                    <a:pt x="1350" y="59"/>
                  </a:cubicBezTo>
                  <a:lnTo>
                    <a:pt x="1350" y="60"/>
                  </a:lnTo>
                  <a:lnTo>
                    <a:pt x="1349" y="61"/>
                  </a:lnTo>
                  <a:cubicBezTo>
                    <a:pt x="1332" y="82"/>
                    <a:pt x="1328" y="84"/>
                    <a:pt x="1326" y="85"/>
                  </a:cubicBezTo>
                  <a:cubicBezTo>
                    <a:pt x="1323" y="86"/>
                    <a:pt x="1320" y="89"/>
                    <a:pt x="1317" y="93"/>
                  </a:cubicBezTo>
                  <a:cubicBezTo>
                    <a:pt x="1312" y="97"/>
                    <a:pt x="1308" y="101"/>
                    <a:pt x="1303" y="103"/>
                  </a:cubicBezTo>
                  <a:cubicBezTo>
                    <a:pt x="1297" y="107"/>
                    <a:pt x="1293" y="108"/>
                    <a:pt x="1288" y="109"/>
                  </a:cubicBezTo>
                  <a:lnTo>
                    <a:pt x="1276" y="112"/>
                  </a:lnTo>
                  <a:lnTo>
                    <a:pt x="1279" y="105"/>
                  </a:lnTo>
                  <a:close/>
                  <a:moveTo>
                    <a:pt x="1424" y="178"/>
                  </a:moveTo>
                  <a:cubicBezTo>
                    <a:pt x="1418" y="178"/>
                    <a:pt x="1414" y="177"/>
                    <a:pt x="1412" y="174"/>
                  </a:cubicBezTo>
                  <a:cubicBezTo>
                    <a:pt x="1410" y="172"/>
                    <a:pt x="1409" y="171"/>
                    <a:pt x="1408" y="170"/>
                  </a:cubicBezTo>
                  <a:cubicBezTo>
                    <a:pt x="1403" y="166"/>
                    <a:pt x="1402" y="163"/>
                    <a:pt x="1405" y="151"/>
                  </a:cubicBezTo>
                  <a:cubicBezTo>
                    <a:pt x="1409" y="136"/>
                    <a:pt x="1411" y="129"/>
                    <a:pt x="1408" y="120"/>
                  </a:cubicBezTo>
                  <a:cubicBezTo>
                    <a:pt x="1405" y="109"/>
                    <a:pt x="1405" y="101"/>
                    <a:pt x="1409" y="94"/>
                  </a:cubicBezTo>
                  <a:cubicBezTo>
                    <a:pt x="1415" y="84"/>
                    <a:pt x="1428" y="81"/>
                    <a:pt x="1441" y="78"/>
                  </a:cubicBezTo>
                  <a:cubicBezTo>
                    <a:pt x="1449" y="76"/>
                    <a:pt x="1457" y="74"/>
                    <a:pt x="1464" y="70"/>
                  </a:cubicBezTo>
                  <a:cubicBezTo>
                    <a:pt x="1466" y="69"/>
                    <a:pt x="1469" y="69"/>
                    <a:pt x="1471" y="69"/>
                  </a:cubicBezTo>
                  <a:cubicBezTo>
                    <a:pt x="1485" y="69"/>
                    <a:pt x="1492" y="87"/>
                    <a:pt x="1497" y="101"/>
                  </a:cubicBezTo>
                  <a:cubicBezTo>
                    <a:pt x="1499" y="105"/>
                    <a:pt x="1500" y="108"/>
                    <a:pt x="1501" y="110"/>
                  </a:cubicBezTo>
                  <a:cubicBezTo>
                    <a:pt x="1510" y="127"/>
                    <a:pt x="1485" y="142"/>
                    <a:pt x="1476" y="147"/>
                  </a:cubicBezTo>
                  <a:cubicBezTo>
                    <a:pt x="1465" y="154"/>
                    <a:pt x="1461" y="158"/>
                    <a:pt x="1453" y="169"/>
                  </a:cubicBezTo>
                  <a:lnTo>
                    <a:pt x="1448" y="174"/>
                  </a:lnTo>
                  <a:lnTo>
                    <a:pt x="1446" y="174"/>
                  </a:lnTo>
                  <a:cubicBezTo>
                    <a:pt x="1445" y="173"/>
                    <a:pt x="1445" y="173"/>
                    <a:pt x="1445" y="173"/>
                  </a:cubicBezTo>
                  <a:cubicBezTo>
                    <a:pt x="1443" y="174"/>
                    <a:pt x="1433" y="178"/>
                    <a:pt x="1424" y="178"/>
                  </a:cubicBezTo>
                  <a:close/>
                  <a:moveTo>
                    <a:pt x="1256" y="166"/>
                  </a:moveTo>
                  <a:cubicBezTo>
                    <a:pt x="1266" y="173"/>
                    <a:pt x="1268" y="174"/>
                    <a:pt x="1266" y="179"/>
                  </a:cubicBezTo>
                  <a:cubicBezTo>
                    <a:pt x="1266" y="179"/>
                    <a:pt x="1266" y="180"/>
                    <a:pt x="1266" y="182"/>
                  </a:cubicBezTo>
                  <a:cubicBezTo>
                    <a:pt x="1268" y="191"/>
                    <a:pt x="1260" y="198"/>
                    <a:pt x="1252" y="204"/>
                  </a:cubicBezTo>
                  <a:cubicBezTo>
                    <a:pt x="1250" y="206"/>
                    <a:pt x="1248" y="207"/>
                    <a:pt x="1246" y="209"/>
                  </a:cubicBezTo>
                  <a:cubicBezTo>
                    <a:pt x="1241" y="213"/>
                    <a:pt x="1239" y="219"/>
                    <a:pt x="1238" y="224"/>
                  </a:cubicBezTo>
                  <a:lnTo>
                    <a:pt x="1241" y="222"/>
                  </a:lnTo>
                  <a:cubicBezTo>
                    <a:pt x="1246" y="218"/>
                    <a:pt x="1250" y="214"/>
                    <a:pt x="1254" y="210"/>
                  </a:cubicBezTo>
                  <a:cubicBezTo>
                    <a:pt x="1261" y="203"/>
                    <a:pt x="1272" y="199"/>
                    <a:pt x="1283" y="193"/>
                  </a:cubicBezTo>
                  <a:cubicBezTo>
                    <a:pt x="1286" y="192"/>
                    <a:pt x="1290" y="191"/>
                    <a:pt x="1293" y="189"/>
                  </a:cubicBezTo>
                  <a:cubicBezTo>
                    <a:pt x="1299" y="186"/>
                    <a:pt x="1300" y="185"/>
                    <a:pt x="1300" y="185"/>
                  </a:cubicBezTo>
                  <a:cubicBezTo>
                    <a:pt x="1300" y="185"/>
                    <a:pt x="1300" y="185"/>
                    <a:pt x="1300" y="185"/>
                  </a:cubicBezTo>
                  <a:cubicBezTo>
                    <a:pt x="1300" y="185"/>
                    <a:pt x="1299" y="184"/>
                    <a:pt x="1298" y="183"/>
                  </a:cubicBezTo>
                  <a:cubicBezTo>
                    <a:pt x="1297" y="182"/>
                    <a:pt x="1297" y="182"/>
                    <a:pt x="1296" y="181"/>
                  </a:cubicBezTo>
                  <a:cubicBezTo>
                    <a:pt x="1295" y="180"/>
                    <a:pt x="1293" y="179"/>
                    <a:pt x="1292" y="178"/>
                  </a:cubicBezTo>
                  <a:cubicBezTo>
                    <a:pt x="1290" y="175"/>
                    <a:pt x="1287" y="173"/>
                    <a:pt x="1283" y="168"/>
                  </a:cubicBezTo>
                  <a:cubicBezTo>
                    <a:pt x="1280" y="165"/>
                    <a:pt x="1279" y="162"/>
                    <a:pt x="1278" y="160"/>
                  </a:cubicBezTo>
                  <a:cubicBezTo>
                    <a:pt x="1278" y="159"/>
                    <a:pt x="1277" y="158"/>
                    <a:pt x="1277" y="157"/>
                  </a:cubicBezTo>
                  <a:lnTo>
                    <a:pt x="1277" y="157"/>
                  </a:lnTo>
                  <a:cubicBezTo>
                    <a:pt x="1276" y="157"/>
                    <a:pt x="1275" y="158"/>
                    <a:pt x="1275" y="158"/>
                  </a:cubicBezTo>
                  <a:cubicBezTo>
                    <a:pt x="1266" y="159"/>
                    <a:pt x="1264" y="160"/>
                    <a:pt x="1256" y="164"/>
                  </a:cubicBezTo>
                  <a:cubicBezTo>
                    <a:pt x="1255" y="165"/>
                    <a:pt x="1254" y="165"/>
                    <a:pt x="1254" y="165"/>
                  </a:cubicBezTo>
                  <a:cubicBezTo>
                    <a:pt x="1254" y="166"/>
                    <a:pt x="1255" y="166"/>
                    <a:pt x="1256" y="166"/>
                  </a:cubicBezTo>
                  <a:close/>
                  <a:moveTo>
                    <a:pt x="1313" y="374"/>
                  </a:moveTo>
                  <a:cubicBezTo>
                    <a:pt x="1309" y="374"/>
                    <a:pt x="1306" y="373"/>
                    <a:pt x="1302" y="370"/>
                  </a:cubicBezTo>
                  <a:cubicBezTo>
                    <a:pt x="1298" y="367"/>
                    <a:pt x="1295" y="365"/>
                    <a:pt x="1292" y="363"/>
                  </a:cubicBezTo>
                  <a:cubicBezTo>
                    <a:pt x="1285" y="358"/>
                    <a:pt x="1279" y="354"/>
                    <a:pt x="1274" y="346"/>
                  </a:cubicBezTo>
                  <a:cubicBezTo>
                    <a:pt x="1268" y="338"/>
                    <a:pt x="1261" y="334"/>
                    <a:pt x="1252" y="330"/>
                  </a:cubicBezTo>
                  <a:lnTo>
                    <a:pt x="1245" y="325"/>
                  </a:lnTo>
                  <a:cubicBezTo>
                    <a:pt x="1236" y="320"/>
                    <a:pt x="1225" y="314"/>
                    <a:pt x="1225" y="299"/>
                  </a:cubicBezTo>
                  <a:cubicBezTo>
                    <a:pt x="1225" y="294"/>
                    <a:pt x="1226" y="288"/>
                    <a:pt x="1226" y="283"/>
                  </a:cubicBezTo>
                  <a:lnTo>
                    <a:pt x="1226" y="279"/>
                  </a:lnTo>
                  <a:lnTo>
                    <a:pt x="1230" y="279"/>
                  </a:lnTo>
                  <a:cubicBezTo>
                    <a:pt x="1230" y="279"/>
                    <a:pt x="1245" y="276"/>
                    <a:pt x="1277" y="276"/>
                  </a:cubicBezTo>
                  <a:cubicBezTo>
                    <a:pt x="1286" y="276"/>
                    <a:pt x="1290" y="273"/>
                    <a:pt x="1290" y="266"/>
                  </a:cubicBezTo>
                  <a:cubicBezTo>
                    <a:pt x="1290" y="255"/>
                    <a:pt x="1279" y="240"/>
                    <a:pt x="1268" y="240"/>
                  </a:cubicBezTo>
                  <a:cubicBezTo>
                    <a:pt x="1255" y="240"/>
                    <a:pt x="1249" y="235"/>
                    <a:pt x="1245" y="231"/>
                  </a:cubicBezTo>
                  <a:cubicBezTo>
                    <a:pt x="1244" y="230"/>
                    <a:pt x="1243" y="229"/>
                    <a:pt x="1242" y="229"/>
                  </a:cubicBezTo>
                  <a:lnTo>
                    <a:pt x="1237" y="227"/>
                  </a:lnTo>
                  <a:lnTo>
                    <a:pt x="1236" y="230"/>
                  </a:lnTo>
                  <a:lnTo>
                    <a:pt x="1233" y="229"/>
                  </a:lnTo>
                  <a:cubicBezTo>
                    <a:pt x="1224" y="228"/>
                    <a:pt x="1218" y="220"/>
                    <a:pt x="1218" y="210"/>
                  </a:cubicBezTo>
                  <a:cubicBezTo>
                    <a:pt x="1218" y="196"/>
                    <a:pt x="1226" y="186"/>
                    <a:pt x="1234" y="179"/>
                  </a:cubicBezTo>
                  <a:cubicBezTo>
                    <a:pt x="1237" y="176"/>
                    <a:pt x="1237" y="169"/>
                    <a:pt x="1238" y="162"/>
                  </a:cubicBezTo>
                  <a:lnTo>
                    <a:pt x="1238" y="157"/>
                  </a:lnTo>
                  <a:cubicBezTo>
                    <a:pt x="1238" y="148"/>
                    <a:pt x="1239" y="138"/>
                    <a:pt x="1241" y="128"/>
                  </a:cubicBezTo>
                  <a:cubicBezTo>
                    <a:pt x="1243" y="121"/>
                    <a:pt x="1246" y="114"/>
                    <a:pt x="1253" y="114"/>
                  </a:cubicBezTo>
                  <a:cubicBezTo>
                    <a:pt x="1255" y="114"/>
                    <a:pt x="1258" y="115"/>
                    <a:pt x="1260" y="117"/>
                  </a:cubicBezTo>
                  <a:cubicBezTo>
                    <a:pt x="1263" y="118"/>
                    <a:pt x="1265" y="119"/>
                    <a:pt x="1268" y="119"/>
                  </a:cubicBezTo>
                  <a:cubicBezTo>
                    <a:pt x="1270" y="119"/>
                    <a:pt x="1272" y="119"/>
                    <a:pt x="1273" y="117"/>
                  </a:cubicBezTo>
                  <a:lnTo>
                    <a:pt x="1276" y="114"/>
                  </a:lnTo>
                  <a:lnTo>
                    <a:pt x="1281" y="120"/>
                  </a:lnTo>
                  <a:cubicBezTo>
                    <a:pt x="1283" y="120"/>
                    <a:pt x="1285" y="120"/>
                    <a:pt x="1287" y="120"/>
                  </a:cubicBezTo>
                  <a:cubicBezTo>
                    <a:pt x="1294" y="120"/>
                    <a:pt x="1299" y="123"/>
                    <a:pt x="1301" y="129"/>
                  </a:cubicBezTo>
                  <a:lnTo>
                    <a:pt x="1302" y="135"/>
                  </a:lnTo>
                  <a:cubicBezTo>
                    <a:pt x="1304" y="141"/>
                    <a:pt x="1305" y="143"/>
                    <a:pt x="1308" y="144"/>
                  </a:cubicBezTo>
                  <a:cubicBezTo>
                    <a:pt x="1309" y="145"/>
                    <a:pt x="1310" y="146"/>
                    <a:pt x="1311" y="146"/>
                  </a:cubicBezTo>
                  <a:cubicBezTo>
                    <a:pt x="1313" y="147"/>
                    <a:pt x="1315" y="149"/>
                    <a:pt x="1317" y="149"/>
                  </a:cubicBezTo>
                  <a:cubicBezTo>
                    <a:pt x="1317" y="149"/>
                    <a:pt x="1317" y="148"/>
                    <a:pt x="1317" y="148"/>
                  </a:cubicBezTo>
                  <a:cubicBezTo>
                    <a:pt x="1317" y="144"/>
                    <a:pt x="1317" y="142"/>
                    <a:pt x="1317" y="140"/>
                  </a:cubicBezTo>
                  <a:cubicBezTo>
                    <a:pt x="1318" y="136"/>
                    <a:pt x="1318" y="133"/>
                    <a:pt x="1315" y="126"/>
                  </a:cubicBezTo>
                  <a:cubicBezTo>
                    <a:pt x="1314" y="123"/>
                    <a:pt x="1313" y="121"/>
                    <a:pt x="1313" y="120"/>
                  </a:cubicBezTo>
                  <a:cubicBezTo>
                    <a:pt x="1311" y="116"/>
                    <a:pt x="1309" y="113"/>
                    <a:pt x="1311" y="109"/>
                  </a:cubicBezTo>
                  <a:cubicBezTo>
                    <a:pt x="1312" y="106"/>
                    <a:pt x="1316" y="105"/>
                    <a:pt x="1321" y="103"/>
                  </a:cubicBezTo>
                  <a:lnTo>
                    <a:pt x="1326" y="102"/>
                  </a:lnTo>
                  <a:cubicBezTo>
                    <a:pt x="1329" y="102"/>
                    <a:pt x="1331" y="101"/>
                    <a:pt x="1333" y="101"/>
                  </a:cubicBezTo>
                  <a:cubicBezTo>
                    <a:pt x="1340" y="101"/>
                    <a:pt x="1341" y="108"/>
                    <a:pt x="1342" y="116"/>
                  </a:cubicBezTo>
                  <a:cubicBezTo>
                    <a:pt x="1343" y="128"/>
                    <a:pt x="1348" y="137"/>
                    <a:pt x="1354" y="137"/>
                  </a:cubicBezTo>
                  <a:cubicBezTo>
                    <a:pt x="1356" y="137"/>
                    <a:pt x="1357" y="136"/>
                    <a:pt x="1358" y="136"/>
                  </a:cubicBezTo>
                  <a:cubicBezTo>
                    <a:pt x="1360" y="136"/>
                    <a:pt x="1361" y="135"/>
                    <a:pt x="1362" y="135"/>
                  </a:cubicBezTo>
                  <a:cubicBezTo>
                    <a:pt x="1368" y="135"/>
                    <a:pt x="1370" y="141"/>
                    <a:pt x="1372" y="150"/>
                  </a:cubicBezTo>
                  <a:cubicBezTo>
                    <a:pt x="1376" y="166"/>
                    <a:pt x="1381" y="168"/>
                    <a:pt x="1389" y="170"/>
                  </a:cubicBezTo>
                  <a:cubicBezTo>
                    <a:pt x="1390" y="171"/>
                    <a:pt x="1392" y="171"/>
                    <a:pt x="1393" y="172"/>
                  </a:cubicBezTo>
                  <a:cubicBezTo>
                    <a:pt x="1401" y="173"/>
                    <a:pt x="1406" y="175"/>
                    <a:pt x="1404" y="189"/>
                  </a:cubicBezTo>
                  <a:cubicBezTo>
                    <a:pt x="1403" y="204"/>
                    <a:pt x="1402" y="213"/>
                    <a:pt x="1410" y="217"/>
                  </a:cubicBezTo>
                  <a:cubicBezTo>
                    <a:pt x="1413" y="219"/>
                    <a:pt x="1415" y="221"/>
                    <a:pt x="1418" y="223"/>
                  </a:cubicBezTo>
                  <a:cubicBezTo>
                    <a:pt x="1421" y="226"/>
                    <a:pt x="1424" y="228"/>
                    <a:pt x="1428" y="228"/>
                  </a:cubicBezTo>
                  <a:cubicBezTo>
                    <a:pt x="1429" y="228"/>
                    <a:pt x="1431" y="228"/>
                    <a:pt x="1432" y="227"/>
                  </a:cubicBezTo>
                  <a:cubicBezTo>
                    <a:pt x="1436" y="226"/>
                    <a:pt x="1439" y="224"/>
                    <a:pt x="1442" y="222"/>
                  </a:cubicBezTo>
                  <a:cubicBezTo>
                    <a:pt x="1446" y="219"/>
                    <a:pt x="1450" y="216"/>
                    <a:pt x="1455" y="216"/>
                  </a:cubicBezTo>
                  <a:cubicBezTo>
                    <a:pt x="1458" y="216"/>
                    <a:pt x="1461" y="217"/>
                    <a:pt x="1463" y="218"/>
                  </a:cubicBezTo>
                  <a:cubicBezTo>
                    <a:pt x="1464" y="219"/>
                    <a:pt x="1465" y="220"/>
                    <a:pt x="1466" y="220"/>
                  </a:cubicBezTo>
                  <a:lnTo>
                    <a:pt x="1466" y="220"/>
                  </a:lnTo>
                  <a:lnTo>
                    <a:pt x="1467" y="221"/>
                  </a:lnTo>
                  <a:cubicBezTo>
                    <a:pt x="1471" y="226"/>
                    <a:pt x="1474" y="229"/>
                    <a:pt x="1478" y="230"/>
                  </a:cubicBezTo>
                  <a:lnTo>
                    <a:pt x="1480" y="230"/>
                  </a:lnTo>
                  <a:lnTo>
                    <a:pt x="1481" y="232"/>
                  </a:lnTo>
                  <a:cubicBezTo>
                    <a:pt x="1484" y="237"/>
                    <a:pt x="1485" y="239"/>
                    <a:pt x="1489" y="239"/>
                  </a:cubicBezTo>
                  <a:cubicBezTo>
                    <a:pt x="1491" y="239"/>
                    <a:pt x="1493" y="238"/>
                    <a:pt x="1496" y="237"/>
                  </a:cubicBezTo>
                  <a:lnTo>
                    <a:pt x="1498" y="237"/>
                  </a:lnTo>
                  <a:lnTo>
                    <a:pt x="1499" y="237"/>
                  </a:lnTo>
                  <a:cubicBezTo>
                    <a:pt x="1507" y="241"/>
                    <a:pt x="1514" y="246"/>
                    <a:pt x="1520" y="251"/>
                  </a:cubicBezTo>
                  <a:cubicBezTo>
                    <a:pt x="1523" y="253"/>
                    <a:pt x="1526" y="255"/>
                    <a:pt x="1528" y="257"/>
                  </a:cubicBezTo>
                  <a:cubicBezTo>
                    <a:pt x="1542" y="267"/>
                    <a:pt x="1557" y="278"/>
                    <a:pt x="1550" y="290"/>
                  </a:cubicBezTo>
                  <a:cubicBezTo>
                    <a:pt x="1547" y="297"/>
                    <a:pt x="1543" y="299"/>
                    <a:pt x="1541" y="301"/>
                  </a:cubicBezTo>
                  <a:cubicBezTo>
                    <a:pt x="1538" y="303"/>
                    <a:pt x="1538" y="303"/>
                    <a:pt x="1539" y="305"/>
                  </a:cubicBezTo>
                  <a:cubicBezTo>
                    <a:pt x="1542" y="314"/>
                    <a:pt x="1542" y="329"/>
                    <a:pt x="1539" y="342"/>
                  </a:cubicBezTo>
                  <a:cubicBezTo>
                    <a:pt x="1539" y="344"/>
                    <a:pt x="1536" y="349"/>
                    <a:pt x="1528" y="349"/>
                  </a:cubicBezTo>
                  <a:cubicBezTo>
                    <a:pt x="1519" y="349"/>
                    <a:pt x="1506" y="342"/>
                    <a:pt x="1504" y="341"/>
                  </a:cubicBezTo>
                  <a:lnTo>
                    <a:pt x="1503" y="341"/>
                  </a:lnTo>
                  <a:lnTo>
                    <a:pt x="1503" y="339"/>
                  </a:lnTo>
                  <a:cubicBezTo>
                    <a:pt x="1502" y="337"/>
                    <a:pt x="1496" y="316"/>
                    <a:pt x="1507" y="309"/>
                  </a:cubicBezTo>
                  <a:cubicBezTo>
                    <a:pt x="1508" y="304"/>
                    <a:pt x="1504" y="295"/>
                    <a:pt x="1500" y="289"/>
                  </a:cubicBezTo>
                  <a:cubicBezTo>
                    <a:pt x="1495" y="294"/>
                    <a:pt x="1484" y="302"/>
                    <a:pt x="1477" y="302"/>
                  </a:cubicBezTo>
                  <a:cubicBezTo>
                    <a:pt x="1475" y="302"/>
                    <a:pt x="1474" y="301"/>
                    <a:pt x="1473" y="301"/>
                  </a:cubicBezTo>
                  <a:cubicBezTo>
                    <a:pt x="1469" y="300"/>
                    <a:pt x="1466" y="296"/>
                    <a:pt x="1464" y="293"/>
                  </a:cubicBezTo>
                  <a:cubicBezTo>
                    <a:pt x="1462" y="291"/>
                    <a:pt x="1461" y="290"/>
                    <a:pt x="1460" y="290"/>
                  </a:cubicBezTo>
                  <a:cubicBezTo>
                    <a:pt x="1460" y="290"/>
                    <a:pt x="1459" y="290"/>
                    <a:pt x="1456" y="292"/>
                  </a:cubicBezTo>
                  <a:cubicBezTo>
                    <a:pt x="1451" y="296"/>
                    <a:pt x="1445" y="304"/>
                    <a:pt x="1441" y="309"/>
                  </a:cubicBezTo>
                  <a:cubicBezTo>
                    <a:pt x="1435" y="317"/>
                    <a:pt x="1434" y="319"/>
                    <a:pt x="1431" y="319"/>
                  </a:cubicBezTo>
                  <a:lnTo>
                    <a:pt x="1429" y="319"/>
                  </a:lnTo>
                  <a:lnTo>
                    <a:pt x="1428" y="317"/>
                  </a:lnTo>
                  <a:cubicBezTo>
                    <a:pt x="1426" y="315"/>
                    <a:pt x="1426" y="313"/>
                    <a:pt x="1427" y="311"/>
                  </a:cubicBezTo>
                  <a:cubicBezTo>
                    <a:pt x="1428" y="307"/>
                    <a:pt x="1429" y="305"/>
                    <a:pt x="1430" y="302"/>
                  </a:cubicBezTo>
                  <a:cubicBezTo>
                    <a:pt x="1430" y="302"/>
                    <a:pt x="1430" y="302"/>
                    <a:pt x="1430" y="301"/>
                  </a:cubicBezTo>
                  <a:cubicBezTo>
                    <a:pt x="1430" y="301"/>
                    <a:pt x="1429" y="301"/>
                    <a:pt x="1428" y="301"/>
                  </a:cubicBezTo>
                  <a:cubicBezTo>
                    <a:pt x="1421" y="301"/>
                    <a:pt x="1419" y="302"/>
                    <a:pt x="1413" y="306"/>
                  </a:cubicBezTo>
                  <a:cubicBezTo>
                    <a:pt x="1410" y="308"/>
                    <a:pt x="1406" y="310"/>
                    <a:pt x="1401" y="312"/>
                  </a:cubicBezTo>
                  <a:cubicBezTo>
                    <a:pt x="1388" y="319"/>
                    <a:pt x="1388" y="321"/>
                    <a:pt x="1385" y="329"/>
                  </a:cubicBezTo>
                  <a:cubicBezTo>
                    <a:pt x="1384" y="331"/>
                    <a:pt x="1383" y="333"/>
                    <a:pt x="1382" y="337"/>
                  </a:cubicBezTo>
                  <a:lnTo>
                    <a:pt x="1382" y="338"/>
                  </a:lnTo>
                  <a:lnTo>
                    <a:pt x="1379" y="341"/>
                  </a:lnTo>
                  <a:cubicBezTo>
                    <a:pt x="1368" y="346"/>
                    <a:pt x="1359" y="349"/>
                    <a:pt x="1354" y="349"/>
                  </a:cubicBezTo>
                  <a:cubicBezTo>
                    <a:pt x="1353" y="349"/>
                    <a:pt x="1353" y="349"/>
                    <a:pt x="1352" y="349"/>
                  </a:cubicBezTo>
                  <a:cubicBezTo>
                    <a:pt x="1348" y="349"/>
                    <a:pt x="1345" y="348"/>
                    <a:pt x="1343" y="347"/>
                  </a:cubicBezTo>
                  <a:cubicBezTo>
                    <a:pt x="1343" y="347"/>
                    <a:pt x="1342" y="347"/>
                    <a:pt x="1342" y="347"/>
                  </a:cubicBezTo>
                  <a:cubicBezTo>
                    <a:pt x="1342" y="347"/>
                    <a:pt x="1340" y="347"/>
                    <a:pt x="1337" y="352"/>
                  </a:cubicBezTo>
                  <a:cubicBezTo>
                    <a:pt x="1335" y="354"/>
                    <a:pt x="1333" y="357"/>
                    <a:pt x="1332" y="359"/>
                  </a:cubicBezTo>
                  <a:cubicBezTo>
                    <a:pt x="1326" y="367"/>
                    <a:pt x="1321" y="374"/>
                    <a:pt x="1313" y="374"/>
                  </a:cubicBezTo>
                  <a:moveTo>
                    <a:pt x="1360" y="404"/>
                  </a:moveTo>
                  <a:cubicBezTo>
                    <a:pt x="1353" y="404"/>
                    <a:pt x="1346" y="400"/>
                    <a:pt x="1339" y="396"/>
                  </a:cubicBezTo>
                  <a:cubicBezTo>
                    <a:pt x="1336" y="394"/>
                    <a:pt x="1333" y="392"/>
                    <a:pt x="1330" y="391"/>
                  </a:cubicBezTo>
                  <a:lnTo>
                    <a:pt x="1321" y="386"/>
                  </a:lnTo>
                  <a:lnTo>
                    <a:pt x="1331" y="384"/>
                  </a:lnTo>
                  <a:cubicBezTo>
                    <a:pt x="1336" y="382"/>
                    <a:pt x="1357" y="374"/>
                    <a:pt x="1373" y="357"/>
                  </a:cubicBezTo>
                  <a:lnTo>
                    <a:pt x="1379" y="350"/>
                  </a:lnTo>
                  <a:lnTo>
                    <a:pt x="1382" y="355"/>
                  </a:lnTo>
                  <a:cubicBezTo>
                    <a:pt x="1383" y="357"/>
                    <a:pt x="1384" y="359"/>
                    <a:pt x="1387" y="361"/>
                  </a:cubicBezTo>
                  <a:cubicBezTo>
                    <a:pt x="1390" y="365"/>
                    <a:pt x="1392" y="369"/>
                    <a:pt x="1391" y="374"/>
                  </a:cubicBezTo>
                  <a:cubicBezTo>
                    <a:pt x="1389" y="385"/>
                    <a:pt x="1378" y="398"/>
                    <a:pt x="1369" y="402"/>
                  </a:cubicBezTo>
                  <a:cubicBezTo>
                    <a:pt x="1366" y="404"/>
                    <a:pt x="1363" y="404"/>
                    <a:pt x="1360" y="404"/>
                  </a:cubicBezTo>
                  <a:close/>
                  <a:moveTo>
                    <a:pt x="443" y="586"/>
                  </a:moveTo>
                  <a:lnTo>
                    <a:pt x="443" y="585"/>
                  </a:lnTo>
                  <a:cubicBezTo>
                    <a:pt x="443" y="583"/>
                    <a:pt x="443" y="581"/>
                    <a:pt x="443" y="579"/>
                  </a:cubicBezTo>
                  <a:cubicBezTo>
                    <a:pt x="442" y="572"/>
                    <a:pt x="442" y="564"/>
                    <a:pt x="450" y="557"/>
                  </a:cubicBezTo>
                  <a:cubicBezTo>
                    <a:pt x="452" y="555"/>
                    <a:pt x="454" y="554"/>
                    <a:pt x="455" y="552"/>
                  </a:cubicBezTo>
                  <a:cubicBezTo>
                    <a:pt x="458" y="550"/>
                    <a:pt x="460" y="547"/>
                    <a:pt x="465" y="547"/>
                  </a:cubicBezTo>
                  <a:cubicBezTo>
                    <a:pt x="467" y="547"/>
                    <a:pt x="469" y="548"/>
                    <a:pt x="472" y="549"/>
                  </a:cubicBezTo>
                  <a:cubicBezTo>
                    <a:pt x="477" y="552"/>
                    <a:pt x="482" y="555"/>
                    <a:pt x="483" y="560"/>
                  </a:cubicBezTo>
                  <a:cubicBezTo>
                    <a:pt x="484" y="564"/>
                    <a:pt x="483" y="568"/>
                    <a:pt x="479" y="573"/>
                  </a:cubicBezTo>
                  <a:cubicBezTo>
                    <a:pt x="471" y="582"/>
                    <a:pt x="454" y="592"/>
                    <a:pt x="453" y="592"/>
                  </a:cubicBezTo>
                  <a:lnTo>
                    <a:pt x="451" y="594"/>
                  </a:lnTo>
                  <a:lnTo>
                    <a:pt x="443" y="586"/>
                  </a:lnTo>
                  <a:close/>
                  <a:moveTo>
                    <a:pt x="1562" y="546"/>
                  </a:moveTo>
                  <a:cubicBezTo>
                    <a:pt x="1562" y="547"/>
                    <a:pt x="1561" y="548"/>
                    <a:pt x="1560" y="549"/>
                  </a:cubicBezTo>
                  <a:cubicBezTo>
                    <a:pt x="1560" y="550"/>
                    <a:pt x="1560" y="551"/>
                    <a:pt x="1560" y="552"/>
                  </a:cubicBezTo>
                  <a:cubicBezTo>
                    <a:pt x="1561" y="554"/>
                    <a:pt x="1562" y="555"/>
                    <a:pt x="1563" y="556"/>
                  </a:cubicBezTo>
                  <a:cubicBezTo>
                    <a:pt x="1563" y="556"/>
                    <a:pt x="1563" y="556"/>
                    <a:pt x="1563" y="555"/>
                  </a:cubicBezTo>
                  <a:cubicBezTo>
                    <a:pt x="1562" y="553"/>
                    <a:pt x="1561" y="550"/>
                    <a:pt x="1562" y="546"/>
                  </a:cubicBezTo>
                  <a:close/>
                  <a:moveTo>
                    <a:pt x="1570" y="561"/>
                  </a:moveTo>
                  <a:cubicBezTo>
                    <a:pt x="1573" y="563"/>
                    <a:pt x="1578" y="565"/>
                    <a:pt x="1583" y="567"/>
                  </a:cubicBezTo>
                  <a:cubicBezTo>
                    <a:pt x="1594" y="570"/>
                    <a:pt x="1599" y="576"/>
                    <a:pt x="1606" y="584"/>
                  </a:cubicBezTo>
                  <a:cubicBezTo>
                    <a:pt x="1608" y="586"/>
                    <a:pt x="1610" y="589"/>
                    <a:pt x="1614" y="592"/>
                  </a:cubicBezTo>
                  <a:cubicBezTo>
                    <a:pt x="1625" y="604"/>
                    <a:pt x="1631" y="609"/>
                    <a:pt x="1642" y="616"/>
                  </a:cubicBezTo>
                  <a:cubicBezTo>
                    <a:pt x="1652" y="623"/>
                    <a:pt x="1652" y="627"/>
                    <a:pt x="1648" y="634"/>
                  </a:cubicBezTo>
                  <a:cubicBezTo>
                    <a:pt x="1647" y="636"/>
                    <a:pt x="1646" y="638"/>
                    <a:pt x="1645" y="640"/>
                  </a:cubicBezTo>
                  <a:cubicBezTo>
                    <a:pt x="1642" y="647"/>
                    <a:pt x="1639" y="649"/>
                    <a:pt x="1635" y="652"/>
                  </a:cubicBezTo>
                  <a:cubicBezTo>
                    <a:pt x="1632" y="654"/>
                    <a:pt x="1628" y="657"/>
                    <a:pt x="1622" y="663"/>
                  </a:cubicBezTo>
                  <a:cubicBezTo>
                    <a:pt x="1615" y="670"/>
                    <a:pt x="1612" y="676"/>
                    <a:pt x="1612" y="678"/>
                  </a:cubicBezTo>
                  <a:cubicBezTo>
                    <a:pt x="1618" y="678"/>
                    <a:pt x="1627" y="674"/>
                    <a:pt x="1640" y="669"/>
                  </a:cubicBezTo>
                  <a:lnTo>
                    <a:pt x="1641" y="668"/>
                  </a:lnTo>
                  <a:cubicBezTo>
                    <a:pt x="1654" y="663"/>
                    <a:pt x="1655" y="659"/>
                    <a:pt x="1657" y="649"/>
                  </a:cubicBezTo>
                  <a:cubicBezTo>
                    <a:pt x="1657" y="647"/>
                    <a:pt x="1657" y="645"/>
                    <a:pt x="1658" y="643"/>
                  </a:cubicBezTo>
                  <a:cubicBezTo>
                    <a:pt x="1659" y="636"/>
                    <a:pt x="1659" y="635"/>
                    <a:pt x="1657" y="632"/>
                  </a:cubicBezTo>
                  <a:cubicBezTo>
                    <a:pt x="1656" y="630"/>
                    <a:pt x="1654" y="628"/>
                    <a:pt x="1652" y="624"/>
                  </a:cubicBezTo>
                  <a:cubicBezTo>
                    <a:pt x="1651" y="621"/>
                    <a:pt x="1650" y="619"/>
                    <a:pt x="1649" y="617"/>
                  </a:cubicBezTo>
                  <a:cubicBezTo>
                    <a:pt x="1647" y="613"/>
                    <a:pt x="1647" y="612"/>
                    <a:pt x="1639" y="609"/>
                  </a:cubicBezTo>
                  <a:cubicBezTo>
                    <a:pt x="1628" y="603"/>
                    <a:pt x="1628" y="598"/>
                    <a:pt x="1628" y="590"/>
                  </a:cubicBezTo>
                  <a:cubicBezTo>
                    <a:pt x="1629" y="589"/>
                    <a:pt x="1629" y="587"/>
                    <a:pt x="1629" y="585"/>
                  </a:cubicBezTo>
                  <a:cubicBezTo>
                    <a:pt x="1629" y="571"/>
                    <a:pt x="1641" y="571"/>
                    <a:pt x="1650" y="571"/>
                  </a:cubicBezTo>
                  <a:lnTo>
                    <a:pt x="1659" y="571"/>
                  </a:lnTo>
                  <a:cubicBezTo>
                    <a:pt x="1665" y="571"/>
                    <a:pt x="1669" y="572"/>
                    <a:pt x="1671" y="575"/>
                  </a:cubicBezTo>
                  <a:cubicBezTo>
                    <a:pt x="1675" y="580"/>
                    <a:pt x="1673" y="588"/>
                    <a:pt x="1670" y="598"/>
                  </a:cubicBezTo>
                  <a:cubicBezTo>
                    <a:pt x="1669" y="600"/>
                    <a:pt x="1669" y="602"/>
                    <a:pt x="1668" y="605"/>
                  </a:cubicBezTo>
                  <a:cubicBezTo>
                    <a:pt x="1667" y="608"/>
                    <a:pt x="1667" y="610"/>
                    <a:pt x="1667" y="611"/>
                  </a:cubicBezTo>
                  <a:cubicBezTo>
                    <a:pt x="1669" y="610"/>
                    <a:pt x="1671" y="608"/>
                    <a:pt x="1675" y="604"/>
                  </a:cubicBezTo>
                  <a:cubicBezTo>
                    <a:pt x="1679" y="599"/>
                    <a:pt x="1682" y="596"/>
                    <a:pt x="1686" y="596"/>
                  </a:cubicBezTo>
                  <a:cubicBezTo>
                    <a:pt x="1689" y="596"/>
                    <a:pt x="1692" y="598"/>
                    <a:pt x="1696" y="602"/>
                  </a:cubicBezTo>
                  <a:lnTo>
                    <a:pt x="1700" y="605"/>
                  </a:lnTo>
                  <a:cubicBezTo>
                    <a:pt x="1702" y="606"/>
                    <a:pt x="1703" y="607"/>
                    <a:pt x="1704" y="607"/>
                  </a:cubicBezTo>
                  <a:cubicBezTo>
                    <a:pt x="1704" y="607"/>
                    <a:pt x="1704" y="606"/>
                    <a:pt x="1704" y="605"/>
                  </a:cubicBezTo>
                  <a:cubicBezTo>
                    <a:pt x="1705" y="602"/>
                    <a:pt x="1707" y="597"/>
                    <a:pt x="1709" y="592"/>
                  </a:cubicBezTo>
                  <a:cubicBezTo>
                    <a:pt x="1713" y="582"/>
                    <a:pt x="1709" y="577"/>
                    <a:pt x="1703" y="569"/>
                  </a:cubicBezTo>
                  <a:cubicBezTo>
                    <a:pt x="1700" y="565"/>
                    <a:pt x="1697" y="561"/>
                    <a:pt x="1694" y="556"/>
                  </a:cubicBezTo>
                  <a:cubicBezTo>
                    <a:pt x="1690" y="548"/>
                    <a:pt x="1687" y="546"/>
                    <a:pt x="1684" y="545"/>
                  </a:cubicBezTo>
                  <a:cubicBezTo>
                    <a:pt x="1681" y="543"/>
                    <a:pt x="1678" y="541"/>
                    <a:pt x="1674" y="536"/>
                  </a:cubicBezTo>
                  <a:cubicBezTo>
                    <a:pt x="1667" y="525"/>
                    <a:pt x="1662" y="522"/>
                    <a:pt x="1656" y="522"/>
                  </a:cubicBezTo>
                  <a:cubicBezTo>
                    <a:pt x="1653" y="522"/>
                    <a:pt x="1651" y="522"/>
                    <a:pt x="1650" y="522"/>
                  </a:cubicBezTo>
                  <a:cubicBezTo>
                    <a:pt x="1650" y="522"/>
                    <a:pt x="1650" y="524"/>
                    <a:pt x="1651" y="529"/>
                  </a:cubicBezTo>
                  <a:cubicBezTo>
                    <a:pt x="1652" y="534"/>
                    <a:pt x="1653" y="535"/>
                    <a:pt x="1654" y="537"/>
                  </a:cubicBezTo>
                  <a:cubicBezTo>
                    <a:pt x="1656" y="539"/>
                    <a:pt x="1658" y="541"/>
                    <a:pt x="1658" y="547"/>
                  </a:cubicBezTo>
                  <a:cubicBezTo>
                    <a:pt x="1658" y="554"/>
                    <a:pt x="1651" y="557"/>
                    <a:pt x="1644" y="559"/>
                  </a:cubicBezTo>
                  <a:cubicBezTo>
                    <a:pt x="1638" y="560"/>
                    <a:pt x="1631" y="562"/>
                    <a:pt x="1625" y="567"/>
                  </a:cubicBezTo>
                  <a:cubicBezTo>
                    <a:pt x="1616" y="574"/>
                    <a:pt x="1614" y="576"/>
                    <a:pt x="1611" y="576"/>
                  </a:cubicBezTo>
                  <a:cubicBezTo>
                    <a:pt x="1609" y="576"/>
                    <a:pt x="1607" y="574"/>
                    <a:pt x="1606" y="573"/>
                  </a:cubicBezTo>
                  <a:cubicBezTo>
                    <a:pt x="1606" y="572"/>
                    <a:pt x="1605" y="571"/>
                    <a:pt x="1604" y="570"/>
                  </a:cubicBezTo>
                  <a:cubicBezTo>
                    <a:pt x="1602" y="569"/>
                    <a:pt x="1601" y="566"/>
                    <a:pt x="1601" y="565"/>
                  </a:cubicBezTo>
                  <a:cubicBezTo>
                    <a:pt x="1601" y="560"/>
                    <a:pt x="1604" y="557"/>
                    <a:pt x="1609" y="552"/>
                  </a:cubicBezTo>
                  <a:cubicBezTo>
                    <a:pt x="1611" y="550"/>
                    <a:pt x="1613" y="548"/>
                    <a:pt x="1615" y="546"/>
                  </a:cubicBezTo>
                  <a:cubicBezTo>
                    <a:pt x="1618" y="542"/>
                    <a:pt x="1619" y="539"/>
                    <a:pt x="1618" y="537"/>
                  </a:cubicBezTo>
                  <a:cubicBezTo>
                    <a:pt x="1617" y="536"/>
                    <a:pt x="1616" y="536"/>
                    <a:pt x="1615" y="536"/>
                  </a:cubicBezTo>
                  <a:cubicBezTo>
                    <a:pt x="1614" y="536"/>
                    <a:pt x="1613" y="536"/>
                    <a:pt x="1612" y="536"/>
                  </a:cubicBezTo>
                  <a:cubicBezTo>
                    <a:pt x="1601" y="539"/>
                    <a:pt x="1601" y="540"/>
                    <a:pt x="1597" y="549"/>
                  </a:cubicBezTo>
                  <a:cubicBezTo>
                    <a:pt x="1592" y="561"/>
                    <a:pt x="1582" y="561"/>
                    <a:pt x="1572" y="561"/>
                  </a:cubicBezTo>
                  <a:cubicBezTo>
                    <a:pt x="1571" y="561"/>
                    <a:pt x="1570" y="561"/>
                    <a:pt x="1570" y="561"/>
                  </a:cubicBezTo>
                  <a:moveTo>
                    <a:pt x="348" y="1390"/>
                  </a:moveTo>
                  <a:cubicBezTo>
                    <a:pt x="339" y="1382"/>
                    <a:pt x="325" y="1377"/>
                    <a:pt x="313" y="1377"/>
                  </a:cubicBezTo>
                  <a:cubicBezTo>
                    <a:pt x="310" y="1377"/>
                    <a:pt x="307" y="1377"/>
                    <a:pt x="305" y="1378"/>
                  </a:cubicBezTo>
                  <a:cubicBezTo>
                    <a:pt x="303" y="1378"/>
                    <a:pt x="301" y="1379"/>
                    <a:pt x="299" y="1379"/>
                  </a:cubicBezTo>
                  <a:cubicBezTo>
                    <a:pt x="292" y="1379"/>
                    <a:pt x="287" y="1375"/>
                    <a:pt x="285" y="1370"/>
                  </a:cubicBezTo>
                  <a:cubicBezTo>
                    <a:pt x="283" y="1362"/>
                    <a:pt x="287" y="1353"/>
                    <a:pt x="295" y="1347"/>
                  </a:cubicBezTo>
                  <a:cubicBezTo>
                    <a:pt x="296" y="1347"/>
                    <a:pt x="297" y="1346"/>
                    <a:pt x="297" y="1345"/>
                  </a:cubicBezTo>
                  <a:cubicBezTo>
                    <a:pt x="296" y="1341"/>
                    <a:pt x="282" y="1333"/>
                    <a:pt x="268" y="1328"/>
                  </a:cubicBezTo>
                  <a:cubicBezTo>
                    <a:pt x="253" y="1323"/>
                    <a:pt x="228" y="1291"/>
                    <a:pt x="224" y="1280"/>
                  </a:cubicBezTo>
                  <a:cubicBezTo>
                    <a:pt x="222" y="1274"/>
                    <a:pt x="217" y="1266"/>
                    <a:pt x="210" y="1257"/>
                  </a:cubicBezTo>
                  <a:cubicBezTo>
                    <a:pt x="205" y="1249"/>
                    <a:pt x="199" y="1239"/>
                    <a:pt x="194" y="1230"/>
                  </a:cubicBezTo>
                  <a:cubicBezTo>
                    <a:pt x="183" y="1211"/>
                    <a:pt x="178" y="1208"/>
                    <a:pt x="162" y="1206"/>
                  </a:cubicBezTo>
                  <a:cubicBezTo>
                    <a:pt x="161" y="1206"/>
                    <a:pt x="159" y="1206"/>
                    <a:pt x="158" y="1206"/>
                  </a:cubicBezTo>
                  <a:cubicBezTo>
                    <a:pt x="150" y="1206"/>
                    <a:pt x="147" y="1210"/>
                    <a:pt x="141" y="1218"/>
                  </a:cubicBezTo>
                  <a:cubicBezTo>
                    <a:pt x="140" y="1221"/>
                    <a:pt x="137" y="1223"/>
                    <a:pt x="135" y="1226"/>
                  </a:cubicBezTo>
                  <a:cubicBezTo>
                    <a:pt x="128" y="1235"/>
                    <a:pt x="119" y="1239"/>
                    <a:pt x="110" y="1239"/>
                  </a:cubicBezTo>
                  <a:cubicBezTo>
                    <a:pt x="105" y="1239"/>
                    <a:pt x="100" y="1238"/>
                    <a:pt x="96" y="1236"/>
                  </a:cubicBezTo>
                  <a:cubicBezTo>
                    <a:pt x="83" y="1231"/>
                    <a:pt x="65" y="1208"/>
                    <a:pt x="59" y="1198"/>
                  </a:cubicBezTo>
                  <a:cubicBezTo>
                    <a:pt x="54" y="1190"/>
                    <a:pt x="51" y="1189"/>
                    <a:pt x="48" y="1189"/>
                  </a:cubicBezTo>
                  <a:cubicBezTo>
                    <a:pt x="45" y="1189"/>
                    <a:pt x="43" y="1189"/>
                    <a:pt x="40" y="1191"/>
                  </a:cubicBezTo>
                  <a:cubicBezTo>
                    <a:pt x="38" y="1191"/>
                    <a:pt x="36" y="1192"/>
                    <a:pt x="34" y="1192"/>
                  </a:cubicBezTo>
                  <a:cubicBezTo>
                    <a:pt x="26" y="1192"/>
                    <a:pt x="15" y="1187"/>
                    <a:pt x="8" y="1182"/>
                  </a:cubicBezTo>
                  <a:cubicBezTo>
                    <a:pt x="5" y="1181"/>
                    <a:pt x="3" y="1179"/>
                    <a:pt x="3" y="1179"/>
                  </a:cubicBezTo>
                  <a:lnTo>
                    <a:pt x="2" y="1178"/>
                  </a:lnTo>
                  <a:lnTo>
                    <a:pt x="2" y="1176"/>
                  </a:lnTo>
                  <a:cubicBezTo>
                    <a:pt x="2" y="1176"/>
                    <a:pt x="4" y="1150"/>
                    <a:pt x="2" y="1131"/>
                  </a:cubicBezTo>
                  <a:cubicBezTo>
                    <a:pt x="0" y="1114"/>
                    <a:pt x="5" y="1110"/>
                    <a:pt x="15" y="1105"/>
                  </a:cubicBezTo>
                  <a:cubicBezTo>
                    <a:pt x="18" y="1103"/>
                    <a:pt x="21" y="1102"/>
                    <a:pt x="25" y="1099"/>
                  </a:cubicBezTo>
                  <a:cubicBezTo>
                    <a:pt x="41" y="1087"/>
                    <a:pt x="48" y="1085"/>
                    <a:pt x="66" y="1083"/>
                  </a:cubicBezTo>
                  <a:cubicBezTo>
                    <a:pt x="77" y="1082"/>
                    <a:pt x="82" y="1075"/>
                    <a:pt x="88" y="1066"/>
                  </a:cubicBezTo>
                  <a:cubicBezTo>
                    <a:pt x="91" y="1062"/>
                    <a:pt x="94" y="1058"/>
                    <a:pt x="99" y="1054"/>
                  </a:cubicBezTo>
                  <a:cubicBezTo>
                    <a:pt x="106" y="1047"/>
                    <a:pt x="104" y="1041"/>
                    <a:pt x="102" y="1031"/>
                  </a:cubicBezTo>
                  <a:cubicBezTo>
                    <a:pt x="101" y="1026"/>
                    <a:pt x="100" y="1020"/>
                    <a:pt x="100" y="1013"/>
                  </a:cubicBezTo>
                  <a:cubicBezTo>
                    <a:pt x="100" y="1009"/>
                    <a:pt x="100" y="998"/>
                    <a:pt x="108" y="998"/>
                  </a:cubicBezTo>
                  <a:cubicBezTo>
                    <a:pt x="111" y="998"/>
                    <a:pt x="114" y="1000"/>
                    <a:pt x="118" y="1002"/>
                  </a:cubicBezTo>
                  <a:cubicBezTo>
                    <a:pt x="121" y="1004"/>
                    <a:pt x="126" y="1006"/>
                    <a:pt x="131" y="1007"/>
                  </a:cubicBezTo>
                  <a:cubicBezTo>
                    <a:pt x="132" y="1007"/>
                    <a:pt x="134" y="1007"/>
                    <a:pt x="135" y="1007"/>
                  </a:cubicBezTo>
                  <a:cubicBezTo>
                    <a:pt x="144" y="1007"/>
                    <a:pt x="149" y="999"/>
                    <a:pt x="154" y="979"/>
                  </a:cubicBezTo>
                  <a:cubicBezTo>
                    <a:pt x="156" y="973"/>
                    <a:pt x="156" y="968"/>
                    <a:pt x="157" y="962"/>
                  </a:cubicBezTo>
                  <a:cubicBezTo>
                    <a:pt x="157" y="951"/>
                    <a:pt x="158" y="941"/>
                    <a:pt x="165" y="926"/>
                  </a:cubicBezTo>
                  <a:cubicBezTo>
                    <a:pt x="169" y="919"/>
                    <a:pt x="169" y="916"/>
                    <a:pt x="168" y="915"/>
                  </a:cubicBezTo>
                  <a:cubicBezTo>
                    <a:pt x="167" y="912"/>
                    <a:pt x="161" y="911"/>
                    <a:pt x="155" y="911"/>
                  </a:cubicBezTo>
                  <a:cubicBezTo>
                    <a:pt x="153" y="911"/>
                    <a:pt x="151" y="910"/>
                    <a:pt x="149" y="910"/>
                  </a:cubicBezTo>
                  <a:cubicBezTo>
                    <a:pt x="134" y="908"/>
                    <a:pt x="116" y="903"/>
                    <a:pt x="100" y="897"/>
                  </a:cubicBezTo>
                  <a:cubicBezTo>
                    <a:pt x="88" y="892"/>
                    <a:pt x="85" y="882"/>
                    <a:pt x="82" y="874"/>
                  </a:cubicBezTo>
                  <a:cubicBezTo>
                    <a:pt x="81" y="868"/>
                    <a:pt x="79" y="864"/>
                    <a:pt x="76" y="862"/>
                  </a:cubicBezTo>
                  <a:cubicBezTo>
                    <a:pt x="59" y="852"/>
                    <a:pt x="68" y="830"/>
                    <a:pt x="72" y="822"/>
                  </a:cubicBezTo>
                  <a:cubicBezTo>
                    <a:pt x="75" y="814"/>
                    <a:pt x="72" y="807"/>
                    <a:pt x="68" y="799"/>
                  </a:cubicBezTo>
                  <a:cubicBezTo>
                    <a:pt x="65" y="792"/>
                    <a:pt x="62" y="786"/>
                    <a:pt x="61" y="778"/>
                  </a:cubicBezTo>
                  <a:cubicBezTo>
                    <a:pt x="58" y="758"/>
                    <a:pt x="65" y="753"/>
                    <a:pt x="86" y="738"/>
                  </a:cubicBezTo>
                  <a:cubicBezTo>
                    <a:pt x="99" y="729"/>
                    <a:pt x="103" y="724"/>
                    <a:pt x="107" y="719"/>
                  </a:cubicBezTo>
                  <a:cubicBezTo>
                    <a:pt x="110" y="715"/>
                    <a:pt x="113" y="712"/>
                    <a:pt x="119" y="707"/>
                  </a:cubicBezTo>
                  <a:cubicBezTo>
                    <a:pt x="126" y="701"/>
                    <a:pt x="129" y="685"/>
                    <a:pt x="131" y="676"/>
                  </a:cubicBezTo>
                  <a:lnTo>
                    <a:pt x="132" y="669"/>
                  </a:lnTo>
                  <a:lnTo>
                    <a:pt x="137" y="674"/>
                  </a:lnTo>
                  <a:cubicBezTo>
                    <a:pt x="138" y="674"/>
                    <a:pt x="139" y="674"/>
                    <a:pt x="139" y="674"/>
                  </a:cubicBezTo>
                  <a:cubicBezTo>
                    <a:pt x="141" y="674"/>
                    <a:pt x="145" y="673"/>
                    <a:pt x="149" y="671"/>
                  </a:cubicBezTo>
                  <a:cubicBezTo>
                    <a:pt x="163" y="666"/>
                    <a:pt x="203" y="637"/>
                    <a:pt x="215" y="625"/>
                  </a:cubicBezTo>
                  <a:cubicBezTo>
                    <a:pt x="221" y="619"/>
                    <a:pt x="234" y="618"/>
                    <a:pt x="241" y="618"/>
                  </a:cubicBezTo>
                  <a:cubicBezTo>
                    <a:pt x="254" y="618"/>
                    <a:pt x="277" y="622"/>
                    <a:pt x="279" y="633"/>
                  </a:cubicBezTo>
                  <a:cubicBezTo>
                    <a:pt x="281" y="639"/>
                    <a:pt x="299" y="645"/>
                    <a:pt x="311" y="648"/>
                  </a:cubicBezTo>
                  <a:lnTo>
                    <a:pt x="318" y="649"/>
                  </a:lnTo>
                  <a:lnTo>
                    <a:pt x="313" y="654"/>
                  </a:lnTo>
                  <a:cubicBezTo>
                    <a:pt x="313" y="655"/>
                    <a:pt x="301" y="667"/>
                    <a:pt x="311" y="687"/>
                  </a:cubicBezTo>
                  <a:cubicBezTo>
                    <a:pt x="314" y="694"/>
                    <a:pt x="318" y="694"/>
                    <a:pt x="319" y="694"/>
                  </a:cubicBezTo>
                  <a:cubicBezTo>
                    <a:pt x="326" y="694"/>
                    <a:pt x="336" y="682"/>
                    <a:pt x="339" y="678"/>
                  </a:cubicBezTo>
                  <a:lnTo>
                    <a:pt x="341" y="676"/>
                  </a:lnTo>
                  <a:lnTo>
                    <a:pt x="358" y="683"/>
                  </a:lnTo>
                  <a:cubicBezTo>
                    <a:pt x="366" y="686"/>
                    <a:pt x="372" y="690"/>
                    <a:pt x="379" y="694"/>
                  </a:cubicBezTo>
                  <a:cubicBezTo>
                    <a:pt x="386" y="698"/>
                    <a:pt x="394" y="703"/>
                    <a:pt x="405" y="709"/>
                  </a:cubicBezTo>
                  <a:cubicBezTo>
                    <a:pt x="409" y="711"/>
                    <a:pt x="412" y="712"/>
                    <a:pt x="414" y="712"/>
                  </a:cubicBezTo>
                  <a:cubicBezTo>
                    <a:pt x="415" y="712"/>
                    <a:pt x="416" y="711"/>
                    <a:pt x="417" y="711"/>
                  </a:cubicBezTo>
                  <a:cubicBezTo>
                    <a:pt x="420" y="707"/>
                    <a:pt x="420" y="696"/>
                    <a:pt x="420" y="685"/>
                  </a:cubicBezTo>
                  <a:lnTo>
                    <a:pt x="420" y="678"/>
                  </a:lnTo>
                  <a:cubicBezTo>
                    <a:pt x="420" y="670"/>
                    <a:pt x="420" y="664"/>
                    <a:pt x="421" y="660"/>
                  </a:cubicBezTo>
                  <a:cubicBezTo>
                    <a:pt x="421" y="658"/>
                    <a:pt x="421" y="655"/>
                    <a:pt x="421" y="654"/>
                  </a:cubicBezTo>
                  <a:cubicBezTo>
                    <a:pt x="421" y="655"/>
                    <a:pt x="420" y="655"/>
                    <a:pt x="419" y="655"/>
                  </a:cubicBezTo>
                  <a:cubicBezTo>
                    <a:pt x="413" y="657"/>
                    <a:pt x="413" y="657"/>
                    <a:pt x="412" y="657"/>
                  </a:cubicBezTo>
                  <a:cubicBezTo>
                    <a:pt x="411" y="658"/>
                    <a:pt x="408" y="659"/>
                    <a:pt x="396" y="664"/>
                  </a:cubicBezTo>
                  <a:cubicBezTo>
                    <a:pt x="392" y="665"/>
                    <a:pt x="388" y="666"/>
                    <a:pt x="385" y="666"/>
                  </a:cubicBezTo>
                  <a:cubicBezTo>
                    <a:pt x="379" y="666"/>
                    <a:pt x="376" y="662"/>
                    <a:pt x="375" y="660"/>
                  </a:cubicBezTo>
                  <a:cubicBezTo>
                    <a:pt x="371" y="652"/>
                    <a:pt x="378" y="638"/>
                    <a:pt x="386" y="629"/>
                  </a:cubicBezTo>
                  <a:cubicBezTo>
                    <a:pt x="401" y="610"/>
                    <a:pt x="418" y="610"/>
                    <a:pt x="438" y="610"/>
                  </a:cubicBezTo>
                  <a:cubicBezTo>
                    <a:pt x="442" y="610"/>
                    <a:pt x="444" y="610"/>
                    <a:pt x="447" y="610"/>
                  </a:cubicBezTo>
                  <a:lnTo>
                    <a:pt x="451" y="610"/>
                  </a:lnTo>
                  <a:cubicBezTo>
                    <a:pt x="455" y="610"/>
                    <a:pt x="455" y="610"/>
                    <a:pt x="460" y="602"/>
                  </a:cubicBezTo>
                  <a:lnTo>
                    <a:pt x="461" y="600"/>
                  </a:lnTo>
                  <a:cubicBezTo>
                    <a:pt x="465" y="594"/>
                    <a:pt x="469" y="590"/>
                    <a:pt x="474" y="586"/>
                  </a:cubicBezTo>
                  <a:cubicBezTo>
                    <a:pt x="480" y="580"/>
                    <a:pt x="486" y="574"/>
                    <a:pt x="490" y="563"/>
                  </a:cubicBezTo>
                  <a:cubicBezTo>
                    <a:pt x="493" y="552"/>
                    <a:pt x="490" y="541"/>
                    <a:pt x="487" y="534"/>
                  </a:cubicBezTo>
                  <a:lnTo>
                    <a:pt x="487" y="533"/>
                  </a:lnTo>
                  <a:lnTo>
                    <a:pt x="487" y="532"/>
                  </a:lnTo>
                  <a:cubicBezTo>
                    <a:pt x="489" y="526"/>
                    <a:pt x="493" y="522"/>
                    <a:pt x="498" y="518"/>
                  </a:cubicBezTo>
                  <a:cubicBezTo>
                    <a:pt x="502" y="514"/>
                    <a:pt x="507" y="510"/>
                    <a:pt x="510" y="504"/>
                  </a:cubicBezTo>
                  <a:cubicBezTo>
                    <a:pt x="517" y="494"/>
                    <a:pt x="521" y="493"/>
                    <a:pt x="530" y="493"/>
                  </a:cubicBezTo>
                  <a:cubicBezTo>
                    <a:pt x="535" y="493"/>
                    <a:pt x="541" y="493"/>
                    <a:pt x="550" y="491"/>
                  </a:cubicBezTo>
                  <a:cubicBezTo>
                    <a:pt x="554" y="490"/>
                    <a:pt x="558" y="490"/>
                    <a:pt x="561" y="490"/>
                  </a:cubicBezTo>
                  <a:cubicBezTo>
                    <a:pt x="573" y="490"/>
                    <a:pt x="579" y="495"/>
                    <a:pt x="585" y="500"/>
                  </a:cubicBezTo>
                  <a:cubicBezTo>
                    <a:pt x="590" y="503"/>
                    <a:pt x="593" y="507"/>
                    <a:pt x="599" y="508"/>
                  </a:cubicBezTo>
                  <a:cubicBezTo>
                    <a:pt x="601" y="509"/>
                    <a:pt x="603" y="510"/>
                    <a:pt x="605" y="510"/>
                  </a:cubicBezTo>
                  <a:cubicBezTo>
                    <a:pt x="613" y="510"/>
                    <a:pt x="620" y="503"/>
                    <a:pt x="630" y="494"/>
                  </a:cubicBezTo>
                  <a:cubicBezTo>
                    <a:pt x="633" y="491"/>
                    <a:pt x="637" y="487"/>
                    <a:pt x="642" y="483"/>
                  </a:cubicBezTo>
                  <a:cubicBezTo>
                    <a:pt x="658" y="470"/>
                    <a:pt x="678" y="469"/>
                    <a:pt x="697" y="469"/>
                  </a:cubicBezTo>
                  <a:cubicBezTo>
                    <a:pt x="704" y="469"/>
                    <a:pt x="710" y="468"/>
                    <a:pt x="716" y="468"/>
                  </a:cubicBezTo>
                  <a:cubicBezTo>
                    <a:pt x="736" y="465"/>
                    <a:pt x="737" y="464"/>
                    <a:pt x="739" y="457"/>
                  </a:cubicBezTo>
                  <a:cubicBezTo>
                    <a:pt x="743" y="446"/>
                    <a:pt x="755" y="422"/>
                    <a:pt x="769" y="410"/>
                  </a:cubicBezTo>
                  <a:lnTo>
                    <a:pt x="785" y="398"/>
                  </a:lnTo>
                  <a:cubicBezTo>
                    <a:pt x="800" y="386"/>
                    <a:pt x="819" y="370"/>
                    <a:pt x="828" y="364"/>
                  </a:cubicBezTo>
                  <a:lnTo>
                    <a:pt x="833" y="360"/>
                  </a:lnTo>
                  <a:cubicBezTo>
                    <a:pt x="842" y="354"/>
                    <a:pt x="849" y="348"/>
                    <a:pt x="849" y="338"/>
                  </a:cubicBezTo>
                  <a:cubicBezTo>
                    <a:pt x="849" y="322"/>
                    <a:pt x="861" y="305"/>
                    <a:pt x="873" y="287"/>
                  </a:cubicBezTo>
                  <a:lnTo>
                    <a:pt x="879" y="278"/>
                  </a:lnTo>
                  <a:cubicBezTo>
                    <a:pt x="887" y="267"/>
                    <a:pt x="891" y="260"/>
                    <a:pt x="896" y="244"/>
                  </a:cubicBezTo>
                  <a:cubicBezTo>
                    <a:pt x="902" y="222"/>
                    <a:pt x="912" y="207"/>
                    <a:pt x="924" y="201"/>
                  </a:cubicBezTo>
                  <a:cubicBezTo>
                    <a:pt x="926" y="200"/>
                    <a:pt x="927" y="200"/>
                    <a:pt x="929" y="200"/>
                  </a:cubicBezTo>
                  <a:cubicBezTo>
                    <a:pt x="936" y="200"/>
                    <a:pt x="941" y="207"/>
                    <a:pt x="946" y="214"/>
                  </a:cubicBezTo>
                  <a:cubicBezTo>
                    <a:pt x="949" y="220"/>
                    <a:pt x="953" y="225"/>
                    <a:pt x="957" y="227"/>
                  </a:cubicBezTo>
                  <a:cubicBezTo>
                    <a:pt x="958" y="228"/>
                    <a:pt x="964" y="229"/>
                    <a:pt x="976" y="229"/>
                  </a:cubicBezTo>
                  <a:cubicBezTo>
                    <a:pt x="987" y="229"/>
                    <a:pt x="1000" y="228"/>
                    <a:pt x="1011" y="228"/>
                  </a:cubicBezTo>
                  <a:cubicBezTo>
                    <a:pt x="1020" y="227"/>
                    <a:pt x="1028" y="227"/>
                    <a:pt x="1033" y="227"/>
                  </a:cubicBezTo>
                  <a:cubicBezTo>
                    <a:pt x="1050" y="227"/>
                    <a:pt x="1094" y="224"/>
                    <a:pt x="1114" y="221"/>
                  </a:cubicBezTo>
                  <a:cubicBezTo>
                    <a:pt x="1117" y="221"/>
                    <a:pt x="1120" y="220"/>
                    <a:pt x="1123" y="220"/>
                  </a:cubicBezTo>
                  <a:cubicBezTo>
                    <a:pt x="1130" y="220"/>
                    <a:pt x="1136" y="222"/>
                    <a:pt x="1142" y="224"/>
                  </a:cubicBezTo>
                  <a:lnTo>
                    <a:pt x="1147" y="226"/>
                  </a:lnTo>
                  <a:lnTo>
                    <a:pt x="1144" y="230"/>
                  </a:lnTo>
                  <a:cubicBezTo>
                    <a:pt x="1140" y="234"/>
                    <a:pt x="1137" y="238"/>
                    <a:pt x="1133" y="241"/>
                  </a:cubicBezTo>
                  <a:cubicBezTo>
                    <a:pt x="1126" y="246"/>
                    <a:pt x="1118" y="247"/>
                    <a:pt x="1107" y="249"/>
                  </a:cubicBezTo>
                  <a:cubicBezTo>
                    <a:pt x="1102" y="250"/>
                    <a:pt x="1097" y="251"/>
                    <a:pt x="1091" y="252"/>
                  </a:cubicBezTo>
                  <a:cubicBezTo>
                    <a:pt x="1081" y="254"/>
                    <a:pt x="1072" y="255"/>
                    <a:pt x="1062" y="255"/>
                  </a:cubicBezTo>
                  <a:cubicBezTo>
                    <a:pt x="1055" y="255"/>
                    <a:pt x="1047" y="254"/>
                    <a:pt x="1039" y="254"/>
                  </a:cubicBezTo>
                  <a:lnTo>
                    <a:pt x="1034" y="253"/>
                  </a:lnTo>
                  <a:cubicBezTo>
                    <a:pt x="1029" y="253"/>
                    <a:pt x="1024" y="252"/>
                    <a:pt x="1020" y="252"/>
                  </a:cubicBezTo>
                  <a:cubicBezTo>
                    <a:pt x="1016" y="251"/>
                    <a:pt x="1013" y="251"/>
                    <a:pt x="1009" y="251"/>
                  </a:cubicBezTo>
                  <a:cubicBezTo>
                    <a:pt x="1005" y="251"/>
                    <a:pt x="1001" y="252"/>
                    <a:pt x="995" y="253"/>
                  </a:cubicBezTo>
                  <a:cubicBezTo>
                    <a:pt x="982" y="257"/>
                    <a:pt x="976" y="263"/>
                    <a:pt x="963" y="276"/>
                  </a:cubicBezTo>
                  <a:lnTo>
                    <a:pt x="958" y="281"/>
                  </a:lnTo>
                  <a:cubicBezTo>
                    <a:pt x="949" y="289"/>
                    <a:pt x="944" y="293"/>
                    <a:pt x="938" y="293"/>
                  </a:cubicBezTo>
                  <a:cubicBezTo>
                    <a:pt x="935" y="293"/>
                    <a:pt x="933" y="293"/>
                    <a:pt x="930" y="291"/>
                  </a:cubicBezTo>
                  <a:cubicBezTo>
                    <a:pt x="927" y="290"/>
                    <a:pt x="924" y="289"/>
                    <a:pt x="919" y="288"/>
                  </a:cubicBezTo>
                  <a:cubicBezTo>
                    <a:pt x="916" y="287"/>
                    <a:pt x="913" y="287"/>
                    <a:pt x="911" y="287"/>
                  </a:cubicBezTo>
                  <a:cubicBezTo>
                    <a:pt x="905" y="287"/>
                    <a:pt x="903" y="289"/>
                    <a:pt x="898" y="295"/>
                  </a:cubicBezTo>
                  <a:cubicBezTo>
                    <a:pt x="896" y="297"/>
                    <a:pt x="894" y="300"/>
                    <a:pt x="891" y="303"/>
                  </a:cubicBezTo>
                  <a:cubicBezTo>
                    <a:pt x="883" y="311"/>
                    <a:pt x="882" y="317"/>
                    <a:pt x="881" y="325"/>
                  </a:cubicBezTo>
                  <a:cubicBezTo>
                    <a:pt x="881" y="329"/>
                    <a:pt x="880" y="333"/>
                    <a:pt x="879" y="338"/>
                  </a:cubicBezTo>
                  <a:cubicBezTo>
                    <a:pt x="876" y="346"/>
                    <a:pt x="871" y="351"/>
                    <a:pt x="866" y="356"/>
                  </a:cubicBezTo>
                  <a:cubicBezTo>
                    <a:pt x="864" y="359"/>
                    <a:pt x="862" y="361"/>
                    <a:pt x="860" y="364"/>
                  </a:cubicBezTo>
                  <a:cubicBezTo>
                    <a:pt x="860" y="366"/>
                    <a:pt x="859" y="372"/>
                    <a:pt x="857" y="382"/>
                  </a:cubicBezTo>
                  <a:cubicBezTo>
                    <a:pt x="856" y="387"/>
                    <a:pt x="856" y="387"/>
                    <a:pt x="861" y="388"/>
                  </a:cubicBezTo>
                  <a:cubicBezTo>
                    <a:pt x="864" y="389"/>
                    <a:pt x="869" y="391"/>
                    <a:pt x="873" y="395"/>
                  </a:cubicBezTo>
                  <a:cubicBezTo>
                    <a:pt x="875" y="396"/>
                    <a:pt x="880" y="399"/>
                    <a:pt x="893" y="399"/>
                  </a:cubicBezTo>
                  <a:cubicBezTo>
                    <a:pt x="895" y="399"/>
                    <a:pt x="897" y="399"/>
                    <a:pt x="899" y="399"/>
                  </a:cubicBezTo>
                  <a:cubicBezTo>
                    <a:pt x="894" y="395"/>
                    <a:pt x="889" y="390"/>
                    <a:pt x="883" y="386"/>
                  </a:cubicBezTo>
                  <a:cubicBezTo>
                    <a:pt x="880" y="384"/>
                    <a:pt x="877" y="381"/>
                    <a:pt x="877" y="378"/>
                  </a:cubicBezTo>
                  <a:cubicBezTo>
                    <a:pt x="877" y="374"/>
                    <a:pt x="879" y="372"/>
                    <a:pt x="882" y="370"/>
                  </a:cubicBezTo>
                  <a:cubicBezTo>
                    <a:pt x="885" y="367"/>
                    <a:pt x="890" y="363"/>
                    <a:pt x="893" y="355"/>
                  </a:cubicBezTo>
                  <a:cubicBezTo>
                    <a:pt x="899" y="343"/>
                    <a:pt x="904" y="340"/>
                    <a:pt x="911" y="337"/>
                  </a:cubicBezTo>
                  <a:cubicBezTo>
                    <a:pt x="915" y="335"/>
                    <a:pt x="921" y="332"/>
                    <a:pt x="929" y="325"/>
                  </a:cubicBezTo>
                  <a:cubicBezTo>
                    <a:pt x="949" y="308"/>
                    <a:pt x="964" y="299"/>
                    <a:pt x="989" y="284"/>
                  </a:cubicBezTo>
                  <a:cubicBezTo>
                    <a:pt x="994" y="281"/>
                    <a:pt x="997" y="279"/>
                    <a:pt x="999" y="278"/>
                  </a:cubicBezTo>
                  <a:cubicBezTo>
                    <a:pt x="1005" y="274"/>
                    <a:pt x="1006" y="274"/>
                    <a:pt x="1008" y="274"/>
                  </a:cubicBezTo>
                  <a:cubicBezTo>
                    <a:pt x="1011" y="274"/>
                    <a:pt x="1012" y="275"/>
                    <a:pt x="1013" y="276"/>
                  </a:cubicBezTo>
                  <a:cubicBezTo>
                    <a:pt x="1013" y="277"/>
                    <a:pt x="1014" y="278"/>
                    <a:pt x="1016" y="280"/>
                  </a:cubicBezTo>
                  <a:cubicBezTo>
                    <a:pt x="1026" y="285"/>
                    <a:pt x="1031" y="288"/>
                    <a:pt x="1046" y="288"/>
                  </a:cubicBezTo>
                  <a:cubicBezTo>
                    <a:pt x="1051" y="288"/>
                    <a:pt x="1054" y="287"/>
                    <a:pt x="1057" y="286"/>
                  </a:cubicBezTo>
                  <a:cubicBezTo>
                    <a:pt x="1058" y="286"/>
                    <a:pt x="1060" y="285"/>
                    <a:pt x="1061" y="285"/>
                  </a:cubicBezTo>
                  <a:cubicBezTo>
                    <a:pt x="1066" y="285"/>
                    <a:pt x="1069" y="288"/>
                    <a:pt x="1075" y="293"/>
                  </a:cubicBezTo>
                  <a:cubicBezTo>
                    <a:pt x="1083" y="300"/>
                    <a:pt x="1084" y="301"/>
                    <a:pt x="1086" y="301"/>
                  </a:cubicBezTo>
                  <a:cubicBezTo>
                    <a:pt x="1087" y="301"/>
                    <a:pt x="1089" y="301"/>
                    <a:pt x="1090" y="300"/>
                  </a:cubicBezTo>
                  <a:cubicBezTo>
                    <a:pt x="1092" y="300"/>
                    <a:pt x="1095" y="300"/>
                    <a:pt x="1098" y="299"/>
                  </a:cubicBezTo>
                  <a:cubicBezTo>
                    <a:pt x="1107" y="299"/>
                    <a:pt x="1107" y="297"/>
                    <a:pt x="1110" y="285"/>
                  </a:cubicBezTo>
                  <a:cubicBezTo>
                    <a:pt x="1111" y="281"/>
                    <a:pt x="1113" y="275"/>
                    <a:pt x="1115" y="267"/>
                  </a:cubicBezTo>
                  <a:lnTo>
                    <a:pt x="1116" y="264"/>
                  </a:lnTo>
                  <a:cubicBezTo>
                    <a:pt x="1121" y="250"/>
                    <a:pt x="1121" y="248"/>
                    <a:pt x="1126" y="248"/>
                  </a:cubicBezTo>
                  <a:cubicBezTo>
                    <a:pt x="1128" y="248"/>
                    <a:pt x="1129" y="248"/>
                    <a:pt x="1134" y="245"/>
                  </a:cubicBezTo>
                  <a:cubicBezTo>
                    <a:pt x="1145" y="237"/>
                    <a:pt x="1148" y="234"/>
                    <a:pt x="1153" y="227"/>
                  </a:cubicBezTo>
                  <a:lnTo>
                    <a:pt x="1154" y="226"/>
                  </a:lnTo>
                  <a:lnTo>
                    <a:pt x="1156" y="226"/>
                  </a:lnTo>
                  <a:cubicBezTo>
                    <a:pt x="1165" y="226"/>
                    <a:pt x="1171" y="228"/>
                    <a:pt x="1175" y="233"/>
                  </a:cubicBezTo>
                  <a:cubicBezTo>
                    <a:pt x="1177" y="236"/>
                    <a:pt x="1178" y="241"/>
                    <a:pt x="1176" y="246"/>
                  </a:cubicBezTo>
                  <a:cubicBezTo>
                    <a:pt x="1174" y="255"/>
                    <a:pt x="1183" y="258"/>
                    <a:pt x="1197" y="263"/>
                  </a:cubicBezTo>
                  <a:cubicBezTo>
                    <a:pt x="1205" y="266"/>
                    <a:pt x="1212" y="268"/>
                    <a:pt x="1214" y="273"/>
                  </a:cubicBezTo>
                  <a:lnTo>
                    <a:pt x="1215" y="275"/>
                  </a:lnTo>
                  <a:lnTo>
                    <a:pt x="1215" y="278"/>
                  </a:lnTo>
                  <a:cubicBezTo>
                    <a:pt x="1208" y="299"/>
                    <a:pt x="1208" y="311"/>
                    <a:pt x="1210" y="314"/>
                  </a:cubicBezTo>
                  <a:cubicBezTo>
                    <a:pt x="1219" y="325"/>
                    <a:pt x="1230" y="347"/>
                    <a:pt x="1233" y="354"/>
                  </a:cubicBezTo>
                  <a:cubicBezTo>
                    <a:pt x="1236" y="362"/>
                    <a:pt x="1250" y="371"/>
                    <a:pt x="1271" y="378"/>
                  </a:cubicBezTo>
                  <a:cubicBezTo>
                    <a:pt x="1275" y="379"/>
                    <a:pt x="1284" y="381"/>
                    <a:pt x="1294" y="382"/>
                  </a:cubicBezTo>
                  <a:lnTo>
                    <a:pt x="1294" y="383"/>
                  </a:lnTo>
                  <a:cubicBezTo>
                    <a:pt x="1308" y="384"/>
                    <a:pt x="1321" y="385"/>
                    <a:pt x="1327" y="397"/>
                  </a:cubicBezTo>
                  <a:cubicBezTo>
                    <a:pt x="1328" y="400"/>
                    <a:pt x="1330" y="403"/>
                    <a:pt x="1331" y="406"/>
                  </a:cubicBezTo>
                  <a:cubicBezTo>
                    <a:pt x="1335" y="415"/>
                    <a:pt x="1343" y="431"/>
                    <a:pt x="1348" y="433"/>
                  </a:cubicBezTo>
                  <a:cubicBezTo>
                    <a:pt x="1349" y="433"/>
                    <a:pt x="1350" y="433"/>
                    <a:pt x="1352" y="433"/>
                  </a:cubicBezTo>
                  <a:cubicBezTo>
                    <a:pt x="1354" y="433"/>
                    <a:pt x="1356" y="433"/>
                    <a:pt x="1359" y="433"/>
                  </a:cubicBezTo>
                  <a:cubicBezTo>
                    <a:pt x="1362" y="433"/>
                    <a:pt x="1364" y="432"/>
                    <a:pt x="1367" y="432"/>
                  </a:cubicBezTo>
                  <a:cubicBezTo>
                    <a:pt x="1378" y="432"/>
                    <a:pt x="1380" y="439"/>
                    <a:pt x="1380" y="443"/>
                  </a:cubicBezTo>
                  <a:cubicBezTo>
                    <a:pt x="1380" y="454"/>
                    <a:pt x="1383" y="467"/>
                    <a:pt x="1405" y="489"/>
                  </a:cubicBezTo>
                  <a:cubicBezTo>
                    <a:pt x="1419" y="503"/>
                    <a:pt x="1428" y="507"/>
                    <a:pt x="1431" y="507"/>
                  </a:cubicBezTo>
                  <a:cubicBezTo>
                    <a:pt x="1431" y="507"/>
                    <a:pt x="1431" y="506"/>
                    <a:pt x="1430" y="505"/>
                  </a:cubicBezTo>
                  <a:lnTo>
                    <a:pt x="1429" y="502"/>
                  </a:lnTo>
                  <a:cubicBezTo>
                    <a:pt x="1424" y="492"/>
                    <a:pt x="1419" y="483"/>
                    <a:pt x="1422" y="477"/>
                  </a:cubicBezTo>
                  <a:cubicBezTo>
                    <a:pt x="1424" y="476"/>
                    <a:pt x="1426" y="473"/>
                    <a:pt x="1431" y="473"/>
                  </a:cubicBezTo>
                  <a:cubicBezTo>
                    <a:pt x="1444" y="473"/>
                    <a:pt x="1471" y="470"/>
                    <a:pt x="1486" y="457"/>
                  </a:cubicBezTo>
                  <a:cubicBezTo>
                    <a:pt x="1498" y="447"/>
                    <a:pt x="1507" y="443"/>
                    <a:pt x="1516" y="443"/>
                  </a:cubicBezTo>
                  <a:cubicBezTo>
                    <a:pt x="1523" y="443"/>
                    <a:pt x="1529" y="446"/>
                    <a:pt x="1537" y="451"/>
                  </a:cubicBezTo>
                  <a:cubicBezTo>
                    <a:pt x="1546" y="456"/>
                    <a:pt x="1551" y="457"/>
                    <a:pt x="1553" y="457"/>
                  </a:cubicBezTo>
                  <a:cubicBezTo>
                    <a:pt x="1554" y="457"/>
                    <a:pt x="1555" y="457"/>
                    <a:pt x="1555" y="457"/>
                  </a:cubicBezTo>
                  <a:cubicBezTo>
                    <a:pt x="1557" y="448"/>
                    <a:pt x="1562" y="425"/>
                    <a:pt x="1572" y="421"/>
                  </a:cubicBezTo>
                  <a:lnTo>
                    <a:pt x="1572" y="421"/>
                  </a:lnTo>
                  <a:lnTo>
                    <a:pt x="1574" y="421"/>
                  </a:lnTo>
                  <a:cubicBezTo>
                    <a:pt x="1581" y="421"/>
                    <a:pt x="1585" y="429"/>
                    <a:pt x="1592" y="443"/>
                  </a:cubicBezTo>
                  <a:cubicBezTo>
                    <a:pt x="1596" y="451"/>
                    <a:pt x="1601" y="462"/>
                    <a:pt x="1608" y="472"/>
                  </a:cubicBezTo>
                  <a:cubicBezTo>
                    <a:pt x="1621" y="492"/>
                    <a:pt x="1623" y="492"/>
                    <a:pt x="1638" y="494"/>
                  </a:cubicBezTo>
                  <a:cubicBezTo>
                    <a:pt x="1642" y="495"/>
                    <a:pt x="1646" y="496"/>
                    <a:pt x="1652" y="497"/>
                  </a:cubicBezTo>
                  <a:cubicBezTo>
                    <a:pt x="1675" y="501"/>
                    <a:pt x="1686" y="510"/>
                    <a:pt x="1698" y="518"/>
                  </a:cubicBezTo>
                  <a:cubicBezTo>
                    <a:pt x="1701" y="521"/>
                    <a:pt x="1705" y="524"/>
                    <a:pt x="1709" y="526"/>
                  </a:cubicBezTo>
                  <a:cubicBezTo>
                    <a:pt x="1719" y="533"/>
                    <a:pt x="1730" y="544"/>
                    <a:pt x="1739" y="554"/>
                  </a:cubicBezTo>
                  <a:cubicBezTo>
                    <a:pt x="1745" y="560"/>
                    <a:pt x="1751" y="567"/>
                    <a:pt x="1755" y="570"/>
                  </a:cubicBezTo>
                  <a:cubicBezTo>
                    <a:pt x="1767" y="579"/>
                    <a:pt x="1801" y="615"/>
                    <a:pt x="1802" y="617"/>
                  </a:cubicBezTo>
                  <a:lnTo>
                    <a:pt x="1803" y="618"/>
                  </a:lnTo>
                  <a:lnTo>
                    <a:pt x="1806" y="675"/>
                  </a:lnTo>
                  <a:lnTo>
                    <a:pt x="1802" y="675"/>
                  </a:lnTo>
                  <a:cubicBezTo>
                    <a:pt x="1798" y="675"/>
                    <a:pt x="1792" y="675"/>
                    <a:pt x="1787" y="675"/>
                  </a:cubicBezTo>
                  <a:cubicBezTo>
                    <a:pt x="1779" y="675"/>
                    <a:pt x="1770" y="675"/>
                    <a:pt x="1763" y="676"/>
                  </a:cubicBezTo>
                  <a:cubicBezTo>
                    <a:pt x="1753" y="676"/>
                    <a:pt x="1745" y="676"/>
                    <a:pt x="1738" y="676"/>
                  </a:cubicBezTo>
                  <a:lnTo>
                    <a:pt x="1737" y="676"/>
                  </a:lnTo>
                  <a:cubicBezTo>
                    <a:pt x="1730" y="676"/>
                    <a:pt x="1723" y="676"/>
                    <a:pt x="1716" y="677"/>
                  </a:cubicBezTo>
                  <a:cubicBezTo>
                    <a:pt x="1707" y="678"/>
                    <a:pt x="1706" y="681"/>
                    <a:pt x="1703" y="686"/>
                  </a:cubicBezTo>
                  <a:cubicBezTo>
                    <a:pt x="1701" y="690"/>
                    <a:pt x="1699" y="694"/>
                    <a:pt x="1695" y="698"/>
                  </a:cubicBezTo>
                  <a:cubicBezTo>
                    <a:pt x="1686" y="707"/>
                    <a:pt x="1680" y="708"/>
                    <a:pt x="1670" y="708"/>
                  </a:cubicBezTo>
                  <a:lnTo>
                    <a:pt x="1660" y="708"/>
                  </a:lnTo>
                  <a:cubicBezTo>
                    <a:pt x="1647" y="708"/>
                    <a:pt x="1646" y="708"/>
                    <a:pt x="1641" y="712"/>
                  </a:cubicBezTo>
                  <a:lnTo>
                    <a:pt x="1639" y="714"/>
                  </a:lnTo>
                  <a:cubicBezTo>
                    <a:pt x="1639" y="717"/>
                    <a:pt x="1639" y="726"/>
                    <a:pt x="1649" y="734"/>
                  </a:cubicBezTo>
                  <a:cubicBezTo>
                    <a:pt x="1656" y="740"/>
                    <a:pt x="1663" y="743"/>
                    <a:pt x="1670" y="746"/>
                  </a:cubicBezTo>
                  <a:cubicBezTo>
                    <a:pt x="1676" y="749"/>
                    <a:pt x="1683" y="752"/>
                    <a:pt x="1689" y="757"/>
                  </a:cubicBezTo>
                  <a:cubicBezTo>
                    <a:pt x="1697" y="764"/>
                    <a:pt x="1709" y="768"/>
                    <a:pt x="1722" y="771"/>
                  </a:cubicBezTo>
                  <a:cubicBezTo>
                    <a:pt x="1726" y="773"/>
                    <a:pt x="1731" y="774"/>
                    <a:pt x="1735" y="775"/>
                  </a:cubicBezTo>
                  <a:cubicBezTo>
                    <a:pt x="1747" y="779"/>
                    <a:pt x="1757" y="781"/>
                    <a:pt x="1767" y="781"/>
                  </a:cubicBezTo>
                  <a:cubicBezTo>
                    <a:pt x="1772" y="781"/>
                    <a:pt x="1777" y="781"/>
                    <a:pt x="1781" y="780"/>
                  </a:cubicBezTo>
                  <a:cubicBezTo>
                    <a:pt x="1793" y="777"/>
                    <a:pt x="1795" y="775"/>
                    <a:pt x="1799" y="768"/>
                  </a:cubicBezTo>
                  <a:lnTo>
                    <a:pt x="1801" y="765"/>
                  </a:lnTo>
                  <a:cubicBezTo>
                    <a:pt x="1805" y="759"/>
                    <a:pt x="1811" y="756"/>
                    <a:pt x="1819" y="756"/>
                  </a:cubicBezTo>
                  <a:cubicBezTo>
                    <a:pt x="1822" y="756"/>
                    <a:pt x="1824" y="756"/>
                    <a:pt x="1826" y="756"/>
                  </a:cubicBezTo>
                  <a:lnTo>
                    <a:pt x="1828" y="756"/>
                  </a:lnTo>
                  <a:lnTo>
                    <a:pt x="1830" y="758"/>
                  </a:lnTo>
                  <a:cubicBezTo>
                    <a:pt x="1834" y="764"/>
                    <a:pt x="1839" y="772"/>
                    <a:pt x="1840" y="785"/>
                  </a:cubicBezTo>
                  <a:cubicBezTo>
                    <a:pt x="1841" y="804"/>
                    <a:pt x="1852" y="830"/>
                    <a:pt x="1852" y="830"/>
                  </a:cubicBezTo>
                  <a:cubicBezTo>
                    <a:pt x="1853" y="833"/>
                    <a:pt x="1855" y="837"/>
                    <a:pt x="1857" y="843"/>
                  </a:cubicBezTo>
                  <a:cubicBezTo>
                    <a:pt x="1863" y="861"/>
                    <a:pt x="1875" y="892"/>
                    <a:pt x="1870" y="911"/>
                  </a:cubicBezTo>
                  <a:cubicBezTo>
                    <a:pt x="1866" y="928"/>
                    <a:pt x="1875" y="947"/>
                    <a:pt x="1884" y="964"/>
                  </a:cubicBezTo>
                  <a:cubicBezTo>
                    <a:pt x="1886" y="969"/>
                    <a:pt x="1888" y="974"/>
                    <a:pt x="1890" y="978"/>
                  </a:cubicBezTo>
                  <a:cubicBezTo>
                    <a:pt x="1894" y="987"/>
                    <a:pt x="1898" y="1000"/>
                    <a:pt x="1902" y="1011"/>
                  </a:cubicBezTo>
                  <a:cubicBezTo>
                    <a:pt x="1906" y="1024"/>
                    <a:pt x="1910" y="1037"/>
                    <a:pt x="1913" y="1041"/>
                  </a:cubicBezTo>
                  <a:cubicBezTo>
                    <a:pt x="1919" y="1051"/>
                    <a:pt x="1937" y="1110"/>
                    <a:pt x="1937" y="1122"/>
                  </a:cubicBezTo>
                  <a:lnTo>
                    <a:pt x="1937" y="1126"/>
                  </a:lnTo>
                  <a:lnTo>
                    <a:pt x="1933" y="1126"/>
                  </a:lnTo>
                  <a:cubicBezTo>
                    <a:pt x="1921" y="1126"/>
                    <a:pt x="1920" y="1128"/>
                    <a:pt x="1917" y="1134"/>
                  </a:cubicBezTo>
                  <a:cubicBezTo>
                    <a:pt x="1914" y="1138"/>
                    <a:pt x="1910" y="1144"/>
                    <a:pt x="1902" y="1151"/>
                  </a:cubicBezTo>
                  <a:cubicBezTo>
                    <a:pt x="1883" y="1166"/>
                    <a:pt x="1883" y="1166"/>
                    <a:pt x="1870" y="1181"/>
                  </a:cubicBezTo>
                  <a:cubicBezTo>
                    <a:pt x="1867" y="1184"/>
                    <a:pt x="1865" y="1187"/>
                    <a:pt x="1863" y="1190"/>
                  </a:cubicBezTo>
                  <a:cubicBezTo>
                    <a:pt x="1860" y="1194"/>
                    <a:pt x="1857" y="1197"/>
                    <a:pt x="1852" y="1197"/>
                  </a:cubicBezTo>
                  <a:cubicBezTo>
                    <a:pt x="1850" y="1197"/>
                    <a:pt x="1847" y="1197"/>
                    <a:pt x="1842" y="1195"/>
                  </a:cubicBezTo>
                  <a:cubicBezTo>
                    <a:pt x="1833" y="1193"/>
                    <a:pt x="1827" y="1192"/>
                    <a:pt x="1819" y="1192"/>
                  </a:cubicBezTo>
                  <a:cubicBezTo>
                    <a:pt x="1814" y="1192"/>
                    <a:pt x="1807" y="1192"/>
                    <a:pt x="1799" y="1191"/>
                  </a:cubicBezTo>
                  <a:cubicBezTo>
                    <a:pt x="1790" y="1190"/>
                    <a:pt x="1784" y="1187"/>
                    <a:pt x="1782" y="1182"/>
                  </a:cubicBezTo>
                  <a:cubicBezTo>
                    <a:pt x="1778" y="1175"/>
                    <a:pt x="1783" y="1166"/>
                    <a:pt x="1787" y="1159"/>
                  </a:cubicBezTo>
                  <a:cubicBezTo>
                    <a:pt x="1793" y="1149"/>
                    <a:pt x="1811" y="1126"/>
                    <a:pt x="1834" y="1110"/>
                  </a:cubicBezTo>
                  <a:cubicBezTo>
                    <a:pt x="1847" y="1101"/>
                    <a:pt x="1844" y="1093"/>
                    <a:pt x="1841" y="1082"/>
                  </a:cubicBezTo>
                  <a:cubicBezTo>
                    <a:pt x="1840" y="1076"/>
                    <a:pt x="1838" y="1070"/>
                    <a:pt x="1839" y="1065"/>
                  </a:cubicBezTo>
                  <a:cubicBezTo>
                    <a:pt x="1840" y="1056"/>
                    <a:pt x="1839" y="1051"/>
                    <a:pt x="1838" y="1050"/>
                  </a:cubicBezTo>
                  <a:lnTo>
                    <a:pt x="1834" y="1045"/>
                  </a:lnTo>
                  <a:lnTo>
                    <a:pt x="1835" y="1049"/>
                  </a:lnTo>
                  <a:cubicBezTo>
                    <a:pt x="1832" y="1050"/>
                    <a:pt x="1825" y="1052"/>
                    <a:pt x="1817" y="1052"/>
                  </a:cubicBezTo>
                  <a:cubicBezTo>
                    <a:pt x="1811" y="1052"/>
                    <a:pt x="1802" y="1051"/>
                    <a:pt x="1795" y="1047"/>
                  </a:cubicBezTo>
                  <a:cubicBezTo>
                    <a:pt x="1792" y="1045"/>
                    <a:pt x="1790" y="1043"/>
                    <a:pt x="1788" y="1043"/>
                  </a:cubicBezTo>
                  <a:cubicBezTo>
                    <a:pt x="1787" y="1043"/>
                    <a:pt x="1785" y="1045"/>
                    <a:pt x="1782" y="1048"/>
                  </a:cubicBezTo>
                  <a:lnTo>
                    <a:pt x="1778" y="1051"/>
                  </a:lnTo>
                  <a:cubicBezTo>
                    <a:pt x="1767" y="1060"/>
                    <a:pt x="1766" y="1060"/>
                    <a:pt x="1753" y="1064"/>
                  </a:cubicBezTo>
                  <a:cubicBezTo>
                    <a:pt x="1750" y="1065"/>
                    <a:pt x="1748" y="1066"/>
                    <a:pt x="1746" y="1066"/>
                  </a:cubicBezTo>
                  <a:cubicBezTo>
                    <a:pt x="1739" y="1066"/>
                    <a:pt x="1736" y="1061"/>
                    <a:pt x="1733" y="1057"/>
                  </a:cubicBezTo>
                  <a:cubicBezTo>
                    <a:pt x="1732" y="1055"/>
                    <a:pt x="1730" y="1053"/>
                    <a:pt x="1727" y="1051"/>
                  </a:cubicBezTo>
                  <a:cubicBezTo>
                    <a:pt x="1726" y="1050"/>
                    <a:pt x="1725" y="1050"/>
                    <a:pt x="1724" y="1050"/>
                  </a:cubicBezTo>
                  <a:cubicBezTo>
                    <a:pt x="1722" y="1050"/>
                    <a:pt x="1719" y="1052"/>
                    <a:pt x="1715" y="1055"/>
                  </a:cubicBezTo>
                  <a:cubicBezTo>
                    <a:pt x="1711" y="1057"/>
                    <a:pt x="1708" y="1060"/>
                    <a:pt x="1703" y="1062"/>
                  </a:cubicBezTo>
                  <a:cubicBezTo>
                    <a:pt x="1700" y="1064"/>
                    <a:pt x="1696" y="1065"/>
                    <a:pt x="1693" y="1065"/>
                  </a:cubicBezTo>
                  <a:cubicBezTo>
                    <a:pt x="1683" y="1065"/>
                    <a:pt x="1677" y="1056"/>
                    <a:pt x="1674" y="1049"/>
                  </a:cubicBezTo>
                  <a:cubicBezTo>
                    <a:pt x="1672" y="1046"/>
                    <a:pt x="1671" y="1041"/>
                    <a:pt x="1669" y="1036"/>
                  </a:cubicBezTo>
                  <a:cubicBezTo>
                    <a:pt x="1666" y="1029"/>
                    <a:pt x="1663" y="1020"/>
                    <a:pt x="1659" y="1015"/>
                  </a:cubicBezTo>
                  <a:cubicBezTo>
                    <a:pt x="1657" y="1012"/>
                    <a:pt x="1655" y="1008"/>
                    <a:pt x="1654" y="1004"/>
                  </a:cubicBezTo>
                  <a:cubicBezTo>
                    <a:pt x="1652" y="997"/>
                    <a:pt x="1650" y="994"/>
                    <a:pt x="1644" y="993"/>
                  </a:cubicBezTo>
                  <a:cubicBezTo>
                    <a:pt x="1630" y="990"/>
                    <a:pt x="1627" y="985"/>
                    <a:pt x="1619" y="973"/>
                  </a:cubicBezTo>
                  <a:lnTo>
                    <a:pt x="1618" y="971"/>
                  </a:lnTo>
                  <a:cubicBezTo>
                    <a:pt x="1610" y="960"/>
                    <a:pt x="1607" y="959"/>
                    <a:pt x="1605" y="959"/>
                  </a:cubicBezTo>
                  <a:cubicBezTo>
                    <a:pt x="1604" y="959"/>
                    <a:pt x="1602" y="961"/>
                    <a:pt x="1601" y="964"/>
                  </a:cubicBezTo>
                  <a:cubicBezTo>
                    <a:pt x="1595" y="978"/>
                    <a:pt x="1596" y="983"/>
                    <a:pt x="1604" y="990"/>
                  </a:cubicBezTo>
                  <a:cubicBezTo>
                    <a:pt x="1606" y="993"/>
                    <a:pt x="1609" y="995"/>
                    <a:pt x="1611" y="996"/>
                  </a:cubicBezTo>
                  <a:cubicBezTo>
                    <a:pt x="1615" y="999"/>
                    <a:pt x="1619" y="1002"/>
                    <a:pt x="1619" y="1007"/>
                  </a:cubicBezTo>
                  <a:cubicBezTo>
                    <a:pt x="1620" y="1010"/>
                    <a:pt x="1617" y="1014"/>
                    <a:pt x="1615" y="1016"/>
                  </a:cubicBezTo>
                  <a:cubicBezTo>
                    <a:pt x="1607" y="1024"/>
                    <a:pt x="1597" y="1025"/>
                    <a:pt x="1585" y="1027"/>
                  </a:cubicBezTo>
                  <a:lnTo>
                    <a:pt x="1574" y="1028"/>
                  </a:lnTo>
                  <a:cubicBezTo>
                    <a:pt x="1563" y="1029"/>
                    <a:pt x="1562" y="1030"/>
                    <a:pt x="1548" y="1048"/>
                  </a:cubicBezTo>
                  <a:cubicBezTo>
                    <a:pt x="1541" y="1056"/>
                    <a:pt x="1537" y="1062"/>
                    <a:pt x="1535" y="1066"/>
                  </a:cubicBezTo>
                  <a:cubicBezTo>
                    <a:pt x="1530" y="1073"/>
                    <a:pt x="1528" y="1076"/>
                    <a:pt x="1520" y="1080"/>
                  </a:cubicBezTo>
                  <a:cubicBezTo>
                    <a:pt x="1513" y="1082"/>
                    <a:pt x="1510" y="1085"/>
                    <a:pt x="1505" y="1089"/>
                  </a:cubicBezTo>
                  <a:cubicBezTo>
                    <a:pt x="1503" y="1091"/>
                    <a:pt x="1501" y="1094"/>
                    <a:pt x="1497" y="1096"/>
                  </a:cubicBezTo>
                  <a:cubicBezTo>
                    <a:pt x="1489" y="1103"/>
                    <a:pt x="1490" y="1118"/>
                    <a:pt x="1492" y="1132"/>
                  </a:cubicBezTo>
                  <a:cubicBezTo>
                    <a:pt x="1494" y="1143"/>
                    <a:pt x="1488" y="1154"/>
                    <a:pt x="1482" y="1166"/>
                  </a:cubicBezTo>
                  <a:cubicBezTo>
                    <a:pt x="1480" y="1170"/>
                    <a:pt x="1478" y="1174"/>
                    <a:pt x="1476" y="1178"/>
                  </a:cubicBezTo>
                  <a:cubicBezTo>
                    <a:pt x="1473" y="1185"/>
                    <a:pt x="1470" y="1190"/>
                    <a:pt x="1464" y="1190"/>
                  </a:cubicBezTo>
                  <a:cubicBezTo>
                    <a:pt x="1462" y="1190"/>
                    <a:pt x="1460" y="1189"/>
                    <a:pt x="1458" y="1188"/>
                  </a:cubicBezTo>
                  <a:cubicBezTo>
                    <a:pt x="1456" y="1188"/>
                    <a:pt x="1454" y="1187"/>
                    <a:pt x="1451" y="1187"/>
                  </a:cubicBezTo>
                  <a:cubicBezTo>
                    <a:pt x="1450" y="1186"/>
                    <a:pt x="1449" y="1186"/>
                    <a:pt x="1448" y="1186"/>
                  </a:cubicBezTo>
                  <a:cubicBezTo>
                    <a:pt x="1446" y="1186"/>
                    <a:pt x="1446" y="1186"/>
                    <a:pt x="1445" y="1193"/>
                  </a:cubicBezTo>
                  <a:cubicBezTo>
                    <a:pt x="1444" y="1197"/>
                    <a:pt x="1443" y="1203"/>
                    <a:pt x="1439" y="1211"/>
                  </a:cubicBezTo>
                  <a:cubicBezTo>
                    <a:pt x="1437" y="1216"/>
                    <a:pt x="1435" y="1219"/>
                    <a:pt x="1434" y="1222"/>
                  </a:cubicBezTo>
                  <a:cubicBezTo>
                    <a:pt x="1432" y="1229"/>
                    <a:pt x="1430" y="1230"/>
                    <a:pt x="1421" y="1232"/>
                  </a:cubicBezTo>
                  <a:cubicBezTo>
                    <a:pt x="1421" y="1232"/>
                    <a:pt x="1420" y="1232"/>
                    <a:pt x="1419" y="1232"/>
                  </a:cubicBezTo>
                  <a:cubicBezTo>
                    <a:pt x="1411" y="1232"/>
                    <a:pt x="1407" y="1224"/>
                    <a:pt x="1403" y="1217"/>
                  </a:cubicBezTo>
                  <a:cubicBezTo>
                    <a:pt x="1401" y="1212"/>
                    <a:pt x="1399" y="1208"/>
                    <a:pt x="1396" y="1205"/>
                  </a:cubicBezTo>
                  <a:cubicBezTo>
                    <a:pt x="1394" y="1202"/>
                    <a:pt x="1392" y="1202"/>
                    <a:pt x="1391" y="1202"/>
                  </a:cubicBezTo>
                  <a:cubicBezTo>
                    <a:pt x="1388" y="1202"/>
                    <a:pt x="1384" y="1204"/>
                    <a:pt x="1379" y="1206"/>
                  </a:cubicBezTo>
                  <a:cubicBezTo>
                    <a:pt x="1376" y="1208"/>
                    <a:pt x="1372" y="1211"/>
                    <a:pt x="1368" y="1212"/>
                  </a:cubicBezTo>
                  <a:cubicBezTo>
                    <a:pt x="1354" y="1218"/>
                    <a:pt x="1353" y="1221"/>
                    <a:pt x="1351" y="1238"/>
                  </a:cubicBezTo>
                  <a:cubicBezTo>
                    <a:pt x="1349" y="1252"/>
                    <a:pt x="1345" y="1256"/>
                    <a:pt x="1335" y="1256"/>
                  </a:cubicBezTo>
                  <a:lnTo>
                    <a:pt x="1329" y="1256"/>
                  </a:lnTo>
                  <a:cubicBezTo>
                    <a:pt x="1320" y="1256"/>
                    <a:pt x="1317" y="1248"/>
                    <a:pt x="1314" y="1242"/>
                  </a:cubicBezTo>
                  <a:cubicBezTo>
                    <a:pt x="1312" y="1238"/>
                    <a:pt x="1310" y="1234"/>
                    <a:pt x="1307" y="1231"/>
                  </a:cubicBezTo>
                  <a:cubicBezTo>
                    <a:pt x="1307" y="1231"/>
                    <a:pt x="1306" y="1231"/>
                    <a:pt x="1305" y="1231"/>
                  </a:cubicBezTo>
                  <a:cubicBezTo>
                    <a:pt x="1300" y="1231"/>
                    <a:pt x="1291" y="1239"/>
                    <a:pt x="1285" y="1250"/>
                  </a:cubicBezTo>
                  <a:cubicBezTo>
                    <a:pt x="1283" y="1253"/>
                    <a:pt x="1282" y="1256"/>
                    <a:pt x="1280" y="1259"/>
                  </a:cubicBezTo>
                  <a:cubicBezTo>
                    <a:pt x="1278" y="1265"/>
                    <a:pt x="1276" y="1271"/>
                    <a:pt x="1266" y="1277"/>
                  </a:cubicBezTo>
                  <a:cubicBezTo>
                    <a:pt x="1261" y="1280"/>
                    <a:pt x="1258" y="1282"/>
                    <a:pt x="1255" y="1283"/>
                  </a:cubicBezTo>
                  <a:cubicBezTo>
                    <a:pt x="1250" y="1285"/>
                    <a:pt x="1248" y="1287"/>
                    <a:pt x="1241" y="1296"/>
                  </a:cubicBezTo>
                  <a:lnTo>
                    <a:pt x="1237" y="1301"/>
                  </a:lnTo>
                  <a:cubicBezTo>
                    <a:pt x="1230" y="1312"/>
                    <a:pt x="1228" y="1313"/>
                    <a:pt x="1214" y="1313"/>
                  </a:cubicBezTo>
                  <a:cubicBezTo>
                    <a:pt x="1210" y="1313"/>
                    <a:pt x="1207" y="1312"/>
                    <a:pt x="1205" y="1309"/>
                  </a:cubicBezTo>
                  <a:cubicBezTo>
                    <a:pt x="1201" y="1304"/>
                    <a:pt x="1203" y="1297"/>
                    <a:pt x="1204" y="1290"/>
                  </a:cubicBezTo>
                  <a:cubicBezTo>
                    <a:pt x="1205" y="1288"/>
                    <a:pt x="1205" y="1286"/>
                    <a:pt x="1206" y="1284"/>
                  </a:cubicBezTo>
                  <a:cubicBezTo>
                    <a:pt x="1204" y="1285"/>
                    <a:pt x="1203" y="1286"/>
                    <a:pt x="1202" y="1287"/>
                  </a:cubicBezTo>
                  <a:cubicBezTo>
                    <a:pt x="1197" y="1291"/>
                    <a:pt x="1191" y="1295"/>
                    <a:pt x="1185" y="1297"/>
                  </a:cubicBezTo>
                  <a:cubicBezTo>
                    <a:pt x="1181" y="1299"/>
                    <a:pt x="1177" y="1299"/>
                    <a:pt x="1173" y="1299"/>
                  </a:cubicBezTo>
                  <a:cubicBezTo>
                    <a:pt x="1166" y="1299"/>
                    <a:pt x="1161" y="1296"/>
                    <a:pt x="1156" y="1293"/>
                  </a:cubicBezTo>
                  <a:cubicBezTo>
                    <a:pt x="1149" y="1294"/>
                    <a:pt x="1133" y="1296"/>
                    <a:pt x="1126" y="1299"/>
                  </a:cubicBezTo>
                  <a:cubicBezTo>
                    <a:pt x="1123" y="1301"/>
                    <a:pt x="1121" y="1302"/>
                    <a:pt x="1118" y="1302"/>
                  </a:cubicBezTo>
                  <a:cubicBezTo>
                    <a:pt x="1113" y="1302"/>
                    <a:pt x="1109" y="1299"/>
                    <a:pt x="1103" y="1295"/>
                  </a:cubicBezTo>
                  <a:lnTo>
                    <a:pt x="1099" y="1293"/>
                  </a:lnTo>
                  <a:cubicBezTo>
                    <a:pt x="1094" y="1290"/>
                    <a:pt x="1091" y="1284"/>
                    <a:pt x="1088" y="1280"/>
                  </a:cubicBezTo>
                  <a:cubicBezTo>
                    <a:pt x="1085" y="1274"/>
                    <a:pt x="1083" y="1271"/>
                    <a:pt x="1079" y="1271"/>
                  </a:cubicBezTo>
                  <a:cubicBezTo>
                    <a:pt x="1078" y="1271"/>
                    <a:pt x="1077" y="1271"/>
                    <a:pt x="1076" y="1271"/>
                  </a:cubicBezTo>
                  <a:cubicBezTo>
                    <a:pt x="1072" y="1272"/>
                    <a:pt x="1069" y="1273"/>
                    <a:pt x="1066" y="1273"/>
                  </a:cubicBezTo>
                  <a:cubicBezTo>
                    <a:pt x="1058" y="1273"/>
                    <a:pt x="1054" y="1270"/>
                    <a:pt x="1052" y="1267"/>
                  </a:cubicBezTo>
                  <a:cubicBezTo>
                    <a:pt x="1049" y="1264"/>
                    <a:pt x="1048" y="1259"/>
                    <a:pt x="1049" y="1254"/>
                  </a:cubicBezTo>
                  <a:cubicBezTo>
                    <a:pt x="1049" y="1251"/>
                    <a:pt x="1049" y="1248"/>
                    <a:pt x="1047" y="1247"/>
                  </a:cubicBezTo>
                  <a:cubicBezTo>
                    <a:pt x="1046" y="1244"/>
                    <a:pt x="1042" y="1243"/>
                    <a:pt x="1039" y="1243"/>
                  </a:cubicBezTo>
                  <a:cubicBezTo>
                    <a:pt x="1036" y="1243"/>
                    <a:pt x="1033" y="1244"/>
                    <a:pt x="1030" y="1245"/>
                  </a:cubicBezTo>
                  <a:cubicBezTo>
                    <a:pt x="1024" y="1248"/>
                    <a:pt x="1020" y="1249"/>
                    <a:pt x="1015" y="1249"/>
                  </a:cubicBezTo>
                  <a:cubicBezTo>
                    <a:pt x="1010" y="1249"/>
                    <a:pt x="1006" y="1247"/>
                    <a:pt x="1001" y="1245"/>
                  </a:cubicBezTo>
                  <a:cubicBezTo>
                    <a:pt x="998" y="1245"/>
                    <a:pt x="996" y="1244"/>
                    <a:pt x="993" y="1243"/>
                  </a:cubicBezTo>
                  <a:cubicBezTo>
                    <a:pt x="990" y="1242"/>
                    <a:pt x="987" y="1242"/>
                    <a:pt x="985" y="1242"/>
                  </a:cubicBezTo>
                  <a:cubicBezTo>
                    <a:pt x="979" y="1242"/>
                    <a:pt x="974" y="1244"/>
                    <a:pt x="967" y="1246"/>
                  </a:cubicBezTo>
                  <a:cubicBezTo>
                    <a:pt x="963" y="1248"/>
                    <a:pt x="958" y="1250"/>
                    <a:pt x="952" y="1252"/>
                  </a:cubicBezTo>
                  <a:cubicBezTo>
                    <a:pt x="949" y="1253"/>
                    <a:pt x="946" y="1253"/>
                    <a:pt x="944" y="1253"/>
                  </a:cubicBezTo>
                  <a:cubicBezTo>
                    <a:pt x="931" y="1253"/>
                    <a:pt x="925" y="1242"/>
                    <a:pt x="921" y="1234"/>
                  </a:cubicBezTo>
                  <a:cubicBezTo>
                    <a:pt x="919" y="1230"/>
                    <a:pt x="917" y="1227"/>
                    <a:pt x="915" y="1225"/>
                  </a:cubicBezTo>
                  <a:cubicBezTo>
                    <a:pt x="904" y="1214"/>
                    <a:pt x="880" y="1193"/>
                    <a:pt x="867" y="1191"/>
                  </a:cubicBezTo>
                  <a:cubicBezTo>
                    <a:pt x="861" y="1190"/>
                    <a:pt x="857" y="1190"/>
                    <a:pt x="852" y="1190"/>
                  </a:cubicBezTo>
                  <a:cubicBezTo>
                    <a:pt x="845" y="1189"/>
                    <a:pt x="839" y="1189"/>
                    <a:pt x="833" y="1186"/>
                  </a:cubicBezTo>
                  <a:cubicBezTo>
                    <a:pt x="829" y="1184"/>
                    <a:pt x="826" y="1180"/>
                    <a:pt x="824" y="1177"/>
                  </a:cubicBezTo>
                  <a:cubicBezTo>
                    <a:pt x="821" y="1173"/>
                    <a:pt x="819" y="1170"/>
                    <a:pt x="815" y="1169"/>
                  </a:cubicBezTo>
                  <a:cubicBezTo>
                    <a:pt x="813" y="1169"/>
                    <a:pt x="812" y="1169"/>
                    <a:pt x="811" y="1169"/>
                  </a:cubicBezTo>
                  <a:cubicBezTo>
                    <a:pt x="804" y="1169"/>
                    <a:pt x="794" y="1173"/>
                    <a:pt x="785" y="1179"/>
                  </a:cubicBezTo>
                  <a:cubicBezTo>
                    <a:pt x="780" y="1183"/>
                    <a:pt x="774" y="1187"/>
                    <a:pt x="768" y="1187"/>
                  </a:cubicBezTo>
                  <a:cubicBezTo>
                    <a:pt x="762" y="1187"/>
                    <a:pt x="757" y="1184"/>
                    <a:pt x="752" y="1179"/>
                  </a:cubicBezTo>
                  <a:cubicBezTo>
                    <a:pt x="749" y="1176"/>
                    <a:pt x="747" y="1174"/>
                    <a:pt x="746" y="1173"/>
                  </a:cubicBezTo>
                  <a:cubicBezTo>
                    <a:pt x="745" y="1172"/>
                    <a:pt x="744" y="1171"/>
                    <a:pt x="744" y="1170"/>
                  </a:cubicBezTo>
                  <a:cubicBezTo>
                    <a:pt x="743" y="1171"/>
                    <a:pt x="743" y="1171"/>
                    <a:pt x="743" y="1172"/>
                  </a:cubicBezTo>
                  <a:cubicBezTo>
                    <a:pt x="741" y="1184"/>
                    <a:pt x="731" y="1188"/>
                    <a:pt x="726" y="1190"/>
                  </a:cubicBezTo>
                  <a:cubicBezTo>
                    <a:pt x="726" y="1199"/>
                    <a:pt x="725" y="1221"/>
                    <a:pt x="709" y="1223"/>
                  </a:cubicBezTo>
                  <a:cubicBezTo>
                    <a:pt x="702" y="1225"/>
                    <a:pt x="701" y="1225"/>
                    <a:pt x="701" y="1226"/>
                  </a:cubicBezTo>
                  <a:cubicBezTo>
                    <a:pt x="700" y="1228"/>
                    <a:pt x="700" y="1230"/>
                    <a:pt x="699" y="1232"/>
                  </a:cubicBezTo>
                  <a:cubicBezTo>
                    <a:pt x="698" y="1237"/>
                    <a:pt x="693" y="1244"/>
                    <a:pt x="685" y="1244"/>
                  </a:cubicBezTo>
                  <a:cubicBezTo>
                    <a:pt x="682" y="1244"/>
                    <a:pt x="679" y="1243"/>
                    <a:pt x="676" y="1240"/>
                  </a:cubicBezTo>
                  <a:cubicBezTo>
                    <a:pt x="674" y="1239"/>
                    <a:pt x="673" y="1239"/>
                    <a:pt x="672" y="1239"/>
                  </a:cubicBezTo>
                  <a:cubicBezTo>
                    <a:pt x="669" y="1239"/>
                    <a:pt x="665" y="1243"/>
                    <a:pt x="659" y="1248"/>
                  </a:cubicBezTo>
                  <a:cubicBezTo>
                    <a:pt x="657" y="1249"/>
                    <a:pt x="655" y="1251"/>
                    <a:pt x="653" y="1253"/>
                  </a:cubicBezTo>
                  <a:cubicBezTo>
                    <a:pt x="648" y="1257"/>
                    <a:pt x="645" y="1259"/>
                    <a:pt x="642" y="1262"/>
                  </a:cubicBezTo>
                  <a:cubicBezTo>
                    <a:pt x="636" y="1266"/>
                    <a:pt x="632" y="1269"/>
                    <a:pt x="630" y="1274"/>
                  </a:cubicBezTo>
                  <a:cubicBezTo>
                    <a:pt x="626" y="1280"/>
                    <a:pt x="619" y="1283"/>
                    <a:pt x="612" y="1285"/>
                  </a:cubicBezTo>
                  <a:cubicBezTo>
                    <a:pt x="608" y="1287"/>
                    <a:pt x="604" y="1288"/>
                    <a:pt x="600" y="1290"/>
                  </a:cubicBezTo>
                  <a:cubicBezTo>
                    <a:pt x="597" y="1292"/>
                    <a:pt x="595" y="1293"/>
                    <a:pt x="592" y="1293"/>
                  </a:cubicBezTo>
                  <a:cubicBezTo>
                    <a:pt x="583" y="1293"/>
                    <a:pt x="573" y="1287"/>
                    <a:pt x="563" y="1282"/>
                  </a:cubicBezTo>
                  <a:cubicBezTo>
                    <a:pt x="559" y="1280"/>
                    <a:pt x="555" y="1277"/>
                    <a:pt x="551" y="1275"/>
                  </a:cubicBezTo>
                  <a:cubicBezTo>
                    <a:pt x="549" y="1275"/>
                    <a:pt x="547" y="1274"/>
                    <a:pt x="545" y="1274"/>
                  </a:cubicBezTo>
                  <a:cubicBezTo>
                    <a:pt x="539" y="1274"/>
                    <a:pt x="534" y="1279"/>
                    <a:pt x="529" y="1283"/>
                  </a:cubicBezTo>
                  <a:cubicBezTo>
                    <a:pt x="526" y="1286"/>
                    <a:pt x="523" y="1288"/>
                    <a:pt x="519" y="1290"/>
                  </a:cubicBezTo>
                  <a:cubicBezTo>
                    <a:pt x="508" y="1297"/>
                    <a:pt x="500" y="1304"/>
                    <a:pt x="490" y="1318"/>
                  </a:cubicBezTo>
                  <a:cubicBezTo>
                    <a:pt x="485" y="1325"/>
                    <a:pt x="487" y="1329"/>
                    <a:pt x="489" y="1335"/>
                  </a:cubicBezTo>
                  <a:cubicBezTo>
                    <a:pt x="491" y="1340"/>
                    <a:pt x="494" y="1346"/>
                    <a:pt x="493" y="1353"/>
                  </a:cubicBezTo>
                  <a:lnTo>
                    <a:pt x="492" y="1357"/>
                  </a:lnTo>
                  <a:cubicBezTo>
                    <a:pt x="491" y="1369"/>
                    <a:pt x="490" y="1372"/>
                    <a:pt x="486" y="1380"/>
                  </a:cubicBezTo>
                  <a:cubicBezTo>
                    <a:pt x="485" y="1383"/>
                    <a:pt x="482" y="1385"/>
                    <a:pt x="479" y="1385"/>
                  </a:cubicBezTo>
                  <a:cubicBezTo>
                    <a:pt x="475" y="1385"/>
                    <a:pt x="470" y="1382"/>
                    <a:pt x="464" y="1379"/>
                  </a:cubicBezTo>
                  <a:cubicBezTo>
                    <a:pt x="457" y="1375"/>
                    <a:pt x="449" y="1370"/>
                    <a:pt x="441" y="1369"/>
                  </a:cubicBezTo>
                  <a:cubicBezTo>
                    <a:pt x="437" y="1369"/>
                    <a:pt x="435" y="1369"/>
                    <a:pt x="432" y="1369"/>
                  </a:cubicBezTo>
                  <a:cubicBezTo>
                    <a:pt x="416" y="1369"/>
                    <a:pt x="415" y="1375"/>
                    <a:pt x="414" y="1377"/>
                  </a:cubicBezTo>
                  <a:cubicBezTo>
                    <a:pt x="411" y="1389"/>
                    <a:pt x="405" y="1391"/>
                    <a:pt x="395" y="1391"/>
                  </a:cubicBezTo>
                  <a:lnTo>
                    <a:pt x="352" y="1391"/>
                  </a:lnTo>
                  <a:lnTo>
                    <a:pt x="350" y="1391"/>
                  </a:lnTo>
                  <a:lnTo>
                    <a:pt x="348" y="1390"/>
                  </a:ln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8" name="Freeform 469">
              <a:extLst>
                <a:ext uri="{FF2B5EF4-FFF2-40B4-BE49-F238E27FC236}">
                  <a16:creationId xmlns:a16="http://schemas.microsoft.com/office/drawing/2014/main" id="{E0FCA0B9-9A9B-4583-9475-51D20490EAAF}"/>
                </a:ext>
              </a:extLst>
            </p:cNvPr>
            <p:cNvSpPr>
              <a:spLocks/>
            </p:cNvSpPr>
            <p:nvPr/>
          </p:nvSpPr>
          <p:spPr bwMode="auto">
            <a:xfrm>
              <a:off x="2746394" y="2070077"/>
              <a:ext cx="264615" cy="259214"/>
            </a:xfrm>
            <a:custGeom>
              <a:avLst/>
              <a:gdLst>
                <a:gd name="T0" fmla="*/ 187 w 306"/>
                <a:gd name="T1" fmla="*/ 263 h 298"/>
                <a:gd name="T2" fmla="*/ 176 w 306"/>
                <a:gd name="T3" fmla="*/ 255 h 298"/>
                <a:gd name="T4" fmla="*/ 162 w 306"/>
                <a:gd name="T5" fmla="*/ 261 h 298"/>
                <a:gd name="T6" fmla="*/ 137 w 306"/>
                <a:gd name="T7" fmla="*/ 284 h 298"/>
                <a:gd name="T8" fmla="*/ 100 w 306"/>
                <a:gd name="T9" fmla="*/ 274 h 298"/>
                <a:gd name="T10" fmla="*/ 94 w 306"/>
                <a:gd name="T11" fmla="*/ 254 h 298"/>
                <a:gd name="T12" fmla="*/ 78 w 306"/>
                <a:gd name="T13" fmla="*/ 263 h 298"/>
                <a:gd name="T14" fmla="*/ 65 w 306"/>
                <a:gd name="T15" fmla="*/ 271 h 298"/>
                <a:gd name="T16" fmla="*/ 40 w 306"/>
                <a:gd name="T17" fmla="*/ 242 h 298"/>
                <a:gd name="T18" fmla="*/ 16 w 306"/>
                <a:gd name="T19" fmla="*/ 169 h 298"/>
                <a:gd name="T20" fmla="*/ 8 w 306"/>
                <a:gd name="T21" fmla="*/ 165 h 298"/>
                <a:gd name="T22" fmla="*/ 4 w 306"/>
                <a:gd name="T23" fmla="*/ 160 h 298"/>
                <a:gd name="T24" fmla="*/ 14 w 306"/>
                <a:gd name="T25" fmla="*/ 113 h 298"/>
                <a:gd name="T26" fmla="*/ 26 w 306"/>
                <a:gd name="T27" fmla="*/ 97 h 298"/>
                <a:gd name="T28" fmla="*/ 41 w 306"/>
                <a:gd name="T29" fmla="*/ 121 h 298"/>
                <a:gd name="T30" fmla="*/ 51 w 306"/>
                <a:gd name="T31" fmla="*/ 132 h 298"/>
                <a:gd name="T32" fmla="*/ 76 w 306"/>
                <a:gd name="T33" fmla="*/ 110 h 298"/>
                <a:gd name="T34" fmla="*/ 100 w 306"/>
                <a:gd name="T35" fmla="*/ 81 h 298"/>
                <a:gd name="T36" fmla="*/ 134 w 306"/>
                <a:gd name="T37" fmla="*/ 67 h 298"/>
                <a:gd name="T38" fmla="*/ 153 w 306"/>
                <a:gd name="T39" fmla="*/ 53 h 298"/>
                <a:gd name="T40" fmla="*/ 164 w 306"/>
                <a:gd name="T41" fmla="*/ 53 h 298"/>
                <a:gd name="T42" fmla="*/ 190 w 306"/>
                <a:gd name="T43" fmla="*/ 20 h 298"/>
                <a:gd name="T44" fmla="*/ 210 w 306"/>
                <a:gd name="T45" fmla="*/ 13 h 298"/>
                <a:gd name="T46" fmla="*/ 234 w 306"/>
                <a:gd name="T47" fmla="*/ 0 h 298"/>
                <a:gd name="T48" fmla="*/ 237 w 306"/>
                <a:gd name="T49" fmla="*/ 32 h 298"/>
                <a:gd name="T50" fmla="*/ 234 w 306"/>
                <a:gd name="T51" fmla="*/ 75 h 298"/>
                <a:gd name="T52" fmla="*/ 261 w 306"/>
                <a:gd name="T53" fmla="*/ 93 h 298"/>
                <a:gd name="T54" fmla="*/ 246 w 306"/>
                <a:gd name="T55" fmla="*/ 120 h 298"/>
                <a:gd name="T56" fmla="*/ 244 w 306"/>
                <a:gd name="T57" fmla="*/ 137 h 298"/>
                <a:gd name="T58" fmla="*/ 243 w 306"/>
                <a:gd name="T59" fmla="*/ 143 h 298"/>
                <a:gd name="T60" fmla="*/ 220 w 306"/>
                <a:gd name="T61" fmla="*/ 150 h 298"/>
                <a:gd name="T62" fmla="*/ 234 w 306"/>
                <a:gd name="T63" fmla="*/ 192 h 298"/>
                <a:gd name="T64" fmla="*/ 279 w 306"/>
                <a:gd name="T65" fmla="*/ 229 h 298"/>
                <a:gd name="T66" fmla="*/ 303 w 306"/>
                <a:gd name="T67" fmla="*/ 253 h 298"/>
                <a:gd name="T68" fmla="*/ 299 w 306"/>
                <a:gd name="T69" fmla="*/ 272 h 298"/>
                <a:gd name="T70" fmla="*/ 273 w 306"/>
                <a:gd name="T71" fmla="*/ 284 h 298"/>
                <a:gd name="T72" fmla="*/ 246 w 306"/>
                <a:gd name="T73" fmla="*/ 297 h 298"/>
                <a:gd name="T74" fmla="*/ 232 w 306"/>
                <a:gd name="T75"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6" h="298">
                  <a:moveTo>
                    <a:pt x="232" y="298"/>
                  </a:moveTo>
                  <a:cubicBezTo>
                    <a:pt x="216" y="298"/>
                    <a:pt x="199" y="277"/>
                    <a:pt x="187" y="263"/>
                  </a:cubicBezTo>
                  <a:lnTo>
                    <a:pt x="186" y="262"/>
                  </a:lnTo>
                  <a:cubicBezTo>
                    <a:pt x="181" y="255"/>
                    <a:pt x="178" y="255"/>
                    <a:pt x="176" y="255"/>
                  </a:cubicBezTo>
                  <a:cubicBezTo>
                    <a:pt x="174" y="255"/>
                    <a:pt x="170" y="256"/>
                    <a:pt x="166" y="259"/>
                  </a:cubicBezTo>
                  <a:lnTo>
                    <a:pt x="162" y="261"/>
                  </a:lnTo>
                  <a:cubicBezTo>
                    <a:pt x="155" y="264"/>
                    <a:pt x="152" y="268"/>
                    <a:pt x="148" y="273"/>
                  </a:cubicBezTo>
                  <a:cubicBezTo>
                    <a:pt x="145" y="276"/>
                    <a:pt x="141" y="280"/>
                    <a:pt x="137" y="284"/>
                  </a:cubicBezTo>
                  <a:cubicBezTo>
                    <a:pt x="133" y="287"/>
                    <a:pt x="129" y="288"/>
                    <a:pt x="124" y="288"/>
                  </a:cubicBezTo>
                  <a:cubicBezTo>
                    <a:pt x="114" y="288"/>
                    <a:pt x="104" y="281"/>
                    <a:pt x="100" y="274"/>
                  </a:cubicBezTo>
                  <a:cubicBezTo>
                    <a:pt x="98" y="270"/>
                    <a:pt x="98" y="266"/>
                    <a:pt x="98" y="262"/>
                  </a:cubicBezTo>
                  <a:cubicBezTo>
                    <a:pt x="97" y="256"/>
                    <a:pt x="96" y="255"/>
                    <a:pt x="94" y="254"/>
                  </a:cubicBezTo>
                  <a:cubicBezTo>
                    <a:pt x="94" y="254"/>
                    <a:pt x="93" y="254"/>
                    <a:pt x="92" y="254"/>
                  </a:cubicBezTo>
                  <a:cubicBezTo>
                    <a:pt x="88" y="254"/>
                    <a:pt x="84" y="258"/>
                    <a:pt x="78" y="263"/>
                  </a:cubicBezTo>
                  <a:cubicBezTo>
                    <a:pt x="76" y="265"/>
                    <a:pt x="74" y="267"/>
                    <a:pt x="71" y="269"/>
                  </a:cubicBezTo>
                  <a:cubicBezTo>
                    <a:pt x="69" y="271"/>
                    <a:pt x="67" y="271"/>
                    <a:pt x="65" y="271"/>
                  </a:cubicBezTo>
                  <a:cubicBezTo>
                    <a:pt x="57" y="271"/>
                    <a:pt x="53" y="263"/>
                    <a:pt x="48" y="254"/>
                  </a:cubicBezTo>
                  <a:cubicBezTo>
                    <a:pt x="45" y="250"/>
                    <a:pt x="43" y="245"/>
                    <a:pt x="40" y="242"/>
                  </a:cubicBezTo>
                  <a:cubicBezTo>
                    <a:pt x="30" y="232"/>
                    <a:pt x="32" y="212"/>
                    <a:pt x="35" y="198"/>
                  </a:cubicBezTo>
                  <a:cubicBezTo>
                    <a:pt x="37" y="186"/>
                    <a:pt x="26" y="176"/>
                    <a:pt x="16" y="169"/>
                  </a:cubicBezTo>
                  <a:cubicBezTo>
                    <a:pt x="15" y="167"/>
                    <a:pt x="15" y="167"/>
                    <a:pt x="12" y="167"/>
                  </a:cubicBezTo>
                  <a:cubicBezTo>
                    <a:pt x="11" y="166"/>
                    <a:pt x="10" y="166"/>
                    <a:pt x="8" y="165"/>
                  </a:cubicBezTo>
                  <a:lnTo>
                    <a:pt x="6" y="164"/>
                  </a:lnTo>
                  <a:lnTo>
                    <a:pt x="4" y="160"/>
                  </a:lnTo>
                  <a:cubicBezTo>
                    <a:pt x="4" y="159"/>
                    <a:pt x="0" y="141"/>
                    <a:pt x="7" y="129"/>
                  </a:cubicBezTo>
                  <a:cubicBezTo>
                    <a:pt x="10" y="123"/>
                    <a:pt x="12" y="118"/>
                    <a:pt x="14" y="113"/>
                  </a:cubicBezTo>
                  <a:cubicBezTo>
                    <a:pt x="16" y="108"/>
                    <a:pt x="18" y="104"/>
                    <a:pt x="20" y="100"/>
                  </a:cubicBezTo>
                  <a:cubicBezTo>
                    <a:pt x="22" y="97"/>
                    <a:pt x="25" y="97"/>
                    <a:pt x="26" y="97"/>
                  </a:cubicBezTo>
                  <a:cubicBezTo>
                    <a:pt x="36" y="97"/>
                    <a:pt x="40" y="119"/>
                    <a:pt x="40" y="119"/>
                  </a:cubicBezTo>
                  <a:lnTo>
                    <a:pt x="41" y="121"/>
                  </a:lnTo>
                  <a:cubicBezTo>
                    <a:pt x="41" y="126"/>
                    <a:pt x="43" y="135"/>
                    <a:pt x="46" y="135"/>
                  </a:cubicBezTo>
                  <a:cubicBezTo>
                    <a:pt x="47" y="135"/>
                    <a:pt x="48" y="135"/>
                    <a:pt x="51" y="132"/>
                  </a:cubicBezTo>
                  <a:cubicBezTo>
                    <a:pt x="56" y="128"/>
                    <a:pt x="60" y="126"/>
                    <a:pt x="64" y="124"/>
                  </a:cubicBezTo>
                  <a:cubicBezTo>
                    <a:pt x="69" y="121"/>
                    <a:pt x="73" y="120"/>
                    <a:pt x="76" y="110"/>
                  </a:cubicBezTo>
                  <a:lnTo>
                    <a:pt x="78" y="106"/>
                  </a:lnTo>
                  <a:cubicBezTo>
                    <a:pt x="83" y="91"/>
                    <a:pt x="87" y="81"/>
                    <a:pt x="100" y="81"/>
                  </a:cubicBezTo>
                  <a:cubicBezTo>
                    <a:pt x="110" y="81"/>
                    <a:pt x="120" y="81"/>
                    <a:pt x="128" y="75"/>
                  </a:cubicBezTo>
                  <a:cubicBezTo>
                    <a:pt x="132" y="72"/>
                    <a:pt x="133" y="70"/>
                    <a:pt x="134" y="67"/>
                  </a:cubicBezTo>
                  <a:cubicBezTo>
                    <a:pt x="136" y="65"/>
                    <a:pt x="137" y="62"/>
                    <a:pt x="140" y="58"/>
                  </a:cubicBezTo>
                  <a:cubicBezTo>
                    <a:pt x="145" y="54"/>
                    <a:pt x="149" y="53"/>
                    <a:pt x="153" y="53"/>
                  </a:cubicBezTo>
                  <a:lnTo>
                    <a:pt x="159" y="54"/>
                  </a:lnTo>
                  <a:cubicBezTo>
                    <a:pt x="161" y="54"/>
                    <a:pt x="162" y="53"/>
                    <a:pt x="164" y="53"/>
                  </a:cubicBezTo>
                  <a:cubicBezTo>
                    <a:pt x="170" y="51"/>
                    <a:pt x="172" y="47"/>
                    <a:pt x="174" y="38"/>
                  </a:cubicBezTo>
                  <a:cubicBezTo>
                    <a:pt x="176" y="30"/>
                    <a:pt x="179" y="23"/>
                    <a:pt x="190" y="20"/>
                  </a:cubicBezTo>
                  <a:cubicBezTo>
                    <a:pt x="192" y="20"/>
                    <a:pt x="195" y="19"/>
                    <a:pt x="197" y="19"/>
                  </a:cubicBezTo>
                  <a:cubicBezTo>
                    <a:pt x="202" y="19"/>
                    <a:pt x="204" y="18"/>
                    <a:pt x="210" y="13"/>
                  </a:cubicBezTo>
                  <a:cubicBezTo>
                    <a:pt x="219" y="3"/>
                    <a:pt x="231" y="1"/>
                    <a:pt x="232" y="1"/>
                  </a:cubicBezTo>
                  <a:lnTo>
                    <a:pt x="234" y="0"/>
                  </a:lnTo>
                  <a:lnTo>
                    <a:pt x="236" y="2"/>
                  </a:lnTo>
                  <a:cubicBezTo>
                    <a:pt x="237" y="5"/>
                    <a:pt x="248" y="23"/>
                    <a:pt x="237" y="32"/>
                  </a:cubicBezTo>
                  <a:cubicBezTo>
                    <a:pt x="227" y="39"/>
                    <a:pt x="217" y="51"/>
                    <a:pt x="217" y="55"/>
                  </a:cubicBezTo>
                  <a:cubicBezTo>
                    <a:pt x="217" y="59"/>
                    <a:pt x="226" y="71"/>
                    <a:pt x="234" y="75"/>
                  </a:cubicBezTo>
                  <a:cubicBezTo>
                    <a:pt x="236" y="76"/>
                    <a:pt x="237" y="77"/>
                    <a:pt x="240" y="77"/>
                  </a:cubicBezTo>
                  <a:cubicBezTo>
                    <a:pt x="249" y="81"/>
                    <a:pt x="259" y="86"/>
                    <a:pt x="261" y="93"/>
                  </a:cubicBezTo>
                  <a:cubicBezTo>
                    <a:pt x="261" y="95"/>
                    <a:pt x="261" y="99"/>
                    <a:pt x="257" y="103"/>
                  </a:cubicBezTo>
                  <a:cubicBezTo>
                    <a:pt x="250" y="110"/>
                    <a:pt x="248" y="115"/>
                    <a:pt x="246" y="120"/>
                  </a:cubicBezTo>
                  <a:cubicBezTo>
                    <a:pt x="245" y="123"/>
                    <a:pt x="244" y="126"/>
                    <a:pt x="242" y="129"/>
                  </a:cubicBezTo>
                  <a:cubicBezTo>
                    <a:pt x="240" y="132"/>
                    <a:pt x="244" y="137"/>
                    <a:pt x="244" y="137"/>
                  </a:cubicBezTo>
                  <a:lnTo>
                    <a:pt x="247" y="140"/>
                  </a:lnTo>
                  <a:lnTo>
                    <a:pt x="243" y="143"/>
                  </a:lnTo>
                  <a:cubicBezTo>
                    <a:pt x="242" y="144"/>
                    <a:pt x="230" y="150"/>
                    <a:pt x="222" y="150"/>
                  </a:cubicBezTo>
                  <a:cubicBezTo>
                    <a:pt x="221" y="150"/>
                    <a:pt x="221" y="150"/>
                    <a:pt x="220" y="150"/>
                  </a:cubicBezTo>
                  <a:cubicBezTo>
                    <a:pt x="220" y="153"/>
                    <a:pt x="221" y="159"/>
                    <a:pt x="223" y="165"/>
                  </a:cubicBezTo>
                  <a:cubicBezTo>
                    <a:pt x="224" y="176"/>
                    <a:pt x="228" y="192"/>
                    <a:pt x="234" y="192"/>
                  </a:cubicBezTo>
                  <a:cubicBezTo>
                    <a:pt x="250" y="192"/>
                    <a:pt x="262" y="203"/>
                    <a:pt x="264" y="213"/>
                  </a:cubicBezTo>
                  <a:cubicBezTo>
                    <a:pt x="266" y="219"/>
                    <a:pt x="271" y="227"/>
                    <a:pt x="279" y="229"/>
                  </a:cubicBezTo>
                  <a:cubicBezTo>
                    <a:pt x="289" y="232"/>
                    <a:pt x="301" y="249"/>
                    <a:pt x="303" y="253"/>
                  </a:cubicBezTo>
                  <a:lnTo>
                    <a:pt x="303" y="253"/>
                  </a:lnTo>
                  <a:lnTo>
                    <a:pt x="306" y="272"/>
                  </a:lnTo>
                  <a:lnTo>
                    <a:pt x="299" y="272"/>
                  </a:lnTo>
                  <a:cubicBezTo>
                    <a:pt x="297" y="273"/>
                    <a:pt x="294" y="274"/>
                    <a:pt x="292" y="274"/>
                  </a:cubicBezTo>
                  <a:cubicBezTo>
                    <a:pt x="282" y="276"/>
                    <a:pt x="279" y="278"/>
                    <a:pt x="273" y="284"/>
                  </a:cubicBezTo>
                  <a:lnTo>
                    <a:pt x="270" y="288"/>
                  </a:lnTo>
                  <a:cubicBezTo>
                    <a:pt x="262" y="296"/>
                    <a:pt x="255" y="296"/>
                    <a:pt x="246" y="297"/>
                  </a:cubicBezTo>
                  <a:cubicBezTo>
                    <a:pt x="242" y="297"/>
                    <a:pt x="239" y="297"/>
                    <a:pt x="235" y="298"/>
                  </a:cubicBezTo>
                  <a:cubicBezTo>
                    <a:pt x="234" y="298"/>
                    <a:pt x="233" y="298"/>
                    <a:pt x="232" y="298"/>
                  </a:cubicBezTo>
                  <a:close/>
                </a:path>
              </a:pathLst>
            </a:custGeom>
            <a:solidFill>
              <a:srgbClr val="7030A0"/>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49" name="Freeform 460">
              <a:extLst>
                <a:ext uri="{FF2B5EF4-FFF2-40B4-BE49-F238E27FC236}">
                  <a16:creationId xmlns:a16="http://schemas.microsoft.com/office/drawing/2014/main" id="{E27CC237-95F5-C2F1-480A-0D1F37A3A65C}"/>
                </a:ext>
              </a:extLst>
            </p:cNvPr>
            <p:cNvSpPr>
              <a:spLocks/>
            </p:cNvSpPr>
            <p:nvPr/>
          </p:nvSpPr>
          <p:spPr bwMode="auto">
            <a:xfrm>
              <a:off x="3437632" y="2137582"/>
              <a:ext cx="1657891" cy="1628190"/>
            </a:xfrm>
            <a:custGeom>
              <a:avLst/>
              <a:gdLst>
                <a:gd name="T0" fmla="*/ 1241 w 1901"/>
                <a:gd name="T1" fmla="*/ 1842 h 1869"/>
                <a:gd name="T2" fmla="*/ 1154 w 1901"/>
                <a:gd name="T3" fmla="*/ 1822 h 1869"/>
                <a:gd name="T4" fmla="*/ 1080 w 1901"/>
                <a:gd name="T5" fmla="*/ 1854 h 1869"/>
                <a:gd name="T6" fmla="*/ 1068 w 1901"/>
                <a:gd name="T7" fmla="*/ 1762 h 1869"/>
                <a:gd name="T8" fmla="*/ 1035 w 1901"/>
                <a:gd name="T9" fmla="*/ 1712 h 1869"/>
                <a:gd name="T10" fmla="*/ 987 w 1901"/>
                <a:gd name="T11" fmla="*/ 1661 h 1869"/>
                <a:gd name="T12" fmla="*/ 1046 w 1901"/>
                <a:gd name="T13" fmla="*/ 1579 h 1869"/>
                <a:gd name="T14" fmla="*/ 1004 w 1901"/>
                <a:gd name="T15" fmla="*/ 1453 h 1869"/>
                <a:gd name="T16" fmla="*/ 940 w 1901"/>
                <a:gd name="T17" fmla="*/ 1431 h 1869"/>
                <a:gd name="T18" fmla="*/ 844 w 1901"/>
                <a:gd name="T19" fmla="*/ 1387 h 1869"/>
                <a:gd name="T20" fmla="*/ 783 w 1901"/>
                <a:gd name="T21" fmla="*/ 1351 h 1869"/>
                <a:gd name="T22" fmla="*/ 696 w 1901"/>
                <a:gd name="T23" fmla="*/ 1375 h 1869"/>
                <a:gd name="T24" fmla="*/ 596 w 1901"/>
                <a:gd name="T25" fmla="*/ 1326 h 1869"/>
                <a:gd name="T26" fmla="*/ 532 w 1901"/>
                <a:gd name="T27" fmla="*/ 1196 h 1869"/>
                <a:gd name="T28" fmla="*/ 551 w 1901"/>
                <a:gd name="T29" fmla="*/ 1095 h 1869"/>
                <a:gd name="T30" fmla="*/ 557 w 1901"/>
                <a:gd name="T31" fmla="*/ 960 h 1869"/>
                <a:gd name="T32" fmla="*/ 493 w 1901"/>
                <a:gd name="T33" fmla="*/ 949 h 1869"/>
                <a:gd name="T34" fmla="*/ 480 w 1901"/>
                <a:gd name="T35" fmla="*/ 888 h 1869"/>
                <a:gd name="T36" fmla="*/ 493 w 1901"/>
                <a:gd name="T37" fmla="*/ 743 h 1869"/>
                <a:gd name="T38" fmla="*/ 475 w 1901"/>
                <a:gd name="T39" fmla="*/ 636 h 1869"/>
                <a:gd name="T40" fmla="*/ 430 w 1901"/>
                <a:gd name="T41" fmla="*/ 629 h 1869"/>
                <a:gd name="T42" fmla="*/ 295 w 1901"/>
                <a:gd name="T43" fmla="*/ 600 h 1869"/>
                <a:gd name="T44" fmla="*/ 249 w 1901"/>
                <a:gd name="T45" fmla="*/ 539 h 1869"/>
                <a:gd name="T46" fmla="*/ 192 w 1901"/>
                <a:gd name="T47" fmla="*/ 504 h 1869"/>
                <a:gd name="T48" fmla="*/ 120 w 1901"/>
                <a:gd name="T49" fmla="*/ 487 h 1869"/>
                <a:gd name="T50" fmla="*/ 3 w 1901"/>
                <a:gd name="T51" fmla="*/ 437 h 1869"/>
                <a:gd name="T52" fmla="*/ 91 w 1901"/>
                <a:gd name="T53" fmla="*/ 410 h 1869"/>
                <a:gd name="T54" fmla="*/ 143 w 1901"/>
                <a:gd name="T55" fmla="*/ 362 h 1869"/>
                <a:gd name="T56" fmla="*/ 255 w 1901"/>
                <a:gd name="T57" fmla="*/ 333 h 1869"/>
                <a:gd name="T58" fmla="*/ 340 w 1901"/>
                <a:gd name="T59" fmla="*/ 283 h 1869"/>
                <a:gd name="T60" fmla="*/ 380 w 1901"/>
                <a:gd name="T61" fmla="*/ 232 h 1869"/>
                <a:gd name="T62" fmla="*/ 470 w 1901"/>
                <a:gd name="T63" fmla="*/ 210 h 1869"/>
                <a:gd name="T64" fmla="*/ 587 w 1901"/>
                <a:gd name="T65" fmla="*/ 279 h 1869"/>
                <a:gd name="T66" fmla="*/ 674 w 1901"/>
                <a:gd name="T67" fmla="*/ 290 h 1869"/>
                <a:gd name="T68" fmla="*/ 732 w 1901"/>
                <a:gd name="T69" fmla="*/ 313 h 1869"/>
                <a:gd name="T70" fmla="*/ 816 w 1901"/>
                <a:gd name="T71" fmla="*/ 334 h 1869"/>
                <a:gd name="T72" fmla="*/ 872 w 1901"/>
                <a:gd name="T73" fmla="*/ 328 h 1869"/>
                <a:gd name="T74" fmla="*/ 921 w 1901"/>
                <a:gd name="T75" fmla="*/ 320 h 1869"/>
                <a:gd name="T76" fmla="*/ 994 w 1901"/>
                <a:gd name="T77" fmla="*/ 298 h 1869"/>
                <a:gd name="T78" fmla="*/ 1078 w 1901"/>
                <a:gd name="T79" fmla="*/ 274 h 1869"/>
                <a:gd name="T80" fmla="*/ 1123 w 1901"/>
                <a:gd name="T81" fmla="*/ 231 h 1869"/>
                <a:gd name="T82" fmla="*/ 1187 w 1901"/>
                <a:gd name="T83" fmla="*/ 111 h 1869"/>
                <a:gd name="T84" fmla="*/ 1258 w 1901"/>
                <a:gd name="T85" fmla="*/ 45 h 1869"/>
                <a:gd name="T86" fmla="*/ 1324 w 1901"/>
                <a:gd name="T87" fmla="*/ 60 h 1869"/>
                <a:gd name="T88" fmla="*/ 1391 w 1901"/>
                <a:gd name="T89" fmla="*/ 94 h 1869"/>
                <a:gd name="T90" fmla="*/ 1458 w 1901"/>
                <a:gd name="T91" fmla="*/ 89 h 1869"/>
                <a:gd name="T92" fmla="*/ 1498 w 1901"/>
                <a:gd name="T93" fmla="*/ 165 h 1869"/>
                <a:gd name="T94" fmla="*/ 1516 w 1901"/>
                <a:gd name="T95" fmla="*/ 234 h 1869"/>
                <a:gd name="T96" fmla="*/ 1612 w 1901"/>
                <a:gd name="T97" fmla="*/ 208 h 1869"/>
                <a:gd name="T98" fmla="*/ 1498 w 1901"/>
                <a:gd name="T99" fmla="*/ 490 h 1869"/>
                <a:gd name="T100" fmla="*/ 1527 w 1901"/>
                <a:gd name="T101" fmla="*/ 605 h 1869"/>
                <a:gd name="T102" fmla="*/ 1704 w 1901"/>
                <a:gd name="T103" fmla="*/ 753 h 1869"/>
                <a:gd name="T104" fmla="*/ 1742 w 1901"/>
                <a:gd name="T105" fmla="*/ 916 h 1869"/>
                <a:gd name="T106" fmla="*/ 1804 w 1901"/>
                <a:gd name="T107" fmla="*/ 1067 h 1869"/>
                <a:gd name="T108" fmla="*/ 1833 w 1901"/>
                <a:gd name="T109" fmla="*/ 1136 h 1869"/>
                <a:gd name="T110" fmla="*/ 1809 w 1901"/>
                <a:gd name="T111" fmla="*/ 1407 h 1869"/>
                <a:gd name="T112" fmla="*/ 1892 w 1901"/>
                <a:gd name="T113" fmla="*/ 1589 h 1869"/>
                <a:gd name="T114" fmla="*/ 1801 w 1901"/>
                <a:gd name="T115" fmla="*/ 1652 h 1869"/>
                <a:gd name="T116" fmla="*/ 1734 w 1901"/>
                <a:gd name="T117" fmla="*/ 1676 h 1869"/>
                <a:gd name="T118" fmla="*/ 1662 w 1901"/>
                <a:gd name="T119" fmla="*/ 1725 h 1869"/>
                <a:gd name="T120" fmla="*/ 1553 w 1901"/>
                <a:gd name="T121" fmla="*/ 1721 h 1869"/>
                <a:gd name="T122" fmla="*/ 1514 w 1901"/>
                <a:gd name="T123" fmla="*/ 1838 h 1869"/>
                <a:gd name="T124" fmla="*/ 1406 w 1901"/>
                <a:gd name="T125" fmla="*/ 1855 h 1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01" h="1869">
                  <a:moveTo>
                    <a:pt x="1351" y="1869"/>
                  </a:moveTo>
                  <a:cubicBezTo>
                    <a:pt x="1337" y="1869"/>
                    <a:pt x="1321" y="1866"/>
                    <a:pt x="1308" y="1863"/>
                  </a:cubicBezTo>
                  <a:cubicBezTo>
                    <a:pt x="1300" y="1861"/>
                    <a:pt x="1293" y="1860"/>
                    <a:pt x="1288" y="1859"/>
                  </a:cubicBezTo>
                  <a:cubicBezTo>
                    <a:pt x="1279" y="1858"/>
                    <a:pt x="1271" y="1858"/>
                    <a:pt x="1264" y="1858"/>
                  </a:cubicBezTo>
                  <a:cubicBezTo>
                    <a:pt x="1257" y="1858"/>
                    <a:pt x="1251" y="1858"/>
                    <a:pt x="1246" y="1857"/>
                  </a:cubicBezTo>
                  <a:cubicBezTo>
                    <a:pt x="1239" y="1855"/>
                    <a:pt x="1240" y="1849"/>
                    <a:pt x="1241" y="1846"/>
                  </a:cubicBezTo>
                  <a:cubicBezTo>
                    <a:pt x="1241" y="1844"/>
                    <a:pt x="1242" y="1842"/>
                    <a:pt x="1241" y="1842"/>
                  </a:cubicBezTo>
                  <a:cubicBezTo>
                    <a:pt x="1241" y="1841"/>
                    <a:pt x="1240" y="1840"/>
                    <a:pt x="1236" y="1840"/>
                  </a:cubicBezTo>
                  <a:cubicBezTo>
                    <a:pt x="1224" y="1838"/>
                    <a:pt x="1214" y="1832"/>
                    <a:pt x="1206" y="1826"/>
                  </a:cubicBezTo>
                  <a:cubicBezTo>
                    <a:pt x="1202" y="1823"/>
                    <a:pt x="1198" y="1820"/>
                    <a:pt x="1193" y="1818"/>
                  </a:cubicBezTo>
                  <a:cubicBezTo>
                    <a:pt x="1186" y="1814"/>
                    <a:pt x="1185" y="1808"/>
                    <a:pt x="1185" y="1804"/>
                  </a:cubicBezTo>
                  <a:cubicBezTo>
                    <a:pt x="1184" y="1804"/>
                    <a:pt x="1184" y="1804"/>
                    <a:pt x="1184" y="1804"/>
                  </a:cubicBezTo>
                  <a:cubicBezTo>
                    <a:pt x="1180" y="1807"/>
                    <a:pt x="1177" y="1810"/>
                    <a:pt x="1175" y="1812"/>
                  </a:cubicBezTo>
                  <a:cubicBezTo>
                    <a:pt x="1170" y="1817"/>
                    <a:pt x="1165" y="1821"/>
                    <a:pt x="1154" y="1822"/>
                  </a:cubicBezTo>
                  <a:cubicBezTo>
                    <a:pt x="1152" y="1823"/>
                    <a:pt x="1150" y="1823"/>
                    <a:pt x="1149" y="1823"/>
                  </a:cubicBezTo>
                  <a:cubicBezTo>
                    <a:pt x="1146" y="1823"/>
                    <a:pt x="1144" y="1822"/>
                    <a:pt x="1143" y="1822"/>
                  </a:cubicBezTo>
                  <a:cubicBezTo>
                    <a:pt x="1142" y="1823"/>
                    <a:pt x="1139" y="1827"/>
                    <a:pt x="1139" y="1827"/>
                  </a:cubicBezTo>
                  <a:cubicBezTo>
                    <a:pt x="1134" y="1835"/>
                    <a:pt x="1130" y="1839"/>
                    <a:pt x="1125" y="1844"/>
                  </a:cubicBezTo>
                  <a:cubicBezTo>
                    <a:pt x="1121" y="1847"/>
                    <a:pt x="1117" y="1852"/>
                    <a:pt x="1111" y="1858"/>
                  </a:cubicBezTo>
                  <a:cubicBezTo>
                    <a:pt x="1107" y="1863"/>
                    <a:pt x="1103" y="1865"/>
                    <a:pt x="1098" y="1865"/>
                  </a:cubicBezTo>
                  <a:cubicBezTo>
                    <a:pt x="1091" y="1865"/>
                    <a:pt x="1086" y="1859"/>
                    <a:pt x="1080" y="1854"/>
                  </a:cubicBezTo>
                  <a:cubicBezTo>
                    <a:pt x="1078" y="1852"/>
                    <a:pt x="1075" y="1849"/>
                    <a:pt x="1074" y="1848"/>
                  </a:cubicBezTo>
                  <a:cubicBezTo>
                    <a:pt x="1064" y="1843"/>
                    <a:pt x="1062" y="1832"/>
                    <a:pt x="1067" y="1817"/>
                  </a:cubicBezTo>
                  <a:cubicBezTo>
                    <a:pt x="1070" y="1809"/>
                    <a:pt x="1070" y="1807"/>
                    <a:pt x="1068" y="1802"/>
                  </a:cubicBezTo>
                  <a:lnTo>
                    <a:pt x="1067" y="1798"/>
                  </a:lnTo>
                  <a:cubicBezTo>
                    <a:pt x="1066" y="1795"/>
                    <a:pt x="1065" y="1792"/>
                    <a:pt x="1063" y="1789"/>
                  </a:cubicBezTo>
                  <a:cubicBezTo>
                    <a:pt x="1061" y="1785"/>
                    <a:pt x="1058" y="1781"/>
                    <a:pt x="1058" y="1775"/>
                  </a:cubicBezTo>
                  <a:cubicBezTo>
                    <a:pt x="1058" y="1767"/>
                    <a:pt x="1064" y="1764"/>
                    <a:pt x="1068" y="1762"/>
                  </a:cubicBezTo>
                  <a:cubicBezTo>
                    <a:pt x="1070" y="1760"/>
                    <a:pt x="1073" y="1759"/>
                    <a:pt x="1075" y="1757"/>
                  </a:cubicBezTo>
                  <a:cubicBezTo>
                    <a:pt x="1075" y="1757"/>
                    <a:pt x="1076" y="1756"/>
                    <a:pt x="1075" y="1753"/>
                  </a:cubicBezTo>
                  <a:cubicBezTo>
                    <a:pt x="1075" y="1748"/>
                    <a:pt x="1068" y="1740"/>
                    <a:pt x="1063" y="1737"/>
                  </a:cubicBezTo>
                  <a:cubicBezTo>
                    <a:pt x="1056" y="1734"/>
                    <a:pt x="1057" y="1727"/>
                    <a:pt x="1057" y="1723"/>
                  </a:cubicBezTo>
                  <a:cubicBezTo>
                    <a:pt x="1057" y="1722"/>
                    <a:pt x="1057" y="1720"/>
                    <a:pt x="1057" y="1719"/>
                  </a:cubicBezTo>
                  <a:cubicBezTo>
                    <a:pt x="1055" y="1720"/>
                    <a:pt x="1054" y="1721"/>
                    <a:pt x="1052" y="1721"/>
                  </a:cubicBezTo>
                  <a:cubicBezTo>
                    <a:pt x="1042" y="1721"/>
                    <a:pt x="1035" y="1712"/>
                    <a:pt x="1035" y="1712"/>
                  </a:cubicBezTo>
                  <a:lnTo>
                    <a:pt x="1034" y="1711"/>
                  </a:lnTo>
                  <a:lnTo>
                    <a:pt x="1035" y="1709"/>
                  </a:lnTo>
                  <a:cubicBezTo>
                    <a:pt x="1036" y="1703"/>
                    <a:pt x="1037" y="1688"/>
                    <a:pt x="1031" y="1682"/>
                  </a:cubicBezTo>
                  <a:cubicBezTo>
                    <a:pt x="1026" y="1677"/>
                    <a:pt x="1024" y="1675"/>
                    <a:pt x="1019" y="1675"/>
                  </a:cubicBezTo>
                  <a:cubicBezTo>
                    <a:pt x="1017" y="1675"/>
                    <a:pt x="1013" y="1676"/>
                    <a:pt x="1008" y="1677"/>
                  </a:cubicBezTo>
                  <a:cubicBezTo>
                    <a:pt x="1007" y="1677"/>
                    <a:pt x="1006" y="1677"/>
                    <a:pt x="1005" y="1677"/>
                  </a:cubicBezTo>
                  <a:cubicBezTo>
                    <a:pt x="994" y="1677"/>
                    <a:pt x="990" y="1668"/>
                    <a:pt x="987" y="1661"/>
                  </a:cubicBezTo>
                  <a:cubicBezTo>
                    <a:pt x="986" y="1658"/>
                    <a:pt x="985" y="1655"/>
                    <a:pt x="983" y="1654"/>
                  </a:cubicBezTo>
                  <a:lnTo>
                    <a:pt x="981" y="1651"/>
                  </a:lnTo>
                  <a:lnTo>
                    <a:pt x="981" y="1647"/>
                  </a:lnTo>
                  <a:cubicBezTo>
                    <a:pt x="987" y="1640"/>
                    <a:pt x="994" y="1635"/>
                    <a:pt x="1001" y="1630"/>
                  </a:cubicBezTo>
                  <a:cubicBezTo>
                    <a:pt x="1007" y="1627"/>
                    <a:pt x="1011" y="1624"/>
                    <a:pt x="1016" y="1622"/>
                  </a:cubicBezTo>
                  <a:cubicBezTo>
                    <a:pt x="1025" y="1617"/>
                    <a:pt x="1032" y="1614"/>
                    <a:pt x="1037" y="1605"/>
                  </a:cubicBezTo>
                  <a:cubicBezTo>
                    <a:pt x="1044" y="1595"/>
                    <a:pt x="1048" y="1585"/>
                    <a:pt x="1046" y="1579"/>
                  </a:cubicBezTo>
                  <a:cubicBezTo>
                    <a:pt x="1046" y="1576"/>
                    <a:pt x="1045" y="1575"/>
                    <a:pt x="1043" y="1574"/>
                  </a:cubicBezTo>
                  <a:cubicBezTo>
                    <a:pt x="1031" y="1567"/>
                    <a:pt x="1023" y="1551"/>
                    <a:pt x="1030" y="1536"/>
                  </a:cubicBezTo>
                  <a:cubicBezTo>
                    <a:pt x="1034" y="1528"/>
                    <a:pt x="1040" y="1514"/>
                    <a:pt x="1032" y="1508"/>
                  </a:cubicBezTo>
                  <a:lnTo>
                    <a:pt x="1029" y="1506"/>
                  </a:lnTo>
                  <a:cubicBezTo>
                    <a:pt x="1021" y="1500"/>
                    <a:pt x="1010" y="1493"/>
                    <a:pt x="1013" y="1480"/>
                  </a:cubicBezTo>
                  <a:cubicBezTo>
                    <a:pt x="1015" y="1468"/>
                    <a:pt x="1015" y="1460"/>
                    <a:pt x="1011" y="1456"/>
                  </a:cubicBezTo>
                  <a:cubicBezTo>
                    <a:pt x="1010" y="1454"/>
                    <a:pt x="1007" y="1453"/>
                    <a:pt x="1004" y="1453"/>
                  </a:cubicBezTo>
                  <a:cubicBezTo>
                    <a:pt x="1002" y="1453"/>
                    <a:pt x="999" y="1453"/>
                    <a:pt x="996" y="1454"/>
                  </a:cubicBezTo>
                  <a:cubicBezTo>
                    <a:pt x="989" y="1456"/>
                    <a:pt x="983" y="1457"/>
                    <a:pt x="977" y="1457"/>
                  </a:cubicBezTo>
                  <a:cubicBezTo>
                    <a:pt x="964" y="1457"/>
                    <a:pt x="953" y="1453"/>
                    <a:pt x="950" y="1446"/>
                  </a:cubicBezTo>
                  <a:cubicBezTo>
                    <a:pt x="949" y="1442"/>
                    <a:pt x="950" y="1438"/>
                    <a:pt x="953" y="1435"/>
                  </a:cubicBezTo>
                  <a:cubicBezTo>
                    <a:pt x="954" y="1433"/>
                    <a:pt x="955" y="1433"/>
                    <a:pt x="955" y="1432"/>
                  </a:cubicBezTo>
                  <a:lnTo>
                    <a:pt x="955" y="1432"/>
                  </a:lnTo>
                  <a:cubicBezTo>
                    <a:pt x="954" y="1432"/>
                    <a:pt x="951" y="1431"/>
                    <a:pt x="940" y="1431"/>
                  </a:cubicBezTo>
                  <a:cubicBezTo>
                    <a:pt x="927" y="1431"/>
                    <a:pt x="920" y="1428"/>
                    <a:pt x="917" y="1414"/>
                  </a:cubicBezTo>
                  <a:cubicBezTo>
                    <a:pt x="914" y="1402"/>
                    <a:pt x="911" y="1401"/>
                    <a:pt x="910" y="1401"/>
                  </a:cubicBezTo>
                  <a:cubicBezTo>
                    <a:pt x="910" y="1401"/>
                    <a:pt x="908" y="1402"/>
                    <a:pt x="906" y="1404"/>
                  </a:cubicBezTo>
                  <a:cubicBezTo>
                    <a:pt x="902" y="1407"/>
                    <a:pt x="891" y="1414"/>
                    <a:pt x="881" y="1414"/>
                  </a:cubicBezTo>
                  <a:cubicBezTo>
                    <a:pt x="872" y="1414"/>
                    <a:pt x="866" y="1409"/>
                    <a:pt x="863" y="1400"/>
                  </a:cubicBezTo>
                  <a:cubicBezTo>
                    <a:pt x="858" y="1386"/>
                    <a:pt x="854" y="1386"/>
                    <a:pt x="852" y="1386"/>
                  </a:cubicBezTo>
                  <a:cubicBezTo>
                    <a:pt x="850" y="1386"/>
                    <a:pt x="847" y="1386"/>
                    <a:pt x="844" y="1387"/>
                  </a:cubicBezTo>
                  <a:cubicBezTo>
                    <a:pt x="842" y="1387"/>
                    <a:pt x="840" y="1387"/>
                    <a:pt x="839" y="1387"/>
                  </a:cubicBezTo>
                  <a:cubicBezTo>
                    <a:pt x="827" y="1387"/>
                    <a:pt x="815" y="1379"/>
                    <a:pt x="809" y="1370"/>
                  </a:cubicBezTo>
                  <a:cubicBezTo>
                    <a:pt x="807" y="1369"/>
                    <a:pt x="806" y="1368"/>
                    <a:pt x="805" y="1368"/>
                  </a:cubicBezTo>
                  <a:cubicBezTo>
                    <a:pt x="804" y="1368"/>
                    <a:pt x="803" y="1368"/>
                    <a:pt x="802" y="1369"/>
                  </a:cubicBezTo>
                  <a:cubicBezTo>
                    <a:pt x="800" y="1369"/>
                    <a:pt x="799" y="1369"/>
                    <a:pt x="797" y="1369"/>
                  </a:cubicBezTo>
                  <a:cubicBezTo>
                    <a:pt x="793" y="1369"/>
                    <a:pt x="790" y="1367"/>
                    <a:pt x="787" y="1364"/>
                  </a:cubicBezTo>
                  <a:cubicBezTo>
                    <a:pt x="784" y="1359"/>
                    <a:pt x="783" y="1354"/>
                    <a:pt x="783" y="1351"/>
                  </a:cubicBezTo>
                  <a:cubicBezTo>
                    <a:pt x="783" y="1350"/>
                    <a:pt x="783" y="1349"/>
                    <a:pt x="783" y="1349"/>
                  </a:cubicBezTo>
                  <a:cubicBezTo>
                    <a:pt x="783" y="1349"/>
                    <a:pt x="782" y="1349"/>
                    <a:pt x="780" y="1350"/>
                  </a:cubicBezTo>
                  <a:cubicBezTo>
                    <a:pt x="774" y="1352"/>
                    <a:pt x="768" y="1356"/>
                    <a:pt x="761" y="1361"/>
                  </a:cubicBezTo>
                  <a:cubicBezTo>
                    <a:pt x="755" y="1365"/>
                    <a:pt x="748" y="1370"/>
                    <a:pt x="740" y="1374"/>
                  </a:cubicBezTo>
                  <a:lnTo>
                    <a:pt x="733" y="1377"/>
                  </a:lnTo>
                  <a:cubicBezTo>
                    <a:pt x="726" y="1381"/>
                    <a:pt x="719" y="1385"/>
                    <a:pt x="712" y="1385"/>
                  </a:cubicBezTo>
                  <a:cubicBezTo>
                    <a:pt x="706" y="1385"/>
                    <a:pt x="700" y="1381"/>
                    <a:pt x="696" y="1375"/>
                  </a:cubicBezTo>
                  <a:cubicBezTo>
                    <a:pt x="690" y="1368"/>
                    <a:pt x="685" y="1362"/>
                    <a:pt x="681" y="1357"/>
                  </a:cubicBezTo>
                  <a:cubicBezTo>
                    <a:pt x="676" y="1351"/>
                    <a:pt x="672" y="1346"/>
                    <a:pt x="669" y="1341"/>
                  </a:cubicBezTo>
                  <a:cubicBezTo>
                    <a:pt x="669" y="1341"/>
                    <a:pt x="667" y="1338"/>
                    <a:pt x="662" y="1338"/>
                  </a:cubicBezTo>
                  <a:cubicBezTo>
                    <a:pt x="661" y="1338"/>
                    <a:pt x="660" y="1338"/>
                    <a:pt x="659" y="1338"/>
                  </a:cubicBezTo>
                  <a:cubicBezTo>
                    <a:pt x="658" y="1344"/>
                    <a:pt x="655" y="1355"/>
                    <a:pt x="647" y="1355"/>
                  </a:cubicBezTo>
                  <a:cubicBezTo>
                    <a:pt x="645" y="1355"/>
                    <a:pt x="644" y="1355"/>
                    <a:pt x="643" y="1354"/>
                  </a:cubicBezTo>
                  <a:cubicBezTo>
                    <a:pt x="634" y="1350"/>
                    <a:pt x="598" y="1327"/>
                    <a:pt x="596" y="1326"/>
                  </a:cubicBezTo>
                  <a:cubicBezTo>
                    <a:pt x="596" y="1326"/>
                    <a:pt x="596" y="1326"/>
                    <a:pt x="596" y="1326"/>
                  </a:cubicBezTo>
                  <a:cubicBezTo>
                    <a:pt x="596" y="1326"/>
                    <a:pt x="586" y="1322"/>
                    <a:pt x="580" y="1304"/>
                  </a:cubicBezTo>
                  <a:cubicBezTo>
                    <a:pt x="576" y="1294"/>
                    <a:pt x="569" y="1290"/>
                    <a:pt x="563" y="1286"/>
                  </a:cubicBezTo>
                  <a:cubicBezTo>
                    <a:pt x="559" y="1283"/>
                    <a:pt x="555" y="1280"/>
                    <a:pt x="552" y="1277"/>
                  </a:cubicBezTo>
                  <a:cubicBezTo>
                    <a:pt x="550" y="1274"/>
                    <a:pt x="548" y="1272"/>
                    <a:pt x="545" y="1269"/>
                  </a:cubicBezTo>
                  <a:cubicBezTo>
                    <a:pt x="538" y="1261"/>
                    <a:pt x="529" y="1250"/>
                    <a:pt x="525" y="1238"/>
                  </a:cubicBezTo>
                  <a:cubicBezTo>
                    <a:pt x="521" y="1223"/>
                    <a:pt x="520" y="1210"/>
                    <a:pt x="532" y="1196"/>
                  </a:cubicBezTo>
                  <a:cubicBezTo>
                    <a:pt x="539" y="1187"/>
                    <a:pt x="543" y="1186"/>
                    <a:pt x="548" y="1185"/>
                  </a:cubicBezTo>
                  <a:cubicBezTo>
                    <a:pt x="550" y="1184"/>
                    <a:pt x="552" y="1184"/>
                    <a:pt x="555" y="1182"/>
                  </a:cubicBezTo>
                  <a:cubicBezTo>
                    <a:pt x="556" y="1179"/>
                    <a:pt x="551" y="1176"/>
                    <a:pt x="548" y="1173"/>
                  </a:cubicBezTo>
                  <a:cubicBezTo>
                    <a:pt x="545" y="1171"/>
                    <a:pt x="542" y="1169"/>
                    <a:pt x="539" y="1166"/>
                  </a:cubicBezTo>
                  <a:cubicBezTo>
                    <a:pt x="529" y="1156"/>
                    <a:pt x="531" y="1146"/>
                    <a:pt x="536" y="1125"/>
                  </a:cubicBezTo>
                  <a:lnTo>
                    <a:pt x="536" y="1123"/>
                  </a:lnTo>
                  <a:cubicBezTo>
                    <a:pt x="539" y="1110"/>
                    <a:pt x="545" y="1102"/>
                    <a:pt x="551" y="1095"/>
                  </a:cubicBezTo>
                  <a:cubicBezTo>
                    <a:pt x="554" y="1091"/>
                    <a:pt x="557" y="1088"/>
                    <a:pt x="558" y="1084"/>
                  </a:cubicBezTo>
                  <a:cubicBezTo>
                    <a:pt x="559" y="1078"/>
                    <a:pt x="557" y="1073"/>
                    <a:pt x="555" y="1067"/>
                  </a:cubicBezTo>
                  <a:cubicBezTo>
                    <a:pt x="554" y="1063"/>
                    <a:pt x="552" y="1058"/>
                    <a:pt x="551" y="1053"/>
                  </a:cubicBezTo>
                  <a:cubicBezTo>
                    <a:pt x="549" y="1040"/>
                    <a:pt x="546" y="1001"/>
                    <a:pt x="556" y="989"/>
                  </a:cubicBezTo>
                  <a:cubicBezTo>
                    <a:pt x="566" y="976"/>
                    <a:pt x="573" y="967"/>
                    <a:pt x="567" y="961"/>
                  </a:cubicBezTo>
                  <a:cubicBezTo>
                    <a:pt x="566" y="960"/>
                    <a:pt x="564" y="959"/>
                    <a:pt x="562" y="959"/>
                  </a:cubicBezTo>
                  <a:cubicBezTo>
                    <a:pt x="560" y="959"/>
                    <a:pt x="559" y="959"/>
                    <a:pt x="557" y="960"/>
                  </a:cubicBezTo>
                  <a:cubicBezTo>
                    <a:pt x="555" y="960"/>
                    <a:pt x="552" y="960"/>
                    <a:pt x="550" y="960"/>
                  </a:cubicBezTo>
                  <a:cubicBezTo>
                    <a:pt x="546" y="960"/>
                    <a:pt x="543" y="960"/>
                    <a:pt x="540" y="958"/>
                  </a:cubicBezTo>
                  <a:cubicBezTo>
                    <a:pt x="532" y="953"/>
                    <a:pt x="531" y="944"/>
                    <a:pt x="530" y="936"/>
                  </a:cubicBezTo>
                  <a:cubicBezTo>
                    <a:pt x="529" y="933"/>
                    <a:pt x="528" y="928"/>
                    <a:pt x="527" y="927"/>
                  </a:cubicBezTo>
                  <a:cubicBezTo>
                    <a:pt x="526" y="927"/>
                    <a:pt x="525" y="927"/>
                    <a:pt x="524" y="927"/>
                  </a:cubicBezTo>
                  <a:cubicBezTo>
                    <a:pt x="523" y="927"/>
                    <a:pt x="520" y="929"/>
                    <a:pt x="516" y="933"/>
                  </a:cubicBezTo>
                  <a:cubicBezTo>
                    <a:pt x="501" y="949"/>
                    <a:pt x="495" y="949"/>
                    <a:pt x="493" y="949"/>
                  </a:cubicBezTo>
                  <a:cubicBezTo>
                    <a:pt x="490" y="949"/>
                    <a:pt x="485" y="948"/>
                    <a:pt x="484" y="940"/>
                  </a:cubicBezTo>
                  <a:cubicBezTo>
                    <a:pt x="482" y="929"/>
                    <a:pt x="484" y="925"/>
                    <a:pt x="488" y="921"/>
                  </a:cubicBezTo>
                  <a:cubicBezTo>
                    <a:pt x="489" y="920"/>
                    <a:pt x="490" y="919"/>
                    <a:pt x="491" y="917"/>
                  </a:cubicBezTo>
                  <a:cubicBezTo>
                    <a:pt x="490" y="917"/>
                    <a:pt x="483" y="915"/>
                    <a:pt x="476" y="915"/>
                  </a:cubicBezTo>
                  <a:lnTo>
                    <a:pt x="472" y="914"/>
                  </a:lnTo>
                  <a:lnTo>
                    <a:pt x="473" y="910"/>
                  </a:lnTo>
                  <a:cubicBezTo>
                    <a:pt x="473" y="910"/>
                    <a:pt x="475" y="901"/>
                    <a:pt x="480" y="888"/>
                  </a:cubicBezTo>
                  <a:cubicBezTo>
                    <a:pt x="481" y="882"/>
                    <a:pt x="481" y="873"/>
                    <a:pt x="481" y="866"/>
                  </a:cubicBezTo>
                  <a:cubicBezTo>
                    <a:pt x="481" y="857"/>
                    <a:pt x="481" y="850"/>
                    <a:pt x="484" y="846"/>
                  </a:cubicBezTo>
                  <a:cubicBezTo>
                    <a:pt x="487" y="841"/>
                    <a:pt x="492" y="839"/>
                    <a:pt x="497" y="837"/>
                  </a:cubicBezTo>
                  <a:cubicBezTo>
                    <a:pt x="500" y="835"/>
                    <a:pt x="504" y="833"/>
                    <a:pt x="506" y="830"/>
                  </a:cubicBezTo>
                  <a:cubicBezTo>
                    <a:pt x="507" y="828"/>
                    <a:pt x="518" y="812"/>
                    <a:pt x="506" y="788"/>
                  </a:cubicBezTo>
                  <a:cubicBezTo>
                    <a:pt x="503" y="783"/>
                    <a:pt x="501" y="779"/>
                    <a:pt x="499" y="775"/>
                  </a:cubicBezTo>
                  <a:cubicBezTo>
                    <a:pt x="492" y="762"/>
                    <a:pt x="487" y="754"/>
                    <a:pt x="493" y="743"/>
                  </a:cubicBezTo>
                  <a:cubicBezTo>
                    <a:pt x="497" y="737"/>
                    <a:pt x="495" y="733"/>
                    <a:pt x="493" y="727"/>
                  </a:cubicBezTo>
                  <a:cubicBezTo>
                    <a:pt x="492" y="725"/>
                    <a:pt x="491" y="723"/>
                    <a:pt x="490" y="720"/>
                  </a:cubicBezTo>
                  <a:cubicBezTo>
                    <a:pt x="488" y="711"/>
                    <a:pt x="495" y="701"/>
                    <a:pt x="509" y="692"/>
                  </a:cubicBezTo>
                  <a:cubicBezTo>
                    <a:pt x="517" y="688"/>
                    <a:pt x="515" y="679"/>
                    <a:pt x="510" y="666"/>
                  </a:cubicBezTo>
                  <a:cubicBezTo>
                    <a:pt x="506" y="655"/>
                    <a:pt x="487" y="633"/>
                    <a:pt x="480" y="632"/>
                  </a:cubicBezTo>
                  <a:lnTo>
                    <a:pt x="480" y="632"/>
                  </a:lnTo>
                  <a:cubicBezTo>
                    <a:pt x="478" y="632"/>
                    <a:pt x="477" y="633"/>
                    <a:pt x="475" y="636"/>
                  </a:cubicBezTo>
                  <a:cubicBezTo>
                    <a:pt x="472" y="640"/>
                    <a:pt x="469" y="644"/>
                    <a:pt x="463" y="647"/>
                  </a:cubicBezTo>
                  <a:cubicBezTo>
                    <a:pt x="461" y="647"/>
                    <a:pt x="460" y="648"/>
                    <a:pt x="458" y="648"/>
                  </a:cubicBezTo>
                  <a:cubicBezTo>
                    <a:pt x="450" y="648"/>
                    <a:pt x="449" y="640"/>
                    <a:pt x="447" y="634"/>
                  </a:cubicBezTo>
                  <a:cubicBezTo>
                    <a:pt x="447" y="631"/>
                    <a:pt x="446" y="628"/>
                    <a:pt x="445" y="625"/>
                  </a:cubicBezTo>
                  <a:lnTo>
                    <a:pt x="445" y="625"/>
                  </a:lnTo>
                  <a:cubicBezTo>
                    <a:pt x="443" y="627"/>
                    <a:pt x="439" y="630"/>
                    <a:pt x="434" y="630"/>
                  </a:cubicBezTo>
                  <a:cubicBezTo>
                    <a:pt x="433" y="630"/>
                    <a:pt x="432" y="630"/>
                    <a:pt x="430" y="629"/>
                  </a:cubicBezTo>
                  <a:lnTo>
                    <a:pt x="422" y="628"/>
                  </a:lnTo>
                  <a:cubicBezTo>
                    <a:pt x="413" y="626"/>
                    <a:pt x="403" y="625"/>
                    <a:pt x="397" y="625"/>
                  </a:cubicBezTo>
                  <a:cubicBezTo>
                    <a:pt x="395" y="625"/>
                    <a:pt x="393" y="625"/>
                    <a:pt x="393" y="625"/>
                  </a:cubicBezTo>
                  <a:cubicBezTo>
                    <a:pt x="389" y="626"/>
                    <a:pt x="381" y="627"/>
                    <a:pt x="373" y="627"/>
                  </a:cubicBezTo>
                  <a:cubicBezTo>
                    <a:pt x="365" y="627"/>
                    <a:pt x="349" y="626"/>
                    <a:pt x="338" y="620"/>
                  </a:cubicBezTo>
                  <a:cubicBezTo>
                    <a:pt x="331" y="617"/>
                    <a:pt x="324" y="614"/>
                    <a:pt x="317" y="612"/>
                  </a:cubicBezTo>
                  <a:cubicBezTo>
                    <a:pt x="307" y="608"/>
                    <a:pt x="298" y="604"/>
                    <a:pt x="295" y="600"/>
                  </a:cubicBezTo>
                  <a:cubicBezTo>
                    <a:pt x="289" y="591"/>
                    <a:pt x="294" y="581"/>
                    <a:pt x="299" y="572"/>
                  </a:cubicBezTo>
                  <a:cubicBezTo>
                    <a:pt x="300" y="570"/>
                    <a:pt x="299" y="569"/>
                    <a:pt x="299" y="569"/>
                  </a:cubicBezTo>
                  <a:cubicBezTo>
                    <a:pt x="298" y="567"/>
                    <a:pt x="296" y="566"/>
                    <a:pt x="292" y="566"/>
                  </a:cubicBezTo>
                  <a:cubicBezTo>
                    <a:pt x="290" y="566"/>
                    <a:pt x="287" y="567"/>
                    <a:pt x="285" y="568"/>
                  </a:cubicBezTo>
                  <a:cubicBezTo>
                    <a:pt x="283" y="569"/>
                    <a:pt x="281" y="570"/>
                    <a:pt x="279" y="570"/>
                  </a:cubicBezTo>
                  <a:cubicBezTo>
                    <a:pt x="269" y="570"/>
                    <a:pt x="263" y="554"/>
                    <a:pt x="262" y="549"/>
                  </a:cubicBezTo>
                  <a:cubicBezTo>
                    <a:pt x="256" y="542"/>
                    <a:pt x="252" y="539"/>
                    <a:pt x="249" y="539"/>
                  </a:cubicBezTo>
                  <a:cubicBezTo>
                    <a:pt x="247" y="539"/>
                    <a:pt x="245" y="540"/>
                    <a:pt x="241" y="542"/>
                  </a:cubicBezTo>
                  <a:lnTo>
                    <a:pt x="239" y="544"/>
                  </a:lnTo>
                  <a:cubicBezTo>
                    <a:pt x="233" y="547"/>
                    <a:pt x="228" y="550"/>
                    <a:pt x="224" y="550"/>
                  </a:cubicBezTo>
                  <a:cubicBezTo>
                    <a:pt x="220" y="550"/>
                    <a:pt x="215" y="548"/>
                    <a:pt x="214" y="539"/>
                  </a:cubicBezTo>
                  <a:cubicBezTo>
                    <a:pt x="212" y="529"/>
                    <a:pt x="212" y="529"/>
                    <a:pt x="203" y="527"/>
                  </a:cubicBezTo>
                  <a:cubicBezTo>
                    <a:pt x="196" y="526"/>
                    <a:pt x="192" y="524"/>
                    <a:pt x="190" y="520"/>
                  </a:cubicBezTo>
                  <a:cubicBezTo>
                    <a:pt x="188" y="515"/>
                    <a:pt x="190" y="508"/>
                    <a:pt x="192" y="504"/>
                  </a:cubicBezTo>
                  <a:cubicBezTo>
                    <a:pt x="193" y="503"/>
                    <a:pt x="194" y="501"/>
                    <a:pt x="193" y="500"/>
                  </a:cubicBezTo>
                  <a:cubicBezTo>
                    <a:pt x="192" y="499"/>
                    <a:pt x="189" y="497"/>
                    <a:pt x="182" y="497"/>
                  </a:cubicBezTo>
                  <a:lnTo>
                    <a:pt x="180" y="497"/>
                  </a:lnTo>
                  <a:cubicBezTo>
                    <a:pt x="175" y="497"/>
                    <a:pt x="171" y="497"/>
                    <a:pt x="168" y="498"/>
                  </a:cubicBezTo>
                  <a:cubicBezTo>
                    <a:pt x="163" y="499"/>
                    <a:pt x="159" y="500"/>
                    <a:pt x="154" y="500"/>
                  </a:cubicBezTo>
                  <a:cubicBezTo>
                    <a:pt x="151" y="500"/>
                    <a:pt x="148" y="499"/>
                    <a:pt x="145" y="499"/>
                  </a:cubicBezTo>
                  <a:cubicBezTo>
                    <a:pt x="136" y="498"/>
                    <a:pt x="128" y="493"/>
                    <a:pt x="120" y="487"/>
                  </a:cubicBezTo>
                  <a:cubicBezTo>
                    <a:pt x="114" y="484"/>
                    <a:pt x="108" y="480"/>
                    <a:pt x="101" y="477"/>
                  </a:cubicBezTo>
                  <a:cubicBezTo>
                    <a:pt x="98" y="476"/>
                    <a:pt x="94" y="475"/>
                    <a:pt x="91" y="475"/>
                  </a:cubicBezTo>
                  <a:cubicBezTo>
                    <a:pt x="82" y="475"/>
                    <a:pt x="74" y="479"/>
                    <a:pt x="67" y="482"/>
                  </a:cubicBezTo>
                  <a:cubicBezTo>
                    <a:pt x="65" y="484"/>
                    <a:pt x="62" y="485"/>
                    <a:pt x="60" y="486"/>
                  </a:cubicBezTo>
                  <a:cubicBezTo>
                    <a:pt x="55" y="488"/>
                    <a:pt x="51" y="488"/>
                    <a:pt x="47" y="488"/>
                  </a:cubicBezTo>
                  <a:cubicBezTo>
                    <a:pt x="38" y="488"/>
                    <a:pt x="30" y="484"/>
                    <a:pt x="23" y="476"/>
                  </a:cubicBezTo>
                  <a:cubicBezTo>
                    <a:pt x="7" y="457"/>
                    <a:pt x="0" y="444"/>
                    <a:pt x="3" y="437"/>
                  </a:cubicBezTo>
                  <a:cubicBezTo>
                    <a:pt x="3" y="437"/>
                    <a:pt x="3" y="436"/>
                    <a:pt x="4" y="436"/>
                  </a:cubicBezTo>
                  <a:lnTo>
                    <a:pt x="1" y="433"/>
                  </a:lnTo>
                  <a:lnTo>
                    <a:pt x="11" y="432"/>
                  </a:lnTo>
                  <a:lnTo>
                    <a:pt x="11" y="432"/>
                  </a:lnTo>
                  <a:lnTo>
                    <a:pt x="54" y="432"/>
                  </a:lnTo>
                  <a:cubicBezTo>
                    <a:pt x="62" y="432"/>
                    <a:pt x="64" y="431"/>
                    <a:pt x="66" y="424"/>
                  </a:cubicBezTo>
                  <a:cubicBezTo>
                    <a:pt x="68" y="415"/>
                    <a:pt x="77" y="410"/>
                    <a:pt x="91" y="410"/>
                  </a:cubicBezTo>
                  <a:cubicBezTo>
                    <a:pt x="94" y="410"/>
                    <a:pt x="97" y="410"/>
                    <a:pt x="100" y="411"/>
                  </a:cubicBezTo>
                  <a:cubicBezTo>
                    <a:pt x="110" y="412"/>
                    <a:pt x="120" y="417"/>
                    <a:pt x="127" y="421"/>
                  </a:cubicBezTo>
                  <a:cubicBezTo>
                    <a:pt x="131" y="423"/>
                    <a:pt x="136" y="426"/>
                    <a:pt x="138" y="426"/>
                  </a:cubicBezTo>
                  <a:cubicBezTo>
                    <a:pt x="142" y="418"/>
                    <a:pt x="142" y="416"/>
                    <a:pt x="144" y="405"/>
                  </a:cubicBezTo>
                  <a:lnTo>
                    <a:pt x="144" y="401"/>
                  </a:lnTo>
                  <a:cubicBezTo>
                    <a:pt x="145" y="396"/>
                    <a:pt x="143" y="392"/>
                    <a:pt x="141" y="387"/>
                  </a:cubicBezTo>
                  <a:cubicBezTo>
                    <a:pt x="138" y="380"/>
                    <a:pt x="135" y="373"/>
                    <a:pt x="143" y="362"/>
                  </a:cubicBezTo>
                  <a:cubicBezTo>
                    <a:pt x="153" y="347"/>
                    <a:pt x="162" y="340"/>
                    <a:pt x="174" y="333"/>
                  </a:cubicBezTo>
                  <a:cubicBezTo>
                    <a:pt x="177" y="331"/>
                    <a:pt x="180" y="329"/>
                    <a:pt x="182" y="326"/>
                  </a:cubicBezTo>
                  <a:cubicBezTo>
                    <a:pt x="188" y="321"/>
                    <a:pt x="195" y="315"/>
                    <a:pt x="204" y="315"/>
                  </a:cubicBezTo>
                  <a:cubicBezTo>
                    <a:pt x="207" y="315"/>
                    <a:pt x="210" y="316"/>
                    <a:pt x="213" y="317"/>
                  </a:cubicBezTo>
                  <a:cubicBezTo>
                    <a:pt x="217" y="319"/>
                    <a:pt x="221" y="322"/>
                    <a:pt x="226" y="324"/>
                  </a:cubicBezTo>
                  <a:cubicBezTo>
                    <a:pt x="235" y="329"/>
                    <a:pt x="244" y="334"/>
                    <a:pt x="251" y="334"/>
                  </a:cubicBezTo>
                  <a:cubicBezTo>
                    <a:pt x="252" y="334"/>
                    <a:pt x="254" y="333"/>
                    <a:pt x="255" y="333"/>
                  </a:cubicBezTo>
                  <a:cubicBezTo>
                    <a:pt x="259" y="330"/>
                    <a:pt x="264" y="328"/>
                    <a:pt x="268" y="327"/>
                  </a:cubicBezTo>
                  <a:cubicBezTo>
                    <a:pt x="275" y="325"/>
                    <a:pt x="280" y="323"/>
                    <a:pt x="282" y="319"/>
                  </a:cubicBezTo>
                  <a:cubicBezTo>
                    <a:pt x="285" y="312"/>
                    <a:pt x="290" y="309"/>
                    <a:pt x="296" y="304"/>
                  </a:cubicBezTo>
                  <a:cubicBezTo>
                    <a:pt x="299" y="302"/>
                    <a:pt x="302" y="300"/>
                    <a:pt x="307" y="296"/>
                  </a:cubicBezTo>
                  <a:cubicBezTo>
                    <a:pt x="309" y="294"/>
                    <a:pt x="311" y="292"/>
                    <a:pt x="313" y="291"/>
                  </a:cubicBezTo>
                  <a:cubicBezTo>
                    <a:pt x="320" y="285"/>
                    <a:pt x="325" y="280"/>
                    <a:pt x="331" y="280"/>
                  </a:cubicBezTo>
                  <a:cubicBezTo>
                    <a:pt x="334" y="280"/>
                    <a:pt x="337" y="281"/>
                    <a:pt x="340" y="283"/>
                  </a:cubicBezTo>
                  <a:cubicBezTo>
                    <a:pt x="341" y="284"/>
                    <a:pt x="343" y="285"/>
                    <a:pt x="344" y="285"/>
                  </a:cubicBezTo>
                  <a:cubicBezTo>
                    <a:pt x="347" y="285"/>
                    <a:pt x="350" y="282"/>
                    <a:pt x="351" y="278"/>
                  </a:cubicBezTo>
                  <a:cubicBezTo>
                    <a:pt x="351" y="277"/>
                    <a:pt x="352" y="276"/>
                    <a:pt x="352" y="275"/>
                  </a:cubicBezTo>
                  <a:cubicBezTo>
                    <a:pt x="352" y="268"/>
                    <a:pt x="356" y="266"/>
                    <a:pt x="367" y="265"/>
                  </a:cubicBezTo>
                  <a:cubicBezTo>
                    <a:pt x="377" y="263"/>
                    <a:pt x="378" y="243"/>
                    <a:pt x="377" y="236"/>
                  </a:cubicBezTo>
                  <a:lnTo>
                    <a:pt x="377" y="233"/>
                  </a:lnTo>
                  <a:lnTo>
                    <a:pt x="380" y="232"/>
                  </a:lnTo>
                  <a:cubicBezTo>
                    <a:pt x="381" y="232"/>
                    <a:pt x="393" y="230"/>
                    <a:pt x="394" y="220"/>
                  </a:cubicBezTo>
                  <a:cubicBezTo>
                    <a:pt x="395" y="216"/>
                    <a:pt x="396" y="210"/>
                    <a:pt x="401" y="210"/>
                  </a:cubicBezTo>
                  <a:cubicBezTo>
                    <a:pt x="404" y="210"/>
                    <a:pt x="407" y="212"/>
                    <a:pt x="411" y="216"/>
                  </a:cubicBezTo>
                  <a:cubicBezTo>
                    <a:pt x="412" y="218"/>
                    <a:pt x="414" y="220"/>
                    <a:pt x="416" y="222"/>
                  </a:cubicBezTo>
                  <a:cubicBezTo>
                    <a:pt x="420" y="226"/>
                    <a:pt x="423" y="228"/>
                    <a:pt x="427" y="228"/>
                  </a:cubicBezTo>
                  <a:cubicBezTo>
                    <a:pt x="431" y="228"/>
                    <a:pt x="435" y="225"/>
                    <a:pt x="439" y="222"/>
                  </a:cubicBezTo>
                  <a:cubicBezTo>
                    <a:pt x="444" y="218"/>
                    <a:pt x="457" y="210"/>
                    <a:pt x="470" y="210"/>
                  </a:cubicBezTo>
                  <a:cubicBezTo>
                    <a:pt x="472" y="210"/>
                    <a:pt x="474" y="210"/>
                    <a:pt x="475" y="210"/>
                  </a:cubicBezTo>
                  <a:cubicBezTo>
                    <a:pt x="483" y="212"/>
                    <a:pt x="486" y="217"/>
                    <a:pt x="489" y="221"/>
                  </a:cubicBezTo>
                  <a:cubicBezTo>
                    <a:pt x="491" y="224"/>
                    <a:pt x="493" y="227"/>
                    <a:pt x="496" y="228"/>
                  </a:cubicBezTo>
                  <a:cubicBezTo>
                    <a:pt x="500" y="230"/>
                    <a:pt x="505" y="231"/>
                    <a:pt x="512" y="231"/>
                  </a:cubicBezTo>
                  <a:cubicBezTo>
                    <a:pt x="516" y="231"/>
                    <a:pt x="521" y="231"/>
                    <a:pt x="527" y="232"/>
                  </a:cubicBezTo>
                  <a:cubicBezTo>
                    <a:pt x="546" y="235"/>
                    <a:pt x="576" y="265"/>
                    <a:pt x="580" y="268"/>
                  </a:cubicBezTo>
                  <a:cubicBezTo>
                    <a:pt x="582" y="271"/>
                    <a:pt x="585" y="275"/>
                    <a:pt x="587" y="279"/>
                  </a:cubicBezTo>
                  <a:cubicBezTo>
                    <a:pt x="591" y="288"/>
                    <a:pt x="595" y="294"/>
                    <a:pt x="603" y="294"/>
                  </a:cubicBezTo>
                  <a:cubicBezTo>
                    <a:pt x="604" y="294"/>
                    <a:pt x="606" y="294"/>
                    <a:pt x="608" y="293"/>
                  </a:cubicBezTo>
                  <a:cubicBezTo>
                    <a:pt x="614" y="291"/>
                    <a:pt x="619" y="290"/>
                    <a:pt x="624" y="288"/>
                  </a:cubicBezTo>
                  <a:cubicBezTo>
                    <a:pt x="631" y="285"/>
                    <a:pt x="637" y="283"/>
                    <a:pt x="644" y="283"/>
                  </a:cubicBezTo>
                  <a:cubicBezTo>
                    <a:pt x="647" y="283"/>
                    <a:pt x="650" y="283"/>
                    <a:pt x="654" y="285"/>
                  </a:cubicBezTo>
                  <a:cubicBezTo>
                    <a:pt x="657" y="285"/>
                    <a:pt x="660" y="286"/>
                    <a:pt x="662" y="287"/>
                  </a:cubicBezTo>
                  <a:cubicBezTo>
                    <a:pt x="667" y="289"/>
                    <a:pt x="671" y="290"/>
                    <a:pt x="674" y="290"/>
                  </a:cubicBezTo>
                  <a:cubicBezTo>
                    <a:pt x="678" y="290"/>
                    <a:pt x="681" y="289"/>
                    <a:pt x="686" y="287"/>
                  </a:cubicBezTo>
                  <a:cubicBezTo>
                    <a:pt x="690" y="285"/>
                    <a:pt x="694" y="284"/>
                    <a:pt x="698" y="284"/>
                  </a:cubicBezTo>
                  <a:cubicBezTo>
                    <a:pt x="704" y="284"/>
                    <a:pt x="709" y="287"/>
                    <a:pt x="712" y="291"/>
                  </a:cubicBezTo>
                  <a:cubicBezTo>
                    <a:pt x="715" y="294"/>
                    <a:pt x="717" y="299"/>
                    <a:pt x="716" y="304"/>
                  </a:cubicBezTo>
                  <a:cubicBezTo>
                    <a:pt x="715" y="306"/>
                    <a:pt x="715" y="309"/>
                    <a:pt x="717" y="311"/>
                  </a:cubicBezTo>
                  <a:cubicBezTo>
                    <a:pt x="718" y="313"/>
                    <a:pt x="721" y="314"/>
                    <a:pt x="725" y="314"/>
                  </a:cubicBezTo>
                  <a:cubicBezTo>
                    <a:pt x="727" y="314"/>
                    <a:pt x="730" y="314"/>
                    <a:pt x="732" y="313"/>
                  </a:cubicBezTo>
                  <a:cubicBezTo>
                    <a:pt x="734" y="312"/>
                    <a:pt x="736" y="312"/>
                    <a:pt x="738" y="312"/>
                  </a:cubicBezTo>
                  <a:cubicBezTo>
                    <a:pt x="746" y="312"/>
                    <a:pt x="750" y="319"/>
                    <a:pt x="754" y="325"/>
                  </a:cubicBezTo>
                  <a:cubicBezTo>
                    <a:pt x="756" y="329"/>
                    <a:pt x="758" y="333"/>
                    <a:pt x="762" y="335"/>
                  </a:cubicBezTo>
                  <a:lnTo>
                    <a:pt x="766" y="338"/>
                  </a:lnTo>
                  <a:cubicBezTo>
                    <a:pt x="771" y="341"/>
                    <a:pt x="774" y="343"/>
                    <a:pt x="777" y="343"/>
                  </a:cubicBezTo>
                  <a:cubicBezTo>
                    <a:pt x="778" y="343"/>
                    <a:pt x="780" y="342"/>
                    <a:pt x="782" y="341"/>
                  </a:cubicBezTo>
                  <a:cubicBezTo>
                    <a:pt x="791" y="337"/>
                    <a:pt x="815" y="335"/>
                    <a:pt x="816" y="334"/>
                  </a:cubicBezTo>
                  <a:lnTo>
                    <a:pt x="817" y="334"/>
                  </a:lnTo>
                  <a:lnTo>
                    <a:pt x="818" y="335"/>
                  </a:lnTo>
                  <a:cubicBezTo>
                    <a:pt x="823" y="338"/>
                    <a:pt x="827" y="341"/>
                    <a:pt x="832" y="341"/>
                  </a:cubicBezTo>
                  <a:cubicBezTo>
                    <a:pt x="835" y="341"/>
                    <a:pt x="838" y="340"/>
                    <a:pt x="841" y="339"/>
                  </a:cubicBezTo>
                  <a:cubicBezTo>
                    <a:pt x="846" y="337"/>
                    <a:pt x="852" y="333"/>
                    <a:pt x="856" y="330"/>
                  </a:cubicBezTo>
                  <a:cubicBezTo>
                    <a:pt x="860" y="327"/>
                    <a:pt x="863" y="324"/>
                    <a:pt x="867" y="324"/>
                  </a:cubicBezTo>
                  <a:cubicBezTo>
                    <a:pt x="869" y="324"/>
                    <a:pt x="871" y="326"/>
                    <a:pt x="872" y="328"/>
                  </a:cubicBezTo>
                  <a:cubicBezTo>
                    <a:pt x="873" y="332"/>
                    <a:pt x="872" y="336"/>
                    <a:pt x="871" y="341"/>
                  </a:cubicBezTo>
                  <a:cubicBezTo>
                    <a:pt x="870" y="345"/>
                    <a:pt x="868" y="351"/>
                    <a:pt x="870" y="353"/>
                  </a:cubicBezTo>
                  <a:cubicBezTo>
                    <a:pt x="870" y="354"/>
                    <a:pt x="872" y="354"/>
                    <a:pt x="873" y="354"/>
                  </a:cubicBezTo>
                  <a:cubicBezTo>
                    <a:pt x="884" y="354"/>
                    <a:pt x="884" y="354"/>
                    <a:pt x="890" y="345"/>
                  </a:cubicBezTo>
                  <a:lnTo>
                    <a:pt x="894" y="340"/>
                  </a:lnTo>
                  <a:cubicBezTo>
                    <a:pt x="901" y="330"/>
                    <a:pt x="905" y="328"/>
                    <a:pt x="911" y="325"/>
                  </a:cubicBezTo>
                  <a:cubicBezTo>
                    <a:pt x="913" y="324"/>
                    <a:pt x="917" y="323"/>
                    <a:pt x="921" y="320"/>
                  </a:cubicBezTo>
                  <a:cubicBezTo>
                    <a:pt x="929" y="315"/>
                    <a:pt x="930" y="311"/>
                    <a:pt x="932" y="305"/>
                  </a:cubicBezTo>
                  <a:cubicBezTo>
                    <a:pt x="933" y="302"/>
                    <a:pt x="935" y="299"/>
                    <a:pt x="937" y="295"/>
                  </a:cubicBezTo>
                  <a:cubicBezTo>
                    <a:pt x="939" y="291"/>
                    <a:pt x="951" y="272"/>
                    <a:pt x="964" y="272"/>
                  </a:cubicBezTo>
                  <a:cubicBezTo>
                    <a:pt x="967" y="272"/>
                    <a:pt x="969" y="273"/>
                    <a:pt x="971" y="274"/>
                  </a:cubicBezTo>
                  <a:cubicBezTo>
                    <a:pt x="975" y="278"/>
                    <a:pt x="978" y="283"/>
                    <a:pt x="980" y="288"/>
                  </a:cubicBezTo>
                  <a:cubicBezTo>
                    <a:pt x="983" y="294"/>
                    <a:pt x="985" y="297"/>
                    <a:pt x="988" y="297"/>
                  </a:cubicBezTo>
                  <a:lnTo>
                    <a:pt x="994" y="298"/>
                  </a:lnTo>
                  <a:cubicBezTo>
                    <a:pt x="999" y="298"/>
                    <a:pt x="1000" y="298"/>
                    <a:pt x="1002" y="286"/>
                  </a:cubicBezTo>
                  <a:cubicBezTo>
                    <a:pt x="1004" y="267"/>
                    <a:pt x="1007" y="261"/>
                    <a:pt x="1024" y="254"/>
                  </a:cubicBezTo>
                  <a:cubicBezTo>
                    <a:pt x="1028" y="252"/>
                    <a:pt x="1031" y="250"/>
                    <a:pt x="1034" y="249"/>
                  </a:cubicBezTo>
                  <a:cubicBezTo>
                    <a:pt x="1040" y="245"/>
                    <a:pt x="1045" y="243"/>
                    <a:pt x="1050" y="243"/>
                  </a:cubicBezTo>
                  <a:cubicBezTo>
                    <a:pt x="1054" y="243"/>
                    <a:pt x="1058" y="245"/>
                    <a:pt x="1061" y="249"/>
                  </a:cubicBezTo>
                  <a:cubicBezTo>
                    <a:pt x="1064" y="253"/>
                    <a:pt x="1067" y="258"/>
                    <a:pt x="1069" y="262"/>
                  </a:cubicBezTo>
                  <a:cubicBezTo>
                    <a:pt x="1072" y="269"/>
                    <a:pt x="1075" y="274"/>
                    <a:pt x="1078" y="274"/>
                  </a:cubicBezTo>
                  <a:cubicBezTo>
                    <a:pt x="1084" y="272"/>
                    <a:pt x="1084" y="272"/>
                    <a:pt x="1086" y="268"/>
                  </a:cubicBezTo>
                  <a:cubicBezTo>
                    <a:pt x="1087" y="265"/>
                    <a:pt x="1089" y="261"/>
                    <a:pt x="1091" y="256"/>
                  </a:cubicBezTo>
                  <a:cubicBezTo>
                    <a:pt x="1095" y="250"/>
                    <a:pt x="1096" y="244"/>
                    <a:pt x="1096" y="240"/>
                  </a:cubicBezTo>
                  <a:cubicBezTo>
                    <a:pt x="1097" y="234"/>
                    <a:pt x="1099" y="227"/>
                    <a:pt x="1107" y="227"/>
                  </a:cubicBezTo>
                  <a:cubicBezTo>
                    <a:pt x="1108" y="227"/>
                    <a:pt x="1109" y="228"/>
                    <a:pt x="1111" y="228"/>
                  </a:cubicBezTo>
                  <a:cubicBezTo>
                    <a:pt x="1114" y="228"/>
                    <a:pt x="1117" y="229"/>
                    <a:pt x="1119" y="230"/>
                  </a:cubicBezTo>
                  <a:cubicBezTo>
                    <a:pt x="1121" y="231"/>
                    <a:pt x="1123" y="231"/>
                    <a:pt x="1123" y="231"/>
                  </a:cubicBezTo>
                  <a:cubicBezTo>
                    <a:pt x="1125" y="231"/>
                    <a:pt x="1126" y="229"/>
                    <a:pt x="1128" y="224"/>
                  </a:cubicBezTo>
                  <a:cubicBezTo>
                    <a:pt x="1130" y="219"/>
                    <a:pt x="1132" y="215"/>
                    <a:pt x="1134" y="211"/>
                  </a:cubicBezTo>
                  <a:cubicBezTo>
                    <a:pt x="1140" y="200"/>
                    <a:pt x="1145" y="190"/>
                    <a:pt x="1143" y="182"/>
                  </a:cubicBezTo>
                  <a:cubicBezTo>
                    <a:pt x="1141" y="171"/>
                    <a:pt x="1138" y="150"/>
                    <a:pt x="1151" y="139"/>
                  </a:cubicBezTo>
                  <a:cubicBezTo>
                    <a:pt x="1155" y="137"/>
                    <a:pt x="1157" y="134"/>
                    <a:pt x="1159" y="133"/>
                  </a:cubicBezTo>
                  <a:cubicBezTo>
                    <a:pt x="1164" y="128"/>
                    <a:pt x="1168" y="125"/>
                    <a:pt x="1176" y="121"/>
                  </a:cubicBezTo>
                  <a:cubicBezTo>
                    <a:pt x="1182" y="119"/>
                    <a:pt x="1183" y="117"/>
                    <a:pt x="1187" y="111"/>
                  </a:cubicBezTo>
                  <a:cubicBezTo>
                    <a:pt x="1190" y="106"/>
                    <a:pt x="1194" y="101"/>
                    <a:pt x="1201" y="92"/>
                  </a:cubicBezTo>
                  <a:cubicBezTo>
                    <a:pt x="1217" y="72"/>
                    <a:pt x="1219" y="71"/>
                    <a:pt x="1232" y="69"/>
                  </a:cubicBezTo>
                  <a:lnTo>
                    <a:pt x="1243" y="68"/>
                  </a:lnTo>
                  <a:cubicBezTo>
                    <a:pt x="1254" y="67"/>
                    <a:pt x="1262" y="66"/>
                    <a:pt x="1268" y="59"/>
                  </a:cubicBezTo>
                  <a:cubicBezTo>
                    <a:pt x="1271" y="57"/>
                    <a:pt x="1271" y="56"/>
                    <a:pt x="1271" y="56"/>
                  </a:cubicBezTo>
                  <a:cubicBezTo>
                    <a:pt x="1270" y="55"/>
                    <a:pt x="1267" y="53"/>
                    <a:pt x="1265" y="51"/>
                  </a:cubicBezTo>
                  <a:cubicBezTo>
                    <a:pt x="1263" y="50"/>
                    <a:pt x="1260" y="48"/>
                    <a:pt x="1258" y="45"/>
                  </a:cubicBezTo>
                  <a:cubicBezTo>
                    <a:pt x="1247" y="34"/>
                    <a:pt x="1246" y="26"/>
                    <a:pt x="1252" y="10"/>
                  </a:cubicBezTo>
                  <a:cubicBezTo>
                    <a:pt x="1255" y="3"/>
                    <a:pt x="1259" y="0"/>
                    <a:pt x="1264" y="0"/>
                  </a:cubicBezTo>
                  <a:cubicBezTo>
                    <a:pt x="1271" y="0"/>
                    <a:pt x="1277" y="8"/>
                    <a:pt x="1283" y="16"/>
                  </a:cubicBezTo>
                  <a:lnTo>
                    <a:pt x="1284" y="18"/>
                  </a:lnTo>
                  <a:cubicBezTo>
                    <a:pt x="1292" y="30"/>
                    <a:pt x="1294" y="32"/>
                    <a:pt x="1305" y="34"/>
                  </a:cubicBezTo>
                  <a:cubicBezTo>
                    <a:pt x="1315" y="36"/>
                    <a:pt x="1318" y="44"/>
                    <a:pt x="1320" y="51"/>
                  </a:cubicBezTo>
                  <a:cubicBezTo>
                    <a:pt x="1321" y="54"/>
                    <a:pt x="1322" y="57"/>
                    <a:pt x="1324" y="60"/>
                  </a:cubicBezTo>
                  <a:cubicBezTo>
                    <a:pt x="1329" y="65"/>
                    <a:pt x="1332" y="75"/>
                    <a:pt x="1335" y="83"/>
                  </a:cubicBezTo>
                  <a:cubicBezTo>
                    <a:pt x="1337" y="87"/>
                    <a:pt x="1338" y="92"/>
                    <a:pt x="1340" y="95"/>
                  </a:cubicBezTo>
                  <a:cubicBezTo>
                    <a:pt x="1344" y="103"/>
                    <a:pt x="1347" y="106"/>
                    <a:pt x="1352" y="106"/>
                  </a:cubicBezTo>
                  <a:cubicBezTo>
                    <a:pt x="1354" y="106"/>
                    <a:pt x="1356" y="105"/>
                    <a:pt x="1359" y="104"/>
                  </a:cubicBezTo>
                  <a:cubicBezTo>
                    <a:pt x="1363" y="102"/>
                    <a:pt x="1366" y="100"/>
                    <a:pt x="1369" y="97"/>
                  </a:cubicBezTo>
                  <a:cubicBezTo>
                    <a:pt x="1374" y="94"/>
                    <a:pt x="1378" y="91"/>
                    <a:pt x="1383" y="91"/>
                  </a:cubicBezTo>
                  <a:cubicBezTo>
                    <a:pt x="1386" y="91"/>
                    <a:pt x="1389" y="92"/>
                    <a:pt x="1391" y="94"/>
                  </a:cubicBezTo>
                  <a:cubicBezTo>
                    <a:pt x="1394" y="96"/>
                    <a:pt x="1397" y="99"/>
                    <a:pt x="1398" y="102"/>
                  </a:cubicBezTo>
                  <a:cubicBezTo>
                    <a:pt x="1401" y="105"/>
                    <a:pt x="1403" y="107"/>
                    <a:pt x="1405" y="107"/>
                  </a:cubicBezTo>
                  <a:cubicBezTo>
                    <a:pt x="1406" y="107"/>
                    <a:pt x="1408" y="107"/>
                    <a:pt x="1409" y="106"/>
                  </a:cubicBezTo>
                  <a:cubicBezTo>
                    <a:pt x="1422" y="102"/>
                    <a:pt x="1422" y="102"/>
                    <a:pt x="1432" y="94"/>
                  </a:cubicBezTo>
                  <a:lnTo>
                    <a:pt x="1436" y="91"/>
                  </a:lnTo>
                  <a:cubicBezTo>
                    <a:pt x="1440" y="87"/>
                    <a:pt x="1443" y="85"/>
                    <a:pt x="1447" y="85"/>
                  </a:cubicBezTo>
                  <a:cubicBezTo>
                    <a:pt x="1450" y="85"/>
                    <a:pt x="1454" y="86"/>
                    <a:pt x="1458" y="89"/>
                  </a:cubicBezTo>
                  <a:cubicBezTo>
                    <a:pt x="1462" y="91"/>
                    <a:pt x="1469" y="93"/>
                    <a:pt x="1476" y="93"/>
                  </a:cubicBezTo>
                  <a:cubicBezTo>
                    <a:pt x="1483" y="93"/>
                    <a:pt x="1489" y="92"/>
                    <a:pt x="1492" y="91"/>
                  </a:cubicBezTo>
                  <a:cubicBezTo>
                    <a:pt x="1493" y="90"/>
                    <a:pt x="1494" y="90"/>
                    <a:pt x="1496" y="90"/>
                  </a:cubicBezTo>
                  <a:cubicBezTo>
                    <a:pt x="1498" y="90"/>
                    <a:pt x="1501" y="91"/>
                    <a:pt x="1503" y="93"/>
                  </a:cubicBezTo>
                  <a:cubicBezTo>
                    <a:pt x="1506" y="97"/>
                    <a:pt x="1507" y="105"/>
                    <a:pt x="1506" y="115"/>
                  </a:cubicBezTo>
                  <a:cubicBezTo>
                    <a:pt x="1505" y="119"/>
                    <a:pt x="1506" y="124"/>
                    <a:pt x="1508" y="129"/>
                  </a:cubicBezTo>
                  <a:cubicBezTo>
                    <a:pt x="1511" y="140"/>
                    <a:pt x="1514" y="153"/>
                    <a:pt x="1498" y="165"/>
                  </a:cubicBezTo>
                  <a:cubicBezTo>
                    <a:pt x="1477" y="180"/>
                    <a:pt x="1460" y="201"/>
                    <a:pt x="1453" y="212"/>
                  </a:cubicBezTo>
                  <a:cubicBezTo>
                    <a:pt x="1451" y="216"/>
                    <a:pt x="1446" y="224"/>
                    <a:pt x="1448" y="228"/>
                  </a:cubicBezTo>
                  <a:cubicBezTo>
                    <a:pt x="1449" y="230"/>
                    <a:pt x="1453" y="232"/>
                    <a:pt x="1459" y="232"/>
                  </a:cubicBezTo>
                  <a:cubicBezTo>
                    <a:pt x="1467" y="233"/>
                    <a:pt x="1473" y="233"/>
                    <a:pt x="1478" y="233"/>
                  </a:cubicBezTo>
                  <a:cubicBezTo>
                    <a:pt x="1486" y="234"/>
                    <a:pt x="1493" y="234"/>
                    <a:pt x="1503" y="237"/>
                  </a:cubicBezTo>
                  <a:cubicBezTo>
                    <a:pt x="1506" y="238"/>
                    <a:pt x="1510" y="238"/>
                    <a:pt x="1511" y="238"/>
                  </a:cubicBezTo>
                  <a:cubicBezTo>
                    <a:pt x="1512" y="238"/>
                    <a:pt x="1513" y="238"/>
                    <a:pt x="1516" y="234"/>
                  </a:cubicBezTo>
                  <a:cubicBezTo>
                    <a:pt x="1517" y="232"/>
                    <a:pt x="1520" y="229"/>
                    <a:pt x="1523" y="225"/>
                  </a:cubicBezTo>
                  <a:cubicBezTo>
                    <a:pt x="1536" y="209"/>
                    <a:pt x="1536" y="209"/>
                    <a:pt x="1556" y="194"/>
                  </a:cubicBezTo>
                  <a:cubicBezTo>
                    <a:pt x="1563" y="188"/>
                    <a:pt x="1566" y="183"/>
                    <a:pt x="1569" y="179"/>
                  </a:cubicBezTo>
                  <a:cubicBezTo>
                    <a:pt x="1573" y="171"/>
                    <a:pt x="1577" y="167"/>
                    <a:pt x="1592" y="167"/>
                  </a:cubicBezTo>
                  <a:lnTo>
                    <a:pt x="1596" y="167"/>
                  </a:lnTo>
                  <a:lnTo>
                    <a:pt x="1596" y="171"/>
                  </a:lnTo>
                  <a:cubicBezTo>
                    <a:pt x="1596" y="182"/>
                    <a:pt x="1599" y="198"/>
                    <a:pt x="1612" y="208"/>
                  </a:cubicBezTo>
                  <a:cubicBezTo>
                    <a:pt x="1617" y="212"/>
                    <a:pt x="1620" y="218"/>
                    <a:pt x="1621" y="224"/>
                  </a:cubicBezTo>
                  <a:cubicBezTo>
                    <a:pt x="1622" y="238"/>
                    <a:pt x="1612" y="253"/>
                    <a:pt x="1604" y="263"/>
                  </a:cubicBezTo>
                  <a:cubicBezTo>
                    <a:pt x="1590" y="280"/>
                    <a:pt x="1587" y="287"/>
                    <a:pt x="1590" y="304"/>
                  </a:cubicBezTo>
                  <a:cubicBezTo>
                    <a:pt x="1593" y="321"/>
                    <a:pt x="1596" y="362"/>
                    <a:pt x="1596" y="380"/>
                  </a:cubicBezTo>
                  <a:cubicBezTo>
                    <a:pt x="1596" y="396"/>
                    <a:pt x="1576" y="420"/>
                    <a:pt x="1563" y="436"/>
                  </a:cubicBezTo>
                  <a:lnTo>
                    <a:pt x="1557" y="443"/>
                  </a:lnTo>
                  <a:cubicBezTo>
                    <a:pt x="1548" y="454"/>
                    <a:pt x="1528" y="470"/>
                    <a:pt x="1498" y="490"/>
                  </a:cubicBezTo>
                  <a:cubicBezTo>
                    <a:pt x="1486" y="498"/>
                    <a:pt x="1486" y="512"/>
                    <a:pt x="1497" y="535"/>
                  </a:cubicBezTo>
                  <a:cubicBezTo>
                    <a:pt x="1503" y="547"/>
                    <a:pt x="1500" y="555"/>
                    <a:pt x="1495" y="565"/>
                  </a:cubicBezTo>
                  <a:cubicBezTo>
                    <a:pt x="1493" y="571"/>
                    <a:pt x="1490" y="577"/>
                    <a:pt x="1488" y="587"/>
                  </a:cubicBezTo>
                  <a:cubicBezTo>
                    <a:pt x="1487" y="591"/>
                    <a:pt x="1488" y="594"/>
                    <a:pt x="1490" y="596"/>
                  </a:cubicBezTo>
                  <a:cubicBezTo>
                    <a:pt x="1494" y="602"/>
                    <a:pt x="1506" y="605"/>
                    <a:pt x="1521" y="605"/>
                  </a:cubicBezTo>
                  <a:cubicBezTo>
                    <a:pt x="1523" y="605"/>
                    <a:pt x="1525" y="605"/>
                    <a:pt x="1525" y="605"/>
                  </a:cubicBezTo>
                  <a:lnTo>
                    <a:pt x="1527" y="605"/>
                  </a:lnTo>
                  <a:lnTo>
                    <a:pt x="1528" y="607"/>
                  </a:lnTo>
                  <a:cubicBezTo>
                    <a:pt x="1528" y="607"/>
                    <a:pt x="1545" y="629"/>
                    <a:pt x="1568" y="640"/>
                  </a:cubicBezTo>
                  <a:cubicBezTo>
                    <a:pt x="1578" y="646"/>
                    <a:pt x="1585" y="651"/>
                    <a:pt x="1591" y="655"/>
                  </a:cubicBezTo>
                  <a:cubicBezTo>
                    <a:pt x="1599" y="661"/>
                    <a:pt x="1605" y="666"/>
                    <a:pt x="1616" y="669"/>
                  </a:cubicBezTo>
                  <a:cubicBezTo>
                    <a:pt x="1632" y="673"/>
                    <a:pt x="1635" y="684"/>
                    <a:pt x="1640" y="697"/>
                  </a:cubicBezTo>
                  <a:cubicBezTo>
                    <a:pt x="1643" y="704"/>
                    <a:pt x="1646" y="712"/>
                    <a:pt x="1651" y="720"/>
                  </a:cubicBezTo>
                  <a:cubicBezTo>
                    <a:pt x="1659" y="736"/>
                    <a:pt x="1684" y="745"/>
                    <a:pt x="1704" y="753"/>
                  </a:cubicBezTo>
                  <a:cubicBezTo>
                    <a:pt x="1715" y="757"/>
                    <a:pt x="1725" y="761"/>
                    <a:pt x="1731" y="766"/>
                  </a:cubicBezTo>
                  <a:cubicBezTo>
                    <a:pt x="1742" y="774"/>
                    <a:pt x="1767" y="796"/>
                    <a:pt x="1767" y="810"/>
                  </a:cubicBezTo>
                  <a:cubicBezTo>
                    <a:pt x="1767" y="813"/>
                    <a:pt x="1765" y="816"/>
                    <a:pt x="1763" y="818"/>
                  </a:cubicBezTo>
                  <a:cubicBezTo>
                    <a:pt x="1753" y="825"/>
                    <a:pt x="1750" y="844"/>
                    <a:pt x="1755" y="860"/>
                  </a:cubicBezTo>
                  <a:cubicBezTo>
                    <a:pt x="1756" y="863"/>
                    <a:pt x="1757" y="865"/>
                    <a:pt x="1758" y="867"/>
                  </a:cubicBezTo>
                  <a:cubicBezTo>
                    <a:pt x="1762" y="880"/>
                    <a:pt x="1765" y="888"/>
                    <a:pt x="1752" y="905"/>
                  </a:cubicBezTo>
                  <a:cubicBezTo>
                    <a:pt x="1748" y="909"/>
                    <a:pt x="1745" y="913"/>
                    <a:pt x="1742" y="916"/>
                  </a:cubicBezTo>
                  <a:cubicBezTo>
                    <a:pt x="1734" y="925"/>
                    <a:pt x="1729" y="931"/>
                    <a:pt x="1720" y="947"/>
                  </a:cubicBezTo>
                  <a:cubicBezTo>
                    <a:pt x="1715" y="959"/>
                    <a:pt x="1718" y="964"/>
                    <a:pt x="1724" y="971"/>
                  </a:cubicBezTo>
                  <a:cubicBezTo>
                    <a:pt x="1728" y="977"/>
                    <a:pt x="1734" y="984"/>
                    <a:pt x="1735" y="995"/>
                  </a:cubicBezTo>
                  <a:cubicBezTo>
                    <a:pt x="1737" y="1008"/>
                    <a:pt x="1741" y="1019"/>
                    <a:pt x="1746" y="1029"/>
                  </a:cubicBezTo>
                  <a:cubicBezTo>
                    <a:pt x="1749" y="1036"/>
                    <a:pt x="1751" y="1043"/>
                    <a:pt x="1752" y="1049"/>
                  </a:cubicBezTo>
                  <a:cubicBezTo>
                    <a:pt x="1754" y="1059"/>
                    <a:pt x="1781" y="1063"/>
                    <a:pt x="1796" y="1065"/>
                  </a:cubicBezTo>
                  <a:cubicBezTo>
                    <a:pt x="1799" y="1066"/>
                    <a:pt x="1802" y="1066"/>
                    <a:pt x="1804" y="1067"/>
                  </a:cubicBezTo>
                  <a:cubicBezTo>
                    <a:pt x="1814" y="1068"/>
                    <a:pt x="1822" y="1076"/>
                    <a:pt x="1827" y="1086"/>
                  </a:cubicBezTo>
                  <a:cubicBezTo>
                    <a:pt x="1831" y="1096"/>
                    <a:pt x="1831" y="1105"/>
                    <a:pt x="1827" y="1110"/>
                  </a:cubicBezTo>
                  <a:cubicBezTo>
                    <a:pt x="1825" y="1114"/>
                    <a:pt x="1822" y="1117"/>
                    <a:pt x="1819" y="1118"/>
                  </a:cubicBezTo>
                  <a:cubicBezTo>
                    <a:pt x="1816" y="1121"/>
                    <a:pt x="1815" y="1122"/>
                    <a:pt x="1816" y="1124"/>
                  </a:cubicBezTo>
                  <a:cubicBezTo>
                    <a:pt x="1818" y="1129"/>
                    <a:pt x="1824" y="1132"/>
                    <a:pt x="1827" y="1133"/>
                  </a:cubicBezTo>
                  <a:lnTo>
                    <a:pt x="1828" y="1133"/>
                  </a:lnTo>
                  <a:cubicBezTo>
                    <a:pt x="1830" y="1133"/>
                    <a:pt x="1832" y="1134"/>
                    <a:pt x="1833" y="1136"/>
                  </a:cubicBezTo>
                  <a:cubicBezTo>
                    <a:pt x="1834" y="1139"/>
                    <a:pt x="1834" y="1144"/>
                    <a:pt x="1824" y="1157"/>
                  </a:cubicBezTo>
                  <a:cubicBezTo>
                    <a:pt x="1814" y="1171"/>
                    <a:pt x="1824" y="1189"/>
                    <a:pt x="1855" y="1212"/>
                  </a:cubicBezTo>
                  <a:cubicBezTo>
                    <a:pt x="1878" y="1229"/>
                    <a:pt x="1860" y="1262"/>
                    <a:pt x="1850" y="1282"/>
                  </a:cubicBezTo>
                  <a:cubicBezTo>
                    <a:pt x="1848" y="1285"/>
                    <a:pt x="1846" y="1287"/>
                    <a:pt x="1845" y="1290"/>
                  </a:cubicBezTo>
                  <a:cubicBezTo>
                    <a:pt x="1839" y="1302"/>
                    <a:pt x="1841" y="1309"/>
                    <a:pt x="1843" y="1321"/>
                  </a:cubicBezTo>
                  <a:cubicBezTo>
                    <a:pt x="1844" y="1325"/>
                    <a:pt x="1845" y="1329"/>
                    <a:pt x="1845" y="1334"/>
                  </a:cubicBezTo>
                  <a:cubicBezTo>
                    <a:pt x="1849" y="1358"/>
                    <a:pt x="1825" y="1391"/>
                    <a:pt x="1809" y="1407"/>
                  </a:cubicBezTo>
                  <a:cubicBezTo>
                    <a:pt x="1792" y="1424"/>
                    <a:pt x="1788" y="1428"/>
                    <a:pt x="1798" y="1446"/>
                  </a:cubicBezTo>
                  <a:cubicBezTo>
                    <a:pt x="1803" y="1454"/>
                    <a:pt x="1809" y="1459"/>
                    <a:pt x="1814" y="1465"/>
                  </a:cubicBezTo>
                  <a:cubicBezTo>
                    <a:pt x="1822" y="1473"/>
                    <a:pt x="1830" y="1481"/>
                    <a:pt x="1834" y="1496"/>
                  </a:cubicBezTo>
                  <a:lnTo>
                    <a:pt x="1834" y="1498"/>
                  </a:lnTo>
                  <a:cubicBezTo>
                    <a:pt x="1840" y="1520"/>
                    <a:pt x="1843" y="1532"/>
                    <a:pt x="1863" y="1537"/>
                  </a:cubicBezTo>
                  <a:cubicBezTo>
                    <a:pt x="1882" y="1542"/>
                    <a:pt x="1884" y="1554"/>
                    <a:pt x="1887" y="1569"/>
                  </a:cubicBezTo>
                  <a:cubicBezTo>
                    <a:pt x="1888" y="1575"/>
                    <a:pt x="1889" y="1581"/>
                    <a:pt x="1892" y="1589"/>
                  </a:cubicBezTo>
                  <a:cubicBezTo>
                    <a:pt x="1900" y="1615"/>
                    <a:pt x="1901" y="1620"/>
                    <a:pt x="1891" y="1633"/>
                  </a:cubicBezTo>
                  <a:cubicBezTo>
                    <a:pt x="1885" y="1642"/>
                    <a:pt x="1873" y="1652"/>
                    <a:pt x="1868" y="1657"/>
                  </a:cubicBezTo>
                  <a:lnTo>
                    <a:pt x="1875" y="1663"/>
                  </a:lnTo>
                  <a:lnTo>
                    <a:pt x="1869" y="1666"/>
                  </a:lnTo>
                  <a:cubicBezTo>
                    <a:pt x="1854" y="1670"/>
                    <a:pt x="1844" y="1674"/>
                    <a:pt x="1841" y="1676"/>
                  </a:cubicBezTo>
                  <a:cubicBezTo>
                    <a:pt x="1840" y="1677"/>
                    <a:pt x="1838" y="1677"/>
                    <a:pt x="1836" y="1677"/>
                  </a:cubicBezTo>
                  <a:cubicBezTo>
                    <a:pt x="1825" y="1677"/>
                    <a:pt x="1805" y="1663"/>
                    <a:pt x="1801" y="1652"/>
                  </a:cubicBezTo>
                  <a:cubicBezTo>
                    <a:pt x="1799" y="1648"/>
                    <a:pt x="1797" y="1646"/>
                    <a:pt x="1794" y="1646"/>
                  </a:cubicBezTo>
                  <a:cubicBezTo>
                    <a:pt x="1790" y="1646"/>
                    <a:pt x="1787" y="1649"/>
                    <a:pt x="1784" y="1653"/>
                  </a:cubicBezTo>
                  <a:cubicBezTo>
                    <a:pt x="1780" y="1658"/>
                    <a:pt x="1780" y="1661"/>
                    <a:pt x="1780" y="1664"/>
                  </a:cubicBezTo>
                  <a:cubicBezTo>
                    <a:pt x="1780" y="1666"/>
                    <a:pt x="1779" y="1671"/>
                    <a:pt x="1774" y="1671"/>
                  </a:cubicBezTo>
                  <a:cubicBezTo>
                    <a:pt x="1773" y="1671"/>
                    <a:pt x="1771" y="1670"/>
                    <a:pt x="1769" y="1670"/>
                  </a:cubicBezTo>
                  <a:cubicBezTo>
                    <a:pt x="1766" y="1669"/>
                    <a:pt x="1763" y="1669"/>
                    <a:pt x="1760" y="1669"/>
                  </a:cubicBezTo>
                  <a:cubicBezTo>
                    <a:pt x="1755" y="1669"/>
                    <a:pt x="1748" y="1671"/>
                    <a:pt x="1734" y="1676"/>
                  </a:cubicBezTo>
                  <a:cubicBezTo>
                    <a:pt x="1726" y="1680"/>
                    <a:pt x="1723" y="1681"/>
                    <a:pt x="1720" y="1682"/>
                  </a:cubicBezTo>
                  <a:cubicBezTo>
                    <a:pt x="1716" y="1684"/>
                    <a:pt x="1715" y="1685"/>
                    <a:pt x="1703" y="1687"/>
                  </a:cubicBezTo>
                  <a:cubicBezTo>
                    <a:pt x="1694" y="1689"/>
                    <a:pt x="1693" y="1692"/>
                    <a:pt x="1692" y="1696"/>
                  </a:cubicBezTo>
                  <a:cubicBezTo>
                    <a:pt x="1690" y="1701"/>
                    <a:pt x="1688" y="1706"/>
                    <a:pt x="1681" y="1713"/>
                  </a:cubicBezTo>
                  <a:cubicBezTo>
                    <a:pt x="1674" y="1718"/>
                    <a:pt x="1672" y="1722"/>
                    <a:pt x="1671" y="1724"/>
                  </a:cubicBezTo>
                  <a:cubicBezTo>
                    <a:pt x="1670" y="1725"/>
                    <a:pt x="1669" y="1728"/>
                    <a:pt x="1666" y="1728"/>
                  </a:cubicBezTo>
                  <a:cubicBezTo>
                    <a:pt x="1664" y="1728"/>
                    <a:pt x="1663" y="1726"/>
                    <a:pt x="1662" y="1725"/>
                  </a:cubicBezTo>
                  <a:lnTo>
                    <a:pt x="1660" y="1723"/>
                  </a:lnTo>
                  <a:cubicBezTo>
                    <a:pt x="1657" y="1720"/>
                    <a:pt x="1656" y="1717"/>
                    <a:pt x="1655" y="1715"/>
                  </a:cubicBezTo>
                  <a:cubicBezTo>
                    <a:pt x="1654" y="1711"/>
                    <a:pt x="1653" y="1709"/>
                    <a:pt x="1648" y="1709"/>
                  </a:cubicBezTo>
                  <a:cubicBezTo>
                    <a:pt x="1634" y="1709"/>
                    <a:pt x="1618" y="1709"/>
                    <a:pt x="1608" y="1699"/>
                  </a:cubicBezTo>
                  <a:cubicBezTo>
                    <a:pt x="1606" y="1698"/>
                    <a:pt x="1603" y="1697"/>
                    <a:pt x="1599" y="1697"/>
                  </a:cubicBezTo>
                  <a:cubicBezTo>
                    <a:pt x="1588" y="1697"/>
                    <a:pt x="1573" y="1702"/>
                    <a:pt x="1564" y="1705"/>
                  </a:cubicBezTo>
                  <a:cubicBezTo>
                    <a:pt x="1558" y="1707"/>
                    <a:pt x="1556" y="1711"/>
                    <a:pt x="1553" y="1721"/>
                  </a:cubicBezTo>
                  <a:cubicBezTo>
                    <a:pt x="1552" y="1726"/>
                    <a:pt x="1550" y="1731"/>
                    <a:pt x="1547" y="1738"/>
                  </a:cubicBezTo>
                  <a:cubicBezTo>
                    <a:pt x="1544" y="1743"/>
                    <a:pt x="1543" y="1747"/>
                    <a:pt x="1542" y="1750"/>
                  </a:cubicBezTo>
                  <a:cubicBezTo>
                    <a:pt x="1539" y="1757"/>
                    <a:pt x="1537" y="1760"/>
                    <a:pt x="1527" y="1763"/>
                  </a:cubicBezTo>
                  <a:cubicBezTo>
                    <a:pt x="1523" y="1765"/>
                    <a:pt x="1522" y="1767"/>
                    <a:pt x="1526" y="1778"/>
                  </a:cubicBezTo>
                  <a:cubicBezTo>
                    <a:pt x="1527" y="1783"/>
                    <a:pt x="1529" y="1788"/>
                    <a:pt x="1530" y="1794"/>
                  </a:cubicBezTo>
                  <a:cubicBezTo>
                    <a:pt x="1531" y="1808"/>
                    <a:pt x="1527" y="1816"/>
                    <a:pt x="1521" y="1826"/>
                  </a:cubicBezTo>
                  <a:cubicBezTo>
                    <a:pt x="1519" y="1829"/>
                    <a:pt x="1516" y="1833"/>
                    <a:pt x="1514" y="1838"/>
                  </a:cubicBezTo>
                  <a:cubicBezTo>
                    <a:pt x="1508" y="1849"/>
                    <a:pt x="1502" y="1851"/>
                    <a:pt x="1499" y="1851"/>
                  </a:cubicBezTo>
                  <a:cubicBezTo>
                    <a:pt x="1492" y="1851"/>
                    <a:pt x="1487" y="1844"/>
                    <a:pt x="1487" y="1836"/>
                  </a:cubicBezTo>
                  <a:cubicBezTo>
                    <a:pt x="1487" y="1831"/>
                    <a:pt x="1486" y="1831"/>
                    <a:pt x="1484" y="1831"/>
                  </a:cubicBezTo>
                  <a:cubicBezTo>
                    <a:pt x="1483" y="1831"/>
                    <a:pt x="1479" y="1832"/>
                    <a:pt x="1471" y="1837"/>
                  </a:cubicBezTo>
                  <a:cubicBezTo>
                    <a:pt x="1462" y="1843"/>
                    <a:pt x="1456" y="1844"/>
                    <a:pt x="1445" y="1846"/>
                  </a:cubicBezTo>
                  <a:cubicBezTo>
                    <a:pt x="1440" y="1847"/>
                    <a:pt x="1433" y="1848"/>
                    <a:pt x="1425" y="1851"/>
                  </a:cubicBezTo>
                  <a:cubicBezTo>
                    <a:pt x="1417" y="1853"/>
                    <a:pt x="1411" y="1854"/>
                    <a:pt x="1406" y="1855"/>
                  </a:cubicBezTo>
                  <a:cubicBezTo>
                    <a:pt x="1394" y="1858"/>
                    <a:pt x="1386" y="1860"/>
                    <a:pt x="1371" y="1866"/>
                  </a:cubicBezTo>
                  <a:cubicBezTo>
                    <a:pt x="1365" y="1868"/>
                    <a:pt x="1359" y="1869"/>
                    <a:pt x="1351" y="1869"/>
                  </a:cubicBez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50" name="Freeform 669">
              <a:extLst>
                <a:ext uri="{FF2B5EF4-FFF2-40B4-BE49-F238E27FC236}">
                  <a16:creationId xmlns:a16="http://schemas.microsoft.com/office/drawing/2014/main" id="{E329D086-C36B-9492-A18B-44AED2675008}"/>
                </a:ext>
              </a:extLst>
            </p:cNvPr>
            <p:cNvSpPr>
              <a:spLocks/>
            </p:cNvSpPr>
            <p:nvPr/>
          </p:nvSpPr>
          <p:spPr bwMode="auto">
            <a:xfrm>
              <a:off x="4066766" y="2545303"/>
              <a:ext cx="766842" cy="631835"/>
            </a:xfrm>
            <a:custGeom>
              <a:avLst/>
              <a:gdLst>
                <a:gd name="T0" fmla="*/ 845 w 879"/>
                <a:gd name="T1" fmla="*/ 483 h 725"/>
                <a:gd name="T2" fmla="*/ 803 w 879"/>
                <a:gd name="T3" fmla="*/ 455 h 725"/>
                <a:gd name="T4" fmla="*/ 772 w 879"/>
                <a:gd name="T5" fmla="*/ 444 h 725"/>
                <a:gd name="T6" fmla="*/ 707 w 879"/>
                <a:gd name="T7" fmla="*/ 432 h 725"/>
                <a:gd name="T8" fmla="*/ 695 w 879"/>
                <a:gd name="T9" fmla="*/ 440 h 725"/>
                <a:gd name="T10" fmla="*/ 698 w 879"/>
                <a:gd name="T11" fmla="*/ 389 h 725"/>
                <a:gd name="T12" fmla="*/ 700 w 879"/>
                <a:gd name="T13" fmla="*/ 313 h 725"/>
                <a:gd name="T14" fmla="*/ 648 w 879"/>
                <a:gd name="T15" fmla="*/ 251 h 725"/>
                <a:gd name="T16" fmla="*/ 610 w 879"/>
                <a:gd name="T17" fmla="*/ 198 h 725"/>
                <a:gd name="T18" fmla="*/ 539 w 879"/>
                <a:gd name="T19" fmla="*/ 122 h 725"/>
                <a:gd name="T20" fmla="*/ 530 w 879"/>
                <a:gd name="T21" fmla="*/ 49 h 725"/>
                <a:gd name="T22" fmla="*/ 509 w 879"/>
                <a:gd name="T23" fmla="*/ 3 h 725"/>
                <a:gd name="T24" fmla="*/ 495 w 879"/>
                <a:gd name="T25" fmla="*/ 41 h 725"/>
                <a:gd name="T26" fmla="*/ 461 w 879"/>
                <a:gd name="T27" fmla="*/ 57 h 725"/>
                <a:gd name="T28" fmla="*/ 435 w 879"/>
                <a:gd name="T29" fmla="*/ 87 h 725"/>
                <a:gd name="T30" fmla="*/ 394 w 879"/>
                <a:gd name="T31" fmla="*/ 66 h 725"/>
                <a:gd name="T32" fmla="*/ 374 w 879"/>
                <a:gd name="T33" fmla="*/ 98 h 725"/>
                <a:gd name="T34" fmla="*/ 353 w 879"/>
                <a:gd name="T35" fmla="*/ 111 h 725"/>
                <a:gd name="T36" fmla="*/ 321 w 879"/>
                <a:gd name="T37" fmla="*/ 114 h 725"/>
                <a:gd name="T38" fmla="*/ 281 w 879"/>
                <a:gd name="T39" fmla="*/ 85 h 725"/>
                <a:gd name="T40" fmla="*/ 250 w 879"/>
                <a:gd name="T41" fmla="*/ 51 h 725"/>
                <a:gd name="T42" fmla="*/ 229 w 879"/>
                <a:gd name="T43" fmla="*/ 93 h 725"/>
                <a:gd name="T44" fmla="*/ 180 w 879"/>
                <a:gd name="T45" fmla="*/ 103 h 725"/>
                <a:gd name="T46" fmla="*/ 152 w 879"/>
                <a:gd name="T47" fmla="*/ 158 h 725"/>
                <a:gd name="T48" fmla="*/ 125 w 879"/>
                <a:gd name="T49" fmla="*/ 175 h 725"/>
                <a:gd name="T50" fmla="*/ 88 w 879"/>
                <a:gd name="T51" fmla="*/ 174 h 725"/>
                <a:gd name="T52" fmla="*/ 54 w 879"/>
                <a:gd name="T53" fmla="*/ 189 h 725"/>
                <a:gd name="T54" fmla="*/ 71 w 879"/>
                <a:gd name="T55" fmla="*/ 201 h 725"/>
                <a:gd name="T56" fmla="*/ 74 w 879"/>
                <a:gd name="T57" fmla="*/ 191 h 725"/>
                <a:gd name="T58" fmla="*/ 77 w 879"/>
                <a:gd name="T59" fmla="*/ 240 h 725"/>
                <a:gd name="T60" fmla="*/ 49 w 879"/>
                <a:gd name="T61" fmla="*/ 292 h 725"/>
                <a:gd name="T62" fmla="*/ 97 w 879"/>
                <a:gd name="T63" fmla="*/ 352 h 725"/>
                <a:gd name="T64" fmla="*/ 32 w 879"/>
                <a:gd name="T65" fmla="*/ 462 h 725"/>
                <a:gd name="T66" fmla="*/ 41 w 879"/>
                <a:gd name="T67" fmla="*/ 513 h 725"/>
                <a:gd name="T68" fmla="*/ 16 w 879"/>
                <a:gd name="T69" fmla="*/ 537 h 725"/>
                <a:gd name="T70" fmla="*/ 18 w 879"/>
                <a:gd name="T71" fmla="*/ 569 h 725"/>
                <a:gd name="T72" fmla="*/ 28 w 879"/>
                <a:gd name="T73" fmla="*/ 572 h 725"/>
                <a:gd name="T74" fmla="*/ 49 w 879"/>
                <a:gd name="T75" fmla="*/ 598 h 725"/>
                <a:gd name="T76" fmla="*/ 51 w 879"/>
                <a:gd name="T77" fmla="*/ 610 h 725"/>
                <a:gd name="T78" fmla="*/ 80 w 879"/>
                <a:gd name="T79" fmla="*/ 600 h 725"/>
                <a:gd name="T80" fmla="*/ 94 w 879"/>
                <a:gd name="T81" fmla="*/ 590 h 725"/>
                <a:gd name="T82" fmla="*/ 186 w 879"/>
                <a:gd name="T83" fmla="*/ 548 h 725"/>
                <a:gd name="T84" fmla="*/ 221 w 879"/>
                <a:gd name="T85" fmla="*/ 578 h 725"/>
                <a:gd name="T86" fmla="*/ 298 w 879"/>
                <a:gd name="T87" fmla="*/ 590 h 725"/>
                <a:gd name="T88" fmla="*/ 392 w 879"/>
                <a:gd name="T89" fmla="*/ 617 h 725"/>
                <a:gd name="T90" fmla="*/ 432 w 879"/>
                <a:gd name="T91" fmla="*/ 569 h 725"/>
                <a:gd name="T92" fmla="*/ 505 w 879"/>
                <a:gd name="T93" fmla="*/ 575 h 725"/>
                <a:gd name="T94" fmla="*/ 588 w 879"/>
                <a:gd name="T95" fmla="*/ 592 h 725"/>
                <a:gd name="T96" fmla="*/ 663 w 879"/>
                <a:gd name="T97" fmla="*/ 621 h 725"/>
                <a:gd name="T98" fmla="*/ 725 w 879"/>
                <a:gd name="T99" fmla="*/ 640 h 725"/>
                <a:gd name="T100" fmla="*/ 726 w 879"/>
                <a:gd name="T101" fmla="*/ 720 h 725"/>
                <a:gd name="T102" fmla="*/ 746 w 879"/>
                <a:gd name="T103" fmla="*/ 695 h 725"/>
                <a:gd name="T104" fmla="*/ 764 w 879"/>
                <a:gd name="T105" fmla="*/ 663 h 725"/>
                <a:gd name="T106" fmla="*/ 795 w 879"/>
                <a:gd name="T107" fmla="*/ 653 h 725"/>
                <a:gd name="T108" fmla="*/ 789 w 879"/>
                <a:gd name="T109" fmla="*/ 629 h 725"/>
                <a:gd name="T110" fmla="*/ 799 w 879"/>
                <a:gd name="T111" fmla="*/ 610 h 725"/>
                <a:gd name="T112" fmla="*/ 833 w 879"/>
                <a:gd name="T113" fmla="*/ 594 h 725"/>
                <a:gd name="T114" fmla="*/ 840 w 879"/>
                <a:gd name="T115" fmla="*/ 553 h 725"/>
                <a:gd name="T116" fmla="*/ 851 w 879"/>
                <a:gd name="T117" fmla="*/ 523 h 725"/>
                <a:gd name="T118" fmla="*/ 855 w 879"/>
                <a:gd name="T119" fmla="*/ 517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79" h="725">
                  <a:moveTo>
                    <a:pt x="879" y="510"/>
                  </a:moveTo>
                  <a:lnTo>
                    <a:pt x="873" y="509"/>
                  </a:lnTo>
                  <a:cubicBezTo>
                    <a:pt x="873" y="505"/>
                    <a:pt x="874" y="500"/>
                    <a:pt x="874" y="500"/>
                  </a:cubicBezTo>
                  <a:cubicBezTo>
                    <a:pt x="872" y="500"/>
                    <a:pt x="869" y="499"/>
                    <a:pt x="869" y="499"/>
                  </a:cubicBezTo>
                  <a:cubicBezTo>
                    <a:pt x="870" y="496"/>
                    <a:pt x="872" y="491"/>
                    <a:pt x="872" y="491"/>
                  </a:cubicBezTo>
                  <a:cubicBezTo>
                    <a:pt x="872" y="491"/>
                    <a:pt x="871" y="491"/>
                    <a:pt x="869" y="490"/>
                  </a:cubicBezTo>
                  <a:cubicBezTo>
                    <a:pt x="868" y="489"/>
                    <a:pt x="867" y="488"/>
                    <a:pt x="863" y="487"/>
                  </a:cubicBezTo>
                  <a:cubicBezTo>
                    <a:pt x="859" y="486"/>
                    <a:pt x="855" y="485"/>
                    <a:pt x="851" y="485"/>
                  </a:cubicBezTo>
                  <a:cubicBezTo>
                    <a:pt x="847" y="484"/>
                    <a:pt x="845" y="483"/>
                    <a:pt x="845" y="483"/>
                  </a:cubicBezTo>
                  <a:lnTo>
                    <a:pt x="844" y="483"/>
                  </a:lnTo>
                  <a:cubicBezTo>
                    <a:pt x="843" y="484"/>
                    <a:pt x="841" y="484"/>
                    <a:pt x="838" y="483"/>
                  </a:cubicBezTo>
                  <a:cubicBezTo>
                    <a:pt x="836" y="482"/>
                    <a:pt x="831" y="477"/>
                    <a:pt x="828" y="471"/>
                  </a:cubicBezTo>
                  <a:cubicBezTo>
                    <a:pt x="824" y="466"/>
                    <a:pt x="819" y="457"/>
                    <a:pt x="819" y="457"/>
                  </a:cubicBezTo>
                  <a:cubicBezTo>
                    <a:pt x="816" y="457"/>
                    <a:pt x="813" y="456"/>
                    <a:pt x="810" y="454"/>
                  </a:cubicBezTo>
                  <a:cubicBezTo>
                    <a:pt x="808" y="452"/>
                    <a:pt x="807" y="451"/>
                    <a:pt x="804" y="450"/>
                  </a:cubicBezTo>
                  <a:cubicBezTo>
                    <a:pt x="802" y="448"/>
                    <a:pt x="799" y="445"/>
                    <a:pt x="799" y="445"/>
                  </a:cubicBezTo>
                  <a:lnTo>
                    <a:pt x="798" y="445"/>
                  </a:lnTo>
                  <a:lnTo>
                    <a:pt x="803" y="455"/>
                  </a:lnTo>
                  <a:lnTo>
                    <a:pt x="803" y="462"/>
                  </a:lnTo>
                  <a:cubicBezTo>
                    <a:pt x="805" y="462"/>
                    <a:pt x="805" y="463"/>
                    <a:pt x="805" y="466"/>
                  </a:cubicBezTo>
                  <a:cubicBezTo>
                    <a:pt x="805" y="469"/>
                    <a:pt x="805" y="473"/>
                    <a:pt x="805" y="473"/>
                  </a:cubicBezTo>
                  <a:cubicBezTo>
                    <a:pt x="805" y="473"/>
                    <a:pt x="804" y="474"/>
                    <a:pt x="801" y="474"/>
                  </a:cubicBezTo>
                  <a:cubicBezTo>
                    <a:pt x="798" y="474"/>
                    <a:pt x="797" y="472"/>
                    <a:pt x="797" y="472"/>
                  </a:cubicBezTo>
                  <a:cubicBezTo>
                    <a:pt x="797" y="472"/>
                    <a:pt x="797" y="471"/>
                    <a:pt x="797" y="468"/>
                  </a:cubicBezTo>
                  <a:cubicBezTo>
                    <a:pt x="796" y="464"/>
                    <a:pt x="795" y="457"/>
                    <a:pt x="793" y="454"/>
                  </a:cubicBezTo>
                  <a:cubicBezTo>
                    <a:pt x="791" y="452"/>
                    <a:pt x="788" y="452"/>
                    <a:pt x="782" y="452"/>
                  </a:cubicBezTo>
                  <a:cubicBezTo>
                    <a:pt x="776" y="451"/>
                    <a:pt x="774" y="447"/>
                    <a:pt x="772" y="444"/>
                  </a:cubicBezTo>
                  <a:cubicBezTo>
                    <a:pt x="769" y="441"/>
                    <a:pt x="763" y="437"/>
                    <a:pt x="761" y="435"/>
                  </a:cubicBezTo>
                  <a:cubicBezTo>
                    <a:pt x="759" y="434"/>
                    <a:pt x="757" y="434"/>
                    <a:pt x="756" y="433"/>
                  </a:cubicBezTo>
                  <a:cubicBezTo>
                    <a:pt x="755" y="432"/>
                    <a:pt x="755" y="432"/>
                    <a:pt x="753" y="434"/>
                  </a:cubicBezTo>
                  <a:cubicBezTo>
                    <a:pt x="751" y="435"/>
                    <a:pt x="748" y="433"/>
                    <a:pt x="745" y="432"/>
                  </a:cubicBezTo>
                  <a:cubicBezTo>
                    <a:pt x="741" y="430"/>
                    <a:pt x="740" y="428"/>
                    <a:pt x="737" y="426"/>
                  </a:cubicBezTo>
                  <a:cubicBezTo>
                    <a:pt x="733" y="423"/>
                    <a:pt x="730" y="422"/>
                    <a:pt x="730" y="422"/>
                  </a:cubicBezTo>
                  <a:cubicBezTo>
                    <a:pt x="728" y="423"/>
                    <a:pt x="723" y="423"/>
                    <a:pt x="723" y="423"/>
                  </a:cubicBezTo>
                  <a:cubicBezTo>
                    <a:pt x="723" y="423"/>
                    <a:pt x="719" y="427"/>
                    <a:pt x="716" y="428"/>
                  </a:cubicBezTo>
                  <a:cubicBezTo>
                    <a:pt x="712" y="429"/>
                    <a:pt x="709" y="430"/>
                    <a:pt x="707" y="432"/>
                  </a:cubicBezTo>
                  <a:cubicBezTo>
                    <a:pt x="705" y="433"/>
                    <a:pt x="705" y="435"/>
                    <a:pt x="703" y="434"/>
                  </a:cubicBezTo>
                  <a:cubicBezTo>
                    <a:pt x="701" y="434"/>
                    <a:pt x="701" y="435"/>
                    <a:pt x="700" y="438"/>
                  </a:cubicBezTo>
                  <a:cubicBezTo>
                    <a:pt x="700" y="441"/>
                    <a:pt x="700" y="444"/>
                    <a:pt x="700" y="444"/>
                  </a:cubicBezTo>
                  <a:lnTo>
                    <a:pt x="698" y="445"/>
                  </a:lnTo>
                  <a:lnTo>
                    <a:pt x="698" y="448"/>
                  </a:lnTo>
                  <a:lnTo>
                    <a:pt x="696" y="448"/>
                  </a:lnTo>
                  <a:lnTo>
                    <a:pt x="696" y="446"/>
                  </a:lnTo>
                  <a:lnTo>
                    <a:pt x="695" y="446"/>
                  </a:lnTo>
                  <a:lnTo>
                    <a:pt x="695" y="440"/>
                  </a:lnTo>
                  <a:lnTo>
                    <a:pt x="690" y="439"/>
                  </a:lnTo>
                  <a:lnTo>
                    <a:pt x="687" y="442"/>
                  </a:lnTo>
                  <a:lnTo>
                    <a:pt x="682" y="440"/>
                  </a:lnTo>
                  <a:lnTo>
                    <a:pt x="682" y="440"/>
                  </a:lnTo>
                  <a:cubicBezTo>
                    <a:pt x="683" y="440"/>
                    <a:pt x="684" y="439"/>
                    <a:pt x="686" y="435"/>
                  </a:cubicBezTo>
                  <a:cubicBezTo>
                    <a:pt x="689" y="430"/>
                    <a:pt x="685" y="430"/>
                    <a:pt x="685" y="430"/>
                  </a:cubicBezTo>
                  <a:lnTo>
                    <a:pt x="687" y="418"/>
                  </a:lnTo>
                  <a:lnTo>
                    <a:pt x="706" y="392"/>
                  </a:lnTo>
                  <a:lnTo>
                    <a:pt x="698" y="389"/>
                  </a:lnTo>
                  <a:cubicBezTo>
                    <a:pt x="701" y="385"/>
                    <a:pt x="701" y="379"/>
                    <a:pt x="703" y="370"/>
                  </a:cubicBezTo>
                  <a:cubicBezTo>
                    <a:pt x="705" y="361"/>
                    <a:pt x="710" y="353"/>
                    <a:pt x="714" y="346"/>
                  </a:cubicBezTo>
                  <a:cubicBezTo>
                    <a:pt x="718" y="339"/>
                    <a:pt x="732" y="331"/>
                    <a:pt x="735" y="328"/>
                  </a:cubicBezTo>
                  <a:cubicBezTo>
                    <a:pt x="739" y="326"/>
                    <a:pt x="743" y="321"/>
                    <a:pt x="743" y="321"/>
                  </a:cubicBezTo>
                  <a:cubicBezTo>
                    <a:pt x="741" y="319"/>
                    <a:pt x="741" y="314"/>
                    <a:pt x="741" y="314"/>
                  </a:cubicBezTo>
                  <a:cubicBezTo>
                    <a:pt x="741" y="314"/>
                    <a:pt x="740" y="314"/>
                    <a:pt x="737" y="314"/>
                  </a:cubicBezTo>
                  <a:cubicBezTo>
                    <a:pt x="733" y="314"/>
                    <a:pt x="727" y="314"/>
                    <a:pt x="724" y="313"/>
                  </a:cubicBezTo>
                  <a:cubicBezTo>
                    <a:pt x="722" y="312"/>
                    <a:pt x="720" y="311"/>
                    <a:pt x="716" y="312"/>
                  </a:cubicBezTo>
                  <a:cubicBezTo>
                    <a:pt x="711" y="312"/>
                    <a:pt x="700" y="313"/>
                    <a:pt x="700" y="313"/>
                  </a:cubicBezTo>
                  <a:lnTo>
                    <a:pt x="699" y="306"/>
                  </a:lnTo>
                  <a:cubicBezTo>
                    <a:pt x="699" y="303"/>
                    <a:pt x="699" y="297"/>
                    <a:pt x="699" y="296"/>
                  </a:cubicBezTo>
                  <a:cubicBezTo>
                    <a:pt x="699" y="295"/>
                    <a:pt x="709" y="297"/>
                    <a:pt x="711" y="296"/>
                  </a:cubicBezTo>
                  <a:cubicBezTo>
                    <a:pt x="714" y="294"/>
                    <a:pt x="717" y="290"/>
                    <a:pt x="716" y="288"/>
                  </a:cubicBezTo>
                  <a:cubicBezTo>
                    <a:pt x="713" y="282"/>
                    <a:pt x="693" y="285"/>
                    <a:pt x="680" y="280"/>
                  </a:cubicBezTo>
                  <a:cubicBezTo>
                    <a:pt x="666" y="275"/>
                    <a:pt x="648" y="272"/>
                    <a:pt x="648" y="272"/>
                  </a:cubicBezTo>
                  <a:cubicBezTo>
                    <a:pt x="648" y="272"/>
                    <a:pt x="649" y="270"/>
                    <a:pt x="650" y="268"/>
                  </a:cubicBezTo>
                  <a:cubicBezTo>
                    <a:pt x="651" y="265"/>
                    <a:pt x="651" y="262"/>
                    <a:pt x="651" y="259"/>
                  </a:cubicBezTo>
                  <a:cubicBezTo>
                    <a:pt x="650" y="256"/>
                    <a:pt x="650" y="254"/>
                    <a:pt x="648" y="251"/>
                  </a:cubicBezTo>
                  <a:cubicBezTo>
                    <a:pt x="646" y="248"/>
                    <a:pt x="646" y="247"/>
                    <a:pt x="646" y="244"/>
                  </a:cubicBezTo>
                  <a:cubicBezTo>
                    <a:pt x="646" y="242"/>
                    <a:pt x="646" y="240"/>
                    <a:pt x="645" y="237"/>
                  </a:cubicBezTo>
                  <a:cubicBezTo>
                    <a:pt x="644" y="235"/>
                    <a:pt x="645" y="232"/>
                    <a:pt x="645" y="232"/>
                  </a:cubicBezTo>
                  <a:lnTo>
                    <a:pt x="644" y="226"/>
                  </a:lnTo>
                  <a:lnTo>
                    <a:pt x="638" y="226"/>
                  </a:lnTo>
                  <a:lnTo>
                    <a:pt x="636" y="220"/>
                  </a:lnTo>
                  <a:cubicBezTo>
                    <a:pt x="636" y="220"/>
                    <a:pt x="632" y="219"/>
                    <a:pt x="625" y="221"/>
                  </a:cubicBezTo>
                  <a:cubicBezTo>
                    <a:pt x="625" y="220"/>
                    <a:pt x="625" y="219"/>
                    <a:pt x="625" y="219"/>
                  </a:cubicBezTo>
                  <a:cubicBezTo>
                    <a:pt x="624" y="212"/>
                    <a:pt x="614" y="202"/>
                    <a:pt x="610" y="198"/>
                  </a:cubicBezTo>
                  <a:cubicBezTo>
                    <a:pt x="606" y="194"/>
                    <a:pt x="599" y="191"/>
                    <a:pt x="593" y="189"/>
                  </a:cubicBezTo>
                  <a:cubicBezTo>
                    <a:pt x="587" y="187"/>
                    <a:pt x="576" y="182"/>
                    <a:pt x="568" y="180"/>
                  </a:cubicBezTo>
                  <a:cubicBezTo>
                    <a:pt x="560" y="178"/>
                    <a:pt x="547" y="180"/>
                    <a:pt x="547" y="180"/>
                  </a:cubicBezTo>
                  <a:lnTo>
                    <a:pt x="543" y="172"/>
                  </a:lnTo>
                  <a:lnTo>
                    <a:pt x="534" y="152"/>
                  </a:lnTo>
                  <a:lnTo>
                    <a:pt x="532" y="152"/>
                  </a:lnTo>
                  <a:lnTo>
                    <a:pt x="532" y="152"/>
                  </a:lnTo>
                  <a:cubicBezTo>
                    <a:pt x="532" y="152"/>
                    <a:pt x="532" y="147"/>
                    <a:pt x="533" y="141"/>
                  </a:cubicBezTo>
                  <a:cubicBezTo>
                    <a:pt x="535" y="134"/>
                    <a:pt x="539" y="122"/>
                    <a:pt x="539" y="122"/>
                  </a:cubicBezTo>
                  <a:lnTo>
                    <a:pt x="543" y="120"/>
                  </a:lnTo>
                  <a:lnTo>
                    <a:pt x="542" y="108"/>
                  </a:lnTo>
                  <a:lnTo>
                    <a:pt x="558" y="99"/>
                  </a:lnTo>
                  <a:cubicBezTo>
                    <a:pt x="558" y="99"/>
                    <a:pt x="561" y="88"/>
                    <a:pt x="563" y="81"/>
                  </a:cubicBezTo>
                  <a:cubicBezTo>
                    <a:pt x="565" y="75"/>
                    <a:pt x="564" y="67"/>
                    <a:pt x="564" y="67"/>
                  </a:cubicBezTo>
                  <a:lnTo>
                    <a:pt x="562" y="67"/>
                  </a:lnTo>
                  <a:lnTo>
                    <a:pt x="560" y="63"/>
                  </a:lnTo>
                  <a:lnTo>
                    <a:pt x="551" y="65"/>
                  </a:lnTo>
                  <a:cubicBezTo>
                    <a:pt x="548" y="62"/>
                    <a:pt x="537" y="54"/>
                    <a:pt x="530" y="49"/>
                  </a:cubicBezTo>
                  <a:cubicBezTo>
                    <a:pt x="524" y="45"/>
                    <a:pt x="518" y="40"/>
                    <a:pt x="517" y="38"/>
                  </a:cubicBezTo>
                  <a:cubicBezTo>
                    <a:pt x="515" y="36"/>
                    <a:pt x="516" y="32"/>
                    <a:pt x="516" y="28"/>
                  </a:cubicBezTo>
                  <a:cubicBezTo>
                    <a:pt x="517" y="24"/>
                    <a:pt x="519" y="10"/>
                    <a:pt x="519" y="10"/>
                  </a:cubicBezTo>
                  <a:cubicBezTo>
                    <a:pt x="519" y="10"/>
                    <a:pt x="517" y="11"/>
                    <a:pt x="514" y="13"/>
                  </a:cubicBezTo>
                  <a:cubicBezTo>
                    <a:pt x="510" y="15"/>
                    <a:pt x="503" y="20"/>
                    <a:pt x="503" y="20"/>
                  </a:cubicBezTo>
                  <a:cubicBezTo>
                    <a:pt x="503" y="20"/>
                    <a:pt x="503" y="17"/>
                    <a:pt x="502" y="16"/>
                  </a:cubicBezTo>
                  <a:cubicBezTo>
                    <a:pt x="501" y="15"/>
                    <a:pt x="502" y="13"/>
                    <a:pt x="503" y="10"/>
                  </a:cubicBezTo>
                  <a:cubicBezTo>
                    <a:pt x="504" y="8"/>
                    <a:pt x="505" y="7"/>
                    <a:pt x="506" y="6"/>
                  </a:cubicBezTo>
                  <a:cubicBezTo>
                    <a:pt x="507" y="4"/>
                    <a:pt x="509" y="3"/>
                    <a:pt x="509" y="3"/>
                  </a:cubicBezTo>
                  <a:lnTo>
                    <a:pt x="508" y="0"/>
                  </a:lnTo>
                  <a:lnTo>
                    <a:pt x="504" y="5"/>
                  </a:lnTo>
                  <a:lnTo>
                    <a:pt x="501" y="3"/>
                  </a:lnTo>
                  <a:lnTo>
                    <a:pt x="489" y="19"/>
                  </a:lnTo>
                  <a:lnTo>
                    <a:pt x="481" y="15"/>
                  </a:lnTo>
                  <a:lnTo>
                    <a:pt x="470" y="29"/>
                  </a:lnTo>
                  <a:cubicBezTo>
                    <a:pt x="470" y="29"/>
                    <a:pt x="473" y="30"/>
                    <a:pt x="477" y="33"/>
                  </a:cubicBezTo>
                  <a:cubicBezTo>
                    <a:pt x="480" y="35"/>
                    <a:pt x="485" y="40"/>
                    <a:pt x="485" y="40"/>
                  </a:cubicBezTo>
                  <a:cubicBezTo>
                    <a:pt x="485" y="40"/>
                    <a:pt x="493" y="41"/>
                    <a:pt x="495" y="41"/>
                  </a:cubicBezTo>
                  <a:cubicBezTo>
                    <a:pt x="497" y="42"/>
                    <a:pt x="500" y="42"/>
                    <a:pt x="500" y="43"/>
                  </a:cubicBezTo>
                  <a:cubicBezTo>
                    <a:pt x="500" y="44"/>
                    <a:pt x="500" y="46"/>
                    <a:pt x="498" y="49"/>
                  </a:cubicBezTo>
                  <a:cubicBezTo>
                    <a:pt x="496" y="51"/>
                    <a:pt x="494" y="52"/>
                    <a:pt x="492" y="52"/>
                  </a:cubicBezTo>
                  <a:cubicBezTo>
                    <a:pt x="489" y="52"/>
                    <a:pt x="489" y="53"/>
                    <a:pt x="488" y="54"/>
                  </a:cubicBezTo>
                  <a:cubicBezTo>
                    <a:pt x="487" y="55"/>
                    <a:pt x="486" y="55"/>
                    <a:pt x="485" y="56"/>
                  </a:cubicBezTo>
                  <a:cubicBezTo>
                    <a:pt x="485" y="58"/>
                    <a:pt x="481" y="59"/>
                    <a:pt x="478" y="59"/>
                  </a:cubicBezTo>
                  <a:cubicBezTo>
                    <a:pt x="475" y="58"/>
                    <a:pt x="470" y="58"/>
                    <a:pt x="470" y="58"/>
                  </a:cubicBezTo>
                  <a:cubicBezTo>
                    <a:pt x="471" y="55"/>
                    <a:pt x="469" y="56"/>
                    <a:pt x="466" y="56"/>
                  </a:cubicBezTo>
                  <a:cubicBezTo>
                    <a:pt x="463" y="56"/>
                    <a:pt x="463" y="57"/>
                    <a:pt x="461" y="57"/>
                  </a:cubicBezTo>
                  <a:cubicBezTo>
                    <a:pt x="459" y="57"/>
                    <a:pt x="459" y="58"/>
                    <a:pt x="458" y="57"/>
                  </a:cubicBezTo>
                  <a:cubicBezTo>
                    <a:pt x="457" y="56"/>
                    <a:pt x="456" y="59"/>
                    <a:pt x="456" y="63"/>
                  </a:cubicBezTo>
                  <a:cubicBezTo>
                    <a:pt x="456" y="66"/>
                    <a:pt x="454" y="66"/>
                    <a:pt x="452" y="67"/>
                  </a:cubicBezTo>
                  <a:cubicBezTo>
                    <a:pt x="450" y="67"/>
                    <a:pt x="448" y="69"/>
                    <a:pt x="448" y="71"/>
                  </a:cubicBezTo>
                  <a:cubicBezTo>
                    <a:pt x="447" y="73"/>
                    <a:pt x="447" y="75"/>
                    <a:pt x="447" y="77"/>
                  </a:cubicBezTo>
                  <a:cubicBezTo>
                    <a:pt x="448" y="78"/>
                    <a:pt x="448" y="79"/>
                    <a:pt x="448" y="81"/>
                  </a:cubicBezTo>
                  <a:cubicBezTo>
                    <a:pt x="448" y="84"/>
                    <a:pt x="446" y="83"/>
                    <a:pt x="443" y="83"/>
                  </a:cubicBezTo>
                  <a:cubicBezTo>
                    <a:pt x="439" y="82"/>
                    <a:pt x="440" y="84"/>
                    <a:pt x="439" y="85"/>
                  </a:cubicBezTo>
                  <a:cubicBezTo>
                    <a:pt x="437" y="86"/>
                    <a:pt x="435" y="87"/>
                    <a:pt x="435" y="87"/>
                  </a:cubicBezTo>
                  <a:cubicBezTo>
                    <a:pt x="435" y="87"/>
                    <a:pt x="432" y="83"/>
                    <a:pt x="429" y="80"/>
                  </a:cubicBezTo>
                  <a:cubicBezTo>
                    <a:pt x="426" y="78"/>
                    <a:pt x="423" y="75"/>
                    <a:pt x="423" y="74"/>
                  </a:cubicBezTo>
                  <a:cubicBezTo>
                    <a:pt x="424" y="73"/>
                    <a:pt x="423" y="72"/>
                    <a:pt x="422" y="72"/>
                  </a:cubicBezTo>
                  <a:cubicBezTo>
                    <a:pt x="421" y="72"/>
                    <a:pt x="420" y="70"/>
                    <a:pt x="419" y="71"/>
                  </a:cubicBezTo>
                  <a:cubicBezTo>
                    <a:pt x="419" y="71"/>
                    <a:pt x="415" y="72"/>
                    <a:pt x="415" y="72"/>
                  </a:cubicBezTo>
                  <a:cubicBezTo>
                    <a:pt x="415" y="72"/>
                    <a:pt x="413" y="70"/>
                    <a:pt x="409" y="66"/>
                  </a:cubicBezTo>
                  <a:cubicBezTo>
                    <a:pt x="406" y="62"/>
                    <a:pt x="402" y="59"/>
                    <a:pt x="402" y="60"/>
                  </a:cubicBezTo>
                  <a:cubicBezTo>
                    <a:pt x="401" y="61"/>
                    <a:pt x="400" y="62"/>
                    <a:pt x="398" y="62"/>
                  </a:cubicBezTo>
                  <a:cubicBezTo>
                    <a:pt x="396" y="62"/>
                    <a:pt x="395" y="64"/>
                    <a:pt x="394" y="66"/>
                  </a:cubicBezTo>
                  <a:cubicBezTo>
                    <a:pt x="393" y="68"/>
                    <a:pt x="393" y="69"/>
                    <a:pt x="393" y="71"/>
                  </a:cubicBezTo>
                  <a:cubicBezTo>
                    <a:pt x="392" y="72"/>
                    <a:pt x="391" y="73"/>
                    <a:pt x="391" y="75"/>
                  </a:cubicBezTo>
                  <a:cubicBezTo>
                    <a:pt x="390" y="78"/>
                    <a:pt x="391" y="80"/>
                    <a:pt x="391" y="81"/>
                  </a:cubicBezTo>
                  <a:cubicBezTo>
                    <a:pt x="390" y="82"/>
                    <a:pt x="389" y="83"/>
                    <a:pt x="387" y="83"/>
                  </a:cubicBezTo>
                  <a:cubicBezTo>
                    <a:pt x="385" y="84"/>
                    <a:pt x="384" y="86"/>
                    <a:pt x="383" y="85"/>
                  </a:cubicBezTo>
                  <a:cubicBezTo>
                    <a:pt x="381" y="84"/>
                    <a:pt x="381" y="85"/>
                    <a:pt x="379" y="87"/>
                  </a:cubicBezTo>
                  <a:cubicBezTo>
                    <a:pt x="377" y="89"/>
                    <a:pt x="376" y="89"/>
                    <a:pt x="375" y="92"/>
                  </a:cubicBezTo>
                  <a:cubicBezTo>
                    <a:pt x="374" y="94"/>
                    <a:pt x="374" y="95"/>
                    <a:pt x="373" y="96"/>
                  </a:cubicBezTo>
                  <a:cubicBezTo>
                    <a:pt x="372" y="97"/>
                    <a:pt x="372" y="97"/>
                    <a:pt x="374" y="98"/>
                  </a:cubicBezTo>
                  <a:cubicBezTo>
                    <a:pt x="375" y="99"/>
                    <a:pt x="375" y="101"/>
                    <a:pt x="374" y="101"/>
                  </a:cubicBezTo>
                  <a:cubicBezTo>
                    <a:pt x="372" y="101"/>
                    <a:pt x="373" y="101"/>
                    <a:pt x="371" y="102"/>
                  </a:cubicBezTo>
                  <a:cubicBezTo>
                    <a:pt x="369" y="103"/>
                    <a:pt x="368" y="104"/>
                    <a:pt x="368" y="104"/>
                  </a:cubicBezTo>
                  <a:cubicBezTo>
                    <a:pt x="368" y="104"/>
                    <a:pt x="365" y="105"/>
                    <a:pt x="365" y="106"/>
                  </a:cubicBezTo>
                  <a:cubicBezTo>
                    <a:pt x="364" y="108"/>
                    <a:pt x="364" y="108"/>
                    <a:pt x="363" y="108"/>
                  </a:cubicBezTo>
                  <a:cubicBezTo>
                    <a:pt x="362" y="107"/>
                    <a:pt x="361" y="107"/>
                    <a:pt x="360" y="108"/>
                  </a:cubicBezTo>
                  <a:cubicBezTo>
                    <a:pt x="360" y="108"/>
                    <a:pt x="360" y="108"/>
                    <a:pt x="360" y="108"/>
                  </a:cubicBezTo>
                  <a:cubicBezTo>
                    <a:pt x="359" y="109"/>
                    <a:pt x="358" y="108"/>
                    <a:pt x="358" y="109"/>
                  </a:cubicBezTo>
                  <a:cubicBezTo>
                    <a:pt x="358" y="110"/>
                    <a:pt x="356" y="110"/>
                    <a:pt x="353" y="111"/>
                  </a:cubicBezTo>
                  <a:cubicBezTo>
                    <a:pt x="351" y="112"/>
                    <a:pt x="351" y="111"/>
                    <a:pt x="350" y="112"/>
                  </a:cubicBezTo>
                  <a:cubicBezTo>
                    <a:pt x="350" y="114"/>
                    <a:pt x="348" y="114"/>
                    <a:pt x="347" y="113"/>
                  </a:cubicBezTo>
                  <a:cubicBezTo>
                    <a:pt x="345" y="113"/>
                    <a:pt x="344" y="112"/>
                    <a:pt x="343" y="113"/>
                  </a:cubicBezTo>
                  <a:cubicBezTo>
                    <a:pt x="342" y="114"/>
                    <a:pt x="340" y="114"/>
                    <a:pt x="340" y="114"/>
                  </a:cubicBezTo>
                  <a:lnTo>
                    <a:pt x="340" y="112"/>
                  </a:lnTo>
                  <a:cubicBezTo>
                    <a:pt x="340" y="112"/>
                    <a:pt x="337" y="112"/>
                    <a:pt x="334" y="112"/>
                  </a:cubicBezTo>
                  <a:cubicBezTo>
                    <a:pt x="331" y="112"/>
                    <a:pt x="331" y="113"/>
                    <a:pt x="329" y="113"/>
                  </a:cubicBezTo>
                  <a:cubicBezTo>
                    <a:pt x="328" y="114"/>
                    <a:pt x="326" y="113"/>
                    <a:pt x="325" y="114"/>
                  </a:cubicBezTo>
                  <a:cubicBezTo>
                    <a:pt x="324" y="115"/>
                    <a:pt x="322" y="115"/>
                    <a:pt x="321" y="114"/>
                  </a:cubicBezTo>
                  <a:cubicBezTo>
                    <a:pt x="320" y="112"/>
                    <a:pt x="319" y="111"/>
                    <a:pt x="319" y="111"/>
                  </a:cubicBezTo>
                  <a:cubicBezTo>
                    <a:pt x="319" y="111"/>
                    <a:pt x="317" y="112"/>
                    <a:pt x="315" y="110"/>
                  </a:cubicBezTo>
                  <a:cubicBezTo>
                    <a:pt x="314" y="109"/>
                    <a:pt x="311" y="109"/>
                    <a:pt x="308" y="107"/>
                  </a:cubicBezTo>
                  <a:cubicBezTo>
                    <a:pt x="305" y="106"/>
                    <a:pt x="303" y="106"/>
                    <a:pt x="301" y="105"/>
                  </a:cubicBezTo>
                  <a:cubicBezTo>
                    <a:pt x="298" y="104"/>
                    <a:pt x="295" y="104"/>
                    <a:pt x="293" y="103"/>
                  </a:cubicBezTo>
                  <a:cubicBezTo>
                    <a:pt x="291" y="103"/>
                    <a:pt x="286" y="104"/>
                    <a:pt x="281" y="105"/>
                  </a:cubicBezTo>
                  <a:cubicBezTo>
                    <a:pt x="277" y="105"/>
                    <a:pt x="278" y="104"/>
                    <a:pt x="281" y="103"/>
                  </a:cubicBezTo>
                  <a:cubicBezTo>
                    <a:pt x="284" y="101"/>
                    <a:pt x="288" y="100"/>
                    <a:pt x="288" y="100"/>
                  </a:cubicBezTo>
                  <a:cubicBezTo>
                    <a:pt x="286" y="90"/>
                    <a:pt x="281" y="85"/>
                    <a:pt x="281" y="85"/>
                  </a:cubicBezTo>
                  <a:cubicBezTo>
                    <a:pt x="283" y="84"/>
                    <a:pt x="284" y="84"/>
                    <a:pt x="284" y="82"/>
                  </a:cubicBezTo>
                  <a:cubicBezTo>
                    <a:pt x="284" y="80"/>
                    <a:pt x="285" y="79"/>
                    <a:pt x="286" y="77"/>
                  </a:cubicBezTo>
                  <a:cubicBezTo>
                    <a:pt x="287" y="75"/>
                    <a:pt x="287" y="72"/>
                    <a:pt x="285" y="67"/>
                  </a:cubicBezTo>
                  <a:cubicBezTo>
                    <a:pt x="283" y="63"/>
                    <a:pt x="275" y="48"/>
                    <a:pt x="275" y="48"/>
                  </a:cubicBezTo>
                  <a:lnTo>
                    <a:pt x="288" y="40"/>
                  </a:lnTo>
                  <a:lnTo>
                    <a:pt x="285" y="35"/>
                  </a:lnTo>
                  <a:cubicBezTo>
                    <a:pt x="278" y="36"/>
                    <a:pt x="266" y="35"/>
                    <a:pt x="261" y="34"/>
                  </a:cubicBezTo>
                  <a:cubicBezTo>
                    <a:pt x="256" y="32"/>
                    <a:pt x="251" y="32"/>
                    <a:pt x="251" y="32"/>
                  </a:cubicBezTo>
                  <a:lnTo>
                    <a:pt x="250" y="51"/>
                  </a:lnTo>
                  <a:lnTo>
                    <a:pt x="253" y="51"/>
                  </a:lnTo>
                  <a:lnTo>
                    <a:pt x="253" y="73"/>
                  </a:lnTo>
                  <a:cubicBezTo>
                    <a:pt x="253" y="73"/>
                    <a:pt x="251" y="74"/>
                    <a:pt x="249" y="74"/>
                  </a:cubicBezTo>
                  <a:cubicBezTo>
                    <a:pt x="247" y="75"/>
                    <a:pt x="243" y="75"/>
                    <a:pt x="241" y="76"/>
                  </a:cubicBezTo>
                  <a:cubicBezTo>
                    <a:pt x="238" y="77"/>
                    <a:pt x="233" y="77"/>
                    <a:pt x="231" y="77"/>
                  </a:cubicBezTo>
                  <a:cubicBezTo>
                    <a:pt x="229" y="76"/>
                    <a:pt x="226" y="76"/>
                    <a:pt x="226" y="76"/>
                  </a:cubicBezTo>
                  <a:cubicBezTo>
                    <a:pt x="226" y="76"/>
                    <a:pt x="226" y="77"/>
                    <a:pt x="225" y="79"/>
                  </a:cubicBezTo>
                  <a:cubicBezTo>
                    <a:pt x="225" y="80"/>
                    <a:pt x="226" y="82"/>
                    <a:pt x="227" y="85"/>
                  </a:cubicBezTo>
                  <a:cubicBezTo>
                    <a:pt x="228" y="88"/>
                    <a:pt x="229" y="90"/>
                    <a:pt x="229" y="93"/>
                  </a:cubicBezTo>
                  <a:cubicBezTo>
                    <a:pt x="229" y="96"/>
                    <a:pt x="228" y="105"/>
                    <a:pt x="228" y="105"/>
                  </a:cubicBezTo>
                  <a:cubicBezTo>
                    <a:pt x="228" y="105"/>
                    <a:pt x="227" y="104"/>
                    <a:pt x="225" y="104"/>
                  </a:cubicBezTo>
                  <a:cubicBezTo>
                    <a:pt x="224" y="104"/>
                    <a:pt x="221" y="103"/>
                    <a:pt x="219" y="104"/>
                  </a:cubicBezTo>
                  <a:cubicBezTo>
                    <a:pt x="217" y="104"/>
                    <a:pt x="215" y="104"/>
                    <a:pt x="211" y="104"/>
                  </a:cubicBezTo>
                  <a:cubicBezTo>
                    <a:pt x="206" y="104"/>
                    <a:pt x="204" y="103"/>
                    <a:pt x="202" y="102"/>
                  </a:cubicBezTo>
                  <a:cubicBezTo>
                    <a:pt x="200" y="102"/>
                    <a:pt x="199" y="102"/>
                    <a:pt x="198" y="103"/>
                  </a:cubicBezTo>
                  <a:cubicBezTo>
                    <a:pt x="197" y="103"/>
                    <a:pt x="195" y="104"/>
                    <a:pt x="193" y="103"/>
                  </a:cubicBezTo>
                  <a:cubicBezTo>
                    <a:pt x="191" y="103"/>
                    <a:pt x="188" y="103"/>
                    <a:pt x="186" y="104"/>
                  </a:cubicBezTo>
                  <a:cubicBezTo>
                    <a:pt x="185" y="104"/>
                    <a:pt x="182" y="103"/>
                    <a:pt x="180" y="103"/>
                  </a:cubicBezTo>
                  <a:cubicBezTo>
                    <a:pt x="179" y="103"/>
                    <a:pt x="176" y="102"/>
                    <a:pt x="175" y="102"/>
                  </a:cubicBezTo>
                  <a:cubicBezTo>
                    <a:pt x="174" y="103"/>
                    <a:pt x="173" y="102"/>
                    <a:pt x="172" y="102"/>
                  </a:cubicBezTo>
                  <a:cubicBezTo>
                    <a:pt x="171" y="103"/>
                    <a:pt x="171" y="105"/>
                    <a:pt x="171" y="108"/>
                  </a:cubicBezTo>
                  <a:cubicBezTo>
                    <a:pt x="170" y="111"/>
                    <a:pt x="169" y="114"/>
                    <a:pt x="169" y="116"/>
                  </a:cubicBezTo>
                  <a:cubicBezTo>
                    <a:pt x="169" y="117"/>
                    <a:pt x="166" y="120"/>
                    <a:pt x="165" y="122"/>
                  </a:cubicBezTo>
                  <a:cubicBezTo>
                    <a:pt x="164" y="124"/>
                    <a:pt x="160" y="131"/>
                    <a:pt x="157" y="137"/>
                  </a:cubicBezTo>
                  <a:cubicBezTo>
                    <a:pt x="154" y="143"/>
                    <a:pt x="152" y="145"/>
                    <a:pt x="151" y="146"/>
                  </a:cubicBezTo>
                  <a:cubicBezTo>
                    <a:pt x="149" y="147"/>
                    <a:pt x="148" y="148"/>
                    <a:pt x="147" y="150"/>
                  </a:cubicBezTo>
                  <a:cubicBezTo>
                    <a:pt x="147" y="153"/>
                    <a:pt x="149" y="156"/>
                    <a:pt x="152" y="158"/>
                  </a:cubicBezTo>
                  <a:cubicBezTo>
                    <a:pt x="154" y="161"/>
                    <a:pt x="167" y="173"/>
                    <a:pt x="169" y="176"/>
                  </a:cubicBezTo>
                  <a:cubicBezTo>
                    <a:pt x="171" y="179"/>
                    <a:pt x="171" y="180"/>
                    <a:pt x="170" y="182"/>
                  </a:cubicBezTo>
                  <a:cubicBezTo>
                    <a:pt x="169" y="184"/>
                    <a:pt x="169" y="185"/>
                    <a:pt x="169" y="187"/>
                  </a:cubicBezTo>
                  <a:cubicBezTo>
                    <a:pt x="169" y="189"/>
                    <a:pt x="169" y="192"/>
                    <a:pt x="169" y="192"/>
                  </a:cubicBezTo>
                  <a:cubicBezTo>
                    <a:pt x="167" y="192"/>
                    <a:pt x="160" y="191"/>
                    <a:pt x="156" y="191"/>
                  </a:cubicBezTo>
                  <a:cubicBezTo>
                    <a:pt x="152" y="190"/>
                    <a:pt x="150" y="188"/>
                    <a:pt x="149" y="187"/>
                  </a:cubicBezTo>
                  <a:cubicBezTo>
                    <a:pt x="147" y="186"/>
                    <a:pt x="142" y="184"/>
                    <a:pt x="138" y="183"/>
                  </a:cubicBezTo>
                  <a:cubicBezTo>
                    <a:pt x="135" y="182"/>
                    <a:pt x="130" y="179"/>
                    <a:pt x="128" y="177"/>
                  </a:cubicBezTo>
                  <a:cubicBezTo>
                    <a:pt x="127" y="176"/>
                    <a:pt x="126" y="175"/>
                    <a:pt x="125" y="175"/>
                  </a:cubicBezTo>
                  <a:cubicBezTo>
                    <a:pt x="123" y="175"/>
                    <a:pt x="121" y="174"/>
                    <a:pt x="119" y="173"/>
                  </a:cubicBezTo>
                  <a:cubicBezTo>
                    <a:pt x="117" y="172"/>
                    <a:pt x="117" y="172"/>
                    <a:pt x="115" y="172"/>
                  </a:cubicBezTo>
                  <a:cubicBezTo>
                    <a:pt x="114" y="172"/>
                    <a:pt x="114" y="172"/>
                    <a:pt x="112" y="171"/>
                  </a:cubicBezTo>
                  <a:cubicBezTo>
                    <a:pt x="111" y="170"/>
                    <a:pt x="109" y="169"/>
                    <a:pt x="107" y="168"/>
                  </a:cubicBezTo>
                  <a:cubicBezTo>
                    <a:pt x="104" y="167"/>
                    <a:pt x="100" y="167"/>
                    <a:pt x="100" y="167"/>
                  </a:cubicBezTo>
                  <a:lnTo>
                    <a:pt x="100" y="163"/>
                  </a:lnTo>
                  <a:lnTo>
                    <a:pt x="90" y="167"/>
                  </a:lnTo>
                  <a:lnTo>
                    <a:pt x="91" y="174"/>
                  </a:lnTo>
                  <a:lnTo>
                    <a:pt x="88" y="174"/>
                  </a:lnTo>
                  <a:lnTo>
                    <a:pt x="88" y="171"/>
                  </a:lnTo>
                  <a:lnTo>
                    <a:pt x="86" y="172"/>
                  </a:lnTo>
                  <a:lnTo>
                    <a:pt x="80" y="179"/>
                  </a:lnTo>
                  <a:cubicBezTo>
                    <a:pt x="80" y="179"/>
                    <a:pt x="78" y="180"/>
                    <a:pt x="77" y="181"/>
                  </a:cubicBezTo>
                  <a:cubicBezTo>
                    <a:pt x="75" y="182"/>
                    <a:pt x="73" y="184"/>
                    <a:pt x="71" y="185"/>
                  </a:cubicBezTo>
                  <a:cubicBezTo>
                    <a:pt x="69" y="186"/>
                    <a:pt x="65" y="186"/>
                    <a:pt x="65" y="186"/>
                  </a:cubicBezTo>
                  <a:cubicBezTo>
                    <a:pt x="65" y="186"/>
                    <a:pt x="64" y="187"/>
                    <a:pt x="64" y="188"/>
                  </a:cubicBezTo>
                  <a:cubicBezTo>
                    <a:pt x="63" y="190"/>
                    <a:pt x="60" y="190"/>
                    <a:pt x="57" y="190"/>
                  </a:cubicBezTo>
                  <a:cubicBezTo>
                    <a:pt x="55" y="190"/>
                    <a:pt x="54" y="189"/>
                    <a:pt x="54" y="189"/>
                  </a:cubicBezTo>
                  <a:lnTo>
                    <a:pt x="53" y="190"/>
                  </a:lnTo>
                  <a:lnTo>
                    <a:pt x="54" y="191"/>
                  </a:lnTo>
                  <a:lnTo>
                    <a:pt x="52" y="197"/>
                  </a:lnTo>
                  <a:lnTo>
                    <a:pt x="56" y="197"/>
                  </a:lnTo>
                  <a:cubicBezTo>
                    <a:pt x="56" y="197"/>
                    <a:pt x="56" y="201"/>
                    <a:pt x="57" y="202"/>
                  </a:cubicBezTo>
                  <a:cubicBezTo>
                    <a:pt x="58" y="204"/>
                    <a:pt x="57" y="204"/>
                    <a:pt x="59" y="203"/>
                  </a:cubicBezTo>
                  <a:cubicBezTo>
                    <a:pt x="60" y="203"/>
                    <a:pt x="64" y="203"/>
                    <a:pt x="66" y="203"/>
                  </a:cubicBezTo>
                  <a:cubicBezTo>
                    <a:pt x="67" y="203"/>
                    <a:pt x="67" y="203"/>
                    <a:pt x="68" y="202"/>
                  </a:cubicBezTo>
                  <a:cubicBezTo>
                    <a:pt x="69" y="202"/>
                    <a:pt x="70" y="201"/>
                    <a:pt x="71" y="201"/>
                  </a:cubicBezTo>
                  <a:cubicBezTo>
                    <a:pt x="72" y="201"/>
                    <a:pt x="73" y="200"/>
                    <a:pt x="73" y="200"/>
                  </a:cubicBezTo>
                  <a:lnTo>
                    <a:pt x="72" y="197"/>
                  </a:lnTo>
                  <a:lnTo>
                    <a:pt x="76" y="195"/>
                  </a:lnTo>
                  <a:lnTo>
                    <a:pt x="71" y="195"/>
                  </a:lnTo>
                  <a:cubicBezTo>
                    <a:pt x="71" y="195"/>
                    <a:pt x="70" y="195"/>
                    <a:pt x="69" y="196"/>
                  </a:cubicBezTo>
                  <a:cubicBezTo>
                    <a:pt x="67" y="197"/>
                    <a:pt x="66" y="196"/>
                    <a:pt x="63" y="195"/>
                  </a:cubicBezTo>
                  <a:cubicBezTo>
                    <a:pt x="61" y="194"/>
                    <a:pt x="63" y="192"/>
                    <a:pt x="65" y="191"/>
                  </a:cubicBezTo>
                  <a:cubicBezTo>
                    <a:pt x="66" y="191"/>
                    <a:pt x="67" y="191"/>
                    <a:pt x="69" y="189"/>
                  </a:cubicBezTo>
                  <a:cubicBezTo>
                    <a:pt x="73" y="187"/>
                    <a:pt x="74" y="191"/>
                    <a:pt x="74" y="191"/>
                  </a:cubicBezTo>
                  <a:lnTo>
                    <a:pt x="80" y="191"/>
                  </a:lnTo>
                  <a:cubicBezTo>
                    <a:pt x="81" y="193"/>
                    <a:pt x="81" y="193"/>
                    <a:pt x="81" y="195"/>
                  </a:cubicBezTo>
                  <a:cubicBezTo>
                    <a:pt x="81" y="196"/>
                    <a:pt x="81" y="197"/>
                    <a:pt x="81" y="197"/>
                  </a:cubicBezTo>
                  <a:cubicBezTo>
                    <a:pt x="82" y="198"/>
                    <a:pt x="83" y="199"/>
                    <a:pt x="83" y="200"/>
                  </a:cubicBezTo>
                  <a:cubicBezTo>
                    <a:pt x="83" y="202"/>
                    <a:pt x="83" y="202"/>
                    <a:pt x="84" y="204"/>
                  </a:cubicBezTo>
                  <a:cubicBezTo>
                    <a:pt x="85" y="205"/>
                    <a:pt x="85" y="210"/>
                    <a:pt x="85" y="216"/>
                  </a:cubicBezTo>
                  <a:cubicBezTo>
                    <a:pt x="84" y="223"/>
                    <a:pt x="82" y="228"/>
                    <a:pt x="81" y="231"/>
                  </a:cubicBezTo>
                  <a:cubicBezTo>
                    <a:pt x="80" y="233"/>
                    <a:pt x="79" y="235"/>
                    <a:pt x="78" y="237"/>
                  </a:cubicBezTo>
                  <a:cubicBezTo>
                    <a:pt x="77" y="238"/>
                    <a:pt x="76" y="238"/>
                    <a:pt x="77" y="240"/>
                  </a:cubicBezTo>
                  <a:cubicBezTo>
                    <a:pt x="77" y="241"/>
                    <a:pt x="77" y="242"/>
                    <a:pt x="76" y="244"/>
                  </a:cubicBezTo>
                  <a:cubicBezTo>
                    <a:pt x="75" y="247"/>
                    <a:pt x="75" y="247"/>
                    <a:pt x="75" y="249"/>
                  </a:cubicBezTo>
                  <a:cubicBezTo>
                    <a:pt x="76" y="250"/>
                    <a:pt x="77" y="251"/>
                    <a:pt x="77" y="253"/>
                  </a:cubicBezTo>
                  <a:cubicBezTo>
                    <a:pt x="77" y="255"/>
                    <a:pt x="77" y="257"/>
                    <a:pt x="77" y="258"/>
                  </a:cubicBezTo>
                  <a:cubicBezTo>
                    <a:pt x="76" y="260"/>
                    <a:pt x="75" y="265"/>
                    <a:pt x="75" y="265"/>
                  </a:cubicBezTo>
                  <a:lnTo>
                    <a:pt x="66" y="265"/>
                  </a:lnTo>
                  <a:cubicBezTo>
                    <a:pt x="66" y="265"/>
                    <a:pt x="62" y="265"/>
                    <a:pt x="56" y="257"/>
                  </a:cubicBezTo>
                  <a:cubicBezTo>
                    <a:pt x="57" y="260"/>
                    <a:pt x="51" y="277"/>
                    <a:pt x="50" y="280"/>
                  </a:cubicBezTo>
                  <a:cubicBezTo>
                    <a:pt x="50" y="283"/>
                    <a:pt x="49" y="292"/>
                    <a:pt x="49" y="292"/>
                  </a:cubicBezTo>
                  <a:cubicBezTo>
                    <a:pt x="51" y="294"/>
                    <a:pt x="43" y="308"/>
                    <a:pt x="43" y="308"/>
                  </a:cubicBezTo>
                  <a:cubicBezTo>
                    <a:pt x="43" y="308"/>
                    <a:pt x="39" y="338"/>
                    <a:pt x="39" y="340"/>
                  </a:cubicBezTo>
                  <a:cubicBezTo>
                    <a:pt x="39" y="342"/>
                    <a:pt x="58" y="339"/>
                    <a:pt x="66" y="337"/>
                  </a:cubicBezTo>
                  <a:cubicBezTo>
                    <a:pt x="69" y="336"/>
                    <a:pt x="71" y="334"/>
                    <a:pt x="73" y="335"/>
                  </a:cubicBezTo>
                  <a:cubicBezTo>
                    <a:pt x="74" y="336"/>
                    <a:pt x="74" y="338"/>
                    <a:pt x="75" y="339"/>
                  </a:cubicBezTo>
                  <a:cubicBezTo>
                    <a:pt x="77" y="340"/>
                    <a:pt x="79" y="339"/>
                    <a:pt x="79" y="339"/>
                  </a:cubicBezTo>
                  <a:cubicBezTo>
                    <a:pt x="80" y="341"/>
                    <a:pt x="82" y="343"/>
                    <a:pt x="85" y="344"/>
                  </a:cubicBezTo>
                  <a:cubicBezTo>
                    <a:pt x="88" y="345"/>
                    <a:pt x="88" y="347"/>
                    <a:pt x="89" y="348"/>
                  </a:cubicBezTo>
                  <a:cubicBezTo>
                    <a:pt x="91" y="349"/>
                    <a:pt x="95" y="350"/>
                    <a:pt x="97" y="352"/>
                  </a:cubicBezTo>
                  <a:cubicBezTo>
                    <a:pt x="99" y="353"/>
                    <a:pt x="104" y="357"/>
                    <a:pt x="104" y="357"/>
                  </a:cubicBezTo>
                  <a:cubicBezTo>
                    <a:pt x="104" y="357"/>
                    <a:pt x="93" y="369"/>
                    <a:pt x="89" y="373"/>
                  </a:cubicBezTo>
                  <a:cubicBezTo>
                    <a:pt x="86" y="377"/>
                    <a:pt x="81" y="382"/>
                    <a:pt x="79" y="385"/>
                  </a:cubicBezTo>
                  <a:cubicBezTo>
                    <a:pt x="77" y="387"/>
                    <a:pt x="56" y="414"/>
                    <a:pt x="53" y="418"/>
                  </a:cubicBezTo>
                  <a:cubicBezTo>
                    <a:pt x="49" y="422"/>
                    <a:pt x="46" y="422"/>
                    <a:pt x="44" y="422"/>
                  </a:cubicBezTo>
                  <a:cubicBezTo>
                    <a:pt x="42" y="423"/>
                    <a:pt x="38" y="424"/>
                    <a:pt x="38" y="424"/>
                  </a:cubicBezTo>
                  <a:cubicBezTo>
                    <a:pt x="39" y="429"/>
                    <a:pt x="38" y="436"/>
                    <a:pt x="36" y="439"/>
                  </a:cubicBezTo>
                  <a:cubicBezTo>
                    <a:pt x="35" y="442"/>
                    <a:pt x="31" y="448"/>
                    <a:pt x="30" y="451"/>
                  </a:cubicBezTo>
                  <a:cubicBezTo>
                    <a:pt x="29" y="454"/>
                    <a:pt x="31" y="460"/>
                    <a:pt x="32" y="462"/>
                  </a:cubicBezTo>
                  <a:cubicBezTo>
                    <a:pt x="33" y="464"/>
                    <a:pt x="33" y="469"/>
                    <a:pt x="33" y="473"/>
                  </a:cubicBezTo>
                  <a:cubicBezTo>
                    <a:pt x="32" y="477"/>
                    <a:pt x="28" y="482"/>
                    <a:pt x="28" y="482"/>
                  </a:cubicBezTo>
                  <a:cubicBezTo>
                    <a:pt x="28" y="482"/>
                    <a:pt x="32" y="486"/>
                    <a:pt x="33" y="487"/>
                  </a:cubicBezTo>
                  <a:cubicBezTo>
                    <a:pt x="33" y="488"/>
                    <a:pt x="34" y="489"/>
                    <a:pt x="35" y="489"/>
                  </a:cubicBezTo>
                  <a:cubicBezTo>
                    <a:pt x="37" y="490"/>
                    <a:pt x="37" y="490"/>
                    <a:pt x="38" y="492"/>
                  </a:cubicBezTo>
                  <a:cubicBezTo>
                    <a:pt x="39" y="493"/>
                    <a:pt x="47" y="503"/>
                    <a:pt x="47" y="504"/>
                  </a:cubicBezTo>
                  <a:cubicBezTo>
                    <a:pt x="47" y="504"/>
                    <a:pt x="47" y="504"/>
                    <a:pt x="47" y="504"/>
                  </a:cubicBezTo>
                  <a:cubicBezTo>
                    <a:pt x="46" y="505"/>
                    <a:pt x="46" y="509"/>
                    <a:pt x="46" y="509"/>
                  </a:cubicBezTo>
                  <a:cubicBezTo>
                    <a:pt x="46" y="509"/>
                    <a:pt x="43" y="512"/>
                    <a:pt x="41" y="513"/>
                  </a:cubicBezTo>
                  <a:cubicBezTo>
                    <a:pt x="38" y="514"/>
                    <a:pt x="37" y="516"/>
                    <a:pt x="35" y="518"/>
                  </a:cubicBezTo>
                  <a:cubicBezTo>
                    <a:pt x="34" y="521"/>
                    <a:pt x="31" y="522"/>
                    <a:pt x="31" y="522"/>
                  </a:cubicBezTo>
                  <a:cubicBezTo>
                    <a:pt x="31" y="522"/>
                    <a:pt x="32" y="526"/>
                    <a:pt x="33" y="528"/>
                  </a:cubicBezTo>
                  <a:cubicBezTo>
                    <a:pt x="33" y="530"/>
                    <a:pt x="33" y="529"/>
                    <a:pt x="31" y="530"/>
                  </a:cubicBezTo>
                  <a:cubicBezTo>
                    <a:pt x="30" y="531"/>
                    <a:pt x="27" y="533"/>
                    <a:pt x="27" y="534"/>
                  </a:cubicBezTo>
                  <a:cubicBezTo>
                    <a:pt x="26" y="535"/>
                    <a:pt x="25" y="536"/>
                    <a:pt x="24" y="537"/>
                  </a:cubicBezTo>
                  <a:cubicBezTo>
                    <a:pt x="23" y="537"/>
                    <a:pt x="23" y="537"/>
                    <a:pt x="22" y="539"/>
                  </a:cubicBezTo>
                  <a:cubicBezTo>
                    <a:pt x="22" y="540"/>
                    <a:pt x="21" y="540"/>
                    <a:pt x="19" y="539"/>
                  </a:cubicBezTo>
                  <a:cubicBezTo>
                    <a:pt x="18" y="538"/>
                    <a:pt x="17" y="538"/>
                    <a:pt x="16" y="537"/>
                  </a:cubicBezTo>
                  <a:cubicBezTo>
                    <a:pt x="15" y="536"/>
                    <a:pt x="13" y="538"/>
                    <a:pt x="13" y="539"/>
                  </a:cubicBezTo>
                  <a:cubicBezTo>
                    <a:pt x="12" y="540"/>
                    <a:pt x="12" y="542"/>
                    <a:pt x="12" y="542"/>
                  </a:cubicBezTo>
                  <a:lnTo>
                    <a:pt x="0" y="550"/>
                  </a:lnTo>
                  <a:lnTo>
                    <a:pt x="4" y="567"/>
                  </a:lnTo>
                  <a:lnTo>
                    <a:pt x="12" y="571"/>
                  </a:lnTo>
                  <a:lnTo>
                    <a:pt x="14" y="568"/>
                  </a:lnTo>
                  <a:cubicBezTo>
                    <a:pt x="13" y="567"/>
                    <a:pt x="12" y="564"/>
                    <a:pt x="12" y="564"/>
                  </a:cubicBezTo>
                  <a:cubicBezTo>
                    <a:pt x="14" y="563"/>
                    <a:pt x="17" y="562"/>
                    <a:pt x="17" y="562"/>
                  </a:cubicBezTo>
                  <a:lnTo>
                    <a:pt x="18" y="569"/>
                  </a:lnTo>
                  <a:lnTo>
                    <a:pt x="24" y="570"/>
                  </a:lnTo>
                  <a:cubicBezTo>
                    <a:pt x="26" y="567"/>
                    <a:pt x="25" y="563"/>
                    <a:pt x="25" y="563"/>
                  </a:cubicBezTo>
                  <a:lnTo>
                    <a:pt x="30" y="564"/>
                  </a:lnTo>
                  <a:lnTo>
                    <a:pt x="30" y="568"/>
                  </a:lnTo>
                  <a:lnTo>
                    <a:pt x="32" y="568"/>
                  </a:lnTo>
                  <a:lnTo>
                    <a:pt x="33" y="569"/>
                  </a:lnTo>
                  <a:lnTo>
                    <a:pt x="31" y="569"/>
                  </a:lnTo>
                  <a:lnTo>
                    <a:pt x="32" y="571"/>
                  </a:lnTo>
                  <a:cubicBezTo>
                    <a:pt x="32" y="571"/>
                    <a:pt x="29" y="572"/>
                    <a:pt x="28" y="572"/>
                  </a:cubicBezTo>
                  <a:cubicBezTo>
                    <a:pt x="27" y="572"/>
                    <a:pt x="25" y="571"/>
                    <a:pt x="25" y="571"/>
                  </a:cubicBezTo>
                  <a:lnTo>
                    <a:pt x="25" y="573"/>
                  </a:lnTo>
                  <a:lnTo>
                    <a:pt x="27" y="574"/>
                  </a:lnTo>
                  <a:lnTo>
                    <a:pt x="27" y="576"/>
                  </a:lnTo>
                  <a:cubicBezTo>
                    <a:pt x="27" y="576"/>
                    <a:pt x="29" y="577"/>
                    <a:pt x="30" y="580"/>
                  </a:cubicBezTo>
                  <a:cubicBezTo>
                    <a:pt x="32" y="584"/>
                    <a:pt x="34" y="584"/>
                    <a:pt x="36" y="585"/>
                  </a:cubicBezTo>
                  <a:cubicBezTo>
                    <a:pt x="38" y="586"/>
                    <a:pt x="41" y="588"/>
                    <a:pt x="42" y="589"/>
                  </a:cubicBezTo>
                  <a:cubicBezTo>
                    <a:pt x="42" y="590"/>
                    <a:pt x="44" y="593"/>
                    <a:pt x="45" y="594"/>
                  </a:cubicBezTo>
                  <a:cubicBezTo>
                    <a:pt x="46" y="595"/>
                    <a:pt x="47" y="597"/>
                    <a:pt x="49" y="598"/>
                  </a:cubicBezTo>
                  <a:cubicBezTo>
                    <a:pt x="51" y="599"/>
                    <a:pt x="51" y="599"/>
                    <a:pt x="54" y="598"/>
                  </a:cubicBezTo>
                  <a:cubicBezTo>
                    <a:pt x="56" y="596"/>
                    <a:pt x="60" y="593"/>
                    <a:pt x="60" y="593"/>
                  </a:cubicBezTo>
                  <a:lnTo>
                    <a:pt x="63" y="595"/>
                  </a:lnTo>
                  <a:cubicBezTo>
                    <a:pt x="65" y="597"/>
                    <a:pt x="64" y="597"/>
                    <a:pt x="64" y="597"/>
                  </a:cubicBezTo>
                  <a:cubicBezTo>
                    <a:pt x="63" y="597"/>
                    <a:pt x="62" y="597"/>
                    <a:pt x="62" y="597"/>
                  </a:cubicBezTo>
                  <a:lnTo>
                    <a:pt x="62" y="599"/>
                  </a:lnTo>
                  <a:lnTo>
                    <a:pt x="64" y="600"/>
                  </a:lnTo>
                  <a:lnTo>
                    <a:pt x="55" y="610"/>
                  </a:lnTo>
                  <a:lnTo>
                    <a:pt x="51" y="610"/>
                  </a:lnTo>
                  <a:lnTo>
                    <a:pt x="51" y="613"/>
                  </a:lnTo>
                  <a:lnTo>
                    <a:pt x="56" y="618"/>
                  </a:lnTo>
                  <a:cubicBezTo>
                    <a:pt x="58" y="617"/>
                    <a:pt x="60" y="618"/>
                    <a:pt x="60" y="618"/>
                  </a:cubicBezTo>
                  <a:lnTo>
                    <a:pt x="60" y="615"/>
                  </a:lnTo>
                  <a:lnTo>
                    <a:pt x="57" y="613"/>
                  </a:lnTo>
                  <a:cubicBezTo>
                    <a:pt x="63" y="604"/>
                    <a:pt x="70" y="598"/>
                    <a:pt x="71" y="598"/>
                  </a:cubicBezTo>
                  <a:cubicBezTo>
                    <a:pt x="73" y="597"/>
                    <a:pt x="73" y="599"/>
                    <a:pt x="74" y="599"/>
                  </a:cubicBezTo>
                  <a:cubicBezTo>
                    <a:pt x="75" y="599"/>
                    <a:pt x="76" y="599"/>
                    <a:pt x="77" y="599"/>
                  </a:cubicBezTo>
                  <a:cubicBezTo>
                    <a:pt x="77" y="600"/>
                    <a:pt x="78" y="600"/>
                    <a:pt x="80" y="600"/>
                  </a:cubicBezTo>
                  <a:cubicBezTo>
                    <a:pt x="82" y="600"/>
                    <a:pt x="85" y="600"/>
                    <a:pt x="88" y="601"/>
                  </a:cubicBezTo>
                  <a:cubicBezTo>
                    <a:pt x="90" y="601"/>
                    <a:pt x="94" y="603"/>
                    <a:pt x="94" y="603"/>
                  </a:cubicBezTo>
                  <a:lnTo>
                    <a:pt x="109" y="600"/>
                  </a:lnTo>
                  <a:cubicBezTo>
                    <a:pt x="109" y="600"/>
                    <a:pt x="110" y="599"/>
                    <a:pt x="109" y="597"/>
                  </a:cubicBezTo>
                  <a:cubicBezTo>
                    <a:pt x="109" y="596"/>
                    <a:pt x="109" y="597"/>
                    <a:pt x="107" y="598"/>
                  </a:cubicBezTo>
                  <a:cubicBezTo>
                    <a:pt x="105" y="599"/>
                    <a:pt x="102" y="599"/>
                    <a:pt x="99" y="599"/>
                  </a:cubicBezTo>
                  <a:cubicBezTo>
                    <a:pt x="96" y="599"/>
                    <a:pt x="92" y="600"/>
                    <a:pt x="92" y="600"/>
                  </a:cubicBezTo>
                  <a:cubicBezTo>
                    <a:pt x="92" y="600"/>
                    <a:pt x="91" y="597"/>
                    <a:pt x="92" y="595"/>
                  </a:cubicBezTo>
                  <a:cubicBezTo>
                    <a:pt x="94" y="593"/>
                    <a:pt x="94" y="593"/>
                    <a:pt x="94" y="590"/>
                  </a:cubicBezTo>
                  <a:cubicBezTo>
                    <a:pt x="94" y="588"/>
                    <a:pt x="94" y="585"/>
                    <a:pt x="94" y="585"/>
                  </a:cubicBezTo>
                  <a:cubicBezTo>
                    <a:pt x="94" y="585"/>
                    <a:pt x="135" y="563"/>
                    <a:pt x="139" y="560"/>
                  </a:cubicBezTo>
                  <a:cubicBezTo>
                    <a:pt x="143" y="558"/>
                    <a:pt x="144" y="558"/>
                    <a:pt x="147" y="558"/>
                  </a:cubicBezTo>
                  <a:cubicBezTo>
                    <a:pt x="150" y="559"/>
                    <a:pt x="152" y="558"/>
                    <a:pt x="154" y="557"/>
                  </a:cubicBezTo>
                  <a:cubicBezTo>
                    <a:pt x="157" y="556"/>
                    <a:pt x="164" y="553"/>
                    <a:pt x="166" y="553"/>
                  </a:cubicBezTo>
                  <a:cubicBezTo>
                    <a:pt x="168" y="552"/>
                    <a:pt x="169" y="551"/>
                    <a:pt x="170" y="551"/>
                  </a:cubicBezTo>
                  <a:cubicBezTo>
                    <a:pt x="171" y="551"/>
                    <a:pt x="172" y="551"/>
                    <a:pt x="175" y="549"/>
                  </a:cubicBezTo>
                  <a:cubicBezTo>
                    <a:pt x="178" y="548"/>
                    <a:pt x="179" y="547"/>
                    <a:pt x="180" y="547"/>
                  </a:cubicBezTo>
                  <a:cubicBezTo>
                    <a:pt x="181" y="547"/>
                    <a:pt x="183" y="548"/>
                    <a:pt x="186" y="548"/>
                  </a:cubicBezTo>
                  <a:cubicBezTo>
                    <a:pt x="189" y="549"/>
                    <a:pt x="190" y="549"/>
                    <a:pt x="191" y="548"/>
                  </a:cubicBezTo>
                  <a:cubicBezTo>
                    <a:pt x="192" y="548"/>
                    <a:pt x="194" y="547"/>
                    <a:pt x="197" y="547"/>
                  </a:cubicBezTo>
                  <a:cubicBezTo>
                    <a:pt x="200" y="547"/>
                    <a:pt x="207" y="547"/>
                    <a:pt x="207" y="547"/>
                  </a:cubicBezTo>
                  <a:cubicBezTo>
                    <a:pt x="207" y="547"/>
                    <a:pt x="208" y="552"/>
                    <a:pt x="210" y="556"/>
                  </a:cubicBezTo>
                  <a:cubicBezTo>
                    <a:pt x="211" y="561"/>
                    <a:pt x="210" y="566"/>
                    <a:pt x="210" y="567"/>
                  </a:cubicBezTo>
                  <a:cubicBezTo>
                    <a:pt x="209" y="569"/>
                    <a:pt x="210" y="570"/>
                    <a:pt x="210" y="571"/>
                  </a:cubicBezTo>
                  <a:cubicBezTo>
                    <a:pt x="211" y="572"/>
                    <a:pt x="211" y="574"/>
                    <a:pt x="211" y="576"/>
                  </a:cubicBezTo>
                  <a:cubicBezTo>
                    <a:pt x="211" y="579"/>
                    <a:pt x="212" y="581"/>
                    <a:pt x="212" y="581"/>
                  </a:cubicBezTo>
                  <a:cubicBezTo>
                    <a:pt x="212" y="581"/>
                    <a:pt x="217" y="579"/>
                    <a:pt x="221" y="578"/>
                  </a:cubicBezTo>
                  <a:cubicBezTo>
                    <a:pt x="224" y="577"/>
                    <a:pt x="226" y="579"/>
                    <a:pt x="229" y="580"/>
                  </a:cubicBezTo>
                  <a:cubicBezTo>
                    <a:pt x="231" y="581"/>
                    <a:pt x="233" y="582"/>
                    <a:pt x="236" y="582"/>
                  </a:cubicBezTo>
                  <a:cubicBezTo>
                    <a:pt x="238" y="583"/>
                    <a:pt x="239" y="583"/>
                    <a:pt x="241" y="583"/>
                  </a:cubicBezTo>
                  <a:cubicBezTo>
                    <a:pt x="245" y="582"/>
                    <a:pt x="249" y="579"/>
                    <a:pt x="253" y="575"/>
                  </a:cubicBezTo>
                  <a:cubicBezTo>
                    <a:pt x="257" y="571"/>
                    <a:pt x="273" y="557"/>
                    <a:pt x="273" y="557"/>
                  </a:cubicBezTo>
                  <a:cubicBezTo>
                    <a:pt x="274" y="558"/>
                    <a:pt x="273" y="559"/>
                    <a:pt x="273" y="560"/>
                  </a:cubicBezTo>
                  <a:cubicBezTo>
                    <a:pt x="273" y="562"/>
                    <a:pt x="272" y="562"/>
                    <a:pt x="273" y="564"/>
                  </a:cubicBezTo>
                  <a:cubicBezTo>
                    <a:pt x="275" y="566"/>
                    <a:pt x="294" y="594"/>
                    <a:pt x="294" y="594"/>
                  </a:cubicBezTo>
                  <a:cubicBezTo>
                    <a:pt x="294" y="594"/>
                    <a:pt x="294" y="593"/>
                    <a:pt x="298" y="590"/>
                  </a:cubicBezTo>
                  <a:cubicBezTo>
                    <a:pt x="300" y="587"/>
                    <a:pt x="310" y="582"/>
                    <a:pt x="315" y="580"/>
                  </a:cubicBezTo>
                  <a:cubicBezTo>
                    <a:pt x="319" y="577"/>
                    <a:pt x="321" y="574"/>
                    <a:pt x="324" y="572"/>
                  </a:cubicBezTo>
                  <a:cubicBezTo>
                    <a:pt x="327" y="571"/>
                    <a:pt x="331" y="568"/>
                    <a:pt x="331" y="568"/>
                  </a:cubicBezTo>
                  <a:lnTo>
                    <a:pt x="332" y="575"/>
                  </a:lnTo>
                  <a:cubicBezTo>
                    <a:pt x="332" y="575"/>
                    <a:pt x="344" y="587"/>
                    <a:pt x="349" y="591"/>
                  </a:cubicBezTo>
                  <a:cubicBezTo>
                    <a:pt x="353" y="595"/>
                    <a:pt x="357" y="597"/>
                    <a:pt x="361" y="599"/>
                  </a:cubicBezTo>
                  <a:cubicBezTo>
                    <a:pt x="365" y="601"/>
                    <a:pt x="371" y="606"/>
                    <a:pt x="371" y="606"/>
                  </a:cubicBezTo>
                  <a:lnTo>
                    <a:pt x="370" y="617"/>
                  </a:lnTo>
                  <a:cubicBezTo>
                    <a:pt x="379" y="618"/>
                    <a:pt x="392" y="617"/>
                    <a:pt x="392" y="617"/>
                  </a:cubicBezTo>
                  <a:cubicBezTo>
                    <a:pt x="392" y="617"/>
                    <a:pt x="393" y="624"/>
                    <a:pt x="393" y="629"/>
                  </a:cubicBezTo>
                  <a:cubicBezTo>
                    <a:pt x="393" y="634"/>
                    <a:pt x="393" y="640"/>
                    <a:pt x="393" y="640"/>
                  </a:cubicBezTo>
                  <a:lnTo>
                    <a:pt x="435" y="643"/>
                  </a:lnTo>
                  <a:cubicBezTo>
                    <a:pt x="435" y="643"/>
                    <a:pt x="440" y="630"/>
                    <a:pt x="442" y="626"/>
                  </a:cubicBezTo>
                  <a:cubicBezTo>
                    <a:pt x="444" y="621"/>
                    <a:pt x="444" y="620"/>
                    <a:pt x="443" y="618"/>
                  </a:cubicBezTo>
                  <a:cubicBezTo>
                    <a:pt x="442" y="616"/>
                    <a:pt x="440" y="605"/>
                    <a:pt x="439" y="601"/>
                  </a:cubicBezTo>
                  <a:cubicBezTo>
                    <a:pt x="437" y="596"/>
                    <a:pt x="435" y="588"/>
                    <a:pt x="433" y="582"/>
                  </a:cubicBezTo>
                  <a:cubicBezTo>
                    <a:pt x="432" y="577"/>
                    <a:pt x="431" y="573"/>
                    <a:pt x="431" y="572"/>
                  </a:cubicBezTo>
                  <a:cubicBezTo>
                    <a:pt x="432" y="571"/>
                    <a:pt x="432" y="570"/>
                    <a:pt x="432" y="569"/>
                  </a:cubicBezTo>
                  <a:cubicBezTo>
                    <a:pt x="432" y="569"/>
                    <a:pt x="432" y="569"/>
                    <a:pt x="432" y="569"/>
                  </a:cubicBezTo>
                  <a:cubicBezTo>
                    <a:pt x="432" y="569"/>
                    <a:pt x="439" y="567"/>
                    <a:pt x="448" y="565"/>
                  </a:cubicBezTo>
                  <a:cubicBezTo>
                    <a:pt x="457" y="562"/>
                    <a:pt x="464" y="559"/>
                    <a:pt x="467" y="557"/>
                  </a:cubicBezTo>
                  <a:cubicBezTo>
                    <a:pt x="470" y="556"/>
                    <a:pt x="476" y="553"/>
                    <a:pt x="478" y="551"/>
                  </a:cubicBezTo>
                  <a:cubicBezTo>
                    <a:pt x="480" y="550"/>
                    <a:pt x="482" y="549"/>
                    <a:pt x="483" y="549"/>
                  </a:cubicBezTo>
                  <a:cubicBezTo>
                    <a:pt x="485" y="549"/>
                    <a:pt x="487" y="548"/>
                    <a:pt x="490" y="547"/>
                  </a:cubicBezTo>
                  <a:cubicBezTo>
                    <a:pt x="493" y="546"/>
                    <a:pt x="495" y="547"/>
                    <a:pt x="495" y="548"/>
                  </a:cubicBezTo>
                  <a:cubicBezTo>
                    <a:pt x="496" y="549"/>
                    <a:pt x="498" y="554"/>
                    <a:pt x="499" y="558"/>
                  </a:cubicBezTo>
                  <a:cubicBezTo>
                    <a:pt x="500" y="562"/>
                    <a:pt x="503" y="570"/>
                    <a:pt x="505" y="575"/>
                  </a:cubicBezTo>
                  <a:cubicBezTo>
                    <a:pt x="507" y="579"/>
                    <a:pt x="510" y="587"/>
                    <a:pt x="511" y="589"/>
                  </a:cubicBezTo>
                  <a:cubicBezTo>
                    <a:pt x="511" y="592"/>
                    <a:pt x="512" y="600"/>
                    <a:pt x="512" y="600"/>
                  </a:cubicBezTo>
                  <a:cubicBezTo>
                    <a:pt x="512" y="600"/>
                    <a:pt x="521" y="597"/>
                    <a:pt x="524" y="597"/>
                  </a:cubicBezTo>
                  <a:cubicBezTo>
                    <a:pt x="528" y="597"/>
                    <a:pt x="533" y="595"/>
                    <a:pt x="538" y="594"/>
                  </a:cubicBezTo>
                  <a:cubicBezTo>
                    <a:pt x="544" y="594"/>
                    <a:pt x="552" y="591"/>
                    <a:pt x="556" y="590"/>
                  </a:cubicBezTo>
                  <a:cubicBezTo>
                    <a:pt x="557" y="589"/>
                    <a:pt x="559" y="589"/>
                    <a:pt x="560" y="589"/>
                  </a:cubicBezTo>
                  <a:cubicBezTo>
                    <a:pt x="563" y="589"/>
                    <a:pt x="567" y="590"/>
                    <a:pt x="570" y="592"/>
                  </a:cubicBezTo>
                  <a:cubicBezTo>
                    <a:pt x="573" y="594"/>
                    <a:pt x="579" y="598"/>
                    <a:pt x="579" y="598"/>
                  </a:cubicBezTo>
                  <a:lnTo>
                    <a:pt x="588" y="592"/>
                  </a:lnTo>
                  <a:cubicBezTo>
                    <a:pt x="586" y="598"/>
                    <a:pt x="585" y="608"/>
                    <a:pt x="585" y="613"/>
                  </a:cubicBezTo>
                  <a:cubicBezTo>
                    <a:pt x="585" y="617"/>
                    <a:pt x="589" y="616"/>
                    <a:pt x="596" y="616"/>
                  </a:cubicBezTo>
                  <a:cubicBezTo>
                    <a:pt x="603" y="616"/>
                    <a:pt x="613" y="618"/>
                    <a:pt x="623" y="617"/>
                  </a:cubicBezTo>
                  <a:cubicBezTo>
                    <a:pt x="634" y="617"/>
                    <a:pt x="633" y="615"/>
                    <a:pt x="641" y="613"/>
                  </a:cubicBezTo>
                  <a:cubicBezTo>
                    <a:pt x="649" y="611"/>
                    <a:pt x="659" y="607"/>
                    <a:pt x="659" y="607"/>
                  </a:cubicBezTo>
                  <a:cubicBezTo>
                    <a:pt x="659" y="607"/>
                    <a:pt x="659" y="607"/>
                    <a:pt x="659" y="608"/>
                  </a:cubicBezTo>
                  <a:cubicBezTo>
                    <a:pt x="659" y="608"/>
                    <a:pt x="661" y="611"/>
                    <a:pt x="661" y="612"/>
                  </a:cubicBezTo>
                  <a:cubicBezTo>
                    <a:pt x="660" y="614"/>
                    <a:pt x="661" y="616"/>
                    <a:pt x="662" y="617"/>
                  </a:cubicBezTo>
                  <a:cubicBezTo>
                    <a:pt x="662" y="619"/>
                    <a:pt x="663" y="619"/>
                    <a:pt x="663" y="621"/>
                  </a:cubicBezTo>
                  <a:cubicBezTo>
                    <a:pt x="664" y="623"/>
                    <a:pt x="665" y="625"/>
                    <a:pt x="666" y="626"/>
                  </a:cubicBezTo>
                  <a:cubicBezTo>
                    <a:pt x="668" y="627"/>
                    <a:pt x="671" y="627"/>
                    <a:pt x="671" y="629"/>
                  </a:cubicBezTo>
                  <a:cubicBezTo>
                    <a:pt x="671" y="630"/>
                    <a:pt x="673" y="632"/>
                    <a:pt x="674" y="633"/>
                  </a:cubicBezTo>
                  <a:cubicBezTo>
                    <a:pt x="675" y="635"/>
                    <a:pt x="676" y="636"/>
                    <a:pt x="676" y="638"/>
                  </a:cubicBezTo>
                  <a:cubicBezTo>
                    <a:pt x="676" y="641"/>
                    <a:pt x="677" y="642"/>
                    <a:pt x="677" y="644"/>
                  </a:cubicBezTo>
                  <a:cubicBezTo>
                    <a:pt x="678" y="646"/>
                    <a:pt x="676" y="650"/>
                    <a:pt x="676" y="650"/>
                  </a:cubicBezTo>
                  <a:lnTo>
                    <a:pt x="706" y="633"/>
                  </a:lnTo>
                  <a:lnTo>
                    <a:pt x="713" y="643"/>
                  </a:lnTo>
                  <a:lnTo>
                    <a:pt x="725" y="640"/>
                  </a:lnTo>
                  <a:cubicBezTo>
                    <a:pt x="725" y="640"/>
                    <a:pt x="725" y="644"/>
                    <a:pt x="726" y="649"/>
                  </a:cubicBezTo>
                  <a:cubicBezTo>
                    <a:pt x="726" y="653"/>
                    <a:pt x="724" y="655"/>
                    <a:pt x="724" y="655"/>
                  </a:cubicBezTo>
                  <a:cubicBezTo>
                    <a:pt x="724" y="655"/>
                    <a:pt x="730" y="656"/>
                    <a:pt x="730" y="656"/>
                  </a:cubicBezTo>
                  <a:cubicBezTo>
                    <a:pt x="730" y="655"/>
                    <a:pt x="731" y="661"/>
                    <a:pt x="730" y="664"/>
                  </a:cubicBezTo>
                  <a:cubicBezTo>
                    <a:pt x="730" y="667"/>
                    <a:pt x="726" y="671"/>
                    <a:pt x="723" y="674"/>
                  </a:cubicBezTo>
                  <a:cubicBezTo>
                    <a:pt x="721" y="676"/>
                    <a:pt x="718" y="681"/>
                    <a:pt x="717" y="684"/>
                  </a:cubicBezTo>
                  <a:cubicBezTo>
                    <a:pt x="717" y="687"/>
                    <a:pt x="716" y="696"/>
                    <a:pt x="716" y="704"/>
                  </a:cubicBezTo>
                  <a:cubicBezTo>
                    <a:pt x="717" y="711"/>
                    <a:pt x="719" y="714"/>
                    <a:pt x="721" y="716"/>
                  </a:cubicBezTo>
                  <a:cubicBezTo>
                    <a:pt x="723" y="717"/>
                    <a:pt x="725" y="719"/>
                    <a:pt x="726" y="720"/>
                  </a:cubicBezTo>
                  <a:cubicBezTo>
                    <a:pt x="726" y="721"/>
                    <a:pt x="726" y="721"/>
                    <a:pt x="728" y="722"/>
                  </a:cubicBezTo>
                  <a:cubicBezTo>
                    <a:pt x="729" y="722"/>
                    <a:pt x="729" y="723"/>
                    <a:pt x="730" y="724"/>
                  </a:cubicBezTo>
                  <a:cubicBezTo>
                    <a:pt x="731" y="725"/>
                    <a:pt x="733" y="725"/>
                    <a:pt x="735" y="724"/>
                  </a:cubicBezTo>
                  <a:cubicBezTo>
                    <a:pt x="736" y="723"/>
                    <a:pt x="738" y="722"/>
                    <a:pt x="738" y="722"/>
                  </a:cubicBezTo>
                  <a:lnTo>
                    <a:pt x="737" y="720"/>
                  </a:lnTo>
                  <a:cubicBezTo>
                    <a:pt x="737" y="719"/>
                    <a:pt x="737" y="716"/>
                    <a:pt x="738" y="714"/>
                  </a:cubicBezTo>
                  <a:cubicBezTo>
                    <a:pt x="739" y="712"/>
                    <a:pt x="741" y="708"/>
                    <a:pt x="743" y="706"/>
                  </a:cubicBezTo>
                  <a:cubicBezTo>
                    <a:pt x="744" y="704"/>
                    <a:pt x="745" y="700"/>
                    <a:pt x="745" y="699"/>
                  </a:cubicBezTo>
                  <a:cubicBezTo>
                    <a:pt x="745" y="697"/>
                    <a:pt x="745" y="696"/>
                    <a:pt x="746" y="695"/>
                  </a:cubicBezTo>
                  <a:cubicBezTo>
                    <a:pt x="746" y="695"/>
                    <a:pt x="747" y="694"/>
                    <a:pt x="748" y="693"/>
                  </a:cubicBezTo>
                  <a:cubicBezTo>
                    <a:pt x="749" y="691"/>
                    <a:pt x="749" y="691"/>
                    <a:pt x="751" y="691"/>
                  </a:cubicBezTo>
                  <a:cubicBezTo>
                    <a:pt x="752" y="691"/>
                    <a:pt x="752" y="687"/>
                    <a:pt x="753" y="685"/>
                  </a:cubicBezTo>
                  <a:cubicBezTo>
                    <a:pt x="754" y="683"/>
                    <a:pt x="755" y="683"/>
                    <a:pt x="757" y="682"/>
                  </a:cubicBezTo>
                  <a:cubicBezTo>
                    <a:pt x="758" y="681"/>
                    <a:pt x="758" y="681"/>
                    <a:pt x="757" y="679"/>
                  </a:cubicBezTo>
                  <a:cubicBezTo>
                    <a:pt x="756" y="678"/>
                    <a:pt x="756" y="677"/>
                    <a:pt x="757" y="674"/>
                  </a:cubicBezTo>
                  <a:cubicBezTo>
                    <a:pt x="757" y="671"/>
                    <a:pt x="757" y="670"/>
                    <a:pt x="759" y="669"/>
                  </a:cubicBezTo>
                  <a:cubicBezTo>
                    <a:pt x="761" y="667"/>
                    <a:pt x="762" y="666"/>
                    <a:pt x="762" y="665"/>
                  </a:cubicBezTo>
                  <a:cubicBezTo>
                    <a:pt x="762" y="664"/>
                    <a:pt x="763" y="663"/>
                    <a:pt x="764" y="663"/>
                  </a:cubicBezTo>
                  <a:cubicBezTo>
                    <a:pt x="765" y="663"/>
                    <a:pt x="766" y="664"/>
                    <a:pt x="769" y="661"/>
                  </a:cubicBezTo>
                  <a:cubicBezTo>
                    <a:pt x="771" y="658"/>
                    <a:pt x="774" y="658"/>
                    <a:pt x="776" y="657"/>
                  </a:cubicBezTo>
                  <a:cubicBezTo>
                    <a:pt x="778" y="657"/>
                    <a:pt x="779" y="658"/>
                    <a:pt x="782" y="660"/>
                  </a:cubicBezTo>
                  <a:cubicBezTo>
                    <a:pt x="784" y="662"/>
                    <a:pt x="784" y="662"/>
                    <a:pt x="786" y="662"/>
                  </a:cubicBezTo>
                  <a:cubicBezTo>
                    <a:pt x="787" y="662"/>
                    <a:pt x="788" y="661"/>
                    <a:pt x="789" y="661"/>
                  </a:cubicBezTo>
                  <a:cubicBezTo>
                    <a:pt x="790" y="661"/>
                    <a:pt x="790" y="661"/>
                    <a:pt x="791" y="661"/>
                  </a:cubicBezTo>
                  <a:cubicBezTo>
                    <a:pt x="791" y="661"/>
                    <a:pt x="791" y="660"/>
                    <a:pt x="791" y="659"/>
                  </a:cubicBezTo>
                  <a:cubicBezTo>
                    <a:pt x="791" y="657"/>
                    <a:pt x="792" y="657"/>
                    <a:pt x="793" y="656"/>
                  </a:cubicBezTo>
                  <a:cubicBezTo>
                    <a:pt x="793" y="655"/>
                    <a:pt x="794" y="654"/>
                    <a:pt x="795" y="653"/>
                  </a:cubicBezTo>
                  <a:cubicBezTo>
                    <a:pt x="796" y="652"/>
                    <a:pt x="796" y="652"/>
                    <a:pt x="797" y="650"/>
                  </a:cubicBezTo>
                  <a:cubicBezTo>
                    <a:pt x="799" y="649"/>
                    <a:pt x="799" y="649"/>
                    <a:pt x="799" y="647"/>
                  </a:cubicBezTo>
                  <a:cubicBezTo>
                    <a:pt x="799" y="646"/>
                    <a:pt x="800" y="645"/>
                    <a:pt x="801" y="643"/>
                  </a:cubicBezTo>
                  <a:cubicBezTo>
                    <a:pt x="802" y="641"/>
                    <a:pt x="800" y="640"/>
                    <a:pt x="799" y="640"/>
                  </a:cubicBezTo>
                  <a:cubicBezTo>
                    <a:pt x="799" y="640"/>
                    <a:pt x="797" y="640"/>
                    <a:pt x="797" y="640"/>
                  </a:cubicBezTo>
                  <a:cubicBezTo>
                    <a:pt x="797" y="638"/>
                    <a:pt x="797" y="637"/>
                    <a:pt x="798" y="635"/>
                  </a:cubicBezTo>
                  <a:cubicBezTo>
                    <a:pt x="798" y="633"/>
                    <a:pt x="798" y="632"/>
                    <a:pt x="798" y="632"/>
                  </a:cubicBezTo>
                  <a:cubicBezTo>
                    <a:pt x="798" y="632"/>
                    <a:pt x="797" y="632"/>
                    <a:pt x="794" y="632"/>
                  </a:cubicBezTo>
                  <a:cubicBezTo>
                    <a:pt x="791" y="631"/>
                    <a:pt x="790" y="630"/>
                    <a:pt x="789" y="629"/>
                  </a:cubicBezTo>
                  <a:cubicBezTo>
                    <a:pt x="787" y="628"/>
                    <a:pt x="786" y="628"/>
                    <a:pt x="785" y="628"/>
                  </a:cubicBezTo>
                  <a:cubicBezTo>
                    <a:pt x="784" y="628"/>
                    <a:pt x="783" y="628"/>
                    <a:pt x="783" y="627"/>
                  </a:cubicBezTo>
                  <a:cubicBezTo>
                    <a:pt x="782" y="626"/>
                    <a:pt x="782" y="624"/>
                    <a:pt x="783" y="623"/>
                  </a:cubicBezTo>
                  <a:cubicBezTo>
                    <a:pt x="784" y="621"/>
                    <a:pt x="785" y="621"/>
                    <a:pt x="786" y="623"/>
                  </a:cubicBezTo>
                  <a:cubicBezTo>
                    <a:pt x="787" y="624"/>
                    <a:pt x="787" y="624"/>
                    <a:pt x="788" y="622"/>
                  </a:cubicBezTo>
                  <a:cubicBezTo>
                    <a:pt x="789" y="621"/>
                    <a:pt x="791" y="618"/>
                    <a:pt x="793" y="617"/>
                  </a:cubicBezTo>
                  <a:cubicBezTo>
                    <a:pt x="794" y="616"/>
                    <a:pt x="796" y="614"/>
                    <a:pt x="796" y="614"/>
                  </a:cubicBezTo>
                  <a:cubicBezTo>
                    <a:pt x="796" y="614"/>
                    <a:pt x="796" y="612"/>
                    <a:pt x="797" y="611"/>
                  </a:cubicBezTo>
                  <a:cubicBezTo>
                    <a:pt x="798" y="610"/>
                    <a:pt x="799" y="609"/>
                    <a:pt x="799" y="610"/>
                  </a:cubicBezTo>
                  <a:cubicBezTo>
                    <a:pt x="799" y="611"/>
                    <a:pt x="799" y="611"/>
                    <a:pt x="800" y="609"/>
                  </a:cubicBezTo>
                  <a:cubicBezTo>
                    <a:pt x="802" y="607"/>
                    <a:pt x="804" y="607"/>
                    <a:pt x="805" y="607"/>
                  </a:cubicBezTo>
                  <a:cubicBezTo>
                    <a:pt x="805" y="607"/>
                    <a:pt x="807" y="605"/>
                    <a:pt x="808" y="604"/>
                  </a:cubicBezTo>
                  <a:cubicBezTo>
                    <a:pt x="809" y="603"/>
                    <a:pt x="810" y="603"/>
                    <a:pt x="812" y="601"/>
                  </a:cubicBezTo>
                  <a:cubicBezTo>
                    <a:pt x="814" y="599"/>
                    <a:pt x="817" y="597"/>
                    <a:pt x="819" y="595"/>
                  </a:cubicBezTo>
                  <a:cubicBezTo>
                    <a:pt x="821" y="594"/>
                    <a:pt x="822" y="592"/>
                    <a:pt x="822" y="592"/>
                  </a:cubicBezTo>
                  <a:cubicBezTo>
                    <a:pt x="822" y="592"/>
                    <a:pt x="824" y="594"/>
                    <a:pt x="825" y="594"/>
                  </a:cubicBezTo>
                  <a:cubicBezTo>
                    <a:pt x="827" y="595"/>
                    <a:pt x="828" y="596"/>
                    <a:pt x="830" y="596"/>
                  </a:cubicBezTo>
                  <a:cubicBezTo>
                    <a:pt x="831" y="596"/>
                    <a:pt x="832" y="596"/>
                    <a:pt x="833" y="594"/>
                  </a:cubicBezTo>
                  <a:cubicBezTo>
                    <a:pt x="833" y="592"/>
                    <a:pt x="836" y="592"/>
                    <a:pt x="839" y="592"/>
                  </a:cubicBezTo>
                  <a:cubicBezTo>
                    <a:pt x="842" y="592"/>
                    <a:pt x="842" y="591"/>
                    <a:pt x="843" y="589"/>
                  </a:cubicBezTo>
                  <a:cubicBezTo>
                    <a:pt x="845" y="586"/>
                    <a:pt x="845" y="586"/>
                    <a:pt x="845" y="583"/>
                  </a:cubicBezTo>
                  <a:cubicBezTo>
                    <a:pt x="845" y="580"/>
                    <a:pt x="848" y="578"/>
                    <a:pt x="850" y="576"/>
                  </a:cubicBezTo>
                  <a:cubicBezTo>
                    <a:pt x="851" y="574"/>
                    <a:pt x="850" y="575"/>
                    <a:pt x="849" y="573"/>
                  </a:cubicBezTo>
                  <a:cubicBezTo>
                    <a:pt x="849" y="572"/>
                    <a:pt x="848" y="570"/>
                    <a:pt x="847" y="569"/>
                  </a:cubicBezTo>
                  <a:cubicBezTo>
                    <a:pt x="845" y="568"/>
                    <a:pt x="845" y="568"/>
                    <a:pt x="844" y="566"/>
                  </a:cubicBezTo>
                  <a:cubicBezTo>
                    <a:pt x="843" y="564"/>
                    <a:pt x="842" y="562"/>
                    <a:pt x="840" y="559"/>
                  </a:cubicBezTo>
                  <a:cubicBezTo>
                    <a:pt x="838" y="557"/>
                    <a:pt x="839" y="555"/>
                    <a:pt x="840" y="553"/>
                  </a:cubicBezTo>
                  <a:cubicBezTo>
                    <a:pt x="841" y="550"/>
                    <a:pt x="841" y="550"/>
                    <a:pt x="840" y="549"/>
                  </a:cubicBezTo>
                  <a:cubicBezTo>
                    <a:pt x="839" y="548"/>
                    <a:pt x="841" y="546"/>
                    <a:pt x="843" y="542"/>
                  </a:cubicBezTo>
                  <a:cubicBezTo>
                    <a:pt x="846" y="539"/>
                    <a:pt x="848" y="534"/>
                    <a:pt x="848" y="534"/>
                  </a:cubicBezTo>
                  <a:lnTo>
                    <a:pt x="850" y="534"/>
                  </a:lnTo>
                  <a:lnTo>
                    <a:pt x="851" y="534"/>
                  </a:lnTo>
                  <a:lnTo>
                    <a:pt x="854" y="533"/>
                  </a:lnTo>
                  <a:lnTo>
                    <a:pt x="854" y="530"/>
                  </a:lnTo>
                  <a:lnTo>
                    <a:pt x="850" y="528"/>
                  </a:lnTo>
                  <a:lnTo>
                    <a:pt x="851" y="523"/>
                  </a:lnTo>
                  <a:cubicBezTo>
                    <a:pt x="847" y="522"/>
                    <a:pt x="844" y="522"/>
                    <a:pt x="838" y="520"/>
                  </a:cubicBezTo>
                  <a:cubicBezTo>
                    <a:pt x="833" y="518"/>
                    <a:pt x="829" y="513"/>
                    <a:pt x="829" y="513"/>
                  </a:cubicBezTo>
                  <a:lnTo>
                    <a:pt x="830" y="513"/>
                  </a:lnTo>
                  <a:cubicBezTo>
                    <a:pt x="830" y="513"/>
                    <a:pt x="831" y="514"/>
                    <a:pt x="835" y="516"/>
                  </a:cubicBezTo>
                  <a:cubicBezTo>
                    <a:pt x="839" y="519"/>
                    <a:pt x="845" y="520"/>
                    <a:pt x="848" y="521"/>
                  </a:cubicBezTo>
                  <a:cubicBezTo>
                    <a:pt x="851" y="522"/>
                    <a:pt x="851" y="520"/>
                    <a:pt x="851" y="520"/>
                  </a:cubicBezTo>
                  <a:cubicBezTo>
                    <a:pt x="851" y="520"/>
                    <a:pt x="853" y="520"/>
                    <a:pt x="854" y="521"/>
                  </a:cubicBezTo>
                  <a:cubicBezTo>
                    <a:pt x="856" y="521"/>
                    <a:pt x="856" y="521"/>
                    <a:pt x="856" y="520"/>
                  </a:cubicBezTo>
                  <a:cubicBezTo>
                    <a:pt x="856" y="519"/>
                    <a:pt x="855" y="517"/>
                    <a:pt x="855" y="517"/>
                  </a:cubicBezTo>
                  <a:lnTo>
                    <a:pt x="855" y="515"/>
                  </a:lnTo>
                  <a:cubicBezTo>
                    <a:pt x="855" y="512"/>
                    <a:pt x="856" y="510"/>
                    <a:pt x="858" y="507"/>
                  </a:cubicBezTo>
                  <a:cubicBezTo>
                    <a:pt x="861" y="504"/>
                    <a:pt x="865" y="501"/>
                    <a:pt x="865" y="501"/>
                  </a:cubicBezTo>
                  <a:lnTo>
                    <a:pt x="871" y="502"/>
                  </a:lnTo>
                  <a:lnTo>
                    <a:pt x="869" y="512"/>
                  </a:lnTo>
                  <a:cubicBezTo>
                    <a:pt x="869" y="512"/>
                    <a:pt x="871" y="513"/>
                    <a:pt x="875" y="513"/>
                  </a:cubicBezTo>
                  <a:cubicBezTo>
                    <a:pt x="878" y="514"/>
                    <a:pt x="878" y="513"/>
                    <a:pt x="879" y="512"/>
                  </a:cubicBezTo>
                  <a:cubicBezTo>
                    <a:pt x="879" y="511"/>
                    <a:pt x="879" y="510"/>
                    <a:pt x="879" y="510"/>
                  </a:cubicBez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51" name="Freeform 462">
              <a:extLst>
                <a:ext uri="{FF2B5EF4-FFF2-40B4-BE49-F238E27FC236}">
                  <a16:creationId xmlns:a16="http://schemas.microsoft.com/office/drawing/2014/main" id="{74349F0E-F1F6-525A-7337-3F325E869091}"/>
                </a:ext>
              </a:extLst>
            </p:cNvPr>
            <p:cNvSpPr>
              <a:spLocks/>
            </p:cNvSpPr>
            <p:nvPr/>
          </p:nvSpPr>
          <p:spPr bwMode="auto">
            <a:xfrm>
              <a:off x="3785952" y="3549758"/>
              <a:ext cx="1449980" cy="1147563"/>
            </a:xfrm>
            <a:custGeom>
              <a:avLst/>
              <a:gdLst>
                <a:gd name="T0" fmla="*/ 1513 w 1664"/>
                <a:gd name="T1" fmla="*/ 75 h 1314"/>
                <a:gd name="T2" fmla="*/ 1383 w 1664"/>
                <a:gd name="T3" fmla="*/ 31 h 1314"/>
                <a:gd name="T4" fmla="*/ 1280 w 1664"/>
                <a:gd name="T5" fmla="*/ 90 h 1314"/>
                <a:gd name="T6" fmla="*/ 1165 w 1664"/>
                <a:gd name="T7" fmla="*/ 81 h 1314"/>
                <a:gd name="T8" fmla="*/ 1113 w 1664"/>
                <a:gd name="T9" fmla="*/ 216 h 1314"/>
                <a:gd name="T10" fmla="*/ 971 w 1664"/>
                <a:gd name="T11" fmla="*/ 242 h 1314"/>
                <a:gd name="T12" fmla="*/ 797 w 1664"/>
                <a:gd name="T13" fmla="*/ 194 h 1314"/>
                <a:gd name="T14" fmla="*/ 710 w 1664"/>
                <a:gd name="T15" fmla="*/ 236 h 1314"/>
                <a:gd name="T16" fmla="*/ 664 w 1664"/>
                <a:gd name="T17" fmla="*/ 155 h 1314"/>
                <a:gd name="T18" fmla="*/ 640 w 1664"/>
                <a:gd name="T19" fmla="*/ 90 h 1314"/>
                <a:gd name="T20" fmla="*/ 586 w 1664"/>
                <a:gd name="T21" fmla="*/ 29 h 1314"/>
                <a:gd name="T22" fmla="*/ 558 w 1664"/>
                <a:gd name="T23" fmla="*/ 5 h 1314"/>
                <a:gd name="T24" fmla="*/ 455 w 1664"/>
                <a:gd name="T25" fmla="*/ 16 h 1314"/>
                <a:gd name="T26" fmla="*/ 359 w 1664"/>
                <a:gd name="T27" fmla="*/ 66 h 1314"/>
                <a:gd name="T28" fmla="*/ 277 w 1664"/>
                <a:gd name="T29" fmla="*/ 79 h 1314"/>
                <a:gd name="T30" fmla="*/ 179 w 1664"/>
                <a:gd name="T31" fmla="*/ 122 h 1314"/>
                <a:gd name="T32" fmla="*/ 137 w 1664"/>
                <a:gd name="T33" fmla="*/ 190 h 1314"/>
                <a:gd name="T34" fmla="*/ 144 w 1664"/>
                <a:gd name="T35" fmla="*/ 301 h 1314"/>
                <a:gd name="T36" fmla="*/ 153 w 1664"/>
                <a:gd name="T37" fmla="*/ 416 h 1314"/>
                <a:gd name="T38" fmla="*/ 205 w 1664"/>
                <a:gd name="T39" fmla="*/ 514 h 1314"/>
                <a:gd name="T40" fmla="*/ 233 w 1664"/>
                <a:gd name="T41" fmla="*/ 523 h 1314"/>
                <a:gd name="T42" fmla="*/ 331 w 1664"/>
                <a:gd name="T43" fmla="*/ 560 h 1314"/>
                <a:gd name="T44" fmla="*/ 399 w 1664"/>
                <a:gd name="T45" fmla="*/ 645 h 1314"/>
                <a:gd name="T46" fmla="*/ 285 w 1664"/>
                <a:gd name="T47" fmla="*/ 734 h 1314"/>
                <a:gd name="T48" fmla="*/ 233 w 1664"/>
                <a:gd name="T49" fmla="*/ 747 h 1314"/>
                <a:gd name="T50" fmla="*/ 214 w 1664"/>
                <a:gd name="T51" fmla="*/ 791 h 1314"/>
                <a:gd name="T52" fmla="*/ 209 w 1664"/>
                <a:gd name="T53" fmla="*/ 832 h 1314"/>
                <a:gd name="T54" fmla="*/ 211 w 1664"/>
                <a:gd name="T55" fmla="*/ 902 h 1314"/>
                <a:gd name="T56" fmla="*/ 146 w 1664"/>
                <a:gd name="T57" fmla="*/ 932 h 1314"/>
                <a:gd name="T58" fmla="*/ 107 w 1664"/>
                <a:gd name="T59" fmla="*/ 980 h 1314"/>
                <a:gd name="T60" fmla="*/ 63 w 1664"/>
                <a:gd name="T61" fmla="*/ 926 h 1314"/>
                <a:gd name="T62" fmla="*/ 5 w 1664"/>
                <a:gd name="T63" fmla="*/ 1011 h 1314"/>
                <a:gd name="T64" fmla="*/ 7 w 1664"/>
                <a:gd name="T65" fmla="*/ 1082 h 1314"/>
                <a:gd name="T66" fmla="*/ 106 w 1664"/>
                <a:gd name="T67" fmla="*/ 1169 h 1314"/>
                <a:gd name="T68" fmla="*/ 187 w 1664"/>
                <a:gd name="T69" fmla="*/ 1206 h 1314"/>
                <a:gd name="T70" fmla="*/ 262 w 1664"/>
                <a:gd name="T71" fmla="*/ 1270 h 1314"/>
                <a:gd name="T72" fmla="*/ 355 w 1664"/>
                <a:gd name="T73" fmla="*/ 1108 h 1314"/>
                <a:gd name="T74" fmla="*/ 582 w 1664"/>
                <a:gd name="T75" fmla="*/ 1085 h 1314"/>
                <a:gd name="T76" fmla="*/ 698 w 1664"/>
                <a:gd name="T77" fmla="*/ 992 h 1314"/>
                <a:gd name="T78" fmla="*/ 799 w 1664"/>
                <a:gd name="T79" fmla="*/ 887 h 1314"/>
                <a:gd name="T80" fmla="*/ 880 w 1664"/>
                <a:gd name="T81" fmla="*/ 873 h 1314"/>
                <a:gd name="T82" fmla="*/ 985 w 1664"/>
                <a:gd name="T83" fmla="*/ 794 h 1314"/>
                <a:gd name="T84" fmla="*/ 1121 w 1664"/>
                <a:gd name="T85" fmla="*/ 710 h 1314"/>
                <a:gd name="T86" fmla="*/ 1316 w 1664"/>
                <a:gd name="T87" fmla="*/ 617 h 1314"/>
                <a:gd name="T88" fmla="*/ 1269 w 1664"/>
                <a:gd name="T89" fmla="*/ 510 h 1314"/>
                <a:gd name="T90" fmla="*/ 1394 w 1664"/>
                <a:gd name="T91" fmla="*/ 498 h 1314"/>
                <a:gd name="T92" fmla="*/ 1473 w 1664"/>
                <a:gd name="T93" fmla="*/ 617 h 1314"/>
                <a:gd name="T94" fmla="*/ 1597 w 1664"/>
                <a:gd name="T95" fmla="*/ 580 h 1314"/>
                <a:gd name="T96" fmla="*/ 1635 w 1664"/>
                <a:gd name="T97" fmla="*/ 234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64" h="1314">
                  <a:moveTo>
                    <a:pt x="1635" y="234"/>
                  </a:moveTo>
                  <a:cubicBezTo>
                    <a:pt x="1624" y="211"/>
                    <a:pt x="1600" y="170"/>
                    <a:pt x="1612" y="147"/>
                  </a:cubicBezTo>
                  <a:cubicBezTo>
                    <a:pt x="1624" y="124"/>
                    <a:pt x="1612" y="86"/>
                    <a:pt x="1583" y="95"/>
                  </a:cubicBezTo>
                  <a:cubicBezTo>
                    <a:pt x="1554" y="104"/>
                    <a:pt x="1531" y="83"/>
                    <a:pt x="1513" y="75"/>
                  </a:cubicBezTo>
                  <a:cubicBezTo>
                    <a:pt x="1500" y="68"/>
                    <a:pt x="1479" y="51"/>
                    <a:pt x="1470" y="42"/>
                  </a:cubicBezTo>
                  <a:cubicBezTo>
                    <a:pt x="1458" y="46"/>
                    <a:pt x="1445" y="50"/>
                    <a:pt x="1441" y="53"/>
                  </a:cubicBezTo>
                  <a:cubicBezTo>
                    <a:pt x="1435" y="57"/>
                    <a:pt x="1411" y="42"/>
                    <a:pt x="1407" y="31"/>
                  </a:cubicBezTo>
                  <a:cubicBezTo>
                    <a:pt x="1402" y="20"/>
                    <a:pt x="1391" y="18"/>
                    <a:pt x="1383" y="31"/>
                  </a:cubicBezTo>
                  <a:cubicBezTo>
                    <a:pt x="1374" y="44"/>
                    <a:pt x="1383" y="48"/>
                    <a:pt x="1372" y="46"/>
                  </a:cubicBezTo>
                  <a:cubicBezTo>
                    <a:pt x="1361" y="44"/>
                    <a:pt x="1356" y="44"/>
                    <a:pt x="1335" y="53"/>
                  </a:cubicBezTo>
                  <a:cubicBezTo>
                    <a:pt x="1313" y="61"/>
                    <a:pt x="1324" y="59"/>
                    <a:pt x="1304" y="64"/>
                  </a:cubicBezTo>
                  <a:cubicBezTo>
                    <a:pt x="1285" y="68"/>
                    <a:pt x="1295" y="77"/>
                    <a:pt x="1280" y="90"/>
                  </a:cubicBezTo>
                  <a:cubicBezTo>
                    <a:pt x="1265" y="103"/>
                    <a:pt x="1272" y="107"/>
                    <a:pt x="1265" y="101"/>
                  </a:cubicBezTo>
                  <a:cubicBezTo>
                    <a:pt x="1259" y="94"/>
                    <a:pt x="1263" y="85"/>
                    <a:pt x="1250" y="85"/>
                  </a:cubicBezTo>
                  <a:cubicBezTo>
                    <a:pt x="1237" y="85"/>
                    <a:pt x="1221" y="85"/>
                    <a:pt x="1213" y="77"/>
                  </a:cubicBezTo>
                  <a:cubicBezTo>
                    <a:pt x="1204" y="68"/>
                    <a:pt x="1178" y="77"/>
                    <a:pt x="1165" y="81"/>
                  </a:cubicBezTo>
                  <a:cubicBezTo>
                    <a:pt x="1152" y="85"/>
                    <a:pt x="1154" y="98"/>
                    <a:pt x="1145" y="116"/>
                  </a:cubicBezTo>
                  <a:cubicBezTo>
                    <a:pt x="1137" y="133"/>
                    <a:pt x="1141" y="135"/>
                    <a:pt x="1128" y="140"/>
                  </a:cubicBezTo>
                  <a:cubicBezTo>
                    <a:pt x="1115" y="144"/>
                    <a:pt x="1126" y="157"/>
                    <a:pt x="1128" y="175"/>
                  </a:cubicBezTo>
                  <a:cubicBezTo>
                    <a:pt x="1130" y="192"/>
                    <a:pt x="1121" y="199"/>
                    <a:pt x="1113" y="216"/>
                  </a:cubicBezTo>
                  <a:cubicBezTo>
                    <a:pt x="1104" y="233"/>
                    <a:pt x="1093" y="227"/>
                    <a:pt x="1093" y="216"/>
                  </a:cubicBezTo>
                  <a:cubicBezTo>
                    <a:pt x="1093" y="205"/>
                    <a:pt x="1084" y="205"/>
                    <a:pt x="1071" y="214"/>
                  </a:cubicBezTo>
                  <a:cubicBezTo>
                    <a:pt x="1058" y="223"/>
                    <a:pt x="1052" y="220"/>
                    <a:pt x="1026" y="227"/>
                  </a:cubicBezTo>
                  <a:cubicBezTo>
                    <a:pt x="999" y="233"/>
                    <a:pt x="993" y="233"/>
                    <a:pt x="971" y="242"/>
                  </a:cubicBezTo>
                  <a:cubicBezTo>
                    <a:pt x="949" y="251"/>
                    <a:pt x="910" y="238"/>
                    <a:pt x="891" y="236"/>
                  </a:cubicBezTo>
                  <a:cubicBezTo>
                    <a:pt x="871" y="233"/>
                    <a:pt x="858" y="236"/>
                    <a:pt x="849" y="233"/>
                  </a:cubicBezTo>
                  <a:cubicBezTo>
                    <a:pt x="841" y="231"/>
                    <a:pt x="856" y="218"/>
                    <a:pt x="838" y="216"/>
                  </a:cubicBezTo>
                  <a:cubicBezTo>
                    <a:pt x="821" y="214"/>
                    <a:pt x="810" y="201"/>
                    <a:pt x="797" y="194"/>
                  </a:cubicBezTo>
                  <a:cubicBezTo>
                    <a:pt x="784" y="188"/>
                    <a:pt x="797" y="172"/>
                    <a:pt x="784" y="181"/>
                  </a:cubicBezTo>
                  <a:cubicBezTo>
                    <a:pt x="771" y="190"/>
                    <a:pt x="771" y="196"/>
                    <a:pt x="756" y="199"/>
                  </a:cubicBezTo>
                  <a:cubicBezTo>
                    <a:pt x="740" y="201"/>
                    <a:pt x="747" y="192"/>
                    <a:pt x="738" y="205"/>
                  </a:cubicBezTo>
                  <a:cubicBezTo>
                    <a:pt x="730" y="218"/>
                    <a:pt x="723" y="220"/>
                    <a:pt x="710" y="236"/>
                  </a:cubicBezTo>
                  <a:cubicBezTo>
                    <a:pt x="697" y="251"/>
                    <a:pt x="686" y="229"/>
                    <a:pt x="677" y="225"/>
                  </a:cubicBezTo>
                  <a:cubicBezTo>
                    <a:pt x="669" y="220"/>
                    <a:pt x="669" y="209"/>
                    <a:pt x="673" y="199"/>
                  </a:cubicBezTo>
                  <a:cubicBezTo>
                    <a:pt x="677" y="188"/>
                    <a:pt x="675" y="186"/>
                    <a:pt x="673" y="177"/>
                  </a:cubicBezTo>
                  <a:cubicBezTo>
                    <a:pt x="671" y="168"/>
                    <a:pt x="664" y="164"/>
                    <a:pt x="664" y="155"/>
                  </a:cubicBezTo>
                  <a:cubicBezTo>
                    <a:pt x="664" y="146"/>
                    <a:pt x="673" y="146"/>
                    <a:pt x="680" y="140"/>
                  </a:cubicBezTo>
                  <a:cubicBezTo>
                    <a:pt x="686" y="133"/>
                    <a:pt x="675" y="118"/>
                    <a:pt x="666" y="114"/>
                  </a:cubicBezTo>
                  <a:cubicBezTo>
                    <a:pt x="658" y="109"/>
                    <a:pt x="669" y="94"/>
                    <a:pt x="658" y="96"/>
                  </a:cubicBezTo>
                  <a:cubicBezTo>
                    <a:pt x="647" y="98"/>
                    <a:pt x="640" y="90"/>
                    <a:pt x="640" y="90"/>
                  </a:cubicBezTo>
                  <a:cubicBezTo>
                    <a:pt x="640" y="90"/>
                    <a:pt x="645" y="68"/>
                    <a:pt x="636" y="59"/>
                  </a:cubicBezTo>
                  <a:cubicBezTo>
                    <a:pt x="627" y="51"/>
                    <a:pt x="625" y="51"/>
                    <a:pt x="610" y="53"/>
                  </a:cubicBezTo>
                  <a:cubicBezTo>
                    <a:pt x="595" y="55"/>
                    <a:pt x="595" y="37"/>
                    <a:pt x="588" y="31"/>
                  </a:cubicBezTo>
                  <a:cubicBezTo>
                    <a:pt x="587" y="30"/>
                    <a:pt x="587" y="30"/>
                    <a:pt x="586" y="29"/>
                  </a:cubicBezTo>
                  <a:cubicBezTo>
                    <a:pt x="582" y="34"/>
                    <a:pt x="579" y="37"/>
                    <a:pt x="579" y="37"/>
                  </a:cubicBezTo>
                  <a:cubicBezTo>
                    <a:pt x="579" y="37"/>
                    <a:pt x="582" y="34"/>
                    <a:pt x="586" y="29"/>
                  </a:cubicBezTo>
                  <a:cubicBezTo>
                    <a:pt x="581" y="25"/>
                    <a:pt x="578" y="27"/>
                    <a:pt x="571" y="27"/>
                  </a:cubicBezTo>
                  <a:cubicBezTo>
                    <a:pt x="562" y="27"/>
                    <a:pt x="564" y="7"/>
                    <a:pt x="558" y="5"/>
                  </a:cubicBezTo>
                  <a:cubicBezTo>
                    <a:pt x="551" y="3"/>
                    <a:pt x="544" y="14"/>
                    <a:pt x="534" y="24"/>
                  </a:cubicBezTo>
                  <a:cubicBezTo>
                    <a:pt x="523" y="35"/>
                    <a:pt x="512" y="27"/>
                    <a:pt x="501" y="27"/>
                  </a:cubicBezTo>
                  <a:cubicBezTo>
                    <a:pt x="490" y="27"/>
                    <a:pt x="497" y="9"/>
                    <a:pt x="486" y="5"/>
                  </a:cubicBezTo>
                  <a:cubicBezTo>
                    <a:pt x="475" y="0"/>
                    <a:pt x="464" y="5"/>
                    <a:pt x="455" y="16"/>
                  </a:cubicBezTo>
                  <a:cubicBezTo>
                    <a:pt x="447" y="27"/>
                    <a:pt x="442" y="29"/>
                    <a:pt x="429" y="31"/>
                  </a:cubicBezTo>
                  <a:cubicBezTo>
                    <a:pt x="416" y="33"/>
                    <a:pt x="416" y="22"/>
                    <a:pt x="405" y="24"/>
                  </a:cubicBezTo>
                  <a:cubicBezTo>
                    <a:pt x="394" y="27"/>
                    <a:pt x="390" y="40"/>
                    <a:pt x="381" y="53"/>
                  </a:cubicBezTo>
                  <a:cubicBezTo>
                    <a:pt x="373" y="66"/>
                    <a:pt x="368" y="66"/>
                    <a:pt x="359" y="66"/>
                  </a:cubicBezTo>
                  <a:cubicBezTo>
                    <a:pt x="351" y="66"/>
                    <a:pt x="344" y="66"/>
                    <a:pt x="336" y="68"/>
                  </a:cubicBezTo>
                  <a:cubicBezTo>
                    <a:pt x="327" y="70"/>
                    <a:pt x="325" y="70"/>
                    <a:pt x="316" y="77"/>
                  </a:cubicBezTo>
                  <a:cubicBezTo>
                    <a:pt x="307" y="83"/>
                    <a:pt x="303" y="88"/>
                    <a:pt x="296" y="88"/>
                  </a:cubicBezTo>
                  <a:cubicBezTo>
                    <a:pt x="290" y="88"/>
                    <a:pt x="290" y="79"/>
                    <a:pt x="277" y="79"/>
                  </a:cubicBezTo>
                  <a:cubicBezTo>
                    <a:pt x="264" y="79"/>
                    <a:pt x="259" y="88"/>
                    <a:pt x="259" y="88"/>
                  </a:cubicBezTo>
                  <a:cubicBezTo>
                    <a:pt x="259" y="88"/>
                    <a:pt x="238" y="92"/>
                    <a:pt x="222" y="92"/>
                  </a:cubicBezTo>
                  <a:cubicBezTo>
                    <a:pt x="207" y="92"/>
                    <a:pt x="203" y="103"/>
                    <a:pt x="196" y="109"/>
                  </a:cubicBezTo>
                  <a:cubicBezTo>
                    <a:pt x="190" y="116"/>
                    <a:pt x="190" y="120"/>
                    <a:pt x="179" y="122"/>
                  </a:cubicBezTo>
                  <a:cubicBezTo>
                    <a:pt x="168" y="125"/>
                    <a:pt x="172" y="109"/>
                    <a:pt x="166" y="114"/>
                  </a:cubicBezTo>
                  <a:cubicBezTo>
                    <a:pt x="159" y="118"/>
                    <a:pt x="159" y="129"/>
                    <a:pt x="157" y="135"/>
                  </a:cubicBezTo>
                  <a:cubicBezTo>
                    <a:pt x="155" y="142"/>
                    <a:pt x="140" y="149"/>
                    <a:pt x="142" y="157"/>
                  </a:cubicBezTo>
                  <a:cubicBezTo>
                    <a:pt x="144" y="166"/>
                    <a:pt x="142" y="183"/>
                    <a:pt x="137" y="190"/>
                  </a:cubicBezTo>
                  <a:cubicBezTo>
                    <a:pt x="133" y="196"/>
                    <a:pt x="129" y="196"/>
                    <a:pt x="122" y="212"/>
                  </a:cubicBezTo>
                  <a:cubicBezTo>
                    <a:pt x="116" y="227"/>
                    <a:pt x="116" y="233"/>
                    <a:pt x="127" y="233"/>
                  </a:cubicBezTo>
                  <a:cubicBezTo>
                    <a:pt x="137" y="233"/>
                    <a:pt x="142" y="246"/>
                    <a:pt x="133" y="255"/>
                  </a:cubicBezTo>
                  <a:cubicBezTo>
                    <a:pt x="124" y="264"/>
                    <a:pt x="137" y="281"/>
                    <a:pt x="144" y="301"/>
                  </a:cubicBezTo>
                  <a:cubicBezTo>
                    <a:pt x="151" y="321"/>
                    <a:pt x="140" y="323"/>
                    <a:pt x="127" y="329"/>
                  </a:cubicBezTo>
                  <a:cubicBezTo>
                    <a:pt x="113" y="336"/>
                    <a:pt x="127" y="349"/>
                    <a:pt x="131" y="371"/>
                  </a:cubicBezTo>
                  <a:cubicBezTo>
                    <a:pt x="135" y="392"/>
                    <a:pt x="146" y="384"/>
                    <a:pt x="151" y="392"/>
                  </a:cubicBezTo>
                  <a:cubicBezTo>
                    <a:pt x="155" y="401"/>
                    <a:pt x="159" y="410"/>
                    <a:pt x="153" y="416"/>
                  </a:cubicBezTo>
                  <a:cubicBezTo>
                    <a:pt x="146" y="423"/>
                    <a:pt x="144" y="432"/>
                    <a:pt x="155" y="445"/>
                  </a:cubicBezTo>
                  <a:cubicBezTo>
                    <a:pt x="166" y="458"/>
                    <a:pt x="151" y="482"/>
                    <a:pt x="159" y="482"/>
                  </a:cubicBezTo>
                  <a:cubicBezTo>
                    <a:pt x="168" y="482"/>
                    <a:pt x="174" y="492"/>
                    <a:pt x="168" y="501"/>
                  </a:cubicBezTo>
                  <a:cubicBezTo>
                    <a:pt x="161" y="510"/>
                    <a:pt x="189" y="516"/>
                    <a:pt x="205" y="514"/>
                  </a:cubicBezTo>
                  <a:cubicBezTo>
                    <a:pt x="208" y="509"/>
                    <a:pt x="210" y="504"/>
                    <a:pt x="210" y="504"/>
                  </a:cubicBezTo>
                  <a:cubicBezTo>
                    <a:pt x="210" y="504"/>
                    <a:pt x="208" y="509"/>
                    <a:pt x="205" y="514"/>
                  </a:cubicBezTo>
                  <a:cubicBezTo>
                    <a:pt x="205" y="514"/>
                    <a:pt x="205" y="514"/>
                    <a:pt x="205" y="514"/>
                  </a:cubicBezTo>
                  <a:cubicBezTo>
                    <a:pt x="220" y="512"/>
                    <a:pt x="227" y="514"/>
                    <a:pt x="233" y="523"/>
                  </a:cubicBezTo>
                  <a:cubicBezTo>
                    <a:pt x="240" y="532"/>
                    <a:pt x="253" y="534"/>
                    <a:pt x="270" y="532"/>
                  </a:cubicBezTo>
                  <a:cubicBezTo>
                    <a:pt x="288" y="529"/>
                    <a:pt x="285" y="527"/>
                    <a:pt x="292" y="527"/>
                  </a:cubicBezTo>
                  <a:cubicBezTo>
                    <a:pt x="299" y="527"/>
                    <a:pt x="296" y="536"/>
                    <a:pt x="307" y="538"/>
                  </a:cubicBezTo>
                  <a:cubicBezTo>
                    <a:pt x="318" y="540"/>
                    <a:pt x="325" y="545"/>
                    <a:pt x="331" y="560"/>
                  </a:cubicBezTo>
                  <a:cubicBezTo>
                    <a:pt x="338" y="575"/>
                    <a:pt x="331" y="586"/>
                    <a:pt x="349" y="590"/>
                  </a:cubicBezTo>
                  <a:cubicBezTo>
                    <a:pt x="366" y="595"/>
                    <a:pt x="359" y="597"/>
                    <a:pt x="370" y="593"/>
                  </a:cubicBezTo>
                  <a:cubicBezTo>
                    <a:pt x="381" y="588"/>
                    <a:pt x="381" y="597"/>
                    <a:pt x="386" y="608"/>
                  </a:cubicBezTo>
                  <a:cubicBezTo>
                    <a:pt x="390" y="619"/>
                    <a:pt x="394" y="627"/>
                    <a:pt x="399" y="645"/>
                  </a:cubicBezTo>
                  <a:cubicBezTo>
                    <a:pt x="403" y="662"/>
                    <a:pt x="405" y="664"/>
                    <a:pt x="394" y="673"/>
                  </a:cubicBezTo>
                  <a:cubicBezTo>
                    <a:pt x="383" y="682"/>
                    <a:pt x="333" y="671"/>
                    <a:pt x="318" y="678"/>
                  </a:cubicBezTo>
                  <a:cubicBezTo>
                    <a:pt x="303" y="684"/>
                    <a:pt x="301" y="695"/>
                    <a:pt x="294" y="706"/>
                  </a:cubicBezTo>
                  <a:cubicBezTo>
                    <a:pt x="288" y="717"/>
                    <a:pt x="290" y="732"/>
                    <a:pt x="285" y="734"/>
                  </a:cubicBezTo>
                  <a:cubicBezTo>
                    <a:pt x="281" y="736"/>
                    <a:pt x="279" y="710"/>
                    <a:pt x="279" y="710"/>
                  </a:cubicBezTo>
                  <a:cubicBezTo>
                    <a:pt x="279" y="710"/>
                    <a:pt x="277" y="721"/>
                    <a:pt x="266" y="725"/>
                  </a:cubicBezTo>
                  <a:cubicBezTo>
                    <a:pt x="255" y="730"/>
                    <a:pt x="246" y="728"/>
                    <a:pt x="244" y="736"/>
                  </a:cubicBezTo>
                  <a:cubicBezTo>
                    <a:pt x="242" y="745"/>
                    <a:pt x="242" y="749"/>
                    <a:pt x="233" y="747"/>
                  </a:cubicBezTo>
                  <a:cubicBezTo>
                    <a:pt x="225" y="745"/>
                    <a:pt x="216" y="741"/>
                    <a:pt x="209" y="749"/>
                  </a:cubicBezTo>
                  <a:cubicBezTo>
                    <a:pt x="203" y="758"/>
                    <a:pt x="205" y="758"/>
                    <a:pt x="192" y="762"/>
                  </a:cubicBezTo>
                  <a:cubicBezTo>
                    <a:pt x="179" y="767"/>
                    <a:pt x="192" y="775"/>
                    <a:pt x="203" y="778"/>
                  </a:cubicBezTo>
                  <a:cubicBezTo>
                    <a:pt x="214" y="780"/>
                    <a:pt x="220" y="780"/>
                    <a:pt x="214" y="791"/>
                  </a:cubicBezTo>
                  <a:cubicBezTo>
                    <a:pt x="207" y="802"/>
                    <a:pt x="198" y="799"/>
                    <a:pt x="192" y="802"/>
                  </a:cubicBezTo>
                  <a:cubicBezTo>
                    <a:pt x="185" y="804"/>
                    <a:pt x="181" y="810"/>
                    <a:pt x="183" y="821"/>
                  </a:cubicBezTo>
                  <a:cubicBezTo>
                    <a:pt x="185" y="832"/>
                    <a:pt x="194" y="823"/>
                    <a:pt x="201" y="819"/>
                  </a:cubicBezTo>
                  <a:cubicBezTo>
                    <a:pt x="207" y="815"/>
                    <a:pt x="211" y="823"/>
                    <a:pt x="209" y="832"/>
                  </a:cubicBezTo>
                  <a:cubicBezTo>
                    <a:pt x="207" y="841"/>
                    <a:pt x="201" y="841"/>
                    <a:pt x="203" y="849"/>
                  </a:cubicBezTo>
                  <a:cubicBezTo>
                    <a:pt x="205" y="858"/>
                    <a:pt x="211" y="862"/>
                    <a:pt x="227" y="865"/>
                  </a:cubicBezTo>
                  <a:cubicBezTo>
                    <a:pt x="242" y="867"/>
                    <a:pt x="235" y="886"/>
                    <a:pt x="227" y="891"/>
                  </a:cubicBezTo>
                  <a:cubicBezTo>
                    <a:pt x="218" y="895"/>
                    <a:pt x="216" y="895"/>
                    <a:pt x="211" y="902"/>
                  </a:cubicBezTo>
                  <a:cubicBezTo>
                    <a:pt x="207" y="908"/>
                    <a:pt x="207" y="910"/>
                    <a:pt x="198" y="913"/>
                  </a:cubicBezTo>
                  <a:cubicBezTo>
                    <a:pt x="190" y="915"/>
                    <a:pt x="179" y="913"/>
                    <a:pt x="179" y="913"/>
                  </a:cubicBezTo>
                  <a:cubicBezTo>
                    <a:pt x="179" y="913"/>
                    <a:pt x="170" y="921"/>
                    <a:pt x="153" y="923"/>
                  </a:cubicBezTo>
                  <a:cubicBezTo>
                    <a:pt x="135" y="926"/>
                    <a:pt x="153" y="923"/>
                    <a:pt x="146" y="932"/>
                  </a:cubicBezTo>
                  <a:cubicBezTo>
                    <a:pt x="140" y="941"/>
                    <a:pt x="140" y="941"/>
                    <a:pt x="144" y="950"/>
                  </a:cubicBezTo>
                  <a:cubicBezTo>
                    <a:pt x="148" y="958"/>
                    <a:pt x="142" y="965"/>
                    <a:pt x="133" y="969"/>
                  </a:cubicBezTo>
                  <a:cubicBezTo>
                    <a:pt x="124" y="974"/>
                    <a:pt x="127" y="958"/>
                    <a:pt x="120" y="958"/>
                  </a:cubicBezTo>
                  <a:cubicBezTo>
                    <a:pt x="113" y="958"/>
                    <a:pt x="118" y="969"/>
                    <a:pt x="107" y="980"/>
                  </a:cubicBezTo>
                  <a:cubicBezTo>
                    <a:pt x="96" y="991"/>
                    <a:pt x="83" y="976"/>
                    <a:pt x="81" y="969"/>
                  </a:cubicBezTo>
                  <a:cubicBezTo>
                    <a:pt x="79" y="963"/>
                    <a:pt x="85" y="952"/>
                    <a:pt x="85" y="952"/>
                  </a:cubicBezTo>
                  <a:cubicBezTo>
                    <a:pt x="85" y="952"/>
                    <a:pt x="70" y="937"/>
                    <a:pt x="76" y="930"/>
                  </a:cubicBezTo>
                  <a:cubicBezTo>
                    <a:pt x="83" y="923"/>
                    <a:pt x="68" y="917"/>
                    <a:pt x="63" y="926"/>
                  </a:cubicBezTo>
                  <a:cubicBezTo>
                    <a:pt x="59" y="934"/>
                    <a:pt x="59" y="932"/>
                    <a:pt x="48" y="939"/>
                  </a:cubicBezTo>
                  <a:cubicBezTo>
                    <a:pt x="37" y="945"/>
                    <a:pt x="33" y="947"/>
                    <a:pt x="29" y="960"/>
                  </a:cubicBezTo>
                  <a:cubicBezTo>
                    <a:pt x="24" y="974"/>
                    <a:pt x="22" y="982"/>
                    <a:pt x="11" y="984"/>
                  </a:cubicBezTo>
                  <a:cubicBezTo>
                    <a:pt x="0" y="987"/>
                    <a:pt x="0" y="997"/>
                    <a:pt x="5" y="1011"/>
                  </a:cubicBezTo>
                  <a:cubicBezTo>
                    <a:pt x="9" y="1024"/>
                    <a:pt x="16" y="1019"/>
                    <a:pt x="22" y="1013"/>
                  </a:cubicBezTo>
                  <a:cubicBezTo>
                    <a:pt x="29" y="1006"/>
                    <a:pt x="39" y="1017"/>
                    <a:pt x="44" y="1032"/>
                  </a:cubicBezTo>
                  <a:cubicBezTo>
                    <a:pt x="48" y="1048"/>
                    <a:pt x="46" y="1052"/>
                    <a:pt x="31" y="1061"/>
                  </a:cubicBezTo>
                  <a:cubicBezTo>
                    <a:pt x="16" y="1069"/>
                    <a:pt x="13" y="1072"/>
                    <a:pt x="7" y="1082"/>
                  </a:cubicBezTo>
                  <a:cubicBezTo>
                    <a:pt x="1" y="1092"/>
                    <a:pt x="24" y="1099"/>
                    <a:pt x="31" y="1101"/>
                  </a:cubicBezTo>
                  <a:cubicBezTo>
                    <a:pt x="38" y="1101"/>
                    <a:pt x="44" y="1103"/>
                    <a:pt x="47" y="1108"/>
                  </a:cubicBezTo>
                  <a:cubicBezTo>
                    <a:pt x="53" y="1116"/>
                    <a:pt x="50" y="1151"/>
                    <a:pt x="65" y="1157"/>
                  </a:cubicBezTo>
                  <a:cubicBezTo>
                    <a:pt x="79" y="1163"/>
                    <a:pt x="94" y="1169"/>
                    <a:pt x="106" y="1169"/>
                  </a:cubicBezTo>
                  <a:cubicBezTo>
                    <a:pt x="113" y="1169"/>
                    <a:pt x="131" y="1178"/>
                    <a:pt x="144" y="1184"/>
                  </a:cubicBezTo>
                  <a:cubicBezTo>
                    <a:pt x="144" y="1184"/>
                    <a:pt x="143" y="1183"/>
                    <a:pt x="143" y="1183"/>
                  </a:cubicBezTo>
                  <a:cubicBezTo>
                    <a:pt x="143" y="1183"/>
                    <a:pt x="158" y="1172"/>
                    <a:pt x="169" y="1172"/>
                  </a:cubicBezTo>
                  <a:cubicBezTo>
                    <a:pt x="181" y="1172"/>
                    <a:pt x="178" y="1195"/>
                    <a:pt x="187" y="1206"/>
                  </a:cubicBezTo>
                  <a:cubicBezTo>
                    <a:pt x="195" y="1218"/>
                    <a:pt x="213" y="1212"/>
                    <a:pt x="222" y="1221"/>
                  </a:cubicBezTo>
                  <a:cubicBezTo>
                    <a:pt x="230" y="1230"/>
                    <a:pt x="225" y="1235"/>
                    <a:pt x="222" y="1244"/>
                  </a:cubicBezTo>
                  <a:cubicBezTo>
                    <a:pt x="219" y="1253"/>
                    <a:pt x="230" y="1247"/>
                    <a:pt x="233" y="1259"/>
                  </a:cubicBezTo>
                  <a:cubicBezTo>
                    <a:pt x="236" y="1270"/>
                    <a:pt x="248" y="1314"/>
                    <a:pt x="262" y="1270"/>
                  </a:cubicBezTo>
                  <a:cubicBezTo>
                    <a:pt x="277" y="1227"/>
                    <a:pt x="280" y="1204"/>
                    <a:pt x="288" y="1198"/>
                  </a:cubicBezTo>
                  <a:cubicBezTo>
                    <a:pt x="297" y="1192"/>
                    <a:pt x="303" y="1175"/>
                    <a:pt x="303" y="1163"/>
                  </a:cubicBezTo>
                  <a:cubicBezTo>
                    <a:pt x="303" y="1151"/>
                    <a:pt x="326" y="1143"/>
                    <a:pt x="335" y="1140"/>
                  </a:cubicBezTo>
                  <a:cubicBezTo>
                    <a:pt x="343" y="1137"/>
                    <a:pt x="349" y="1119"/>
                    <a:pt x="355" y="1108"/>
                  </a:cubicBezTo>
                  <a:cubicBezTo>
                    <a:pt x="361" y="1096"/>
                    <a:pt x="433" y="1082"/>
                    <a:pt x="445" y="1085"/>
                  </a:cubicBezTo>
                  <a:cubicBezTo>
                    <a:pt x="457" y="1087"/>
                    <a:pt x="457" y="1085"/>
                    <a:pt x="480" y="1067"/>
                  </a:cubicBezTo>
                  <a:cubicBezTo>
                    <a:pt x="503" y="1050"/>
                    <a:pt x="526" y="1047"/>
                    <a:pt x="558" y="1064"/>
                  </a:cubicBezTo>
                  <a:cubicBezTo>
                    <a:pt x="590" y="1082"/>
                    <a:pt x="582" y="1085"/>
                    <a:pt x="582" y="1085"/>
                  </a:cubicBezTo>
                  <a:cubicBezTo>
                    <a:pt x="582" y="1085"/>
                    <a:pt x="613" y="1079"/>
                    <a:pt x="622" y="1053"/>
                  </a:cubicBezTo>
                  <a:cubicBezTo>
                    <a:pt x="631" y="1027"/>
                    <a:pt x="619" y="1021"/>
                    <a:pt x="625" y="1003"/>
                  </a:cubicBezTo>
                  <a:cubicBezTo>
                    <a:pt x="631" y="986"/>
                    <a:pt x="642" y="1003"/>
                    <a:pt x="657" y="997"/>
                  </a:cubicBezTo>
                  <a:cubicBezTo>
                    <a:pt x="671" y="992"/>
                    <a:pt x="680" y="986"/>
                    <a:pt x="698" y="992"/>
                  </a:cubicBezTo>
                  <a:cubicBezTo>
                    <a:pt x="715" y="997"/>
                    <a:pt x="730" y="989"/>
                    <a:pt x="730" y="963"/>
                  </a:cubicBezTo>
                  <a:cubicBezTo>
                    <a:pt x="730" y="937"/>
                    <a:pt x="741" y="910"/>
                    <a:pt x="753" y="916"/>
                  </a:cubicBezTo>
                  <a:cubicBezTo>
                    <a:pt x="764" y="922"/>
                    <a:pt x="782" y="939"/>
                    <a:pt x="785" y="925"/>
                  </a:cubicBezTo>
                  <a:cubicBezTo>
                    <a:pt x="788" y="910"/>
                    <a:pt x="788" y="902"/>
                    <a:pt x="799" y="887"/>
                  </a:cubicBezTo>
                  <a:cubicBezTo>
                    <a:pt x="811" y="873"/>
                    <a:pt x="814" y="855"/>
                    <a:pt x="814" y="855"/>
                  </a:cubicBezTo>
                  <a:cubicBezTo>
                    <a:pt x="814" y="855"/>
                    <a:pt x="811" y="873"/>
                    <a:pt x="825" y="884"/>
                  </a:cubicBezTo>
                  <a:cubicBezTo>
                    <a:pt x="840" y="896"/>
                    <a:pt x="849" y="905"/>
                    <a:pt x="857" y="896"/>
                  </a:cubicBezTo>
                  <a:cubicBezTo>
                    <a:pt x="866" y="887"/>
                    <a:pt x="869" y="890"/>
                    <a:pt x="880" y="873"/>
                  </a:cubicBezTo>
                  <a:cubicBezTo>
                    <a:pt x="892" y="855"/>
                    <a:pt x="892" y="849"/>
                    <a:pt x="892" y="835"/>
                  </a:cubicBezTo>
                  <a:cubicBezTo>
                    <a:pt x="892" y="820"/>
                    <a:pt x="883" y="800"/>
                    <a:pt x="898" y="803"/>
                  </a:cubicBezTo>
                  <a:cubicBezTo>
                    <a:pt x="912" y="806"/>
                    <a:pt x="921" y="809"/>
                    <a:pt x="941" y="797"/>
                  </a:cubicBezTo>
                  <a:cubicBezTo>
                    <a:pt x="962" y="786"/>
                    <a:pt x="970" y="794"/>
                    <a:pt x="985" y="794"/>
                  </a:cubicBezTo>
                  <a:cubicBezTo>
                    <a:pt x="999" y="794"/>
                    <a:pt x="1002" y="786"/>
                    <a:pt x="1023" y="780"/>
                  </a:cubicBezTo>
                  <a:cubicBezTo>
                    <a:pt x="1043" y="774"/>
                    <a:pt x="1046" y="786"/>
                    <a:pt x="1063" y="780"/>
                  </a:cubicBezTo>
                  <a:cubicBezTo>
                    <a:pt x="1081" y="774"/>
                    <a:pt x="1092" y="774"/>
                    <a:pt x="1087" y="759"/>
                  </a:cubicBezTo>
                  <a:cubicBezTo>
                    <a:pt x="1081" y="745"/>
                    <a:pt x="1087" y="719"/>
                    <a:pt x="1121" y="710"/>
                  </a:cubicBezTo>
                  <a:cubicBezTo>
                    <a:pt x="1156" y="701"/>
                    <a:pt x="1159" y="716"/>
                    <a:pt x="1185" y="699"/>
                  </a:cubicBezTo>
                  <a:cubicBezTo>
                    <a:pt x="1211" y="681"/>
                    <a:pt x="1235" y="667"/>
                    <a:pt x="1252" y="658"/>
                  </a:cubicBezTo>
                  <a:cubicBezTo>
                    <a:pt x="1269" y="649"/>
                    <a:pt x="1246" y="652"/>
                    <a:pt x="1267" y="635"/>
                  </a:cubicBezTo>
                  <a:cubicBezTo>
                    <a:pt x="1287" y="617"/>
                    <a:pt x="1293" y="623"/>
                    <a:pt x="1316" y="617"/>
                  </a:cubicBezTo>
                  <a:cubicBezTo>
                    <a:pt x="1339" y="611"/>
                    <a:pt x="1362" y="594"/>
                    <a:pt x="1330" y="582"/>
                  </a:cubicBezTo>
                  <a:cubicBezTo>
                    <a:pt x="1298" y="571"/>
                    <a:pt x="1293" y="568"/>
                    <a:pt x="1293" y="556"/>
                  </a:cubicBezTo>
                  <a:cubicBezTo>
                    <a:pt x="1293" y="545"/>
                    <a:pt x="1275" y="548"/>
                    <a:pt x="1269" y="539"/>
                  </a:cubicBezTo>
                  <a:cubicBezTo>
                    <a:pt x="1264" y="530"/>
                    <a:pt x="1264" y="530"/>
                    <a:pt x="1269" y="510"/>
                  </a:cubicBezTo>
                  <a:cubicBezTo>
                    <a:pt x="1275" y="490"/>
                    <a:pt x="1272" y="490"/>
                    <a:pt x="1295" y="492"/>
                  </a:cubicBezTo>
                  <a:cubicBezTo>
                    <a:pt x="1319" y="495"/>
                    <a:pt x="1319" y="495"/>
                    <a:pt x="1330" y="507"/>
                  </a:cubicBezTo>
                  <a:cubicBezTo>
                    <a:pt x="1342" y="519"/>
                    <a:pt x="1348" y="522"/>
                    <a:pt x="1359" y="504"/>
                  </a:cubicBezTo>
                  <a:cubicBezTo>
                    <a:pt x="1371" y="487"/>
                    <a:pt x="1383" y="487"/>
                    <a:pt x="1394" y="498"/>
                  </a:cubicBezTo>
                  <a:cubicBezTo>
                    <a:pt x="1406" y="510"/>
                    <a:pt x="1435" y="519"/>
                    <a:pt x="1441" y="530"/>
                  </a:cubicBezTo>
                  <a:cubicBezTo>
                    <a:pt x="1446" y="542"/>
                    <a:pt x="1446" y="559"/>
                    <a:pt x="1438" y="571"/>
                  </a:cubicBezTo>
                  <a:cubicBezTo>
                    <a:pt x="1429" y="582"/>
                    <a:pt x="1438" y="600"/>
                    <a:pt x="1458" y="588"/>
                  </a:cubicBezTo>
                  <a:cubicBezTo>
                    <a:pt x="1478" y="577"/>
                    <a:pt x="1484" y="603"/>
                    <a:pt x="1473" y="617"/>
                  </a:cubicBezTo>
                  <a:cubicBezTo>
                    <a:pt x="1461" y="632"/>
                    <a:pt x="1467" y="643"/>
                    <a:pt x="1487" y="646"/>
                  </a:cubicBezTo>
                  <a:cubicBezTo>
                    <a:pt x="1507" y="649"/>
                    <a:pt x="1534" y="658"/>
                    <a:pt x="1539" y="667"/>
                  </a:cubicBezTo>
                  <a:cubicBezTo>
                    <a:pt x="1545" y="675"/>
                    <a:pt x="1574" y="670"/>
                    <a:pt x="1577" y="643"/>
                  </a:cubicBezTo>
                  <a:cubicBezTo>
                    <a:pt x="1580" y="617"/>
                    <a:pt x="1580" y="600"/>
                    <a:pt x="1597" y="580"/>
                  </a:cubicBezTo>
                  <a:cubicBezTo>
                    <a:pt x="1615" y="559"/>
                    <a:pt x="1612" y="524"/>
                    <a:pt x="1621" y="504"/>
                  </a:cubicBezTo>
                  <a:cubicBezTo>
                    <a:pt x="1629" y="484"/>
                    <a:pt x="1661" y="388"/>
                    <a:pt x="1652" y="371"/>
                  </a:cubicBezTo>
                  <a:cubicBezTo>
                    <a:pt x="1644" y="353"/>
                    <a:pt x="1652" y="330"/>
                    <a:pt x="1658" y="310"/>
                  </a:cubicBezTo>
                  <a:cubicBezTo>
                    <a:pt x="1664" y="289"/>
                    <a:pt x="1647" y="257"/>
                    <a:pt x="1635" y="234"/>
                  </a:cubicBezTo>
                  <a:close/>
                </a:path>
              </a:pathLst>
            </a:custGeom>
            <a:solidFill>
              <a:srgbClr val="7030A0"/>
            </a:solidFill>
            <a:ln w="3175" cap="flat" cmpd="sng">
              <a:solidFill>
                <a:srgbClr val="FFFFFF"/>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sp>
          <p:nvSpPr>
            <p:cNvPr id="52" name="Freeform 471">
              <a:extLst>
                <a:ext uri="{FF2B5EF4-FFF2-40B4-BE49-F238E27FC236}">
                  <a16:creationId xmlns:a16="http://schemas.microsoft.com/office/drawing/2014/main" id="{EC7E7072-0D40-4094-5EBE-49BD31C23B51}"/>
                </a:ext>
              </a:extLst>
            </p:cNvPr>
            <p:cNvSpPr>
              <a:spLocks/>
            </p:cNvSpPr>
            <p:nvPr/>
          </p:nvSpPr>
          <p:spPr bwMode="auto">
            <a:xfrm>
              <a:off x="4282779" y="2804518"/>
              <a:ext cx="305117" cy="245714"/>
            </a:xfrm>
            <a:custGeom>
              <a:avLst/>
              <a:gdLst>
                <a:gd name="T0" fmla="*/ 20 w 350"/>
                <a:gd name="T1" fmla="*/ 78 h 281"/>
                <a:gd name="T2" fmla="*/ 42 w 350"/>
                <a:gd name="T3" fmla="*/ 78 h 281"/>
                <a:gd name="T4" fmla="*/ 61 w 350"/>
                <a:gd name="T5" fmla="*/ 75 h 281"/>
                <a:gd name="T6" fmla="*/ 65 w 350"/>
                <a:gd name="T7" fmla="*/ 48 h 281"/>
                <a:gd name="T8" fmla="*/ 87 w 350"/>
                <a:gd name="T9" fmla="*/ 30 h 281"/>
                <a:gd name="T10" fmla="*/ 101 w 350"/>
                <a:gd name="T11" fmla="*/ 17 h 281"/>
                <a:gd name="T12" fmla="*/ 125 w 350"/>
                <a:gd name="T13" fmla="*/ 48 h 281"/>
                <a:gd name="T14" fmla="*/ 160 w 350"/>
                <a:gd name="T15" fmla="*/ 22 h 281"/>
                <a:gd name="T16" fmla="*/ 183 w 350"/>
                <a:gd name="T17" fmla="*/ 14 h 281"/>
                <a:gd name="T18" fmla="*/ 200 w 350"/>
                <a:gd name="T19" fmla="*/ 11 h 281"/>
                <a:gd name="T20" fmla="*/ 212 w 350"/>
                <a:gd name="T21" fmla="*/ 32 h 281"/>
                <a:gd name="T22" fmla="*/ 205 w 350"/>
                <a:gd name="T23" fmla="*/ 54 h 281"/>
                <a:gd name="T24" fmla="*/ 232 w 350"/>
                <a:gd name="T25" fmla="*/ 72 h 281"/>
                <a:gd name="T26" fmla="*/ 247 w 350"/>
                <a:gd name="T27" fmla="*/ 86 h 281"/>
                <a:gd name="T28" fmla="*/ 264 w 350"/>
                <a:gd name="T29" fmla="*/ 103 h 281"/>
                <a:gd name="T30" fmla="*/ 283 w 350"/>
                <a:gd name="T31" fmla="*/ 115 h 281"/>
                <a:gd name="T32" fmla="*/ 283 w 350"/>
                <a:gd name="T33" fmla="*/ 128 h 281"/>
                <a:gd name="T34" fmla="*/ 277 w 350"/>
                <a:gd name="T35" fmla="*/ 151 h 281"/>
                <a:gd name="T36" fmla="*/ 305 w 350"/>
                <a:gd name="T37" fmla="*/ 167 h 281"/>
                <a:gd name="T38" fmla="*/ 328 w 350"/>
                <a:gd name="T39" fmla="*/ 180 h 281"/>
                <a:gd name="T40" fmla="*/ 342 w 350"/>
                <a:gd name="T41" fmla="*/ 193 h 281"/>
                <a:gd name="T42" fmla="*/ 335 w 350"/>
                <a:gd name="T43" fmla="*/ 218 h 281"/>
                <a:gd name="T44" fmla="*/ 318 w 350"/>
                <a:gd name="T45" fmla="*/ 232 h 281"/>
                <a:gd name="T46" fmla="*/ 315 w 350"/>
                <a:gd name="T47" fmla="*/ 252 h 281"/>
                <a:gd name="T48" fmla="*/ 302 w 350"/>
                <a:gd name="T49" fmla="*/ 261 h 281"/>
                <a:gd name="T50" fmla="*/ 289 w 350"/>
                <a:gd name="T51" fmla="*/ 274 h 281"/>
                <a:gd name="T52" fmla="*/ 286 w 350"/>
                <a:gd name="T53" fmla="*/ 255 h 281"/>
                <a:gd name="T54" fmla="*/ 273 w 350"/>
                <a:gd name="T55" fmla="*/ 248 h 281"/>
                <a:gd name="T56" fmla="*/ 234 w 350"/>
                <a:gd name="T57" fmla="*/ 238 h 281"/>
                <a:gd name="T58" fmla="*/ 206 w 350"/>
                <a:gd name="T59" fmla="*/ 226 h 281"/>
                <a:gd name="T60" fmla="*/ 193 w 350"/>
                <a:gd name="T61" fmla="*/ 216 h 281"/>
                <a:gd name="T62" fmla="*/ 178 w 350"/>
                <a:gd name="T63" fmla="*/ 219 h 281"/>
                <a:gd name="T64" fmla="*/ 171 w 350"/>
                <a:gd name="T65" fmla="*/ 231 h 281"/>
                <a:gd name="T66" fmla="*/ 177 w 350"/>
                <a:gd name="T67" fmla="*/ 251 h 281"/>
                <a:gd name="T68" fmla="*/ 149 w 350"/>
                <a:gd name="T69" fmla="*/ 251 h 281"/>
                <a:gd name="T70" fmla="*/ 128 w 350"/>
                <a:gd name="T71" fmla="*/ 232 h 281"/>
                <a:gd name="T72" fmla="*/ 112 w 350"/>
                <a:gd name="T73" fmla="*/ 236 h 281"/>
                <a:gd name="T74" fmla="*/ 99 w 350"/>
                <a:gd name="T75" fmla="*/ 231 h 281"/>
                <a:gd name="T76" fmla="*/ 80 w 350"/>
                <a:gd name="T77" fmla="*/ 226 h 281"/>
                <a:gd name="T78" fmla="*/ 54 w 350"/>
                <a:gd name="T79" fmla="*/ 232 h 281"/>
                <a:gd name="T80" fmla="*/ 30 w 350"/>
                <a:gd name="T81" fmla="*/ 252 h 281"/>
                <a:gd name="T82" fmla="*/ 9 w 350"/>
                <a:gd name="T83" fmla="*/ 241 h 281"/>
                <a:gd name="T84" fmla="*/ 6 w 350"/>
                <a:gd name="T85" fmla="*/ 219 h 281"/>
                <a:gd name="T86" fmla="*/ 10 w 350"/>
                <a:gd name="T87" fmla="*/ 191 h 281"/>
                <a:gd name="T88" fmla="*/ 20 w 350"/>
                <a:gd name="T89" fmla="*/ 174 h 281"/>
                <a:gd name="T90" fmla="*/ 25 w 350"/>
                <a:gd name="T91" fmla="*/ 146 h 281"/>
                <a:gd name="T92" fmla="*/ 14 w 350"/>
                <a:gd name="T93" fmla="*/ 122 h 281"/>
                <a:gd name="T94" fmla="*/ 23 w 350"/>
                <a:gd name="T95" fmla="*/ 94 h 281"/>
                <a:gd name="T96" fmla="*/ 17 w 350"/>
                <a:gd name="T97" fmla="*/ 80 h 281"/>
                <a:gd name="T98" fmla="*/ 20 w 350"/>
                <a:gd name="T99" fmla="*/ 7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0" h="281">
                  <a:moveTo>
                    <a:pt x="20" y="78"/>
                  </a:moveTo>
                  <a:cubicBezTo>
                    <a:pt x="20" y="78"/>
                    <a:pt x="39" y="72"/>
                    <a:pt x="42" y="78"/>
                  </a:cubicBezTo>
                  <a:cubicBezTo>
                    <a:pt x="45" y="84"/>
                    <a:pt x="67" y="90"/>
                    <a:pt x="61" y="75"/>
                  </a:cubicBezTo>
                  <a:cubicBezTo>
                    <a:pt x="55" y="61"/>
                    <a:pt x="54" y="51"/>
                    <a:pt x="65" y="48"/>
                  </a:cubicBezTo>
                  <a:cubicBezTo>
                    <a:pt x="77" y="45"/>
                    <a:pt x="86" y="46"/>
                    <a:pt x="87" y="30"/>
                  </a:cubicBezTo>
                  <a:cubicBezTo>
                    <a:pt x="88" y="14"/>
                    <a:pt x="97" y="4"/>
                    <a:pt x="101" y="17"/>
                  </a:cubicBezTo>
                  <a:cubicBezTo>
                    <a:pt x="106" y="30"/>
                    <a:pt x="113" y="58"/>
                    <a:pt x="125" y="48"/>
                  </a:cubicBezTo>
                  <a:cubicBezTo>
                    <a:pt x="136" y="38"/>
                    <a:pt x="148" y="22"/>
                    <a:pt x="160" y="22"/>
                  </a:cubicBezTo>
                  <a:cubicBezTo>
                    <a:pt x="171" y="22"/>
                    <a:pt x="174" y="29"/>
                    <a:pt x="183" y="14"/>
                  </a:cubicBezTo>
                  <a:cubicBezTo>
                    <a:pt x="191" y="0"/>
                    <a:pt x="194" y="1"/>
                    <a:pt x="200" y="11"/>
                  </a:cubicBezTo>
                  <a:cubicBezTo>
                    <a:pt x="206" y="22"/>
                    <a:pt x="219" y="23"/>
                    <a:pt x="212" y="32"/>
                  </a:cubicBezTo>
                  <a:cubicBezTo>
                    <a:pt x="205" y="41"/>
                    <a:pt x="197" y="43"/>
                    <a:pt x="205" y="54"/>
                  </a:cubicBezTo>
                  <a:cubicBezTo>
                    <a:pt x="212" y="64"/>
                    <a:pt x="223" y="70"/>
                    <a:pt x="232" y="72"/>
                  </a:cubicBezTo>
                  <a:cubicBezTo>
                    <a:pt x="241" y="75"/>
                    <a:pt x="244" y="75"/>
                    <a:pt x="247" y="86"/>
                  </a:cubicBezTo>
                  <a:cubicBezTo>
                    <a:pt x="249" y="96"/>
                    <a:pt x="257" y="97"/>
                    <a:pt x="264" y="103"/>
                  </a:cubicBezTo>
                  <a:cubicBezTo>
                    <a:pt x="271" y="109"/>
                    <a:pt x="277" y="106"/>
                    <a:pt x="283" y="115"/>
                  </a:cubicBezTo>
                  <a:cubicBezTo>
                    <a:pt x="289" y="123"/>
                    <a:pt x="290" y="117"/>
                    <a:pt x="283" y="128"/>
                  </a:cubicBezTo>
                  <a:cubicBezTo>
                    <a:pt x="276" y="138"/>
                    <a:pt x="274" y="141"/>
                    <a:pt x="277" y="151"/>
                  </a:cubicBezTo>
                  <a:cubicBezTo>
                    <a:pt x="280" y="161"/>
                    <a:pt x="293" y="165"/>
                    <a:pt x="305" y="167"/>
                  </a:cubicBezTo>
                  <a:cubicBezTo>
                    <a:pt x="316" y="168"/>
                    <a:pt x="311" y="180"/>
                    <a:pt x="328" y="180"/>
                  </a:cubicBezTo>
                  <a:cubicBezTo>
                    <a:pt x="345" y="180"/>
                    <a:pt x="350" y="180"/>
                    <a:pt x="342" y="193"/>
                  </a:cubicBezTo>
                  <a:cubicBezTo>
                    <a:pt x="335" y="206"/>
                    <a:pt x="342" y="212"/>
                    <a:pt x="335" y="218"/>
                  </a:cubicBezTo>
                  <a:cubicBezTo>
                    <a:pt x="328" y="223"/>
                    <a:pt x="321" y="220"/>
                    <a:pt x="318" y="232"/>
                  </a:cubicBezTo>
                  <a:cubicBezTo>
                    <a:pt x="315" y="244"/>
                    <a:pt x="331" y="252"/>
                    <a:pt x="315" y="252"/>
                  </a:cubicBezTo>
                  <a:cubicBezTo>
                    <a:pt x="299" y="252"/>
                    <a:pt x="302" y="251"/>
                    <a:pt x="302" y="261"/>
                  </a:cubicBezTo>
                  <a:cubicBezTo>
                    <a:pt x="302" y="271"/>
                    <a:pt x="296" y="281"/>
                    <a:pt x="289" y="274"/>
                  </a:cubicBezTo>
                  <a:cubicBezTo>
                    <a:pt x="281" y="267"/>
                    <a:pt x="284" y="264"/>
                    <a:pt x="286" y="255"/>
                  </a:cubicBezTo>
                  <a:cubicBezTo>
                    <a:pt x="287" y="247"/>
                    <a:pt x="289" y="255"/>
                    <a:pt x="273" y="248"/>
                  </a:cubicBezTo>
                  <a:cubicBezTo>
                    <a:pt x="257" y="241"/>
                    <a:pt x="242" y="238"/>
                    <a:pt x="234" y="238"/>
                  </a:cubicBezTo>
                  <a:cubicBezTo>
                    <a:pt x="225" y="238"/>
                    <a:pt x="212" y="231"/>
                    <a:pt x="206" y="226"/>
                  </a:cubicBezTo>
                  <a:cubicBezTo>
                    <a:pt x="200" y="222"/>
                    <a:pt x="202" y="219"/>
                    <a:pt x="193" y="216"/>
                  </a:cubicBezTo>
                  <a:cubicBezTo>
                    <a:pt x="184" y="213"/>
                    <a:pt x="187" y="215"/>
                    <a:pt x="178" y="219"/>
                  </a:cubicBezTo>
                  <a:cubicBezTo>
                    <a:pt x="170" y="223"/>
                    <a:pt x="171" y="231"/>
                    <a:pt x="171" y="231"/>
                  </a:cubicBezTo>
                  <a:cubicBezTo>
                    <a:pt x="178" y="244"/>
                    <a:pt x="184" y="244"/>
                    <a:pt x="177" y="251"/>
                  </a:cubicBezTo>
                  <a:cubicBezTo>
                    <a:pt x="170" y="258"/>
                    <a:pt x="158" y="261"/>
                    <a:pt x="149" y="251"/>
                  </a:cubicBezTo>
                  <a:cubicBezTo>
                    <a:pt x="141" y="241"/>
                    <a:pt x="132" y="225"/>
                    <a:pt x="128" y="232"/>
                  </a:cubicBezTo>
                  <a:cubicBezTo>
                    <a:pt x="123" y="239"/>
                    <a:pt x="115" y="242"/>
                    <a:pt x="112" y="236"/>
                  </a:cubicBezTo>
                  <a:cubicBezTo>
                    <a:pt x="109" y="231"/>
                    <a:pt x="109" y="228"/>
                    <a:pt x="99" y="231"/>
                  </a:cubicBezTo>
                  <a:cubicBezTo>
                    <a:pt x="88" y="234"/>
                    <a:pt x="88" y="228"/>
                    <a:pt x="80" y="226"/>
                  </a:cubicBezTo>
                  <a:cubicBezTo>
                    <a:pt x="71" y="225"/>
                    <a:pt x="64" y="223"/>
                    <a:pt x="54" y="232"/>
                  </a:cubicBezTo>
                  <a:cubicBezTo>
                    <a:pt x="43" y="241"/>
                    <a:pt x="43" y="254"/>
                    <a:pt x="30" y="252"/>
                  </a:cubicBezTo>
                  <a:cubicBezTo>
                    <a:pt x="17" y="251"/>
                    <a:pt x="16" y="252"/>
                    <a:pt x="9" y="241"/>
                  </a:cubicBezTo>
                  <a:cubicBezTo>
                    <a:pt x="1" y="229"/>
                    <a:pt x="0" y="232"/>
                    <a:pt x="6" y="219"/>
                  </a:cubicBezTo>
                  <a:cubicBezTo>
                    <a:pt x="12" y="206"/>
                    <a:pt x="14" y="203"/>
                    <a:pt x="10" y="191"/>
                  </a:cubicBezTo>
                  <a:cubicBezTo>
                    <a:pt x="6" y="180"/>
                    <a:pt x="12" y="187"/>
                    <a:pt x="20" y="174"/>
                  </a:cubicBezTo>
                  <a:cubicBezTo>
                    <a:pt x="29" y="161"/>
                    <a:pt x="36" y="149"/>
                    <a:pt x="25" y="146"/>
                  </a:cubicBezTo>
                  <a:cubicBezTo>
                    <a:pt x="13" y="144"/>
                    <a:pt x="6" y="135"/>
                    <a:pt x="14" y="122"/>
                  </a:cubicBezTo>
                  <a:cubicBezTo>
                    <a:pt x="23" y="109"/>
                    <a:pt x="26" y="102"/>
                    <a:pt x="23" y="94"/>
                  </a:cubicBezTo>
                  <a:cubicBezTo>
                    <a:pt x="20" y="87"/>
                    <a:pt x="17" y="80"/>
                    <a:pt x="17" y="80"/>
                  </a:cubicBezTo>
                  <a:lnTo>
                    <a:pt x="20" y="78"/>
                  </a:lnTo>
                  <a:close/>
                </a:path>
              </a:pathLst>
            </a:custGeom>
            <a:solidFill>
              <a:srgbClr val="FFA880">
                <a:lumMod val="20000"/>
                <a:lumOff val="80000"/>
              </a:srgbClr>
            </a:solidFill>
            <a:ln w="3175" cap="flat" cmpd="sng">
              <a:solidFill>
                <a:srgbClr val="7030A0"/>
              </a:solidFill>
              <a:prstDash val="solid"/>
              <a:miter/>
              <a:headEnd type="none" w="med" len="med"/>
              <a:tailEnd type="none" w="med" len="med"/>
            </a:ln>
          </p:spPr>
          <p:txBody>
            <a:bodyPr lIns="60951" tIns="30467" rIns="60951" bIns="30467" anchor="t" anchorCtr="0">
              <a:noAutofit/>
            </a:bodyPr>
            <a:lstStyle/>
            <a:p>
              <a:pPr marL="0" marR="0" lvl="0" indent="0" defTabSz="6095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7F7F7F"/>
                </a:solidFill>
                <a:effectLst/>
                <a:uLnTx/>
                <a:uFillTx/>
                <a:latin typeface="Calibri" panose="020F0502020204030204" pitchFamily="34" charset="0"/>
                <a:cs typeface="Calibri" panose="020F0502020204030204" pitchFamily="34" charset="0"/>
              </a:endParaRPr>
            </a:p>
          </p:txBody>
        </p:sp>
      </p:grpSp>
      <p:sp>
        <p:nvSpPr>
          <p:cNvPr id="53" name="Inhaltsplatzhalter 4">
            <a:extLst>
              <a:ext uri="{FF2B5EF4-FFF2-40B4-BE49-F238E27FC236}">
                <a16:creationId xmlns:a16="http://schemas.microsoft.com/office/drawing/2014/main" id="{071D4496-0735-CA34-F2F4-4E6C765BB174}"/>
              </a:ext>
            </a:extLst>
          </p:cNvPr>
          <p:cNvSpPr>
            <a:spLocks noGrp="1"/>
          </p:cNvSpPr>
          <p:nvPr>
            <p:ph type="body" sz="quarter" idx="21"/>
          </p:nvPr>
        </p:nvSpPr>
        <p:spPr>
          <a:xfrm>
            <a:off x="475881" y="1018104"/>
            <a:ext cx="5866332" cy="2741284"/>
          </a:xfrm>
        </p:spPr>
        <p:txBody>
          <a:bodyPr/>
          <a:lstStyle/>
          <a:p>
            <a:pPr marL="180975" indent="-180975">
              <a:lnSpc>
                <a:spcPct val="107000"/>
              </a:lnSpc>
              <a:spcAft>
                <a:spcPts val="600"/>
              </a:spcAft>
              <a:buClr>
                <a:schemeClr val="accent2"/>
              </a:buClr>
              <a:buSzPct val="120000"/>
              <a:buFont typeface="Arial" panose="020B0604020202020204" pitchFamily="34" charset="0"/>
              <a:buChar char="•"/>
            </a:pPr>
            <a:r>
              <a:rPr lang="de-DE" sz="1200" dirty="0">
                <a:solidFill>
                  <a:srgbClr val="404040"/>
                </a:solidFill>
              </a:rPr>
              <a:t>Alle Kinder im Alter von </a:t>
            </a:r>
            <a:r>
              <a:rPr lang="de-DE" sz="1200" b="1" dirty="0">
                <a:solidFill>
                  <a:schemeClr val="accent2"/>
                </a:solidFill>
              </a:rPr>
              <a:t>2-10 Jahren</a:t>
            </a:r>
            <a:r>
              <a:rPr lang="de-DE" sz="1200" dirty="0">
                <a:solidFill>
                  <a:srgbClr val="404040"/>
                </a:solidFill>
              </a:rPr>
              <a:t>, die in </a:t>
            </a:r>
            <a:r>
              <a:rPr lang="de-DE" sz="1200" b="1" dirty="0">
                <a:solidFill>
                  <a:srgbClr val="404040"/>
                </a:solidFill>
              </a:rPr>
              <a:t>Bayern</a:t>
            </a:r>
            <a:r>
              <a:rPr lang="de-DE" sz="1200" dirty="0">
                <a:solidFill>
                  <a:srgbClr val="404040"/>
                </a:solidFill>
              </a:rPr>
              <a:t>, </a:t>
            </a:r>
            <a:r>
              <a:rPr lang="de-DE" sz="1200" b="1" dirty="0">
                <a:solidFill>
                  <a:srgbClr val="404040"/>
                </a:solidFill>
              </a:rPr>
              <a:t>Niedersachsen</a:t>
            </a:r>
            <a:r>
              <a:rPr lang="de-DE" sz="1200" dirty="0">
                <a:solidFill>
                  <a:srgbClr val="404040"/>
                </a:solidFill>
              </a:rPr>
              <a:t>, </a:t>
            </a:r>
            <a:r>
              <a:rPr lang="de-DE" sz="1200" b="1" dirty="0">
                <a:solidFill>
                  <a:srgbClr val="404040"/>
                </a:solidFill>
              </a:rPr>
              <a:t>Hamburg</a:t>
            </a:r>
            <a:r>
              <a:rPr lang="de-DE" sz="1200" dirty="0">
                <a:solidFill>
                  <a:srgbClr val="404040"/>
                </a:solidFill>
              </a:rPr>
              <a:t>, </a:t>
            </a:r>
            <a:r>
              <a:rPr lang="de-DE" sz="1200" b="1" dirty="0">
                <a:solidFill>
                  <a:srgbClr val="404040"/>
                </a:solidFill>
              </a:rPr>
              <a:t>Sachsen</a:t>
            </a:r>
            <a:r>
              <a:rPr lang="de-DE" sz="1200" dirty="0">
                <a:solidFill>
                  <a:srgbClr val="404040"/>
                </a:solidFill>
              </a:rPr>
              <a:t>, </a:t>
            </a:r>
            <a:r>
              <a:rPr lang="de-DE" sz="1200" b="1" dirty="0">
                <a:solidFill>
                  <a:srgbClr val="404040"/>
                </a:solidFill>
              </a:rPr>
              <a:t>Hessen</a:t>
            </a:r>
            <a:r>
              <a:rPr lang="de-DE" sz="1200" dirty="0">
                <a:solidFill>
                  <a:srgbClr val="404040"/>
                </a:solidFill>
              </a:rPr>
              <a:t> oder </a:t>
            </a:r>
            <a:r>
              <a:rPr lang="de-DE" sz="1200" b="1" dirty="0">
                <a:solidFill>
                  <a:srgbClr val="404040"/>
                </a:solidFill>
              </a:rPr>
              <a:t>Rheinland-Pfalz</a:t>
            </a:r>
            <a:r>
              <a:rPr lang="de-DE" sz="1200" dirty="0">
                <a:solidFill>
                  <a:srgbClr val="404040"/>
                </a:solidFill>
              </a:rPr>
              <a:t> leben, können sich auf T1D-assoziierte Autoantikörper testen lassen, um festzustellen, ob ein T1D im Frühstadium vorliegt</a:t>
            </a:r>
            <a:r>
              <a:rPr lang="de-DE" sz="1200" baseline="30000" dirty="0">
                <a:solidFill>
                  <a:srgbClr val="404040"/>
                </a:solidFill>
              </a:rPr>
              <a:t>1</a:t>
            </a:r>
          </a:p>
          <a:p>
            <a:pPr marL="180975" indent="-180975">
              <a:lnSpc>
                <a:spcPct val="107000"/>
              </a:lnSpc>
              <a:spcAft>
                <a:spcPts val="600"/>
              </a:spcAft>
              <a:buClr>
                <a:schemeClr val="accent2"/>
              </a:buClr>
              <a:buSzPct val="120000"/>
              <a:buFont typeface="Arial" panose="020B0604020202020204" pitchFamily="34" charset="0"/>
              <a:buChar char="•"/>
            </a:pPr>
            <a:r>
              <a:rPr lang="de-DE" sz="1200" dirty="0">
                <a:solidFill>
                  <a:srgbClr val="404040"/>
                </a:solidFill>
              </a:rPr>
              <a:t>Hierfür werden </a:t>
            </a:r>
            <a:r>
              <a:rPr lang="de-DE" sz="1200" b="1" dirty="0">
                <a:solidFill>
                  <a:srgbClr val="404040"/>
                </a:solidFill>
              </a:rPr>
              <a:t>200 µl Kapillarblut </a:t>
            </a:r>
            <a:r>
              <a:rPr lang="de-DE" sz="1200" dirty="0">
                <a:solidFill>
                  <a:srgbClr val="404040"/>
                </a:solidFill>
              </a:rPr>
              <a:t>entnommen</a:t>
            </a:r>
            <a:r>
              <a:rPr lang="de-DE" sz="1200" baseline="30000" dirty="0">
                <a:solidFill>
                  <a:srgbClr val="404040"/>
                </a:solidFill>
              </a:rPr>
              <a:t>2</a:t>
            </a:r>
            <a:endParaRPr lang="de-DE" sz="1200" b="0" baseline="30000" dirty="0">
              <a:solidFill>
                <a:srgbClr val="404040"/>
              </a:solidFill>
            </a:endParaRPr>
          </a:p>
          <a:p>
            <a:pPr marL="180975" indent="-180975">
              <a:lnSpc>
                <a:spcPct val="107000"/>
              </a:lnSpc>
              <a:spcAft>
                <a:spcPts val="600"/>
              </a:spcAft>
              <a:buClr>
                <a:schemeClr val="accent2"/>
              </a:buClr>
              <a:buSzPct val="120000"/>
              <a:buFont typeface="Arial" panose="020B0604020202020204" pitchFamily="34" charset="0"/>
              <a:buChar char="•"/>
            </a:pPr>
            <a:r>
              <a:rPr lang="de-DE" sz="1200" dirty="0">
                <a:solidFill>
                  <a:srgbClr val="404040"/>
                </a:solidFill>
              </a:rPr>
              <a:t>Mit Stand 21. November 2025 wurden</a:t>
            </a:r>
            <a:r>
              <a:rPr lang="de-DE" sz="1200" baseline="30000" dirty="0">
                <a:solidFill>
                  <a:srgbClr val="404040"/>
                </a:solidFill>
              </a:rPr>
              <a:t>3</a:t>
            </a:r>
            <a:r>
              <a:rPr lang="de-DE" sz="1200" dirty="0">
                <a:solidFill>
                  <a:srgbClr val="404040"/>
                </a:solidFill>
              </a:rPr>
              <a:t>:</a:t>
            </a:r>
          </a:p>
          <a:p>
            <a:pPr marL="407769" lvl="1" indent="-180975">
              <a:lnSpc>
                <a:spcPct val="107000"/>
              </a:lnSpc>
              <a:spcAft>
                <a:spcPts val="600"/>
              </a:spcAft>
              <a:buClr>
                <a:schemeClr val="accent2"/>
              </a:buClr>
              <a:buSzPct val="120000"/>
            </a:pPr>
            <a:r>
              <a:rPr lang="de-DE" sz="1200" dirty="0">
                <a:solidFill>
                  <a:srgbClr val="404040"/>
                </a:solidFill>
              </a:rPr>
              <a:t>249.118</a:t>
            </a:r>
            <a:r>
              <a:rPr lang="de-DE" sz="1200" b="0" dirty="0">
                <a:solidFill>
                  <a:srgbClr val="404040"/>
                </a:solidFill>
              </a:rPr>
              <a:t> </a:t>
            </a:r>
            <a:r>
              <a:rPr lang="de-DE" sz="1200" dirty="0">
                <a:solidFill>
                  <a:srgbClr val="404040"/>
                </a:solidFill>
              </a:rPr>
              <a:t>Kinder untersucht</a:t>
            </a:r>
            <a:r>
              <a:rPr lang="de-DE" sz="1200" b="0" dirty="0">
                <a:solidFill>
                  <a:srgbClr val="404040"/>
                </a:solidFill>
              </a:rPr>
              <a:t>, davon waren</a:t>
            </a:r>
          </a:p>
          <a:p>
            <a:pPr marL="407769" lvl="1" indent="-180975">
              <a:lnSpc>
                <a:spcPct val="107000"/>
              </a:lnSpc>
              <a:spcAft>
                <a:spcPts val="600"/>
              </a:spcAft>
              <a:buClr>
                <a:schemeClr val="accent2"/>
              </a:buClr>
              <a:buSzPct val="120000"/>
            </a:pPr>
            <a:r>
              <a:rPr lang="de-DE" sz="1200" b="0" dirty="0">
                <a:solidFill>
                  <a:srgbClr val="404040"/>
                </a:solidFill>
              </a:rPr>
              <a:t> </a:t>
            </a:r>
            <a:r>
              <a:rPr lang="de-DE" sz="1200" dirty="0">
                <a:solidFill>
                  <a:srgbClr val="404040"/>
                </a:solidFill>
              </a:rPr>
              <a:t>732 Kinder Inselautoantikörper-positiv </a:t>
            </a:r>
            <a:r>
              <a:rPr lang="de-DE" sz="1200" b="0" dirty="0">
                <a:solidFill>
                  <a:srgbClr val="404040"/>
                </a:solidFill>
              </a:rPr>
              <a:t>(≥ 2 </a:t>
            </a:r>
            <a:r>
              <a:rPr lang="de-DE" sz="1200" b="0" dirty="0" err="1">
                <a:solidFill>
                  <a:srgbClr val="404040"/>
                </a:solidFill>
              </a:rPr>
              <a:t>IAk</a:t>
            </a:r>
            <a:r>
              <a:rPr lang="de-DE" sz="1200" b="0" dirty="0">
                <a:solidFill>
                  <a:srgbClr val="404040"/>
                </a:solidFill>
              </a:rPr>
              <a:t>, bestätigt durch zweimalige Testung), was einer</a:t>
            </a:r>
          </a:p>
          <a:p>
            <a:pPr marL="407769" lvl="1" indent="-180975">
              <a:lnSpc>
                <a:spcPct val="107000"/>
              </a:lnSpc>
              <a:spcAft>
                <a:spcPts val="600"/>
              </a:spcAft>
              <a:buClr>
                <a:schemeClr val="accent2"/>
              </a:buClr>
              <a:buSzPct val="120000"/>
            </a:pPr>
            <a:r>
              <a:rPr lang="de-DE" sz="1200" dirty="0">
                <a:solidFill>
                  <a:srgbClr val="404040"/>
                </a:solidFill>
              </a:rPr>
              <a:t>Prävalenz von 0,29 % </a:t>
            </a:r>
            <a:r>
              <a:rPr lang="de-DE" sz="1200" b="0" dirty="0">
                <a:solidFill>
                  <a:srgbClr val="404040"/>
                </a:solidFill>
              </a:rPr>
              <a:t>entspricht</a:t>
            </a:r>
          </a:p>
        </p:txBody>
      </p:sp>
    </p:spTree>
    <p:extLst>
      <p:ext uri="{BB962C8B-B14F-4D97-AF65-F5344CB8AC3E}">
        <p14:creationId xmlns:p14="http://schemas.microsoft.com/office/powerpoint/2010/main" val="681128891"/>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4CAFF60F-6ACD-9690-33AE-F65B34ED7C7D}"/>
              </a:ext>
            </a:extLst>
          </p:cNvPr>
          <p:cNvSpPr txBox="1">
            <a:spLocks/>
          </p:cNvSpPr>
          <p:nvPr/>
        </p:nvSpPr>
        <p:spPr>
          <a:xfrm>
            <a:off x="314409" y="11691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Fr1da-Studie für Verwandte deutschlandweit</a:t>
            </a:r>
            <a:r>
              <a:rPr lang="de-DE" sz="2000" b="1" baseline="30000" dirty="0">
                <a:solidFill>
                  <a:srgbClr val="7030A0"/>
                </a:solidFill>
                <a:latin typeface="+mj-lt"/>
              </a:rPr>
              <a:t>1</a:t>
            </a:r>
          </a:p>
        </p:txBody>
      </p:sp>
      <p:sp>
        <p:nvSpPr>
          <p:cNvPr id="5" name="Inhaltsplatzhalter 4">
            <a:extLst>
              <a:ext uri="{FF2B5EF4-FFF2-40B4-BE49-F238E27FC236}">
                <a16:creationId xmlns:a16="http://schemas.microsoft.com/office/drawing/2014/main" id="{F775DFC0-D432-CE92-76A5-8FA4C2CC5333}"/>
              </a:ext>
            </a:extLst>
          </p:cNvPr>
          <p:cNvSpPr>
            <a:spLocks noGrp="1"/>
          </p:cNvSpPr>
          <p:nvPr>
            <p:ph type="body" sz="quarter" idx="21"/>
          </p:nvPr>
        </p:nvSpPr>
        <p:spPr>
          <a:xfrm>
            <a:off x="620972" y="1180531"/>
            <a:ext cx="7949821" cy="2741284"/>
          </a:xfrm>
        </p:spPr>
        <p:txBody>
          <a:bodyPr/>
          <a:lstStyle/>
          <a:p>
            <a:pPr marL="285750" indent="-285750">
              <a:lnSpc>
                <a:spcPct val="107000"/>
              </a:lnSpc>
              <a:spcAft>
                <a:spcPts val="600"/>
              </a:spcAft>
              <a:buClr>
                <a:schemeClr val="accent2"/>
              </a:buClr>
              <a:buSzPct val="120000"/>
              <a:buFont typeface="Arial" panose="020B0604020202020204" pitchFamily="34" charset="0"/>
              <a:buChar char="•"/>
            </a:pPr>
            <a:r>
              <a:rPr lang="de-DE" dirty="0">
                <a:solidFill>
                  <a:srgbClr val="404040"/>
                </a:solidFill>
              </a:rPr>
              <a:t>Für Kinder/Jugendliche/Erwachsene mit </a:t>
            </a:r>
            <a:r>
              <a:rPr lang="de-DE" b="1" dirty="0">
                <a:solidFill>
                  <a:srgbClr val="404040"/>
                </a:solidFill>
              </a:rPr>
              <a:t>Verwandten 1. und 2. Grades </a:t>
            </a:r>
            <a:r>
              <a:rPr lang="de-DE" dirty="0">
                <a:solidFill>
                  <a:srgbClr val="404040"/>
                </a:solidFill>
              </a:rPr>
              <a:t>mit T1D      </a:t>
            </a:r>
            <a:r>
              <a:rPr lang="de-DE" b="1" dirty="0">
                <a:solidFill>
                  <a:schemeClr val="accent2"/>
                </a:solidFill>
              </a:rPr>
              <a:t>1-21 Jahre</a:t>
            </a:r>
            <a:r>
              <a:rPr lang="de-DE" dirty="0">
                <a:solidFill>
                  <a:srgbClr val="404040"/>
                </a:solidFill>
              </a:rPr>
              <a:t>: Fr1da-Studie für Verwandte deutschlandweit</a:t>
            </a:r>
          </a:p>
          <a:p>
            <a:pPr marL="285750" indent="-285750">
              <a:lnSpc>
                <a:spcPct val="107000"/>
              </a:lnSpc>
              <a:spcAft>
                <a:spcPts val="600"/>
              </a:spcAft>
              <a:buClr>
                <a:schemeClr val="accent2"/>
              </a:buClr>
              <a:buSzPct val="120000"/>
              <a:buFont typeface="Arial" panose="020B0604020202020204" pitchFamily="34" charset="0"/>
              <a:buChar char="•"/>
            </a:pPr>
            <a:r>
              <a:rPr lang="de-DE" dirty="0">
                <a:solidFill>
                  <a:srgbClr val="404040"/>
                </a:solidFill>
              </a:rPr>
              <a:t>Voraussetzungen:</a:t>
            </a:r>
          </a:p>
          <a:p>
            <a:pPr marL="569643" lvl="1" indent="-342884">
              <a:lnSpc>
                <a:spcPct val="107000"/>
              </a:lnSpc>
              <a:spcAft>
                <a:spcPts val="600"/>
              </a:spcAft>
              <a:buClr>
                <a:schemeClr val="accent2"/>
              </a:buClr>
              <a:buSzPct val="120000"/>
            </a:pPr>
            <a:r>
              <a:rPr lang="de-DE" b="0" dirty="0">
                <a:solidFill>
                  <a:srgbClr val="404040"/>
                </a:solidFill>
              </a:rPr>
              <a:t>Die Person ist zwischen </a:t>
            </a:r>
            <a:r>
              <a:rPr lang="de-DE" dirty="0">
                <a:solidFill>
                  <a:srgbClr val="404040"/>
                </a:solidFill>
              </a:rPr>
              <a:t>1 und 21 Jahre alt </a:t>
            </a:r>
            <a:r>
              <a:rPr lang="de-DE" b="0" dirty="0">
                <a:solidFill>
                  <a:srgbClr val="404040"/>
                </a:solidFill>
              </a:rPr>
              <a:t>und </a:t>
            </a:r>
            <a:r>
              <a:rPr lang="de-DE" dirty="0">
                <a:solidFill>
                  <a:srgbClr val="404040"/>
                </a:solidFill>
              </a:rPr>
              <a:t>lebt in Deutschland</a:t>
            </a:r>
            <a:r>
              <a:rPr lang="de-DE" b="0" dirty="0">
                <a:solidFill>
                  <a:srgbClr val="404040"/>
                </a:solidFill>
              </a:rPr>
              <a:t>.</a:t>
            </a:r>
          </a:p>
          <a:p>
            <a:pPr marL="569643" lvl="1" indent="-342884">
              <a:lnSpc>
                <a:spcPct val="107000"/>
              </a:lnSpc>
              <a:spcAft>
                <a:spcPts val="600"/>
              </a:spcAft>
              <a:buClr>
                <a:schemeClr val="accent2"/>
              </a:buClr>
              <a:buSzPct val="120000"/>
            </a:pPr>
            <a:r>
              <a:rPr lang="de-DE" b="0" dirty="0">
                <a:solidFill>
                  <a:srgbClr val="404040"/>
                </a:solidFill>
              </a:rPr>
              <a:t>Ein Elternteil, Kind, (Halb-)Schwester, (Halb-)Bruder, Tante, Onkel, Cousin, Cousine, Nichte oder Neffe hat Typ-1-Diabetes.</a:t>
            </a:r>
          </a:p>
          <a:p>
            <a:pPr marL="569643" lvl="1" indent="-342884">
              <a:lnSpc>
                <a:spcPct val="107000"/>
              </a:lnSpc>
              <a:spcAft>
                <a:spcPts val="600"/>
              </a:spcAft>
              <a:buClr>
                <a:schemeClr val="accent2"/>
              </a:buClr>
              <a:buSzPct val="120000"/>
            </a:pPr>
            <a:r>
              <a:rPr lang="de-DE" b="0" dirty="0">
                <a:solidFill>
                  <a:srgbClr val="404040"/>
                </a:solidFill>
              </a:rPr>
              <a:t>Bei der Person selbst wurde bislang kein Typ-1-Diabetes diagnostiziert.</a:t>
            </a:r>
          </a:p>
          <a:p>
            <a:pPr marL="342849" indent="-342884">
              <a:lnSpc>
                <a:spcPct val="107000"/>
              </a:lnSpc>
              <a:spcAft>
                <a:spcPts val="600"/>
              </a:spcAft>
              <a:buClr>
                <a:schemeClr val="accent2"/>
              </a:buClr>
              <a:buSzPct val="120000"/>
              <a:buFont typeface="Arial" panose="020B0604020202020204" pitchFamily="34" charset="0"/>
              <a:buChar char="•"/>
            </a:pPr>
            <a:r>
              <a:rPr lang="de-DE" dirty="0">
                <a:solidFill>
                  <a:srgbClr val="404040"/>
                </a:solidFill>
              </a:rPr>
              <a:t>Weitere Informationen erhältlich unter: </a:t>
            </a:r>
            <a:r>
              <a:rPr lang="de-DE" dirty="0">
                <a:solidFill>
                  <a:srgbClr val="404040"/>
                </a:solidFill>
                <a:hlinkClick r:id="rId3">
                  <a:extLst>
                    <a:ext uri="{A12FA001-AC4F-418D-AE19-62706E023703}">
                      <ahyp:hlinkClr xmlns:ahyp="http://schemas.microsoft.com/office/drawing/2018/hyperlinkcolor" val="tx"/>
                    </a:ext>
                  </a:extLst>
                </a:hlinkClick>
              </a:rPr>
              <a:t>https://www.typ1diabetes-frueherkennung.de/teilnahme-fr1da-studie/teilnahme-fr1da-studie-fuer-verwandte-deutschlandweit.html</a:t>
            </a:r>
            <a:r>
              <a:rPr lang="de-DE" dirty="0">
                <a:solidFill>
                  <a:srgbClr val="404040"/>
                </a:solidFill>
              </a:rPr>
              <a:t> </a:t>
            </a:r>
            <a:endParaRPr lang="de-DE" b="0" dirty="0">
              <a:solidFill>
                <a:srgbClr val="404040"/>
              </a:solidFill>
            </a:endParaRPr>
          </a:p>
        </p:txBody>
      </p:sp>
      <p:sp>
        <p:nvSpPr>
          <p:cNvPr id="13" name="TextBox 3037">
            <a:extLst>
              <a:ext uri="{FF2B5EF4-FFF2-40B4-BE49-F238E27FC236}">
                <a16:creationId xmlns:a16="http://schemas.microsoft.com/office/drawing/2014/main" id="{A815D102-736B-4D73-9703-AEE3B0E1FC78}"/>
              </a:ext>
            </a:extLst>
          </p:cNvPr>
          <p:cNvSpPr txBox="1"/>
          <p:nvPr/>
        </p:nvSpPr>
        <p:spPr>
          <a:xfrm>
            <a:off x="314409" y="4835583"/>
            <a:ext cx="8315241" cy="276999"/>
          </a:xfrm>
          <a:prstGeom prst="rect">
            <a:avLst/>
          </a:prstGeom>
          <a:noFill/>
        </p:spPr>
        <p:txBody>
          <a:bodyPr wrap="square" rtlCol="0" anchor="b">
            <a:spAutoFit/>
          </a:bodyPr>
          <a:lstStyle/>
          <a:p>
            <a:r>
              <a:rPr lang="de-DE" sz="600" b="1" dirty="0">
                <a:solidFill>
                  <a:srgbClr val="404040"/>
                </a:solidFill>
                <a:ea typeface="Verdana"/>
                <a:cs typeface="Verdana"/>
              </a:rPr>
              <a:t>1.</a:t>
            </a:r>
            <a:r>
              <a:rPr lang="de-DE" sz="600" dirty="0">
                <a:solidFill>
                  <a:srgbClr val="404040"/>
                </a:solidFill>
                <a:ea typeface="Verdana"/>
                <a:cs typeface="Verdana"/>
              </a:rPr>
              <a:t> Fr1da. Teilnahme Fr1da-Studie für Verwandte deutschlandweit. Abrufbar unter: </a:t>
            </a:r>
            <a:r>
              <a:rPr lang="de-DE" sz="600" dirty="0">
                <a:solidFill>
                  <a:srgbClr val="404040"/>
                </a:solidFill>
                <a:ea typeface="Verdana"/>
                <a:cs typeface="Verdana"/>
                <a:hlinkClick r:id="rId3">
                  <a:extLst>
                    <a:ext uri="{A12FA001-AC4F-418D-AE19-62706E023703}">
                      <ahyp:hlinkClr xmlns:ahyp="http://schemas.microsoft.com/office/drawing/2018/hyperlinkcolor" val="tx"/>
                    </a:ext>
                  </a:extLst>
                </a:hlinkClick>
              </a:rPr>
              <a:t>https://www.typ1diabetes-frueherkennung.de/teilnahme-fr1da-studie/teilnahme-fr1da-studie-fuer-verwandte-deutschlandweit.html</a:t>
            </a:r>
            <a:r>
              <a:rPr lang="de-DE" sz="600" dirty="0">
                <a:solidFill>
                  <a:srgbClr val="404040"/>
                </a:solidFill>
                <a:ea typeface="Verdana"/>
                <a:cs typeface="Verdana"/>
              </a:rPr>
              <a:t>.</a:t>
            </a:r>
            <a:r>
              <a:rPr lang="de-DE" sz="600" dirty="0">
                <a:solidFill>
                  <a:srgbClr val="404040"/>
                </a:solidFill>
              </a:rPr>
              <a:t> Zuletzt abgerufen am 12.01.2026. </a:t>
            </a:r>
          </a:p>
        </p:txBody>
      </p:sp>
    </p:spTree>
    <p:extLst>
      <p:ext uri="{BB962C8B-B14F-4D97-AF65-F5344CB8AC3E}">
        <p14:creationId xmlns:p14="http://schemas.microsoft.com/office/powerpoint/2010/main" val="3433870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761BA7B5-C796-DA68-DEF9-5A1CB3A5440B}"/>
              </a:ext>
            </a:extLst>
          </p:cNvPr>
          <p:cNvSpPr txBox="1">
            <a:spLocks/>
          </p:cNvSpPr>
          <p:nvPr/>
        </p:nvSpPr>
        <p:spPr>
          <a:xfrm>
            <a:off x="314410" y="11645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EDENT1FI – Ein europaweites Projekt</a:t>
            </a:r>
          </a:p>
        </p:txBody>
      </p:sp>
      <p:pic>
        <p:nvPicPr>
          <p:cNvPr id="12" name="Grafik 11">
            <a:extLst>
              <a:ext uri="{FF2B5EF4-FFF2-40B4-BE49-F238E27FC236}">
                <a16:creationId xmlns:a16="http://schemas.microsoft.com/office/drawing/2014/main" id="{F19407D3-1043-EAE0-FA28-91B4C4B84144}"/>
              </a:ext>
            </a:extLst>
          </p:cNvPr>
          <p:cNvPicPr>
            <a:picLocks noChangeAspect="1"/>
          </p:cNvPicPr>
          <p:nvPr/>
        </p:nvPicPr>
        <p:blipFill>
          <a:blip r:embed="rId3"/>
          <a:stretch>
            <a:fillRect/>
          </a:stretch>
        </p:blipFill>
        <p:spPr>
          <a:xfrm>
            <a:off x="506629" y="740744"/>
            <a:ext cx="3875773" cy="3734290"/>
          </a:xfrm>
          <a:prstGeom prst="rect">
            <a:avLst/>
          </a:prstGeom>
          <a:ln>
            <a:noFill/>
          </a:ln>
          <a:effectLst>
            <a:outerShdw blurRad="292100" dist="139700" dir="2700000" algn="tl" rotWithShape="0">
              <a:srgbClr val="333333">
                <a:alpha val="65000"/>
              </a:srgbClr>
            </a:outerShdw>
          </a:effectLst>
        </p:spPr>
      </p:pic>
      <p:pic>
        <p:nvPicPr>
          <p:cNvPr id="5" name="Grafik 4">
            <a:extLst>
              <a:ext uri="{FF2B5EF4-FFF2-40B4-BE49-F238E27FC236}">
                <a16:creationId xmlns:a16="http://schemas.microsoft.com/office/drawing/2014/main" id="{7ED7F553-1CE7-718C-9E2E-C505C7FDAC30}"/>
              </a:ext>
            </a:extLst>
          </p:cNvPr>
          <p:cNvPicPr>
            <a:picLocks noChangeAspect="1"/>
          </p:cNvPicPr>
          <p:nvPr/>
        </p:nvPicPr>
        <p:blipFill>
          <a:blip r:embed="rId4"/>
          <a:stretch>
            <a:fillRect/>
          </a:stretch>
        </p:blipFill>
        <p:spPr>
          <a:xfrm>
            <a:off x="5117910" y="657226"/>
            <a:ext cx="2501107" cy="3943606"/>
          </a:xfrm>
          <a:prstGeom prst="rect">
            <a:avLst/>
          </a:prstGeom>
        </p:spPr>
      </p:pic>
      <p:sp>
        <p:nvSpPr>
          <p:cNvPr id="8" name="Rechteck: abgerundete Ecken 7">
            <a:extLst>
              <a:ext uri="{FF2B5EF4-FFF2-40B4-BE49-F238E27FC236}">
                <a16:creationId xmlns:a16="http://schemas.microsoft.com/office/drawing/2014/main" id="{2C3672EC-C380-2D01-404C-FFF31E89FB3A}"/>
              </a:ext>
            </a:extLst>
          </p:cNvPr>
          <p:cNvSpPr/>
          <p:nvPr/>
        </p:nvSpPr>
        <p:spPr>
          <a:xfrm>
            <a:off x="3026683" y="1023684"/>
            <a:ext cx="1338842" cy="145198"/>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de-DE">
              <a:solidFill>
                <a:prstClr val="white"/>
              </a:solidFill>
              <a:latin typeface="Verdana"/>
            </a:endParaRPr>
          </a:p>
        </p:txBody>
      </p:sp>
      <p:sp>
        <p:nvSpPr>
          <p:cNvPr id="9" name="Rechteck: abgerundete Ecken 8">
            <a:extLst>
              <a:ext uri="{FF2B5EF4-FFF2-40B4-BE49-F238E27FC236}">
                <a16:creationId xmlns:a16="http://schemas.microsoft.com/office/drawing/2014/main" id="{EBB1B705-2BCB-9CBF-EC5F-185AA534C75C}"/>
              </a:ext>
            </a:extLst>
          </p:cNvPr>
          <p:cNvSpPr/>
          <p:nvPr/>
        </p:nvSpPr>
        <p:spPr>
          <a:xfrm>
            <a:off x="593886" y="1162866"/>
            <a:ext cx="3684382" cy="14433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de-DE">
              <a:solidFill>
                <a:prstClr val="white"/>
              </a:solidFill>
              <a:latin typeface="Verdana"/>
            </a:endParaRPr>
          </a:p>
        </p:txBody>
      </p:sp>
      <p:sp>
        <p:nvSpPr>
          <p:cNvPr id="14" name="Rechteck: abgerundete Ecken 13">
            <a:extLst>
              <a:ext uri="{FF2B5EF4-FFF2-40B4-BE49-F238E27FC236}">
                <a16:creationId xmlns:a16="http://schemas.microsoft.com/office/drawing/2014/main" id="{913434F6-33C5-5520-A067-4B2FBEBE3F08}"/>
              </a:ext>
            </a:extLst>
          </p:cNvPr>
          <p:cNvSpPr/>
          <p:nvPr/>
        </p:nvSpPr>
        <p:spPr>
          <a:xfrm>
            <a:off x="593885" y="1307511"/>
            <a:ext cx="374657" cy="138868"/>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de-DE">
              <a:solidFill>
                <a:prstClr val="white"/>
              </a:solidFill>
              <a:latin typeface="Verdana"/>
            </a:endParaRPr>
          </a:p>
        </p:txBody>
      </p:sp>
      <p:sp>
        <p:nvSpPr>
          <p:cNvPr id="20" name="TextBox 3037">
            <a:extLst>
              <a:ext uri="{FF2B5EF4-FFF2-40B4-BE49-F238E27FC236}">
                <a16:creationId xmlns:a16="http://schemas.microsoft.com/office/drawing/2014/main" id="{FB87086F-14CC-7AB2-0710-9101D7EC1EC2}"/>
              </a:ext>
            </a:extLst>
          </p:cNvPr>
          <p:cNvSpPr txBox="1"/>
          <p:nvPr/>
        </p:nvSpPr>
        <p:spPr>
          <a:xfrm>
            <a:off x="314411" y="4744302"/>
            <a:ext cx="8477999" cy="369332"/>
          </a:xfrm>
          <a:prstGeom prst="rect">
            <a:avLst/>
          </a:prstGeom>
          <a:noFill/>
        </p:spPr>
        <p:txBody>
          <a:bodyPr wrap="square" rtlCol="0" anchor="b">
            <a:spAutoFit/>
          </a:bodyPr>
          <a:lstStyle/>
          <a:p>
            <a:r>
              <a:rPr lang="de-DE" sz="600" b="1" dirty="0">
                <a:solidFill>
                  <a:srgbClr val="404040"/>
                </a:solidFill>
                <a:ea typeface="Verdana"/>
                <a:cs typeface="Verdana"/>
              </a:rPr>
              <a:t>1.</a:t>
            </a:r>
            <a:r>
              <a:rPr lang="de-DE" sz="600" dirty="0">
                <a:solidFill>
                  <a:srgbClr val="404040"/>
                </a:solidFill>
                <a:ea typeface="Verdana"/>
                <a:cs typeface="Verdana"/>
              </a:rPr>
              <a:t> Helmholtz-Zentrum Newsroom. </a:t>
            </a:r>
            <a:r>
              <a:rPr lang="de-DE" sz="600" b="0" i="0" dirty="0">
                <a:solidFill>
                  <a:srgbClr val="404040"/>
                </a:solidFill>
                <a:effectLst/>
              </a:rPr>
              <a:t>Europa vereint gegen Typ-1-Diabetes bei Kindern und Jugendlichen - EDENT1FI Projekt gestartet. Abrufbar unter </a:t>
            </a:r>
            <a:r>
              <a:rPr lang="de-DE" sz="600" dirty="0">
                <a:solidFill>
                  <a:srgbClr val="404040"/>
                </a:solidFill>
                <a:hlinkClick r:id="rId5">
                  <a:extLst>
                    <a:ext uri="{A12FA001-AC4F-418D-AE19-62706E023703}">
                      <ahyp:hlinkClr xmlns:ahyp="http://schemas.microsoft.com/office/drawing/2018/hyperlinkcolor" val="tx"/>
                    </a:ext>
                  </a:extLst>
                </a:hlinkClick>
              </a:rPr>
              <a:t>Europa vereint gegen Typ-1-Diabetes bei Kindern und Jugendlichen - EDENT1FI Projekt gestartet - Helmholtz Munich (helmholtz-munich.de)</a:t>
            </a:r>
            <a:r>
              <a:rPr lang="de-DE" sz="600" dirty="0">
                <a:solidFill>
                  <a:srgbClr val="404040"/>
                </a:solidFill>
              </a:rPr>
              <a:t>.</a:t>
            </a:r>
            <a:r>
              <a:rPr lang="de-DE" sz="600" dirty="0">
                <a:solidFill>
                  <a:srgbClr val="404040"/>
                </a:solidFill>
                <a:ea typeface="Verdana"/>
                <a:cs typeface="Verdana"/>
              </a:rPr>
              <a:t> Z</a:t>
            </a:r>
            <a:r>
              <a:rPr lang="de-DE" sz="600" dirty="0">
                <a:solidFill>
                  <a:srgbClr val="404040"/>
                </a:solidFill>
              </a:rPr>
              <a:t>uletzt abgerufen am 12.01.2026.</a:t>
            </a:r>
            <a:r>
              <a:rPr lang="de-DE" sz="600" b="0" i="0" dirty="0">
                <a:solidFill>
                  <a:srgbClr val="404040"/>
                </a:solidFill>
                <a:effectLst/>
              </a:rPr>
              <a:t> </a:t>
            </a:r>
            <a:r>
              <a:rPr lang="de-DE" sz="600" b="1" dirty="0">
                <a:solidFill>
                  <a:srgbClr val="404040"/>
                </a:solidFill>
                <a:ea typeface="Verdana"/>
                <a:cs typeface="Verdana"/>
              </a:rPr>
              <a:t>2. </a:t>
            </a:r>
            <a:r>
              <a:rPr lang="de-DE" sz="600" dirty="0">
                <a:solidFill>
                  <a:srgbClr val="404040"/>
                </a:solidFill>
                <a:ea typeface="Verdana"/>
                <a:cs typeface="Verdana"/>
              </a:rPr>
              <a:t>EDENT1FI. European </a:t>
            </a:r>
            <a:r>
              <a:rPr lang="de-DE" sz="600" dirty="0" err="1">
                <a:solidFill>
                  <a:srgbClr val="404040"/>
                </a:solidFill>
                <a:ea typeface="Verdana"/>
                <a:cs typeface="Verdana"/>
              </a:rPr>
              <a:t>action</a:t>
            </a:r>
            <a:r>
              <a:rPr lang="de-DE" sz="600" dirty="0">
                <a:solidFill>
                  <a:srgbClr val="404040"/>
                </a:solidFill>
                <a:ea typeface="Verdana"/>
                <a:cs typeface="Verdana"/>
              </a:rPr>
              <a:t> </a:t>
            </a:r>
            <a:r>
              <a:rPr lang="de-DE" sz="600" dirty="0" err="1">
                <a:solidFill>
                  <a:srgbClr val="404040"/>
                </a:solidFill>
                <a:ea typeface="Verdana"/>
                <a:cs typeface="Verdana"/>
              </a:rPr>
              <a:t>for</a:t>
            </a:r>
            <a:r>
              <a:rPr lang="de-DE" sz="600" dirty="0">
                <a:solidFill>
                  <a:srgbClr val="404040"/>
                </a:solidFill>
                <a:ea typeface="Verdana"/>
                <a:cs typeface="Verdana"/>
              </a:rPr>
              <a:t> </a:t>
            </a:r>
            <a:r>
              <a:rPr lang="de-DE" sz="600" dirty="0" err="1">
                <a:solidFill>
                  <a:srgbClr val="404040"/>
                </a:solidFill>
                <a:ea typeface="Verdana"/>
                <a:cs typeface="Verdana"/>
              </a:rPr>
              <a:t>the</a:t>
            </a:r>
            <a:r>
              <a:rPr lang="de-DE" sz="600" dirty="0">
                <a:solidFill>
                  <a:srgbClr val="404040"/>
                </a:solidFill>
                <a:ea typeface="Verdana"/>
                <a:cs typeface="Verdana"/>
              </a:rPr>
              <a:t> </a:t>
            </a:r>
            <a:r>
              <a:rPr lang="de-DE" sz="600" dirty="0" err="1">
                <a:solidFill>
                  <a:srgbClr val="404040"/>
                </a:solidFill>
                <a:ea typeface="Verdana"/>
                <a:cs typeface="Verdana"/>
              </a:rPr>
              <a:t>diagnosis</a:t>
            </a:r>
            <a:r>
              <a:rPr lang="de-DE" sz="600" dirty="0">
                <a:solidFill>
                  <a:srgbClr val="404040"/>
                </a:solidFill>
                <a:ea typeface="Verdana"/>
                <a:cs typeface="Verdana"/>
              </a:rPr>
              <a:t> </a:t>
            </a:r>
            <a:r>
              <a:rPr lang="de-DE" sz="600" dirty="0" err="1">
                <a:solidFill>
                  <a:srgbClr val="404040"/>
                </a:solidFill>
                <a:ea typeface="Verdana"/>
                <a:cs typeface="Verdana"/>
              </a:rPr>
              <a:t>of</a:t>
            </a:r>
            <a:r>
              <a:rPr lang="de-DE" sz="600" dirty="0">
                <a:solidFill>
                  <a:srgbClr val="404040"/>
                </a:solidFill>
                <a:ea typeface="Verdana"/>
                <a:cs typeface="Verdana"/>
              </a:rPr>
              <a:t> </a:t>
            </a:r>
            <a:r>
              <a:rPr lang="de-DE" sz="600" dirty="0" err="1">
                <a:solidFill>
                  <a:srgbClr val="404040"/>
                </a:solidFill>
                <a:ea typeface="Verdana"/>
                <a:cs typeface="Verdana"/>
              </a:rPr>
              <a:t>early</a:t>
            </a:r>
            <a:r>
              <a:rPr lang="de-DE" sz="600" dirty="0">
                <a:solidFill>
                  <a:srgbClr val="404040"/>
                </a:solidFill>
                <a:ea typeface="Verdana"/>
                <a:cs typeface="Verdana"/>
              </a:rPr>
              <a:t> non-</a:t>
            </a:r>
            <a:r>
              <a:rPr lang="de-DE" sz="600" dirty="0" err="1">
                <a:solidFill>
                  <a:srgbClr val="404040"/>
                </a:solidFill>
                <a:ea typeface="Verdana"/>
                <a:cs typeface="Verdana"/>
              </a:rPr>
              <a:t>symptomatic</a:t>
            </a:r>
            <a:r>
              <a:rPr lang="de-DE" sz="600" dirty="0">
                <a:solidFill>
                  <a:srgbClr val="404040"/>
                </a:solidFill>
                <a:ea typeface="Verdana"/>
                <a:cs typeface="Verdana"/>
              </a:rPr>
              <a:t> type 1 </a:t>
            </a:r>
            <a:r>
              <a:rPr lang="de-DE" sz="600" dirty="0" err="1">
                <a:solidFill>
                  <a:srgbClr val="404040"/>
                </a:solidFill>
                <a:ea typeface="Verdana"/>
                <a:cs typeface="Verdana"/>
              </a:rPr>
              <a:t>diabetes</a:t>
            </a:r>
            <a:r>
              <a:rPr lang="de-DE" sz="600" dirty="0">
                <a:solidFill>
                  <a:srgbClr val="404040"/>
                </a:solidFill>
                <a:ea typeface="Verdana"/>
                <a:cs typeface="Verdana"/>
              </a:rPr>
              <a:t> </a:t>
            </a:r>
            <a:r>
              <a:rPr lang="de-DE" sz="600" dirty="0" err="1">
                <a:solidFill>
                  <a:srgbClr val="404040"/>
                </a:solidFill>
                <a:ea typeface="Verdana"/>
                <a:cs typeface="Verdana"/>
              </a:rPr>
              <a:t>for</a:t>
            </a:r>
            <a:r>
              <a:rPr lang="de-DE" sz="600" dirty="0">
                <a:solidFill>
                  <a:srgbClr val="404040"/>
                </a:solidFill>
                <a:ea typeface="Verdana"/>
                <a:cs typeface="Verdana"/>
              </a:rPr>
              <a:t> </a:t>
            </a:r>
            <a:r>
              <a:rPr lang="de-DE" sz="600" dirty="0" err="1">
                <a:solidFill>
                  <a:srgbClr val="404040"/>
                </a:solidFill>
                <a:ea typeface="Verdana"/>
                <a:cs typeface="Verdana"/>
              </a:rPr>
              <a:t>intervention</a:t>
            </a:r>
            <a:r>
              <a:rPr lang="de-DE" sz="600" dirty="0">
                <a:solidFill>
                  <a:srgbClr val="404040"/>
                </a:solidFill>
                <a:ea typeface="Verdana"/>
                <a:cs typeface="Verdana"/>
              </a:rPr>
              <a:t>. Abrufbar unter: </a:t>
            </a:r>
            <a:r>
              <a:rPr lang="de-DE" sz="600" dirty="0">
                <a:solidFill>
                  <a:srgbClr val="404040"/>
                </a:solidFill>
                <a:ea typeface="Verdana"/>
                <a:cs typeface="Verdana"/>
                <a:hlinkClick r:id="rId6">
                  <a:extLst>
                    <a:ext uri="{A12FA001-AC4F-418D-AE19-62706E023703}">
                      <ahyp:hlinkClr xmlns:ahyp="http://schemas.microsoft.com/office/drawing/2018/hyperlinkcolor" val="tx"/>
                    </a:ext>
                  </a:extLst>
                </a:hlinkClick>
              </a:rPr>
              <a:t>https://www.ihi.europa.eu/projects-results/project-factsheets/edent1fi</a:t>
            </a:r>
            <a:r>
              <a:rPr lang="de-DE" sz="600" dirty="0">
                <a:solidFill>
                  <a:srgbClr val="404040"/>
                </a:solidFill>
                <a:ea typeface="Verdana"/>
                <a:cs typeface="Verdana"/>
              </a:rPr>
              <a:t>.</a:t>
            </a:r>
            <a:r>
              <a:rPr lang="de-DE" sz="600" dirty="0">
                <a:solidFill>
                  <a:srgbClr val="404040"/>
                </a:solidFill>
              </a:rPr>
              <a:t> Zuletzt abgerufen am 12.01.2026. </a:t>
            </a:r>
          </a:p>
        </p:txBody>
      </p:sp>
      <p:sp>
        <p:nvSpPr>
          <p:cNvPr id="24" name="Textfeld 23">
            <a:extLst>
              <a:ext uri="{FF2B5EF4-FFF2-40B4-BE49-F238E27FC236}">
                <a16:creationId xmlns:a16="http://schemas.microsoft.com/office/drawing/2014/main" id="{57AE8349-B459-F9C9-4949-F8478E6829E3}"/>
              </a:ext>
            </a:extLst>
          </p:cNvPr>
          <p:cNvSpPr txBox="1"/>
          <p:nvPr/>
        </p:nvSpPr>
        <p:spPr>
          <a:xfrm>
            <a:off x="3364175" y="4318224"/>
            <a:ext cx="1018227" cy="184666"/>
          </a:xfrm>
          <a:prstGeom prst="rect">
            <a:avLst/>
          </a:prstGeom>
          <a:noFill/>
        </p:spPr>
        <p:txBody>
          <a:bodyPr wrap="none" rtlCol="0" anchor="ctr">
            <a:spAutoFit/>
          </a:bodyPr>
          <a:lstStyle/>
          <a:p>
            <a:pPr algn="r"/>
            <a:r>
              <a:rPr lang="de-DE" sz="600">
                <a:solidFill>
                  <a:schemeClr val="bg1"/>
                </a:solidFill>
              </a:rPr>
              <a:t>Modifiziert nach </a:t>
            </a:r>
            <a:r>
              <a:rPr lang="de-DE" sz="600" err="1">
                <a:solidFill>
                  <a:schemeClr val="bg1"/>
                </a:solidFill>
              </a:rPr>
              <a:t>Lit</a:t>
            </a:r>
            <a:r>
              <a:rPr lang="de-DE" sz="600">
                <a:solidFill>
                  <a:schemeClr val="bg1"/>
                </a:solidFill>
              </a:rPr>
              <a:t>. 1</a:t>
            </a:r>
          </a:p>
        </p:txBody>
      </p:sp>
      <p:sp>
        <p:nvSpPr>
          <p:cNvPr id="25" name="Textfeld 24">
            <a:extLst>
              <a:ext uri="{FF2B5EF4-FFF2-40B4-BE49-F238E27FC236}">
                <a16:creationId xmlns:a16="http://schemas.microsoft.com/office/drawing/2014/main" id="{A35F972C-9544-1EDB-638F-CA4FCA71CF4E}"/>
              </a:ext>
            </a:extLst>
          </p:cNvPr>
          <p:cNvSpPr txBox="1"/>
          <p:nvPr/>
        </p:nvSpPr>
        <p:spPr>
          <a:xfrm>
            <a:off x="6542981" y="4462808"/>
            <a:ext cx="1018227" cy="184666"/>
          </a:xfrm>
          <a:prstGeom prst="rect">
            <a:avLst/>
          </a:prstGeom>
          <a:noFill/>
        </p:spPr>
        <p:txBody>
          <a:bodyPr wrap="none" rtlCol="0" anchor="ctr">
            <a:spAutoFit/>
          </a:bodyPr>
          <a:lstStyle/>
          <a:p>
            <a:pPr algn="r"/>
            <a:r>
              <a:rPr lang="de-DE" sz="600">
                <a:solidFill>
                  <a:srgbClr val="404040"/>
                </a:solidFill>
              </a:rPr>
              <a:t>Modifiziert nach </a:t>
            </a:r>
            <a:r>
              <a:rPr lang="de-DE" sz="600" err="1">
                <a:solidFill>
                  <a:srgbClr val="404040"/>
                </a:solidFill>
              </a:rPr>
              <a:t>Lit</a:t>
            </a:r>
            <a:r>
              <a:rPr lang="de-DE" sz="600">
                <a:solidFill>
                  <a:srgbClr val="404040"/>
                </a:solidFill>
              </a:rPr>
              <a:t>. 2</a:t>
            </a:r>
          </a:p>
        </p:txBody>
      </p:sp>
      <p:pic>
        <p:nvPicPr>
          <p:cNvPr id="6" name="Grafik 5">
            <a:extLst>
              <a:ext uri="{FF2B5EF4-FFF2-40B4-BE49-F238E27FC236}">
                <a16:creationId xmlns:a16="http://schemas.microsoft.com/office/drawing/2014/main" id="{4F1F11B5-42E8-A8B3-E234-456B2985A4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34705" y="777506"/>
            <a:ext cx="642543" cy="217224"/>
          </a:xfrm>
          <a:prstGeom prst="rect">
            <a:avLst/>
          </a:prstGeom>
        </p:spPr>
      </p:pic>
    </p:spTree>
    <p:extLst>
      <p:ext uri="{BB962C8B-B14F-4D97-AF65-F5344CB8AC3E}">
        <p14:creationId xmlns:p14="http://schemas.microsoft.com/office/powerpoint/2010/main" val="151958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09031" y="11573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Weitere internationale Beispiele für T1D-Früherken-nungs-Programme (auf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IAk</a:t>
            </a:r>
            <a:r>
              <a:rPr kumimoji="0" lang="de-DE" sz="2000" b="1" i="0" u="none" strike="noStrike" kern="1200" cap="none" spc="0" normalizeH="0" baseline="0" noProof="0" dirty="0">
                <a:ln>
                  <a:noFill/>
                </a:ln>
                <a:solidFill>
                  <a:srgbClr val="7030A0"/>
                </a:solidFill>
                <a:effectLst/>
                <a:uLnTx/>
                <a:uFillTx/>
                <a:latin typeface="Verdana"/>
                <a:ea typeface="+mn-ea"/>
                <a:cs typeface="+mn-cs"/>
              </a:rPr>
              <a:t> fokussiert)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graphicFrame>
        <p:nvGraphicFramePr>
          <p:cNvPr id="35" name="Table 1">
            <a:extLst>
              <a:ext uri="{FF2B5EF4-FFF2-40B4-BE49-F238E27FC236}">
                <a16:creationId xmlns:a16="http://schemas.microsoft.com/office/drawing/2014/main" id="{DD2114AF-E70E-3232-968E-683485150C14}"/>
              </a:ext>
            </a:extLst>
          </p:cNvPr>
          <p:cNvGraphicFramePr>
            <a:graphicFrameLocks noGrp="1"/>
          </p:cNvGraphicFramePr>
          <p:nvPr>
            <p:extLst>
              <p:ext uri="{D42A27DB-BD31-4B8C-83A1-F6EECF244321}">
                <p14:modId xmlns:p14="http://schemas.microsoft.com/office/powerpoint/2010/main" val="418232160"/>
              </p:ext>
            </p:extLst>
          </p:nvPr>
        </p:nvGraphicFramePr>
        <p:xfrm>
          <a:off x="722957" y="1193467"/>
          <a:ext cx="7992965" cy="3195007"/>
        </p:xfrm>
        <a:graphic>
          <a:graphicData uri="http://schemas.openxmlformats.org/drawingml/2006/table">
            <a:tbl>
              <a:tblPr firstRow="1" firstCol="1" bandRow="1"/>
              <a:tblGrid>
                <a:gridCol w="243239">
                  <a:extLst>
                    <a:ext uri="{9D8B030D-6E8A-4147-A177-3AD203B41FA5}">
                      <a16:colId xmlns:a16="http://schemas.microsoft.com/office/drawing/2014/main" val="1050945137"/>
                    </a:ext>
                  </a:extLst>
                </a:gridCol>
                <a:gridCol w="1144026">
                  <a:extLst>
                    <a:ext uri="{9D8B030D-6E8A-4147-A177-3AD203B41FA5}">
                      <a16:colId xmlns:a16="http://schemas.microsoft.com/office/drawing/2014/main" val="1318859549"/>
                    </a:ext>
                  </a:extLst>
                </a:gridCol>
                <a:gridCol w="1321140">
                  <a:extLst>
                    <a:ext uri="{9D8B030D-6E8A-4147-A177-3AD203B41FA5}">
                      <a16:colId xmlns:a16="http://schemas.microsoft.com/office/drawing/2014/main" val="3582208527"/>
                    </a:ext>
                  </a:extLst>
                </a:gridCol>
                <a:gridCol w="1321140">
                  <a:extLst>
                    <a:ext uri="{9D8B030D-6E8A-4147-A177-3AD203B41FA5}">
                      <a16:colId xmlns:a16="http://schemas.microsoft.com/office/drawing/2014/main" val="4133983276"/>
                    </a:ext>
                  </a:extLst>
                </a:gridCol>
                <a:gridCol w="1321140">
                  <a:extLst>
                    <a:ext uri="{9D8B030D-6E8A-4147-A177-3AD203B41FA5}">
                      <a16:colId xmlns:a16="http://schemas.microsoft.com/office/drawing/2014/main" val="941757351"/>
                    </a:ext>
                  </a:extLst>
                </a:gridCol>
                <a:gridCol w="1321140">
                  <a:extLst>
                    <a:ext uri="{9D8B030D-6E8A-4147-A177-3AD203B41FA5}">
                      <a16:colId xmlns:a16="http://schemas.microsoft.com/office/drawing/2014/main" val="1652941093"/>
                    </a:ext>
                  </a:extLst>
                </a:gridCol>
                <a:gridCol w="1321140">
                  <a:extLst>
                    <a:ext uri="{9D8B030D-6E8A-4147-A177-3AD203B41FA5}">
                      <a16:colId xmlns:a16="http://schemas.microsoft.com/office/drawing/2014/main" val="1398617171"/>
                    </a:ext>
                  </a:extLst>
                </a:gridCol>
              </a:tblGrid>
              <a:tr h="488017">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0363" marR="0" lvl="1" indent="0" algn="l">
                        <a:spcBef>
                          <a:spcPct val="0"/>
                        </a:spcBef>
                        <a:spcAft>
                          <a:spcPct val="0"/>
                        </a:spcAft>
                      </a:pPr>
                      <a:endParaRPr lang="en-US" sz="1050" b="1">
                        <a:solidFill>
                          <a:schemeClr val="tx1"/>
                        </a:solidFill>
                        <a:effectLst/>
                        <a:latin typeface="+mn-lt"/>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0" marR="0" lvl="1" indent="0" algn="l">
                        <a:spcBef>
                          <a:spcPct val="0"/>
                        </a:spcBef>
                        <a:spcAft>
                          <a:spcPct val="0"/>
                        </a:spcAft>
                      </a:pPr>
                      <a:r>
                        <a:rPr lang="de" sz="1050" b="1" i="0" strike="noStrike" cap="none" spc="0" baseline="0" dirty="0">
                          <a:solidFill>
                            <a:srgbClr val="000000"/>
                          </a:solidFill>
                          <a:effectLst/>
                          <a:latin typeface="+mn-lt"/>
                          <a:ea typeface="Arial"/>
                          <a:cs typeface="Arial"/>
                        </a:rPr>
                        <a:t>Standort</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lnSpc>
                          <a:spcPct val="90000"/>
                        </a:lnSpc>
                        <a:spcBef>
                          <a:spcPts val="600"/>
                        </a:spcBef>
                      </a:pPr>
                      <a:r>
                        <a:rPr lang="de" sz="1000" b="1" i="0" strike="noStrike" cap="none" spc="0" baseline="0" dirty="0">
                          <a:solidFill>
                            <a:srgbClr val="000000"/>
                          </a:solidFill>
                          <a:effectLst/>
                          <a:latin typeface="+mn-lt"/>
                          <a:ea typeface="Arial"/>
                          <a:cs typeface="Arial"/>
                        </a:rPr>
                        <a:t>USA, Kanada, Europa, Australien</a:t>
                      </a:r>
                      <a:endParaRPr lang="en-US" sz="1000" dirty="0">
                        <a:solidFill>
                          <a:schemeClr val="tx1"/>
                        </a:solidFill>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lnSpc>
                          <a:spcPct val="90000"/>
                        </a:lnSpc>
                        <a:spcBef>
                          <a:spcPts val="600"/>
                        </a:spcBef>
                      </a:pPr>
                      <a:r>
                        <a:rPr lang="de" sz="1000" b="1" i="0" strike="noStrike" cap="none" spc="0" baseline="0">
                          <a:solidFill>
                            <a:srgbClr val="000000"/>
                          </a:solidFill>
                          <a:effectLst/>
                          <a:latin typeface="+mn-lt"/>
                          <a:ea typeface="Arial"/>
                          <a:cs typeface="Arial"/>
                        </a:rPr>
                        <a:t>Europa</a:t>
                      </a:r>
                      <a:endParaRPr lang="en-US" sz="1000">
                        <a:solidFill>
                          <a:schemeClr val="tx1"/>
                        </a:solidFill>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lnSpc>
                          <a:spcPct val="90000"/>
                        </a:lnSpc>
                        <a:spcBef>
                          <a:spcPts val="600"/>
                        </a:spcBef>
                      </a:pPr>
                      <a:r>
                        <a:rPr lang="de" sz="1000" b="1" i="0" strike="noStrike" cap="none" spc="0" baseline="0">
                          <a:solidFill>
                            <a:srgbClr val="000000"/>
                          </a:solidFill>
                          <a:effectLst/>
                          <a:latin typeface="+mn-lt"/>
                          <a:ea typeface="Arial"/>
                          <a:cs typeface="Arial"/>
                        </a:rPr>
                        <a:t>Colorado, USA</a:t>
                      </a:r>
                    </a:p>
                  </a:txBody>
                  <a:tcPr marL="68580" marR="68580" marT="108000" marB="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lnSpc>
                          <a:spcPct val="90000"/>
                        </a:lnSpc>
                        <a:spcBef>
                          <a:spcPts val="600"/>
                        </a:spcBef>
                      </a:pPr>
                      <a:r>
                        <a:rPr lang="de" sz="1000" b="1" i="0" strike="noStrike" cap="none" spc="0" baseline="0">
                          <a:solidFill>
                            <a:srgbClr val="000000"/>
                          </a:solidFill>
                          <a:effectLst/>
                          <a:latin typeface="+mn-lt"/>
                          <a:ea typeface="Arial"/>
                          <a:cs typeface="Arial"/>
                        </a:rPr>
                        <a:t>UK</a:t>
                      </a:r>
                      <a:endParaRPr lang="en-US" sz="1000">
                        <a:solidFill>
                          <a:schemeClr val="tx1"/>
                        </a:solidFill>
                        <a:latin typeface="+mn-lt"/>
                      </a:endParaRPr>
                    </a:p>
                  </a:txBody>
                  <a:tcPr marL="68580" marR="68580" marT="108000" marB="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algn="ctr">
                        <a:lnSpc>
                          <a:spcPct val="90000"/>
                        </a:lnSpc>
                        <a:spcBef>
                          <a:spcPts val="600"/>
                        </a:spcBef>
                      </a:pPr>
                      <a:r>
                        <a:rPr lang="de" sz="1000" b="1" i="0" strike="noStrike" cap="none" spc="0" baseline="0">
                          <a:solidFill>
                            <a:srgbClr val="000000"/>
                          </a:solidFill>
                          <a:effectLst/>
                          <a:latin typeface="+mn-lt"/>
                          <a:ea typeface="Arial"/>
                          <a:cs typeface="Arial"/>
                        </a:rPr>
                        <a:t>UK</a:t>
                      </a:r>
                      <a:endParaRPr lang="en-US" sz="1000">
                        <a:solidFill>
                          <a:schemeClr val="tx1"/>
                        </a:solidFill>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7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3481193704"/>
                  </a:ext>
                </a:extLst>
              </a:tr>
              <a:tr h="498447">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0363" marR="0" lvl="1" indent="0" algn="l" defTabSz="914400" rtl="0" eaLnBrk="1" latinLnBrk="0" hangingPunct="1">
                        <a:spcBef>
                          <a:spcPct val="0"/>
                        </a:spcBef>
                        <a:spcAft>
                          <a:spcPct val="0"/>
                        </a:spcAft>
                      </a:pPr>
                      <a:endParaRPr lang="en-US" sz="1050" b="1" kern="1200" baseline="30000">
                        <a:solidFill>
                          <a:schemeClr val="tx1"/>
                        </a:solidFill>
                        <a:effectLst/>
                        <a:latin typeface="+mn-lt"/>
                        <a:ea typeface="+mn-ea"/>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1" indent="0" algn="l" defTabSz="914400" rtl="0" eaLnBrk="1" latinLnBrk="0" hangingPunct="1">
                        <a:spcBef>
                          <a:spcPct val="0"/>
                        </a:spcBef>
                        <a:spcAft>
                          <a:spcPct val="0"/>
                        </a:spcAft>
                      </a:pPr>
                      <a:r>
                        <a:rPr lang="de" sz="1050" b="1" i="0" strike="noStrike" cap="none" spc="0" baseline="0">
                          <a:solidFill>
                            <a:srgbClr val="000000"/>
                          </a:solidFill>
                          <a:effectLst/>
                          <a:latin typeface="+mn-lt"/>
                          <a:ea typeface="Arial"/>
                          <a:cs typeface="Arial"/>
                        </a:rPr>
                        <a:t>Population</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ct val="0"/>
                        </a:spcAft>
                        <a:buClrTx/>
                        <a:buSzTx/>
                        <a:buFontTx/>
                        <a:buNone/>
                        <a:defRPr/>
                      </a:pPr>
                      <a:r>
                        <a:rPr lang="de" sz="1000" b="0" i="0" strike="noStrike" cap="none" spc="0" baseline="0" dirty="0">
                          <a:solidFill>
                            <a:srgbClr val="000000"/>
                          </a:solidFill>
                          <a:effectLst/>
                          <a:latin typeface="+mn-lt"/>
                          <a:ea typeface="Arial"/>
                          <a:cs typeface="Arial"/>
                        </a:rPr>
                        <a:t>Verwandte</a:t>
                      </a:r>
                      <a:endParaRPr lang="en-US" sz="1000" dirty="0">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lnSpc>
                          <a:spcPct val="90000"/>
                        </a:lnSpc>
                        <a:spcBef>
                          <a:spcPts val="600"/>
                        </a:spcBef>
                      </a:pPr>
                      <a:r>
                        <a:rPr lang="de" sz="1000" b="0" i="0" strike="noStrike" cap="none" spc="0" baseline="0" dirty="0">
                          <a:solidFill>
                            <a:srgbClr val="000000"/>
                          </a:solidFill>
                          <a:effectLst/>
                          <a:latin typeface="+mn-lt"/>
                          <a:ea typeface="Arial"/>
                          <a:cs typeface="Arial"/>
                        </a:rPr>
                        <a:t>Verwandte und Allgemein-bevölkerung</a:t>
                      </a:r>
                      <a:endParaRPr lang="en-US" sz="1000" dirty="0">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lnSpc>
                          <a:spcPct val="90000"/>
                        </a:lnSpc>
                        <a:spcBef>
                          <a:spcPts val="600"/>
                        </a:spcBef>
                      </a:pPr>
                      <a:r>
                        <a:rPr lang="de" sz="1000" b="0" i="0" strike="noStrike" cap="none" spc="0" baseline="0">
                          <a:solidFill>
                            <a:srgbClr val="000000"/>
                          </a:solidFill>
                          <a:effectLst/>
                          <a:latin typeface="+mn-lt"/>
                          <a:ea typeface="Arial"/>
                          <a:cs typeface="Arial"/>
                        </a:rPr>
                        <a:t>Allgemein-bevölkerung</a:t>
                      </a:r>
                    </a:p>
                  </a:txBody>
                  <a:tcPr marL="68580" marR="68580" marT="108000" marB="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ts val="0"/>
                        </a:spcAft>
                        <a:buClrTx/>
                        <a:buSzTx/>
                        <a:buFontTx/>
                        <a:buNone/>
                        <a:tabLst/>
                        <a:defRPr/>
                      </a:pPr>
                      <a:r>
                        <a:rPr kumimoji="0" lang="de" sz="1000" b="0" i="0" u="none" strike="noStrike" kern="1200" cap="none" spc="0" normalizeH="0" baseline="0" noProof="0">
                          <a:ln>
                            <a:noFill/>
                          </a:ln>
                          <a:solidFill>
                            <a:srgbClr val="000000"/>
                          </a:solidFill>
                          <a:effectLst/>
                          <a:uLnTx/>
                          <a:uFillTx/>
                          <a:latin typeface="+mn-lt"/>
                          <a:ea typeface="Arial"/>
                          <a:cs typeface="Arial"/>
                        </a:rPr>
                        <a:t>Allgemein-bevölkerung</a:t>
                      </a:r>
                    </a:p>
                  </a:txBody>
                  <a:tcPr marL="68580" marR="68580" marT="108000" marB="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ts val="0"/>
                        </a:spcAft>
                        <a:buClrTx/>
                        <a:buSzTx/>
                        <a:buFontTx/>
                        <a:buNone/>
                        <a:tabLst/>
                        <a:defRPr/>
                      </a:pPr>
                      <a:r>
                        <a:rPr kumimoji="0" lang="de" sz="1000" b="0" i="0" u="none" strike="noStrike" kern="1200" cap="none" spc="0" normalizeH="0" baseline="0" noProof="0">
                          <a:ln>
                            <a:noFill/>
                          </a:ln>
                          <a:solidFill>
                            <a:srgbClr val="000000"/>
                          </a:solidFill>
                          <a:effectLst/>
                          <a:uLnTx/>
                          <a:uFillTx/>
                          <a:latin typeface="+mn-lt"/>
                          <a:ea typeface="Arial"/>
                          <a:cs typeface="Arial"/>
                        </a:rPr>
                        <a:t>Allgemein-bevölkerung</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1646754069"/>
                  </a:ext>
                </a:extLst>
              </a:tr>
              <a:tr h="537179">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0363" marR="0" lvl="1" indent="0" algn="l" defTabSz="914400" rtl="0" eaLnBrk="1" latinLnBrk="0" hangingPunct="1">
                        <a:spcBef>
                          <a:spcPct val="0"/>
                        </a:spcBef>
                        <a:spcAft>
                          <a:spcPct val="0"/>
                        </a:spcAft>
                      </a:pPr>
                      <a:endParaRPr lang="en-US" sz="1050" b="1" kern="1200">
                        <a:solidFill>
                          <a:schemeClr val="tx1"/>
                        </a:solidFill>
                        <a:effectLst/>
                        <a:latin typeface="+mn-lt"/>
                        <a:ea typeface="+mn-ea"/>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1" indent="0" algn="l" defTabSz="914400" rtl="0" eaLnBrk="1" latinLnBrk="0" hangingPunct="1">
                        <a:spcBef>
                          <a:spcPct val="0"/>
                        </a:spcBef>
                        <a:spcAft>
                          <a:spcPct val="0"/>
                        </a:spcAft>
                      </a:pPr>
                      <a:r>
                        <a:rPr lang="de" sz="1050" b="1" i="0" strike="noStrike" cap="none" spc="0" baseline="0" dirty="0">
                          <a:solidFill>
                            <a:srgbClr val="000000"/>
                          </a:solidFill>
                          <a:effectLst/>
                          <a:latin typeface="+mn-lt"/>
                          <a:ea typeface="Arial"/>
                          <a:cs typeface="Arial"/>
                        </a:rPr>
                        <a:t>Alter beim Test</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indent="0" algn="ctr">
                        <a:lnSpc>
                          <a:spcPct val="90000"/>
                        </a:lnSpc>
                        <a:spcBef>
                          <a:spcPts val="600"/>
                        </a:spcBef>
                        <a:buFont typeface="+mj-lt"/>
                        <a:buNone/>
                      </a:pPr>
                      <a:r>
                        <a:rPr lang="de" sz="1000" b="0" i="0" strike="noStrike" cap="none" spc="0" baseline="0">
                          <a:solidFill>
                            <a:srgbClr val="000000"/>
                          </a:solidFill>
                          <a:effectLst/>
                          <a:latin typeface="+mn-lt"/>
                          <a:ea typeface="Arial"/>
                          <a:cs typeface="Arial"/>
                        </a:rPr>
                        <a:t>3–45 Jahre</a:t>
                      </a:r>
                      <a:endParaRPr lang="en-US" sz="1000">
                        <a:latin typeface="+mn-lt"/>
                      </a:endParaRPr>
                    </a:p>
                  </a:txBody>
                  <a:tcPr marL="81000" marR="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1–45 Jahre*</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300"/>
                        </a:spcBef>
                        <a:spcAft>
                          <a:spcPct val="0"/>
                        </a:spcAft>
                        <a:buClrTx/>
                        <a:buSzTx/>
                        <a:buFont typeface="+mj-lt"/>
                        <a:buNone/>
                        <a:defRPr/>
                      </a:pPr>
                      <a:r>
                        <a:rPr lang="de" sz="1000" b="0" i="0" strike="noStrike" cap="none" spc="0" baseline="0" dirty="0">
                          <a:solidFill>
                            <a:srgbClr val="000000"/>
                          </a:solidFill>
                          <a:effectLst/>
                          <a:latin typeface="+mn-lt"/>
                          <a:ea typeface="Arial"/>
                          <a:cs typeface="Arial"/>
                        </a:rPr>
                        <a:t>Kinder</a:t>
                      </a:r>
                      <a:br>
                        <a:rPr sz="1000" dirty="0">
                          <a:latin typeface="+mn-lt"/>
                        </a:rPr>
                      </a:br>
                      <a:r>
                        <a:rPr lang="de" sz="1000" b="0" i="0" strike="noStrike" cap="none" spc="0" baseline="0" dirty="0">
                          <a:solidFill>
                            <a:srgbClr val="000000"/>
                          </a:solidFill>
                          <a:effectLst/>
                          <a:latin typeface="+mn-lt"/>
                          <a:ea typeface="Arial"/>
                          <a:cs typeface="Arial"/>
                        </a:rPr>
                        <a:t>(1–17 Jahre)</a:t>
                      </a:r>
                    </a:p>
                  </a:txBody>
                  <a:tcPr marL="68580" marR="68580" marT="108000" marB="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300"/>
                        </a:spcBef>
                        <a:spcAft>
                          <a:spcPct val="0"/>
                        </a:spcAft>
                        <a:buClrTx/>
                        <a:buSzTx/>
                        <a:buFont typeface="+mj-lt"/>
                        <a:buNone/>
                        <a:defRPr/>
                      </a:pPr>
                      <a:r>
                        <a:rPr lang="de" sz="1000" b="0" i="0" strike="noStrike" cap="none" spc="0" baseline="0">
                          <a:solidFill>
                            <a:srgbClr val="000000"/>
                          </a:solidFill>
                          <a:effectLst/>
                          <a:latin typeface="+mn-lt"/>
                          <a:ea typeface="Arial"/>
                          <a:cs typeface="Arial"/>
                        </a:rPr>
                        <a:t>Kinder</a:t>
                      </a:r>
                    </a:p>
                    <a:p>
                      <a:pPr marL="0" marR="0" lvl="0" indent="0" algn="ctr" defTabSz="914400" rtl="0" eaLnBrk="1" fontAlgn="auto" latinLnBrk="0" hangingPunct="1">
                        <a:lnSpc>
                          <a:spcPct val="90000"/>
                        </a:lnSpc>
                        <a:spcBef>
                          <a:spcPts val="300"/>
                        </a:spcBef>
                        <a:spcAft>
                          <a:spcPct val="0"/>
                        </a:spcAft>
                        <a:buClrTx/>
                        <a:buSzTx/>
                        <a:buFont typeface="+mj-lt"/>
                        <a:buNone/>
                        <a:defRPr/>
                      </a:pPr>
                      <a:r>
                        <a:rPr lang="de" sz="1000" b="0" i="0" strike="noStrike" cap="none" spc="0" baseline="0">
                          <a:solidFill>
                            <a:srgbClr val="000000"/>
                          </a:solidFill>
                          <a:effectLst/>
                          <a:latin typeface="+mn-lt"/>
                          <a:ea typeface="Arial"/>
                          <a:cs typeface="Arial"/>
                        </a:rPr>
                        <a:t>(3–13 Jahre)</a:t>
                      </a:r>
                    </a:p>
                  </a:txBody>
                  <a:tcPr marL="68580" marR="68580" marT="108000" marB="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Erwachsene </a:t>
                      </a:r>
                      <a:br>
                        <a:rPr sz="1000">
                          <a:latin typeface="+mn-lt"/>
                        </a:rPr>
                      </a:br>
                      <a:r>
                        <a:rPr lang="de" sz="1000" b="0" i="0" strike="noStrike" cap="none" spc="0" baseline="0">
                          <a:solidFill>
                            <a:srgbClr val="000000"/>
                          </a:solidFill>
                          <a:effectLst/>
                          <a:latin typeface="+mn-lt"/>
                          <a:ea typeface="Arial"/>
                          <a:cs typeface="Arial"/>
                        </a:rPr>
                        <a:t>(18–70 Jahre)</a:t>
                      </a:r>
                    </a:p>
                  </a:txBody>
                  <a:tcPr marL="81000" marR="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3629706674"/>
                  </a:ext>
                </a:extLst>
              </a:tr>
              <a:tr h="417841">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1950" marR="0" lvl="1" indent="0" algn="l" defTabSz="914400" rtl="0" eaLnBrk="1" latinLnBrk="0" hangingPunct="1">
                        <a:spcBef>
                          <a:spcPct val="0"/>
                        </a:spcBef>
                        <a:spcAft>
                          <a:spcPct val="0"/>
                        </a:spcAft>
                      </a:pPr>
                      <a:endParaRPr lang="en-US" sz="1050" b="1" kern="1200">
                        <a:solidFill>
                          <a:schemeClr val="tx1"/>
                        </a:solidFill>
                        <a:effectLst/>
                        <a:latin typeface="+mn-lt"/>
                        <a:ea typeface="+mn-ea"/>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1" indent="0" algn="l" defTabSz="914400" rtl="0" eaLnBrk="1" latinLnBrk="0" hangingPunct="1">
                        <a:spcBef>
                          <a:spcPct val="0"/>
                        </a:spcBef>
                        <a:spcAft>
                          <a:spcPct val="0"/>
                        </a:spcAft>
                      </a:pPr>
                      <a:r>
                        <a:rPr lang="de" sz="1050" b="1" i="0" strike="noStrike" cap="none" spc="0" baseline="0" dirty="0">
                          <a:solidFill>
                            <a:srgbClr val="000000"/>
                          </a:solidFill>
                          <a:effectLst/>
                          <a:latin typeface="+mn-lt"/>
                          <a:ea typeface="Arial"/>
                          <a:cs typeface="Arial"/>
                        </a:rPr>
                        <a:t>Anzahl untersucht</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lnSpc>
                          <a:spcPct val="90000"/>
                        </a:lnSpc>
                        <a:spcBef>
                          <a:spcPts val="600"/>
                        </a:spcBef>
                      </a:pPr>
                      <a:r>
                        <a:rPr lang="de" sz="1000" b="0" i="0" strike="noStrike" cap="none" spc="0" baseline="0" dirty="0">
                          <a:solidFill>
                            <a:srgbClr val="000000"/>
                          </a:solidFill>
                          <a:effectLst/>
                          <a:latin typeface="+mn-lt"/>
                          <a:ea typeface="Arial"/>
                          <a:cs typeface="Arial"/>
                        </a:rPr>
                        <a:t>&gt; 250.000</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dirty="0">
                          <a:solidFill>
                            <a:srgbClr val="000000"/>
                          </a:solidFill>
                          <a:effectLst/>
                          <a:latin typeface="+mn-lt"/>
                          <a:ea typeface="Arial"/>
                          <a:cs typeface="Arial"/>
                        </a:rPr>
                        <a:t>&gt; 4.400</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25,738</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20.000 </a:t>
                      </a:r>
                      <a:r>
                        <a:rPr lang="de" sz="1000" b="0" i="1" strike="noStrike" cap="none" spc="0" baseline="0">
                          <a:solidFill>
                            <a:srgbClr val="000000"/>
                          </a:solidFill>
                          <a:effectLst/>
                          <a:latin typeface="+mn-lt"/>
                          <a:ea typeface="Arial"/>
                          <a:cs typeface="Arial"/>
                        </a:rPr>
                        <a:t>(Soll)</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20.000 </a:t>
                      </a:r>
                      <a:r>
                        <a:rPr lang="de" sz="1000" b="0" i="1" strike="noStrike" cap="none" spc="0" baseline="0">
                          <a:solidFill>
                            <a:srgbClr val="000000"/>
                          </a:solidFill>
                          <a:effectLst/>
                          <a:latin typeface="+mn-lt"/>
                          <a:ea typeface="Arial"/>
                          <a:cs typeface="Arial"/>
                        </a:rPr>
                        <a:t>(Soll)</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1341897620"/>
                  </a:ext>
                </a:extLst>
              </a:tr>
              <a:tr h="417841">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1950" marR="0" lvl="1" indent="0" algn="l" defTabSz="914400" rtl="0" eaLnBrk="1" latinLnBrk="0" hangingPunct="1">
                        <a:spcBef>
                          <a:spcPct val="0"/>
                        </a:spcBef>
                        <a:spcAft>
                          <a:spcPct val="0"/>
                        </a:spcAft>
                      </a:pPr>
                      <a:endParaRPr lang="en-US" sz="1050" b="1" kern="1200">
                        <a:solidFill>
                          <a:schemeClr val="tx1"/>
                        </a:solidFill>
                        <a:effectLst/>
                        <a:latin typeface="+mn-lt"/>
                        <a:ea typeface="+mn-ea"/>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1" indent="0" algn="l" defTabSz="914400" rtl="0" eaLnBrk="1" latinLnBrk="0" hangingPunct="1">
                        <a:spcBef>
                          <a:spcPct val="0"/>
                        </a:spcBef>
                        <a:spcAft>
                          <a:spcPct val="0"/>
                        </a:spcAft>
                      </a:pPr>
                      <a:r>
                        <a:rPr lang="de" sz="1050" b="1" i="0" strike="noStrike" cap="none" spc="0" baseline="0" dirty="0">
                          <a:solidFill>
                            <a:srgbClr val="000000"/>
                          </a:solidFill>
                          <a:effectLst/>
                          <a:latin typeface="+mn-lt"/>
                          <a:ea typeface="Arial"/>
                          <a:cs typeface="Arial"/>
                        </a:rPr>
                        <a:t>Früherken-nungs-Tools</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lnSpc>
                          <a:spcPct val="90000"/>
                        </a:lnSpc>
                        <a:spcBef>
                          <a:spcPts val="600"/>
                        </a:spcBef>
                      </a:pPr>
                      <a:r>
                        <a:rPr lang="de" sz="1000" b="0" i="0" strike="noStrike" cap="none" spc="0" baseline="0" dirty="0">
                          <a:solidFill>
                            <a:srgbClr val="000000"/>
                          </a:solidFill>
                          <a:effectLst/>
                          <a:latin typeface="+mn-lt"/>
                          <a:ea typeface="Arial"/>
                          <a:cs typeface="Arial"/>
                        </a:rPr>
                        <a:t>IAk</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ts val="0"/>
                        </a:spcAft>
                        <a:buClrTx/>
                        <a:buSzTx/>
                        <a:buFontTx/>
                        <a:buNone/>
                        <a:tabLst/>
                        <a:defRPr/>
                      </a:pPr>
                      <a:r>
                        <a:rPr kumimoji="0" lang="de" sz="1000" b="0" i="0" u="none" strike="noStrike" kern="1200" cap="none" spc="0" normalizeH="0" baseline="0" noProof="0" dirty="0">
                          <a:ln>
                            <a:noFill/>
                          </a:ln>
                          <a:solidFill>
                            <a:srgbClr val="000000"/>
                          </a:solidFill>
                          <a:effectLst/>
                          <a:uLnTx/>
                          <a:uFillTx/>
                          <a:latin typeface="+mn-lt"/>
                          <a:ea typeface="Arial"/>
                          <a:cs typeface="Arial"/>
                        </a:rPr>
                        <a:t>IAk</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ts val="0"/>
                        </a:spcAft>
                        <a:buClrTx/>
                        <a:buSzTx/>
                        <a:buFontTx/>
                        <a:buNone/>
                        <a:tabLst/>
                        <a:defRPr/>
                      </a:pPr>
                      <a:r>
                        <a:rPr kumimoji="0" lang="de" sz="1000" b="0" i="0" u="none" strike="noStrike" kern="1200" cap="none" spc="0" normalizeH="0" baseline="0" noProof="0" dirty="0">
                          <a:ln>
                            <a:noFill/>
                          </a:ln>
                          <a:solidFill>
                            <a:srgbClr val="000000"/>
                          </a:solidFill>
                          <a:effectLst/>
                          <a:uLnTx/>
                          <a:uFillTx/>
                          <a:latin typeface="+mn-lt"/>
                          <a:ea typeface="Arial"/>
                          <a:cs typeface="Arial"/>
                        </a:rPr>
                        <a:t>IAk</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ts val="0"/>
                        </a:spcAft>
                        <a:buClrTx/>
                        <a:buSzTx/>
                        <a:buFontTx/>
                        <a:buNone/>
                        <a:tabLst/>
                        <a:defRPr/>
                      </a:pPr>
                      <a:r>
                        <a:rPr kumimoji="0" lang="de" sz="1000" b="0" i="0" u="none" strike="noStrike" kern="1200" cap="none" spc="0" normalizeH="0" baseline="0" noProof="0" dirty="0">
                          <a:ln>
                            <a:noFill/>
                          </a:ln>
                          <a:solidFill>
                            <a:srgbClr val="000000"/>
                          </a:solidFill>
                          <a:effectLst/>
                          <a:uLnTx/>
                          <a:uFillTx/>
                          <a:latin typeface="+mn-lt"/>
                          <a:ea typeface="Arial"/>
                          <a:cs typeface="Arial"/>
                        </a:rPr>
                        <a:t>IAk</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685800" rtl="0" eaLnBrk="1" fontAlgn="auto" latinLnBrk="0" hangingPunct="1">
                        <a:lnSpc>
                          <a:spcPct val="90000"/>
                        </a:lnSpc>
                        <a:spcBef>
                          <a:spcPts val="600"/>
                        </a:spcBef>
                        <a:spcAft>
                          <a:spcPts val="0"/>
                        </a:spcAft>
                        <a:buClrTx/>
                        <a:buSzTx/>
                        <a:buFontTx/>
                        <a:buNone/>
                        <a:tabLst/>
                        <a:defRPr/>
                      </a:pPr>
                      <a:r>
                        <a:rPr kumimoji="0" lang="de" sz="1000" b="0" i="0" u="none" strike="noStrike" kern="1200" cap="none" spc="0" normalizeH="0" baseline="0" noProof="0" dirty="0">
                          <a:ln>
                            <a:noFill/>
                          </a:ln>
                          <a:solidFill>
                            <a:srgbClr val="000000"/>
                          </a:solidFill>
                          <a:effectLst/>
                          <a:uLnTx/>
                          <a:uFillTx/>
                          <a:latin typeface="+mn-lt"/>
                          <a:ea typeface="Arial"/>
                          <a:cs typeface="Arial"/>
                        </a:rPr>
                        <a:t>IAk</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1684111670"/>
                  </a:ext>
                </a:extLst>
              </a:tr>
              <a:tr h="417841">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1950" marR="0" lvl="1" indent="0" algn="l" defTabSz="914400" rtl="0" eaLnBrk="1" latinLnBrk="0" hangingPunct="1">
                        <a:spcBef>
                          <a:spcPct val="0"/>
                        </a:spcBef>
                        <a:spcAft>
                          <a:spcPct val="0"/>
                        </a:spcAft>
                      </a:pPr>
                      <a:endParaRPr lang="en-US" sz="1050" b="1" kern="1200">
                        <a:solidFill>
                          <a:schemeClr val="tx1"/>
                        </a:solidFill>
                        <a:effectLst/>
                        <a:latin typeface="+mn-lt"/>
                        <a:ea typeface="+mn-ea"/>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1" indent="0" algn="l" defTabSz="914400" rtl="0" eaLnBrk="1" latinLnBrk="0" hangingPunct="1">
                        <a:spcBef>
                          <a:spcPct val="0"/>
                        </a:spcBef>
                        <a:spcAft>
                          <a:spcPct val="0"/>
                        </a:spcAft>
                      </a:pPr>
                      <a:r>
                        <a:rPr lang="de" sz="1050" b="1" i="0" strike="noStrike" cap="none" spc="0" baseline="0" dirty="0">
                          <a:solidFill>
                            <a:srgbClr val="000000"/>
                          </a:solidFill>
                          <a:effectLst/>
                          <a:latin typeface="+mn-lt"/>
                          <a:ea typeface="Arial"/>
                          <a:cs typeface="Arial"/>
                        </a:rPr>
                        <a:t>untersuchte IAk</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lnSpc>
                          <a:spcPct val="90000"/>
                        </a:lnSpc>
                        <a:spcBef>
                          <a:spcPts val="600"/>
                        </a:spcBef>
                      </a:pPr>
                      <a:r>
                        <a:rPr lang="de" sz="1000" b="0" i="0" strike="noStrike" cap="none" spc="0" baseline="0">
                          <a:solidFill>
                            <a:srgbClr val="000000"/>
                          </a:solidFill>
                          <a:effectLst/>
                          <a:latin typeface="+mn-lt"/>
                          <a:ea typeface="Arial"/>
                          <a:cs typeface="Arial"/>
                        </a:rPr>
                        <a:t>ICA, IA-2A, GADA, IAA</a:t>
                      </a:r>
                      <a:r>
                        <a:rPr lang="de" sz="1000" b="0" i="0" strike="noStrike" cap="none" spc="0" baseline="30000">
                          <a:solidFill>
                            <a:srgbClr val="000000"/>
                          </a:solidFill>
                          <a:effectLst/>
                          <a:latin typeface="+mn-lt"/>
                          <a:ea typeface="Times New Roman"/>
                          <a:cs typeface="Times New Roman"/>
                        </a:rPr>
                        <a:t>†</a:t>
                      </a:r>
                      <a:endParaRPr lang="en-US" sz="1000" baseline="30000">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IAA, GADA, IA-2A, ZnT8A</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a:solidFill>
                            <a:srgbClr val="000000"/>
                          </a:solidFill>
                          <a:effectLst/>
                          <a:latin typeface="+mn-lt"/>
                          <a:ea typeface="Arial"/>
                          <a:cs typeface="Arial"/>
                        </a:rPr>
                        <a:t>IAA, GADA, IA-2A, ZnT8A, tTGA</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dirty="0">
                          <a:solidFill>
                            <a:srgbClr val="000000"/>
                          </a:solidFill>
                          <a:effectLst/>
                          <a:latin typeface="+mn-lt"/>
                          <a:ea typeface="Arial"/>
                          <a:cs typeface="Arial"/>
                        </a:rPr>
                        <a:t>IAA, GADA, IA-2A, ZnT8A</a:t>
                      </a:r>
                      <a:endParaRPr lang="en-US" sz="1000" i="1" dirty="0">
                        <a:latin typeface="+mn-lt"/>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kern="1200" cap="none" spc="0" baseline="0" dirty="0">
                          <a:solidFill>
                            <a:srgbClr val="000000"/>
                          </a:solidFill>
                          <a:effectLst/>
                          <a:latin typeface="Arial"/>
                          <a:ea typeface="Arial"/>
                          <a:cs typeface="Arial"/>
                        </a:rPr>
                        <a:t>IAA, GADA, IA-2A, ZnT8A</a:t>
                      </a:r>
                      <a:endParaRPr lang="en-US" sz="1000" i="1" kern="1200" dirty="0">
                        <a:solidFill>
                          <a:schemeClr val="dk1"/>
                        </a:solidFill>
                        <a:latin typeface="Arial"/>
                        <a:ea typeface="Arial"/>
                        <a:cs typeface="Aria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635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2126095574"/>
                  </a:ext>
                </a:extLst>
              </a:tr>
              <a:tr h="417841">
                <a:tc>
                  <a:txBody>
                    <a:bodyPr/>
                    <a:lstStyle>
                      <a:lvl1pPr marL="0" algn="l" defTabSz="685800" rtl="0" eaLnBrk="1" latinLnBrk="0" hangingPunct="1">
                        <a:defRPr sz="1350" b="1" kern="1200">
                          <a:solidFill>
                            <a:schemeClr val="lt1"/>
                          </a:solidFill>
                          <a:latin typeface="Arial"/>
                          <a:ea typeface="Arial"/>
                          <a:cs typeface="Arial"/>
                        </a:defRPr>
                      </a:lvl1pPr>
                      <a:lvl2pPr marL="342900" algn="l" defTabSz="685800" rtl="0" eaLnBrk="1" latinLnBrk="0" hangingPunct="1">
                        <a:defRPr sz="1350" b="1" kern="1200">
                          <a:solidFill>
                            <a:schemeClr val="lt1"/>
                          </a:solidFill>
                          <a:latin typeface="Arial"/>
                          <a:ea typeface="Arial"/>
                          <a:cs typeface="Arial"/>
                        </a:defRPr>
                      </a:lvl2pPr>
                      <a:lvl3pPr marL="685800" algn="l" defTabSz="685800" rtl="0" eaLnBrk="1" latinLnBrk="0" hangingPunct="1">
                        <a:defRPr sz="1350" b="1" kern="1200">
                          <a:solidFill>
                            <a:schemeClr val="lt1"/>
                          </a:solidFill>
                          <a:latin typeface="Arial"/>
                          <a:ea typeface="Arial"/>
                          <a:cs typeface="Arial"/>
                        </a:defRPr>
                      </a:lvl3pPr>
                      <a:lvl4pPr marL="1028700" algn="l" defTabSz="685800" rtl="0" eaLnBrk="1" latinLnBrk="0" hangingPunct="1">
                        <a:defRPr sz="1350" b="1" kern="1200">
                          <a:solidFill>
                            <a:schemeClr val="lt1"/>
                          </a:solidFill>
                          <a:latin typeface="Arial"/>
                          <a:ea typeface="Arial"/>
                          <a:cs typeface="Arial"/>
                        </a:defRPr>
                      </a:lvl4pPr>
                      <a:lvl5pPr marL="1371600" algn="l" defTabSz="685800" rtl="0" eaLnBrk="1" latinLnBrk="0" hangingPunct="1">
                        <a:defRPr sz="1350" b="1" kern="1200">
                          <a:solidFill>
                            <a:schemeClr val="lt1"/>
                          </a:solidFill>
                          <a:latin typeface="Arial"/>
                          <a:ea typeface="Arial"/>
                          <a:cs typeface="Arial"/>
                        </a:defRPr>
                      </a:lvl5pPr>
                      <a:lvl6pPr marL="1714500" algn="l" defTabSz="685800" rtl="0" eaLnBrk="1" latinLnBrk="0" hangingPunct="1">
                        <a:defRPr sz="1350" b="1" kern="1200">
                          <a:solidFill>
                            <a:schemeClr val="lt1"/>
                          </a:solidFill>
                          <a:latin typeface="Arial"/>
                          <a:ea typeface="Arial"/>
                          <a:cs typeface="Arial"/>
                        </a:defRPr>
                      </a:lvl6pPr>
                      <a:lvl7pPr marL="2057400" algn="l" defTabSz="685800" rtl="0" eaLnBrk="1" latinLnBrk="0" hangingPunct="1">
                        <a:defRPr sz="1350" b="1" kern="1200">
                          <a:solidFill>
                            <a:schemeClr val="lt1"/>
                          </a:solidFill>
                          <a:latin typeface="Arial"/>
                          <a:ea typeface="Arial"/>
                          <a:cs typeface="Arial"/>
                        </a:defRPr>
                      </a:lvl7pPr>
                      <a:lvl8pPr marL="2400300" algn="l" defTabSz="685800" rtl="0" eaLnBrk="1" latinLnBrk="0" hangingPunct="1">
                        <a:defRPr sz="1350" b="1" kern="1200">
                          <a:solidFill>
                            <a:schemeClr val="lt1"/>
                          </a:solidFill>
                          <a:latin typeface="Arial"/>
                          <a:ea typeface="Arial"/>
                          <a:cs typeface="Arial"/>
                        </a:defRPr>
                      </a:lvl8pPr>
                      <a:lvl9pPr marL="2743200" algn="l" defTabSz="685800" rtl="0" eaLnBrk="1" latinLnBrk="0" hangingPunct="1">
                        <a:defRPr sz="1350" b="1" kern="1200">
                          <a:solidFill>
                            <a:schemeClr val="lt1"/>
                          </a:solidFill>
                          <a:latin typeface="Arial"/>
                          <a:ea typeface="Arial"/>
                          <a:cs typeface="Arial"/>
                        </a:defRPr>
                      </a:lvl9pPr>
                    </a:lstStyle>
                    <a:p>
                      <a:pPr marL="361950" marR="0" lvl="1" indent="0" algn="l" defTabSz="914400" rtl="0" eaLnBrk="1" latinLnBrk="0" hangingPunct="1">
                        <a:spcBef>
                          <a:spcPct val="0"/>
                        </a:spcBef>
                        <a:spcAft>
                          <a:spcPct val="0"/>
                        </a:spcAft>
                      </a:pPr>
                      <a:endParaRPr lang="en-US" sz="1050" b="1" kern="1200">
                        <a:solidFill>
                          <a:schemeClr val="tx1"/>
                        </a:solidFill>
                        <a:effectLst/>
                        <a:latin typeface="+mn-lt"/>
                        <a:ea typeface="+mn-ea"/>
                        <a:cs typeface="Arial" panose="020B0604020202020204" pitchFamily="34" charset="0"/>
                      </a:endParaRPr>
                    </a:p>
                  </a:txBody>
                  <a:tcPr marL="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1" indent="0" algn="l" defTabSz="914400" rtl="0" eaLnBrk="1" latinLnBrk="0" hangingPunct="1">
                        <a:spcBef>
                          <a:spcPct val="0"/>
                        </a:spcBef>
                        <a:spcAft>
                          <a:spcPct val="0"/>
                        </a:spcAft>
                      </a:pPr>
                      <a:r>
                        <a:rPr lang="de" sz="1050" b="1" i="0" strike="noStrike" cap="none" spc="0" baseline="0" dirty="0">
                          <a:solidFill>
                            <a:srgbClr val="000000"/>
                          </a:solidFill>
                          <a:effectLst/>
                          <a:latin typeface="+mn-lt"/>
                          <a:ea typeface="Arial"/>
                          <a:cs typeface="Arial"/>
                        </a:rPr>
                        <a:t>Positiv getestet</a:t>
                      </a:r>
                    </a:p>
                  </a:txBody>
                  <a:tcPr marL="81000" marR="38576" marT="27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algn="ctr">
                        <a:lnSpc>
                          <a:spcPct val="90000"/>
                        </a:lnSpc>
                        <a:spcBef>
                          <a:spcPts val="600"/>
                        </a:spcBef>
                      </a:pPr>
                      <a:r>
                        <a:rPr lang="de" sz="1000" b="0" i="0" strike="noStrike" cap="none" spc="0" baseline="0" dirty="0">
                          <a:solidFill>
                            <a:srgbClr val="000000"/>
                          </a:solidFill>
                          <a:effectLst/>
                          <a:latin typeface="+mn-lt"/>
                          <a:ea typeface="Arial"/>
                          <a:cs typeface="Arial"/>
                        </a:rPr>
                        <a:t>≥ 2 AA+: 2.5 %</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dirty="0">
                          <a:solidFill>
                            <a:srgbClr val="000000"/>
                          </a:solidFill>
                          <a:effectLst/>
                          <a:latin typeface="+mn-lt"/>
                          <a:ea typeface="Arial"/>
                          <a:cs typeface="Arial"/>
                        </a:rPr>
                        <a:t>≥ 2 AA+: 2.6 %</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D0EAEA">
                        <a:alpha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0" strike="noStrike" cap="none" spc="0" baseline="0" dirty="0">
                          <a:solidFill>
                            <a:srgbClr val="000000"/>
                          </a:solidFill>
                          <a:effectLst/>
                          <a:latin typeface="+mn-lt"/>
                          <a:ea typeface="Arial"/>
                          <a:cs typeface="Arial"/>
                        </a:rPr>
                        <a:t>≥ 2 AA+: 0.52 %</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1" strike="noStrike" cap="none" spc="0" baseline="0">
                          <a:solidFill>
                            <a:srgbClr val="000000"/>
                          </a:solidFill>
                          <a:effectLst/>
                          <a:latin typeface="+mn-lt"/>
                          <a:ea typeface="Arial"/>
                          <a:cs typeface="Arial"/>
                        </a:rPr>
                        <a:t>N/A</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AFDDD9">
                        <a:lumMod val="20000"/>
                        <a:lumOff val="80000"/>
                      </a:srgbClr>
                    </a:solidFill>
                  </a:tcPr>
                </a:tc>
                <a:tc>
                  <a:txBody>
                    <a:bodyPr/>
                    <a:lstStyle>
                      <a:lvl1pPr marL="0" algn="l" defTabSz="685800" rtl="0" eaLnBrk="1" latinLnBrk="0" hangingPunct="1">
                        <a:defRPr sz="1350" kern="1200">
                          <a:solidFill>
                            <a:schemeClr val="dk1"/>
                          </a:solidFill>
                          <a:latin typeface="Arial"/>
                          <a:ea typeface="Arial"/>
                          <a:cs typeface="Arial"/>
                        </a:defRPr>
                      </a:lvl1pPr>
                      <a:lvl2pPr marL="342900" algn="l" defTabSz="685800" rtl="0" eaLnBrk="1" latinLnBrk="0" hangingPunct="1">
                        <a:defRPr sz="1350" kern="1200">
                          <a:solidFill>
                            <a:schemeClr val="dk1"/>
                          </a:solidFill>
                          <a:latin typeface="Arial"/>
                          <a:ea typeface="Arial"/>
                          <a:cs typeface="Arial"/>
                        </a:defRPr>
                      </a:lvl2pPr>
                      <a:lvl3pPr marL="685800" algn="l" defTabSz="685800" rtl="0" eaLnBrk="1" latinLnBrk="0" hangingPunct="1">
                        <a:defRPr sz="1350" kern="1200">
                          <a:solidFill>
                            <a:schemeClr val="dk1"/>
                          </a:solidFill>
                          <a:latin typeface="Arial"/>
                          <a:ea typeface="Arial"/>
                          <a:cs typeface="Arial"/>
                        </a:defRPr>
                      </a:lvl3pPr>
                      <a:lvl4pPr marL="1028700" algn="l" defTabSz="685800" rtl="0" eaLnBrk="1" latinLnBrk="0" hangingPunct="1">
                        <a:defRPr sz="1350" kern="1200">
                          <a:solidFill>
                            <a:schemeClr val="dk1"/>
                          </a:solidFill>
                          <a:latin typeface="Arial"/>
                          <a:ea typeface="Arial"/>
                          <a:cs typeface="Arial"/>
                        </a:defRPr>
                      </a:lvl4pPr>
                      <a:lvl5pPr marL="1371600" algn="l" defTabSz="685800" rtl="0" eaLnBrk="1" latinLnBrk="0" hangingPunct="1">
                        <a:defRPr sz="1350" kern="1200">
                          <a:solidFill>
                            <a:schemeClr val="dk1"/>
                          </a:solidFill>
                          <a:latin typeface="Arial"/>
                          <a:ea typeface="Arial"/>
                          <a:cs typeface="Arial"/>
                        </a:defRPr>
                      </a:lvl5pPr>
                      <a:lvl6pPr marL="1714500" algn="l" defTabSz="685800" rtl="0" eaLnBrk="1" latinLnBrk="0" hangingPunct="1">
                        <a:defRPr sz="1350" kern="1200">
                          <a:solidFill>
                            <a:schemeClr val="dk1"/>
                          </a:solidFill>
                          <a:latin typeface="Arial"/>
                          <a:ea typeface="Arial"/>
                          <a:cs typeface="Arial"/>
                        </a:defRPr>
                      </a:lvl6pPr>
                      <a:lvl7pPr marL="2057400" algn="l" defTabSz="685800" rtl="0" eaLnBrk="1" latinLnBrk="0" hangingPunct="1">
                        <a:defRPr sz="1350" kern="1200">
                          <a:solidFill>
                            <a:schemeClr val="dk1"/>
                          </a:solidFill>
                          <a:latin typeface="Arial"/>
                          <a:ea typeface="Arial"/>
                          <a:cs typeface="Arial"/>
                        </a:defRPr>
                      </a:lvl7pPr>
                      <a:lvl8pPr marL="2400300" algn="l" defTabSz="685800" rtl="0" eaLnBrk="1" latinLnBrk="0" hangingPunct="1">
                        <a:defRPr sz="1350" kern="1200">
                          <a:solidFill>
                            <a:schemeClr val="dk1"/>
                          </a:solidFill>
                          <a:latin typeface="Arial"/>
                          <a:ea typeface="Arial"/>
                          <a:cs typeface="Arial"/>
                        </a:defRPr>
                      </a:lvl8pPr>
                      <a:lvl9pPr marL="2743200" algn="l" defTabSz="685800"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90000"/>
                        </a:lnSpc>
                        <a:spcBef>
                          <a:spcPts val="600"/>
                        </a:spcBef>
                        <a:spcAft>
                          <a:spcPct val="0"/>
                        </a:spcAft>
                        <a:buClrTx/>
                        <a:buSzTx/>
                        <a:buFontTx/>
                        <a:buNone/>
                        <a:defRPr/>
                      </a:pPr>
                      <a:r>
                        <a:rPr lang="de" sz="1000" b="0" i="1" strike="noStrike" cap="none" spc="0" baseline="0" dirty="0">
                          <a:solidFill>
                            <a:srgbClr val="000000"/>
                          </a:solidFill>
                          <a:effectLst/>
                          <a:latin typeface="+mn-lt"/>
                          <a:ea typeface="Arial"/>
                          <a:cs typeface="Arial"/>
                        </a:rPr>
                        <a:t>N/A</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4186804719"/>
                  </a:ext>
                </a:extLst>
              </a:tr>
            </a:tbl>
          </a:graphicData>
        </a:graphic>
      </p:graphicFrame>
      <p:sp>
        <p:nvSpPr>
          <p:cNvPr id="36" name="Rectangle: Rounded Corners 5">
            <a:extLst>
              <a:ext uri="{FF2B5EF4-FFF2-40B4-BE49-F238E27FC236}">
                <a16:creationId xmlns:a16="http://schemas.microsoft.com/office/drawing/2014/main" id="{1598BB38-1C21-E9B8-9BC8-0C6027DBFA10}"/>
              </a:ext>
            </a:extLst>
          </p:cNvPr>
          <p:cNvSpPr/>
          <p:nvPr/>
        </p:nvSpPr>
        <p:spPr>
          <a:xfrm>
            <a:off x="2216750" y="896338"/>
            <a:ext cx="1161000" cy="243000"/>
          </a:xfrm>
          <a:prstGeom prst="roundRect">
            <a:avLst>
              <a:gd name="adj" fmla="val 50000"/>
            </a:avLst>
          </a:prstGeom>
          <a:solidFill>
            <a:sysClr val="window" lastClr="FFFFFF">
              <a:lumMod val="65000"/>
            </a:sysClr>
          </a:solidFill>
          <a:ln w="25400" cap="flat" cmpd="sng" algn="ctr">
            <a:noFill/>
            <a:prstDash val="solid"/>
          </a:ln>
          <a:effectLst/>
        </p:spPr>
        <p:txBody>
          <a:bodyPr lIns="0" rIns="0" rtlCol="0" anchor="ctr"/>
          <a:lstStyle/>
          <a:p>
            <a:pPr marL="0" marR="0" lvl="0" indent="0" algn="ctr" defTabSz="514337" rtl="0" eaLnBrk="1" fontAlgn="auto" latinLnBrk="0" hangingPunct="1">
              <a:lnSpc>
                <a:spcPct val="90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Trialnet TN01</a:t>
            </a:r>
            <a:r>
              <a:rPr kumimoji="0" lang="de" sz="1000" b="0" i="0" u="none" strike="noStrike" kern="0" cap="none" spc="0" normalizeH="0" baseline="30000" noProof="0" dirty="0">
                <a:ln>
                  <a:noFill/>
                </a:ln>
                <a:solidFill>
                  <a:srgbClr val="FFFFFF"/>
                </a:solidFill>
                <a:effectLst/>
                <a:uLnTx/>
                <a:uFillTx/>
                <a:ea typeface="Arial"/>
                <a:cs typeface="Arial"/>
              </a:rPr>
              <a:t>1</a:t>
            </a:r>
          </a:p>
        </p:txBody>
      </p:sp>
      <p:sp>
        <p:nvSpPr>
          <p:cNvPr id="37" name="Rectangle: Rounded Corners 5">
            <a:extLst>
              <a:ext uri="{FF2B5EF4-FFF2-40B4-BE49-F238E27FC236}">
                <a16:creationId xmlns:a16="http://schemas.microsoft.com/office/drawing/2014/main" id="{89310BFB-7B8D-C20C-7266-C46119B61C67}"/>
              </a:ext>
            </a:extLst>
          </p:cNvPr>
          <p:cNvSpPr/>
          <p:nvPr/>
        </p:nvSpPr>
        <p:spPr>
          <a:xfrm>
            <a:off x="3530932" y="896338"/>
            <a:ext cx="1161000" cy="243000"/>
          </a:xfrm>
          <a:prstGeom prst="roundRect">
            <a:avLst>
              <a:gd name="adj" fmla="val 50000"/>
            </a:avLst>
          </a:prstGeom>
          <a:solidFill>
            <a:srgbClr val="347475"/>
          </a:solidFill>
          <a:ln w="25400" cap="flat" cmpd="sng" algn="ctr">
            <a:noFill/>
            <a:prstDash val="solid"/>
          </a:ln>
          <a:effectLst/>
        </p:spPr>
        <p:txBody>
          <a:bodyPr lIns="0" rIns="0" rtlCol="0" anchor="ctr"/>
          <a:lstStyle/>
          <a:p>
            <a:pPr marL="0" marR="0" lvl="0" indent="0" algn="ctr" defTabSz="514337" rtl="0" eaLnBrk="1" fontAlgn="auto" latinLnBrk="0" hangingPunct="1">
              <a:lnSpc>
                <a:spcPct val="90000"/>
              </a:lnSpc>
              <a:spcBef>
                <a:spcPct val="0"/>
              </a:spcBef>
              <a:spcAft>
                <a:spcPct val="0"/>
              </a:spcAft>
              <a:buClrTx/>
              <a:buSzTx/>
              <a:buFontTx/>
              <a:buNone/>
              <a:tabLst/>
              <a:defRPr/>
            </a:pPr>
            <a:r>
              <a:rPr kumimoji="0" lang="de" sz="1000" b="0" i="0" u="none" strike="noStrike" kern="0" cap="none" spc="0" normalizeH="0" baseline="0" noProof="0">
                <a:ln>
                  <a:noFill/>
                </a:ln>
                <a:solidFill>
                  <a:srgbClr val="FFFFFF"/>
                </a:solidFill>
                <a:effectLst/>
                <a:uLnTx/>
                <a:uFillTx/>
                <a:ea typeface="Arial"/>
                <a:cs typeface="Arial"/>
              </a:rPr>
              <a:t>INNODIA</a:t>
            </a:r>
            <a:r>
              <a:rPr kumimoji="0" lang="de" sz="1000" b="0" i="0" u="none" strike="noStrike" kern="0" cap="none" spc="0" normalizeH="0" baseline="30000" noProof="0">
                <a:ln>
                  <a:noFill/>
                </a:ln>
                <a:solidFill>
                  <a:srgbClr val="FFFFFF"/>
                </a:solidFill>
                <a:effectLst/>
                <a:uLnTx/>
                <a:uFillTx/>
                <a:ea typeface="Arial"/>
                <a:cs typeface="Arial"/>
              </a:rPr>
              <a:t>1,2</a:t>
            </a:r>
          </a:p>
        </p:txBody>
      </p:sp>
      <p:sp>
        <p:nvSpPr>
          <p:cNvPr id="38" name="Rectangle: Rounded Corners 20">
            <a:extLst>
              <a:ext uri="{FF2B5EF4-FFF2-40B4-BE49-F238E27FC236}">
                <a16:creationId xmlns:a16="http://schemas.microsoft.com/office/drawing/2014/main" id="{36C55D53-CFD3-7967-1BA6-EED32A34FAA0}"/>
              </a:ext>
            </a:extLst>
          </p:cNvPr>
          <p:cNvSpPr/>
          <p:nvPr/>
        </p:nvSpPr>
        <p:spPr>
          <a:xfrm>
            <a:off x="486897" y="1196381"/>
            <a:ext cx="396900" cy="3211034"/>
          </a:xfrm>
          <a:prstGeom prst="roundRect">
            <a:avLst>
              <a:gd name="adj" fmla="val 50000"/>
            </a:avLst>
          </a:prstGeom>
          <a:solidFill>
            <a:srgbClr val="AFDDD9">
              <a:lumMod val="60000"/>
              <a:lumOff val="40000"/>
            </a:srgbClr>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grpSp>
        <p:nvGrpSpPr>
          <p:cNvPr id="39" name="Group 2">
            <a:extLst>
              <a:ext uri="{FF2B5EF4-FFF2-40B4-BE49-F238E27FC236}">
                <a16:creationId xmlns:a16="http://schemas.microsoft.com/office/drawing/2014/main" id="{310B80E6-250A-B4B1-367D-24808B175637}"/>
              </a:ext>
            </a:extLst>
          </p:cNvPr>
          <p:cNvGrpSpPr/>
          <p:nvPr/>
        </p:nvGrpSpPr>
        <p:grpSpPr>
          <a:xfrm>
            <a:off x="480929" y="1246815"/>
            <a:ext cx="396107" cy="396107"/>
            <a:chOff x="352425" y="2263199"/>
            <a:chExt cx="528143" cy="528143"/>
          </a:xfrm>
        </p:grpSpPr>
        <p:sp>
          <p:nvSpPr>
            <p:cNvPr id="40" name="Oval 12">
              <a:extLst>
                <a:ext uri="{FF2B5EF4-FFF2-40B4-BE49-F238E27FC236}">
                  <a16:creationId xmlns:a16="http://schemas.microsoft.com/office/drawing/2014/main" id="{338A4962-A0EB-E295-4FED-BC3AE5CCB9BE}"/>
                </a:ext>
              </a:extLst>
            </p:cNvPr>
            <p:cNvSpPr>
              <a:spLocks noChangeAspect="1"/>
            </p:cNvSpPr>
            <p:nvPr/>
          </p:nvSpPr>
          <p:spPr>
            <a:xfrm>
              <a:off x="352425" y="2263199"/>
              <a:ext cx="528143" cy="528143"/>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pic>
          <p:nvPicPr>
            <p:cNvPr id="41" name="Graphic 4" descr="Map with pin outline">
              <a:extLst>
                <a:ext uri="{FF2B5EF4-FFF2-40B4-BE49-F238E27FC236}">
                  <a16:creationId xmlns:a16="http://schemas.microsoft.com/office/drawing/2014/main" id="{F4B94315-4106-7AC2-24A6-61BF5F14628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2470" y="2323244"/>
              <a:ext cx="408053" cy="408053"/>
            </a:xfrm>
            <a:prstGeom prst="rect">
              <a:avLst/>
            </a:prstGeom>
          </p:spPr>
        </p:pic>
      </p:grpSp>
      <p:grpSp>
        <p:nvGrpSpPr>
          <p:cNvPr id="42" name="Group 5">
            <a:extLst>
              <a:ext uri="{FF2B5EF4-FFF2-40B4-BE49-F238E27FC236}">
                <a16:creationId xmlns:a16="http://schemas.microsoft.com/office/drawing/2014/main" id="{9C78F874-9FAB-0910-B6A5-3C03BB8070E6}"/>
              </a:ext>
            </a:extLst>
          </p:cNvPr>
          <p:cNvGrpSpPr/>
          <p:nvPr/>
        </p:nvGrpSpPr>
        <p:grpSpPr>
          <a:xfrm>
            <a:off x="486638" y="1730541"/>
            <a:ext cx="396107" cy="396107"/>
            <a:chOff x="352425" y="3017579"/>
            <a:chExt cx="528143" cy="528143"/>
          </a:xfrm>
        </p:grpSpPr>
        <p:sp>
          <p:nvSpPr>
            <p:cNvPr id="43" name="Oval 12">
              <a:extLst>
                <a:ext uri="{FF2B5EF4-FFF2-40B4-BE49-F238E27FC236}">
                  <a16:creationId xmlns:a16="http://schemas.microsoft.com/office/drawing/2014/main" id="{64F4B261-1B76-F2DF-F4C1-242B4F7A632C}"/>
                </a:ext>
              </a:extLst>
            </p:cNvPr>
            <p:cNvSpPr>
              <a:spLocks noChangeAspect="1"/>
            </p:cNvSpPr>
            <p:nvPr/>
          </p:nvSpPr>
          <p:spPr>
            <a:xfrm>
              <a:off x="352425" y="3017579"/>
              <a:ext cx="528143" cy="528143"/>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pic>
          <p:nvPicPr>
            <p:cNvPr id="44" name="Graphic 7" descr="Group outline">
              <a:extLst>
                <a:ext uri="{FF2B5EF4-FFF2-40B4-BE49-F238E27FC236}">
                  <a16:creationId xmlns:a16="http://schemas.microsoft.com/office/drawing/2014/main" id="{053F3E5A-19D3-FC86-5638-3010FB0F4C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0786" y="3075940"/>
              <a:ext cx="411421" cy="411421"/>
            </a:xfrm>
            <a:prstGeom prst="rect">
              <a:avLst/>
            </a:prstGeom>
          </p:spPr>
        </p:pic>
      </p:grpSp>
      <p:sp>
        <p:nvSpPr>
          <p:cNvPr id="45" name="Oval 12">
            <a:extLst>
              <a:ext uri="{FF2B5EF4-FFF2-40B4-BE49-F238E27FC236}">
                <a16:creationId xmlns:a16="http://schemas.microsoft.com/office/drawing/2014/main" id="{5CA624AD-C6F7-C508-5122-67A520B085B0}"/>
              </a:ext>
            </a:extLst>
          </p:cNvPr>
          <p:cNvSpPr>
            <a:spLocks noChangeAspect="1"/>
          </p:cNvSpPr>
          <p:nvPr/>
        </p:nvSpPr>
        <p:spPr>
          <a:xfrm>
            <a:off x="484124" y="2705839"/>
            <a:ext cx="396107" cy="396107"/>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sp>
        <p:nvSpPr>
          <p:cNvPr id="46" name="Rectangle: Rounded Corners 5">
            <a:extLst>
              <a:ext uri="{FF2B5EF4-FFF2-40B4-BE49-F238E27FC236}">
                <a16:creationId xmlns:a16="http://schemas.microsoft.com/office/drawing/2014/main" id="{9CE9BF30-98E7-9B93-6C82-05A7D57FF1FD}"/>
              </a:ext>
            </a:extLst>
          </p:cNvPr>
          <p:cNvSpPr/>
          <p:nvPr/>
        </p:nvSpPr>
        <p:spPr>
          <a:xfrm>
            <a:off x="4845114" y="896338"/>
            <a:ext cx="1161000" cy="243000"/>
          </a:xfrm>
          <a:prstGeom prst="roundRect">
            <a:avLst>
              <a:gd name="adj" fmla="val 50000"/>
            </a:avLst>
          </a:prstGeom>
          <a:solidFill>
            <a:srgbClr val="CC9C50"/>
          </a:solidFill>
          <a:ln w="25400" cap="flat" cmpd="sng" algn="ctr">
            <a:noFill/>
            <a:prstDash val="solid"/>
          </a:ln>
          <a:effectLst/>
        </p:spPr>
        <p:txBody>
          <a:bodyPr lIns="0" rIns="0" rtlCol="0" anchor="ctr"/>
          <a:lstStyle/>
          <a:p>
            <a:pPr marL="0" marR="0" lvl="0" indent="0" algn="ctr" defTabSz="514337" rtl="0" eaLnBrk="1" fontAlgn="auto" latinLnBrk="0" hangingPunct="1">
              <a:lnSpc>
                <a:spcPct val="90000"/>
              </a:lnSpc>
              <a:spcBef>
                <a:spcPct val="0"/>
              </a:spcBef>
              <a:spcAft>
                <a:spcPct val="0"/>
              </a:spcAft>
              <a:buClrTx/>
              <a:buSzTx/>
              <a:buFontTx/>
              <a:buNone/>
              <a:tabLst/>
              <a:defRPr/>
            </a:pPr>
            <a:r>
              <a:rPr kumimoji="0" lang="de" sz="1000" b="0" i="0" u="none" strike="noStrike" kern="0" cap="none" spc="0" normalizeH="0" baseline="0" noProof="0">
                <a:ln>
                  <a:noFill/>
                </a:ln>
                <a:solidFill>
                  <a:srgbClr val="FFFFFF"/>
                </a:solidFill>
                <a:effectLst/>
                <a:uLnTx/>
                <a:uFillTx/>
                <a:ea typeface="Arial"/>
                <a:cs typeface="Arial"/>
              </a:rPr>
              <a:t>ASK</a:t>
            </a:r>
            <a:r>
              <a:rPr kumimoji="0" lang="de" sz="1000" b="0" i="0" u="none" strike="noStrike" kern="0" cap="none" spc="0" normalizeH="0" baseline="30000" noProof="0">
                <a:ln>
                  <a:noFill/>
                </a:ln>
                <a:solidFill>
                  <a:srgbClr val="FFFFFF"/>
                </a:solidFill>
                <a:effectLst/>
                <a:uLnTx/>
                <a:uFillTx/>
                <a:ea typeface="Arial"/>
                <a:cs typeface="Arial"/>
              </a:rPr>
              <a:t>1</a:t>
            </a:r>
          </a:p>
        </p:txBody>
      </p:sp>
      <p:sp>
        <p:nvSpPr>
          <p:cNvPr id="47" name="Rectangle: Rounded Corners 5">
            <a:extLst>
              <a:ext uri="{FF2B5EF4-FFF2-40B4-BE49-F238E27FC236}">
                <a16:creationId xmlns:a16="http://schemas.microsoft.com/office/drawing/2014/main" id="{863105CE-04D2-35DA-5D20-15831134C142}"/>
              </a:ext>
            </a:extLst>
          </p:cNvPr>
          <p:cNvSpPr/>
          <p:nvPr/>
        </p:nvSpPr>
        <p:spPr>
          <a:xfrm>
            <a:off x="6159297" y="896338"/>
            <a:ext cx="1161000" cy="243000"/>
          </a:xfrm>
          <a:prstGeom prst="roundRect">
            <a:avLst>
              <a:gd name="adj" fmla="val 50000"/>
            </a:avLst>
          </a:prstGeom>
          <a:solidFill>
            <a:srgbClr val="AFDDD9">
              <a:lumMod val="75000"/>
            </a:srgbClr>
          </a:solidFill>
          <a:ln w="25400" cap="flat" cmpd="sng" algn="ctr">
            <a:noFill/>
            <a:prstDash val="solid"/>
          </a:ln>
          <a:effectLst/>
        </p:spPr>
        <p:txBody>
          <a:bodyPr lIns="0" rIns="0" rtlCol="0" anchor="ctr"/>
          <a:lstStyle/>
          <a:p>
            <a:pPr marL="0" marR="0" lvl="0" indent="0" algn="ctr" defTabSz="514337" rtl="0" eaLnBrk="1" fontAlgn="auto" latinLnBrk="0" hangingPunct="1">
              <a:lnSpc>
                <a:spcPct val="90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ELSA</a:t>
            </a:r>
            <a:r>
              <a:rPr kumimoji="0" lang="de" sz="1000" b="0" i="0" u="none" strike="noStrike" kern="0" cap="none" spc="0" normalizeH="0" baseline="30000" noProof="0" dirty="0">
                <a:ln>
                  <a:noFill/>
                </a:ln>
                <a:solidFill>
                  <a:srgbClr val="FFFFFF"/>
                </a:solidFill>
                <a:effectLst/>
                <a:uLnTx/>
                <a:uFillTx/>
                <a:ea typeface="Arial"/>
                <a:cs typeface="Arial"/>
              </a:rPr>
              <a:t>3</a:t>
            </a:r>
          </a:p>
        </p:txBody>
      </p:sp>
      <p:sp>
        <p:nvSpPr>
          <p:cNvPr id="48" name="Rectangle: Rounded Corners 5">
            <a:extLst>
              <a:ext uri="{FF2B5EF4-FFF2-40B4-BE49-F238E27FC236}">
                <a16:creationId xmlns:a16="http://schemas.microsoft.com/office/drawing/2014/main" id="{C648A319-08E7-5750-66B6-917C6F71B772}"/>
              </a:ext>
            </a:extLst>
          </p:cNvPr>
          <p:cNvSpPr/>
          <p:nvPr/>
        </p:nvSpPr>
        <p:spPr>
          <a:xfrm>
            <a:off x="7473480" y="896338"/>
            <a:ext cx="1161000" cy="243000"/>
          </a:xfrm>
          <a:prstGeom prst="roundRect">
            <a:avLst>
              <a:gd name="adj" fmla="val 50000"/>
            </a:avLst>
          </a:prstGeom>
          <a:solidFill>
            <a:srgbClr val="2F3651"/>
          </a:solidFill>
          <a:ln w="25400" cap="flat" cmpd="sng" algn="ctr">
            <a:noFill/>
            <a:prstDash val="solid"/>
          </a:ln>
          <a:effectLst/>
        </p:spPr>
        <p:txBody>
          <a:bodyPr lIns="0" rIns="0" rtlCol="0" anchor="ctr"/>
          <a:lstStyle/>
          <a:p>
            <a:pPr marL="0" marR="0" lvl="0" indent="0" algn="ctr" defTabSz="514337" rtl="0" eaLnBrk="1" fontAlgn="auto" latinLnBrk="0" hangingPunct="1">
              <a:lnSpc>
                <a:spcPct val="90000"/>
              </a:lnSpc>
              <a:spcBef>
                <a:spcPct val="0"/>
              </a:spcBef>
              <a:spcAft>
                <a:spcPct val="0"/>
              </a:spcAft>
              <a:buClrTx/>
              <a:buSzTx/>
              <a:buFontTx/>
              <a:buNone/>
              <a:tabLst/>
              <a:defRPr/>
            </a:pPr>
            <a:r>
              <a:rPr kumimoji="0" lang="de" sz="1000" b="0" i="0" u="none" strike="noStrike" kern="0" cap="none" spc="0" normalizeH="0" baseline="0" noProof="0" dirty="0">
                <a:ln>
                  <a:noFill/>
                </a:ln>
                <a:solidFill>
                  <a:srgbClr val="FFFFFF"/>
                </a:solidFill>
                <a:effectLst/>
                <a:uLnTx/>
                <a:uFillTx/>
                <a:ea typeface="Arial"/>
                <a:cs typeface="Arial"/>
              </a:rPr>
              <a:t>T1DRA</a:t>
            </a:r>
            <a:r>
              <a:rPr kumimoji="0" lang="de" sz="1000" b="0" i="0" u="none" strike="noStrike" kern="0" cap="none" spc="0" normalizeH="0" baseline="30000" noProof="0" dirty="0">
                <a:ln>
                  <a:noFill/>
                </a:ln>
                <a:solidFill>
                  <a:srgbClr val="FFFFFF"/>
                </a:solidFill>
                <a:effectLst/>
                <a:uLnTx/>
                <a:uFillTx/>
                <a:ea typeface="Arial"/>
                <a:cs typeface="Arial"/>
              </a:rPr>
              <a:t>4</a:t>
            </a:r>
          </a:p>
        </p:txBody>
      </p:sp>
      <p:sp>
        <p:nvSpPr>
          <p:cNvPr id="49" name="Oval 12">
            <a:extLst>
              <a:ext uri="{FF2B5EF4-FFF2-40B4-BE49-F238E27FC236}">
                <a16:creationId xmlns:a16="http://schemas.microsoft.com/office/drawing/2014/main" id="{CBD84854-AEFC-2876-A8CE-D35D910A9C14}"/>
              </a:ext>
            </a:extLst>
          </p:cNvPr>
          <p:cNvSpPr>
            <a:spLocks noChangeAspect="1"/>
          </p:cNvSpPr>
          <p:nvPr/>
        </p:nvSpPr>
        <p:spPr>
          <a:xfrm>
            <a:off x="475915" y="3959876"/>
            <a:ext cx="396107" cy="396107"/>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sp>
        <p:nvSpPr>
          <p:cNvPr id="50" name="Oval 12">
            <a:extLst>
              <a:ext uri="{FF2B5EF4-FFF2-40B4-BE49-F238E27FC236}">
                <a16:creationId xmlns:a16="http://schemas.microsoft.com/office/drawing/2014/main" id="{2E1F4CB6-220A-E2D4-622A-CF069F4C30C7}"/>
              </a:ext>
            </a:extLst>
          </p:cNvPr>
          <p:cNvSpPr>
            <a:spLocks noChangeAspect="1"/>
          </p:cNvSpPr>
          <p:nvPr/>
        </p:nvSpPr>
        <p:spPr>
          <a:xfrm>
            <a:off x="478621" y="3125741"/>
            <a:ext cx="396107" cy="396107"/>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pic>
        <p:nvPicPr>
          <p:cNvPr id="51" name="Graphic 27" descr="Test tubes outline">
            <a:extLst>
              <a:ext uri="{FF2B5EF4-FFF2-40B4-BE49-F238E27FC236}">
                <a16:creationId xmlns:a16="http://schemas.microsoft.com/office/drawing/2014/main" id="{4856A64A-8C36-6176-A703-50E7604D3AD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6039" y="3183160"/>
            <a:ext cx="281270" cy="281270"/>
          </a:xfrm>
          <a:prstGeom prst="rect">
            <a:avLst/>
          </a:prstGeom>
        </p:spPr>
      </p:pic>
      <p:sp>
        <p:nvSpPr>
          <p:cNvPr id="52" name="Oval 12">
            <a:extLst>
              <a:ext uri="{FF2B5EF4-FFF2-40B4-BE49-F238E27FC236}">
                <a16:creationId xmlns:a16="http://schemas.microsoft.com/office/drawing/2014/main" id="{33C62554-6C45-FE74-EE7E-A60AB30EA20A}"/>
              </a:ext>
            </a:extLst>
          </p:cNvPr>
          <p:cNvSpPr>
            <a:spLocks noChangeAspect="1"/>
          </p:cNvSpPr>
          <p:nvPr/>
        </p:nvSpPr>
        <p:spPr>
          <a:xfrm>
            <a:off x="475358" y="2227110"/>
            <a:ext cx="396107" cy="396107"/>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pic>
        <p:nvPicPr>
          <p:cNvPr id="53" name="Graphic 30" descr="Badge Follow outline">
            <a:extLst>
              <a:ext uri="{FF2B5EF4-FFF2-40B4-BE49-F238E27FC236}">
                <a16:creationId xmlns:a16="http://schemas.microsoft.com/office/drawing/2014/main" id="{577C7754-677F-3EA0-5749-94A6F205C9E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03318" y="3989760"/>
            <a:ext cx="351000" cy="351000"/>
          </a:xfrm>
          <a:prstGeom prst="rect">
            <a:avLst/>
          </a:prstGeom>
        </p:spPr>
      </p:pic>
      <p:pic>
        <p:nvPicPr>
          <p:cNvPr id="54" name="Graphic 32" descr="Clipboard Checked outline">
            <a:extLst>
              <a:ext uri="{FF2B5EF4-FFF2-40B4-BE49-F238E27FC236}">
                <a16:creationId xmlns:a16="http://schemas.microsoft.com/office/drawing/2014/main" id="{C8787067-77D9-8319-CD0C-AD672379768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21622" y="2746408"/>
            <a:ext cx="303576" cy="303576"/>
          </a:xfrm>
          <a:prstGeom prst="rect">
            <a:avLst/>
          </a:prstGeom>
        </p:spPr>
      </p:pic>
      <p:pic>
        <p:nvPicPr>
          <p:cNvPr id="55" name="Graphic 36" descr="Refresh outline">
            <a:extLst>
              <a:ext uri="{FF2B5EF4-FFF2-40B4-BE49-F238E27FC236}">
                <a16:creationId xmlns:a16="http://schemas.microsoft.com/office/drawing/2014/main" id="{C0491043-6F70-BC9E-7B64-32AFB79B332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57502" y="2232607"/>
            <a:ext cx="405000" cy="405000"/>
          </a:xfrm>
          <a:prstGeom prst="rect">
            <a:avLst/>
          </a:prstGeom>
        </p:spPr>
      </p:pic>
      <p:sp>
        <p:nvSpPr>
          <p:cNvPr id="56" name="TextBox 37">
            <a:extLst>
              <a:ext uri="{FF2B5EF4-FFF2-40B4-BE49-F238E27FC236}">
                <a16:creationId xmlns:a16="http://schemas.microsoft.com/office/drawing/2014/main" id="{55437B43-2241-4842-D24A-BB6BC3485065}"/>
              </a:ext>
            </a:extLst>
          </p:cNvPr>
          <p:cNvSpPr txBox="1"/>
          <p:nvPr/>
        </p:nvSpPr>
        <p:spPr>
          <a:xfrm>
            <a:off x="495364" y="2360514"/>
            <a:ext cx="367138" cy="138499"/>
          </a:xfrm>
          <a:prstGeom prst="rect">
            <a:avLst/>
          </a:prstGeom>
          <a:noFill/>
        </p:spPr>
        <p:txBody>
          <a:bodyPr wrap="square" rtlCol="0">
            <a:spAutoFit/>
          </a:bodyPr>
          <a:lstStyle/>
          <a:p>
            <a:pPr marL="0" marR="0" lvl="0" indent="0" algn="l" defTabSz="685800" rtl="0" eaLnBrk="1" fontAlgn="auto" latinLnBrk="0" hangingPunct="1">
              <a:lnSpc>
                <a:spcPct val="100000"/>
              </a:lnSpc>
              <a:spcBef>
                <a:spcPct val="0"/>
              </a:spcBef>
              <a:spcAft>
                <a:spcPct val="0"/>
              </a:spcAft>
              <a:buClrTx/>
              <a:buSzTx/>
              <a:buFontTx/>
              <a:buNone/>
              <a:tabLst/>
              <a:defRPr/>
            </a:pPr>
            <a:r>
              <a:rPr kumimoji="0" lang="de" sz="300" b="0" i="0" u="none" strike="noStrike" kern="1200" cap="none" spc="0" normalizeH="0" baseline="0" noProof="0">
                <a:ln>
                  <a:noFill/>
                </a:ln>
                <a:solidFill>
                  <a:srgbClr val="FFFFFF"/>
                </a:solidFill>
                <a:effectLst/>
                <a:uLnTx/>
                <a:uFillTx/>
                <a:ea typeface="Arial"/>
                <a:cs typeface="Arial"/>
              </a:rPr>
              <a:t>ALTER</a:t>
            </a:r>
            <a:endParaRPr kumimoji="0" lang="en-NZ" sz="300" b="0" i="0" u="none" strike="noStrike" kern="1200" cap="none" spc="0" normalizeH="0" baseline="0" noProof="0">
              <a:ln>
                <a:noFill/>
              </a:ln>
              <a:solidFill>
                <a:prstClr val="white"/>
              </a:solidFill>
              <a:effectLst/>
              <a:uLnTx/>
              <a:uFillTx/>
              <a:ea typeface="+mn-ea"/>
              <a:cs typeface="Arial"/>
            </a:endParaRPr>
          </a:p>
        </p:txBody>
      </p:sp>
      <p:sp>
        <p:nvSpPr>
          <p:cNvPr id="57" name="Rectangle 8">
            <a:extLst>
              <a:ext uri="{FF2B5EF4-FFF2-40B4-BE49-F238E27FC236}">
                <a16:creationId xmlns:a16="http://schemas.microsoft.com/office/drawing/2014/main" id="{18F6F765-FADE-31F4-31EE-49F2F83F6BB4}"/>
              </a:ext>
            </a:extLst>
          </p:cNvPr>
          <p:cNvSpPr/>
          <p:nvPr/>
        </p:nvSpPr>
        <p:spPr>
          <a:xfrm>
            <a:off x="484124" y="3113607"/>
            <a:ext cx="8231798" cy="1293808"/>
          </a:xfrm>
          <a:prstGeom prst="rect">
            <a:avLst/>
          </a:prstGeom>
          <a:no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ea typeface="+mn-ea"/>
              <a:cs typeface="Arial"/>
            </a:endParaRPr>
          </a:p>
        </p:txBody>
      </p:sp>
      <p:sp>
        <p:nvSpPr>
          <p:cNvPr id="58" name="Oval 12">
            <a:extLst>
              <a:ext uri="{FF2B5EF4-FFF2-40B4-BE49-F238E27FC236}">
                <a16:creationId xmlns:a16="http://schemas.microsoft.com/office/drawing/2014/main" id="{23585A37-1E58-C23F-75CA-94A15E94C04E}"/>
              </a:ext>
            </a:extLst>
          </p:cNvPr>
          <p:cNvSpPr>
            <a:spLocks noChangeAspect="1"/>
          </p:cNvSpPr>
          <p:nvPr/>
        </p:nvSpPr>
        <p:spPr>
          <a:xfrm>
            <a:off x="490340" y="3546291"/>
            <a:ext cx="396107" cy="396107"/>
          </a:xfrm>
          <a:prstGeom prst="ellipse">
            <a:avLst/>
          </a:prstGeom>
          <a:solidFill>
            <a:srgbClr val="2F3651"/>
          </a:solidFill>
          <a:ln w="25400" cap="flat" cmpd="sng" algn="ctr">
            <a:noFill/>
            <a:prstDash val="solid"/>
          </a:ln>
          <a:effectLst/>
        </p:spPr>
        <p:txBody>
          <a:bodyPr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Arial"/>
            </a:endParaRPr>
          </a:p>
        </p:txBody>
      </p:sp>
      <p:pic>
        <p:nvPicPr>
          <p:cNvPr id="59" name="Picture 12">
            <a:extLst>
              <a:ext uri="{FF2B5EF4-FFF2-40B4-BE49-F238E27FC236}">
                <a16:creationId xmlns:a16="http://schemas.microsoft.com/office/drawing/2014/main" id="{CD74D98B-9877-AB2A-CAD7-49C882385693}"/>
              </a:ext>
            </a:extLst>
          </p:cNvPr>
          <p:cNvPicPr>
            <a:picLocks noChangeAspect="1"/>
          </p:cNvPicPr>
          <p:nvPr/>
        </p:nvPicPr>
        <p:blipFill>
          <a:blip r:embed="rId15"/>
          <a:stretch>
            <a:fillRect/>
          </a:stretch>
        </p:blipFill>
        <p:spPr>
          <a:xfrm>
            <a:off x="546657" y="3622241"/>
            <a:ext cx="276068" cy="272336"/>
          </a:xfrm>
          <a:prstGeom prst="rect">
            <a:avLst/>
          </a:prstGeom>
        </p:spPr>
      </p:pic>
      <p:sp>
        <p:nvSpPr>
          <p:cNvPr id="61" name="Segnaposto testo 11">
            <a:extLst>
              <a:ext uri="{FF2B5EF4-FFF2-40B4-BE49-F238E27FC236}">
                <a16:creationId xmlns:a16="http://schemas.microsoft.com/office/drawing/2014/main" id="{6B121896-DBD7-5A83-FBCF-00869E85B2F6}"/>
              </a:ext>
            </a:extLst>
          </p:cNvPr>
          <p:cNvSpPr txBox="1">
            <a:spLocks/>
          </p:cNvSpPr>
          <p:nvPr/>
        </p:nvSpPr>
        <p:spPr>
          <a:xfrm>
            <a:off x="428078" y="4297157"/>
            <a:ext cx="8358953" cy="755027"/>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de-DE" sz="600" b="0" i="0" u="none" strike="noStrike" kern="1200" cap="none" spc="0" normalizeH="0" baseline="0" noProof="0" dirty="0">
                <a:ln>
                  <a:noFill/>
                </a:ln>
                <a:solidFill>
                  <a:srgbClr val="404040"/>
                </a:solidFill>
                <a:effectLst/>
                <a:uLnTx/>
                <a:uFillTx/>
                <a:latin typeface="+mn-lt"/>
                <a:ea typeface="Arial"/>
                <a:cs typeface="Arial"/>
              </a:rPr>
              <a:t>* Unbetroffene Familienmitglieder waren zwischen 1 und &lt; 45 Jahre alt und hatten einen FDR im Alter von &lt; 45 Jahren diagnostiziert.</a:t>
            </a:r>
            <a:r>
              <a:rPr kumimoji="0" lang="de-DE" sz="600" b="0" i="0" u="none" strike="noStrike" kern="1200" cap="none" spc="0" normalizeH="0" baseline="30000" noProof="0" dirty="0">
                <a:ln>
                  <a:noFill/>
                </a:ln>
                <a:solidFill>
                  <a:srgbClr val="404040"/>
                </a:solidFill>
                <a:effectLst/>
                <a:uLnTx/>
                <a:uFillTx/>
                <a:latin typeface="+mn-lt"/>
                <a:ea typeface="Arial"/>
                <a:cs typeface="Arial"/>
              </a:rPr>
              <a:t>2</a:t>
            </a:r>
            <a:r>
              <a:rPr kumimoji="0" lang="de-DE" sz="600" b="0" i="0" u="none" strike="noStrike" kern="1200" cap="none" spc="0" normalizeH="0" baseline="0" noProof="0" dirty="0">
                <a:ln>
                  <a:noFill/>
                </a:ln>
                <a:solidFill>
                  <a:srgbClr val="404040"/>
                </a:solidFill>
                <a:effectLst/>
                <a:uLnTx/>
                <a:uFillTx/>
                <a:latin typeface="+mn-lt"/>
                <a:ea typeface="Arial"/>
                <a:cs typeface="Arial"/>
              </a:rPr>
              <a:t> † Ab 2019 wurde die Früherkennung auf GADA und IAA geändert. Personen, die positiv auf einen der beiden </a:t>
            </a:r>
            <a:r>
              <a:rPr kumimoji="0" lang="de-DE" sz="600" b="0" i="0" u="none" strike="noStrike" kern="1200" cap="none" spc="0" normalizeH="0" baseline="0" noProof="0" dirty="0" err="1">
                <a:ln>
                  <a:noFill/>
                </a:ln>
                <a:solidFill>
                  <a:srgbClr val="404040"/>
                </a:solidFill>
                <a:effectLst/>
                <a:uLnTx/>
                <a:uFillTx/>
                <a:latin typeface="+mn-lt"/>
                <a:ea typeface="Arial"/>
                <a:cs typeface="Arial"/>
              </a:rPr>
              <a:t>IAk</a:t>
            </a:r>
            <a:r>
              <a:rPr kumimoji="0" lang="de-DE" sz="600" b="0" i="0" u="none" strike="noStrike" kern="1200" cap="none" spc="0" normalizeH="0" baseline="0" noProof="0" dirty="0">
                <a:ln>
                  <a:noFill/>
                </a:ln>
                <a:solidFill>
                  <a:srgbClr val="404040"/>
                </a:solidFill>
                <a:effectLst/>
                <a:uLnTx/>
                <a:uFillTx/>
                <a:latin typeface="+mn-lt"/>
                <a:ea typeface="Arial"/>
                <a:cs typeface="Arial"/>
              </a:rPr>
              <a:t> getestet wurden, wurden dann auf ZnT8A, IA-2A und ICA getestet. FDR: Verwandte/r ersten Grades; GADA: Glutaminsäure-Decarboxylase-Antikörper; IA-2A: Insulinoma-assoziiertes Antigen 2-Antikörper; IAA: Insulin-Autoantikörper; </a:t>
            </a:r>
            <a:r>
              <a:rPr lang="de-DE" sz="600" dirty="0" err="1">
                <a:solidFill>
                  <a:srgbClr val="404040"/>
                </a:solidFill>
                <a:latin typeface="+mn-lt"/>
                <a:ea typeface="Arial"/>
                <a:cs typeface="Arial"/>
              </a:rPr>
              <a:t>IAk</a:t>
            </a:r>
            <a:r>
              <a:rPr lang="de-DE" sz="600" dirty="0">
                <a:solidFill>
                  <a:srgbClr val="404040"/>
                </a:solidFill>
                <a:latin typeface="+mn-lt"/>
                <a:ea typeface="Arial"/>
                <a:cs typeface="Arial"/>
              </a:rPr>
              <a:t>: Inselautoantikörper; </a:t>
            </a:r>
            <a:r>
              <a:rPr kumimoji="0" lang="de-DE" sz="600" b="0" i="0" u="none" strike="noStrike" kern="1200" cap="none" spc="0" normalizeH="0" baseline="0" noProof="0" dirty="0">
                <a:ln>
                  <a:noFill/>
                </a:ln>
                <a:solidFill>
                  <a:srgbClr val="404040"/>
                </a:solidFill>
                <a:effectLst/>
                <a:uLnTx/>
                <a:uFillTx/>
                <a:latin typeface="+mn-lt"/>
                <a:ea typeface="Arial"/>
                <a:cs typeface="Arial"/>
              </a:rPr>
              <a:t>N/A: Ergebnisse noch nicht verfügbar; T1DRA: Type 1 Diabetes Risk in </a:t>
            </a:r>
            <a:r>
              <a:rPr kumimoji="0" lang="de-DE" sz="600" b="0" i="0" u="none" strike="noStrike" kern="1200" cap="none" spc="0" normalizeH="0" baseline="0" noProof="0" dirty="0" err="1">
                <a:ln>
                  <a:noFill/>
                </a:ln>
                <a:solidFill>
                  <a:srgbClr val="404040"/>
                </a:solidFill>
                <a:effectLst/>
                <a:uLnTx/>
                <a:uFillTx/>
                <a:latin typeface="+mn-lt"/>
                <a:ea typeface="Arial"/>
                <a:cs typeface="Arial"/>
              </a:rPr>
              <a:t>Adults</a:t>
            </a:r>
            <a:r>
              <a:rPr kumimoji="0" lang="de-DE" sz="600" b="0" i="0" u="none" strike="noStrike" kern="1200" cap="none" spc="0" normalizeH="0" baseline="0" noProof="0" dirty="0">
                <a:ln>
                  <a:noFill/>
                </a:ln>
                <a:solidFill>
                  <a:srgbClr val="404040"/>
                </a:solidFill>
                <a:effectLst/>
                <a:uLnTx/>
                <a:uFillTx/>
                <a:latin typeface="+mn-lt"/>
                <a:ea typeface="Arial"/>
                <a:cs typeface="Arial"/>
              </a:rPr>
              <a:t>; T1D: Typ-1-Diabetes; TN01: </a:t>
            </a:r>
            <a:r>
              <a:rPr kumimoji="0" lang="de-DE" sz="600" b="0" i="0" u="none" strike="noStrike" kern="1200" cap="none" spc="0" normalizeH="0" baseline="0" noProof="0" dirty="0" err="1">
                <a:ln>
                  <a:noFill/>
                </a:ln>
                <a:solidFill>
                  <a:srgbClr val="404040"/>
                </a:solidFill>
                <a:effectLst/>
                <a:uLnTx/>
                <a:uFillTx/>
                <a:latin typeface="+mn-lt"/>
                <a:ea typeface="Arial"/>
                <a:cs typeface="Arial"/>
              </a:rPr>
              <a:t>TrialNet</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Pathway</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to</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Prevention</a:t>
            </a:r>
            <a:r>
              <a:rPr kumimoji="0" lang="de-DE" sz="600" b="0" i="0" u="none" strike="noStrike" kern="1200" cap="none" spc="0" normalizeH="0" baseline="0" noProof="0" dirty="0">
                <a:ln>
                  <a:noFill/>
                </a:ln>
                <a:solidFill>
                  <a:srgbClr val="404040"/>
                </a:solidFill>
                <a:effectLst/>
                <a:uLnTx/>
                <a:uFillTx/>
                <a:latin typeface="+mn-lt"/>
                <a:ea typeface="Arial"/>
                <a:cs typeface="Arial"/>
              </a:rPr>
              <a:t> 01; </a:t>
            </a:r>
            <a:r>
              <a:rPr kumimoji="0" lang="de-DE" sz="600" b="0" i="0" u="none" strike="noStrike" kern="1200" cap="none" spc="0" normalizeH="0" baseline="0" noProof="0" dirty="0" err="1">
                <a:ln>
                  <a:noFill/>
                </a:ln>
                <a:solidFill>
                  <a:srgbClr val="404040"/>
                </a:solidFill>
                <a:effectLst/>
                <a:uLnTx/>
                <a:uFillTx/>
                <a:latin typeface="+mn-lt"/>
                <a:ea typeface="Arial"/>
                <a:cs typeface="Arial"/>
              </a:rPr>
              <a:t>tTGA</a:t>
            </a:r>
            <a:r>
              <a:rPr kumimoji="0" lang="de-DE" sz="600" b="0" i="0" u="none" strike="noStrike" kern="1200" cap="none" spc="0" normalizeH="0" baseline="0" noProof="0" dirty="0">
                <a:ln>
                  <a:noFill/>
                </a:ln>
                <a:solidFill>
                  <a:srgbClr val="404040"/>
                </a:solidFill>
                <a:effectLst/>
                <a:uLnTx/>
                <a:uFillTx/>
                <a:latin typeface="+mn-lt"/>
                <a:ea typeface="Arial"/>
                <a:cs typeface="Arial"/>
              </a:rPr>
              <a:t>: Gewebetransglutaminase-Antikörper, UK: United </a:t>
            </a:r>
            <a:r>
              <a:rPr kumimoji="0" lang="de-DE" sz="600" b="0" i="0" u="none" strike="noStrike" kern="1200" cap="none" spc="0" normalizeH="0" baseline="0" noProof="0" dirty="0" err="1">
                <a:ln>
                  <a:noFill/>
                </a:ln>
                <a:solidFill>
                  <a:srgbClr val="404040"/>
                </a:solidFill>
                <a:effectLst/>
                <a:uLnTx/>
                <a:uFillTx/>
                <a:latin typeface="+mn-lt"/>
                <a:ea typeface="Arial"/>
                <a:cs typeface="Arial"/>
              </a:rPr>
              <a:t>Kongdom</a:t>
            </a:r>
            <a:r>
              <a:rPr kumimoji="0" lang="de-DE" sz="600" b="0" i="0" u="none" strike="noStrike" kern="1200" cap="none" spc="0" normalizeH="0" baseline="0" noProof="0" dirty="0">
                <a:ln>
                  <a:noFill/>
                </a:ln>
                <a:solidFill>
                  <a:srgbClr val="404040"/>
                </a:solidFill>
                <a:effectLst/>
                <a:uLnTx/>
                <a:uFillTx/>
                <a:latin typeface="+mn-lt"/>
                <a:ea typeface="Arial"/>
                <a:cs typeface="Arial"/>
              </a:rPr>
              <a:t>, Vereinigtes </a:t>
            </a:r>
            <a:r>
              <a:rPr kumimoji="0" lang="de-DE" sz="600" b="0" i="0" u="none" strike="noStrike" kern="1200" cap="none" spc="0" normalizeH="0" baseline="0" noProof="0" dirty="0" err="1">
                <a:ln>
                  <a:noFill/>
                </a:ln>
                <a:solidFill>
                  <a:srgbClr val="404040"/>
                </a:solidFill>
                <a:effectLst/>
                <a:uLnTx/>
                <a:uFillTx/>
                <a:latin typeface="+mn-lt"/>
                <a:ea typeface="Arial"/>
                <a:cs typeface="Arial"/>
              </a:rPr>
              <a:t>Königkreich</a:t>
            </a:r>
            <a:r>
              <a:rPr kumimoji="0" lang="de-DE" sz="600" b="0" i="0" u="none" strike="noStrike" kern="1200" cap="none" spc="0" normalizeH="0" baseline="0" noProof="0" dirty="0">
                <a:ln>
                  <a:noFill/>
                </a:ln>
                <a:solidFill>
                  <a:srgbClr val="404040"/>
                </a:solidFill>
                <a:effectLst/>
                <a:uLnTx/>
                <a:uFillTx/>
                <a:latin typeface="+mn-lt"/>
                <a:ea typeface="Arial"/>
                <a:cs typeface="Arial"/>
              </a:rPr>
              <a:t>; ZnT8A: Zinktransporter 8-Antikörper.</a:t>
            </a:r>
            <a:endParaRPr kumimoji="0" lang="de-DE"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en-US" sz="600" b="1" i="0" u="none" strike="noStrike" kern="1200" cap="none" spc="0" normalizeH="0" baseline="0" noProof="0" dirty="0">
                <a:ln>
                  <a:noFill/>
                </a:ln>
                <a:solidFill>
                  <a:srgbClr val="404040"/>
                </a:solidFill>
                <a:effectLst/>
                <a:uLnTx/>
                <a:uFillTx/>
                <a:latin typeface="+mn-lt"/>
                <a:ea typeface="Arial"/>
                <a:cs typeface="Arial"/>
              </a:rPr>
              <a:t>1. </a:t>
            </a:r>
            <a:r>
              <a:rPr kumimoji="0" lang="en-US" sz="600" b="0" i="0" u="none" strike="noStrike" kern="1200" cap="none" spc="0" normalizeH="0" baseline="0" noProof="0" dirty="0">
                <a:ln>
                  <a:noFill/>
                </a:ln>
                <a:solidFill>
                  <a:srgbClr val="404040"/>
                </a:solidFill>
                <a:effectLst/>
                <a:uLnTx/>
                <a:uFillTx/>
                <a:latin typeface="+mn-lt"/>
                <a:ea typeface="Arial"/>
                <a:cs typeface="Arial"/>
              </a:rPr>
              <a:t>Sims EK </a:t>
            </a:r>
            <a:r>
              <a:rPr kumimoji="0" lang="en-US" sz="600" b="0" i="1" u="none" strike="noStrike" kern="1200" cap="none" spc="0" normalizeH="0" baseline="0" noProof="0" dirty="0">
                <a:ln>
                  <a:noFill/>
                </a:ln>
                <a:solidFill>
                  <a:srgbClr val="404040"/>
                </a:solidFill>
                <a:effectLst/>
                <a:uLnTx/>
                <a:uFillTx/>
                <a:latin typeface="+mn-lt"/>
                <a:ea typeface="Arial"/>
                <a:cs typeface="Arial"/>
              </a:rPr>
              <a:t>et al. Diabetes </a:t>
            </a:r>
            <a:r>
              <a:rPr kumimoji="0" lang="en-US" sz="600" b="0" i="0" u="none" strike="noStrike" kern="1200" cap="none" spc="0" normalizeH="0" baseline="0" noProof="0" dirty="0">
                <a:ln>
                  <a:noFill/>
                </a:ln>
                <a:solidFill>
                  <a:srgbClr val="404040"/>
                </a:solidFill>
                <a:effectLst/>
                <a:uLnTx/>
                <a:uFillTx/>
                <a:latin typeface="+mn-lt"/>
                <a:ea typeface="Arial"/>
                <a:cs typeface="Arial"/>
              </a:rPr>
              <a:t>2022; 71: 610</a:t>
            </a:r>
            <a:r>
              <a:rPr lang="de-DE" sz="600" dirty="0">
                <a:solidFill>
                  <a:srgbClr val="404040"/>
                </a:solidFill>
                <a:latin typeface="+mn-lt"/>
              </a:rPr>
              <a:t>–</a:t>
            </a:r>
            <a:r>
              <a:rPr kumimoji="0" lang="en-US" sz="600" b="0" i="0" u="none" strike="noStrike" kern="1200" cap="none" spc="0" normalizeH="0" baseline="0" noProof="0" dirty="0">
                <a:ln>
                  <a:noFill/>
                </a:ln>
                <a:solidFill>
                  <a:srgbClr val="404040"/>
                </a:solidFill>
                <a:effectLst/>
                <a:uLnTx/>
                <a:uFillTx/>
                <a:latin typeface="+mn-lt"/>
                <a:ea typeface="Arial"/>
                <a:cs typeface="Arial"/>
              </a:rPr>
              <a:t>23. </a:t>
            </a:r>
            <a:r>
              <a:rPr kumimoji="0" lang="en-US" sz="600" b="1" i="0" u="none" strike="noStrike" kern="1200" cap="none" spc="0" normalizeH="0" baseline="0" noProof="0" dirty="0">
                <a:ln>
                  <a:noFill/>
                </a:ln>
                <a:solidFill>
                  <a:srgbClr val="404040"/>
                </a:solidFill>
                <a:effectLst/>
                <a:uLnTx/>
                <a:uFillTx/>
                <a:latin typeface="+mn-lt"/>
                <a:ea typeface="Arial"/>
                <a:cs typeface="Arial"/>
              </a:rPr>
              <a:t>2.</a:t>
            </a:r>
            <a:r>
              <a:rPr kumimoji="0" lang="en-US" sz="600" b="0" i="0" u="none" strike="noStrike" kern="1200" cap="none" spc="0" normalizeH="0" baseline="0" noProof="0" dirty="0">
                <a:ln>
                  <a:noFill/>
                </a:ln>
                <a:solidFill>
                  <a:srgbClr val="404040"/>
                </a:solidFill>
                <a:effectLst/>
                <a:uLnTx/>
                <a:uFillTx/>
                <a:latin typeface="+mn-lt"/>
                <a:ea typeface="Arial"/>
                <a:cs typeface="Arial"/>
              </a:rPr>
              <a:t> INNODIA. </a:t>
            </a:r>
            <a:r>
              <a:rPr kumimoji="0" lang="en-US" sz="600" b="0" i="0" u="none" strike="noStrike" kern="1200" cap="none" spc="0" normalizeH="0" baseline="0" noProof="0" dirty="0">
                <a:ln>
                  <a:noFill/>
                </a:ln>
                <a:solidFill>
                  <a:srgbClr val="404040"/>
                </a:solidFill>
                <a:effectLst/>
                <a:uLnTx/>
                <a:uFillTx/>
                <a:latin typeface="+mn-lt"/>
                <a:ea typeface="Arial"/>
                <a:cs typeface="Arial"/>
                <a:hlinkClick r:id="rId16">
                  <a:extLst>
                    <a:ext uri="{A12FA001-AC4F-418D-AE19-62706E023703}">
                      <ahyp:hlinkClr xmlns:ahyp="http://schemas.microsoft.com/office/drawing/2018/hyperlinkcolor" val="tx"/>
                    </a:ext>
                  </a:extLst>
                </a:hlinkClick>
              </a:rPr>
              <a:t>https://bepartofresearch.nihr.ac.uk/trial-details/trial-detail?trialId=19033&amp;location=&amp;distance=</a:t>
            </a:r>
            <a:r>
              <a:rPr kumimoji="0" lang="en-US" sz="600" b="0" i="0" u="none" strike="noStrike" kern="1200" cap="none" spc="0" normalizeH="0" baseline="0" noProof="0" dirty="0">
                <a:ln>
                  <a:noFill/>
                </a:ln>
                <a:solidFill>
                  <a:srgbClr val="404040"/>
                </a:solidFill>
                <a:effectLst/>
                <a:uLnTx/>
                <a:uFillTx/>
                <a:latin typeface="+mn-lt"/>
                <a:ea typeface="Arial"/>
                <a:cs typeface="Arial"/>
              </a:rPr>
              <a:t>. Zuletzt </a:t>
            </a:r>
            <a:r>
              <a:rPr kumimoji="0" lang="en-US" sz="600" b="0" i="0" u="none" strike="noStrike" kern="1200" cap="none" spc="0" normalizeH="0" baseline="0" noProof="0" dirty="0" err="1">
                <a:ln>
                  <a:noFill/>
                </a:ln>
                <a:solidFill>
                  <a:srgbClr val="404040"/>
                </a:solidFill>
                <a:effectLst/>
                <a:uLnTx/>
                <a:uFillTx/>
                <a:latin typeface="+mn-lt"/>
                <a:ea typeface="Arial"/>
                <a:cs typeface="Arial"/>
              </a:rPr>
              <a:t>abgerufen</a:t>
            </a:r>
            <a:r>
              <a:rPr kumimoji="0" lang="en-US" sz="600" b="0" i="0" u="none" strike="noStrike" kern="1200" cap="none" spc="0" normalizeH="0" baseline="0" noProof="0" dirty="0">
                <a:ln>
                  <a:noFill/>
                </a:ln>
                <a:solidFill>
                  <a:srgbClr val="404040"/>
                </a:solidFill>
                <a:effectLst/>
                <a:uLnTx/>
                <a:uFillTx/>
                <a:latin typeface="+mn-lt"/>
                <a:ea typeface="Arial"/>
                <a:cs typeface="Arial"/>
              </a:rPr>
              <a:t> am 12.01.2026.                                      </a:t>
            </a:r>
            <a:r>
              <a:rPr kumimoji="0" lang="en-US" sz="600" b="1" i="0" u="none" strike="noStrike" kern="1200" cap="none" spc="0" normalizeH="0" baseline="0" noProof="0" dirty="0">
                <a:ln>
                  <a:noFill/>
                </a:ln>
                <a:solidFill>
                  <a:srgbClr val="404040"/>
                </a:solidFill>
                <a:effectLst/>
                <a:uLnTx/>
                <a:uFillTx/>
                <a:latin typeface="+mn-lt"/>
                <a:ea typeface="Arial"/>
                <a:cs typeface="Arial"/>
              </a:rPr>
              <a:t>3.</a:t>
            </a:r>
            <a:r>
              <a:rPr kumimoji="0" lang="en-US" sz="600" b="0" i="0" u="none" strike="noStrike" kern="1200" cap="none" spc="0" normalizeH="0" baseline="0" noProof="0" dirty="0">
                <a:ln>
                  <a:noFill/>
                </a:ln>
                <a:solidFill>
                  <a:srgbClr val="404040"/>
                </a:solidFill>
                <a:effectLst/>
                <a:uLnTx/>
                <a:uFillTx/>
                <a:latin typeface="+mn-lt"/>
                <a:ea typeface="Arial"/>
                <a:cs typeface="Arial"/>
              </a:rPr>
              <a:t> ELSA. </a:t>
            </a:r>
            <a:r>
              <a:rPr kumimoji="0" lang="en-US" sz="600" b="0" i="0" u="none" strike="noStrike" kern="1200" cap="none" spc="0" normalizeH="0" baseline="0" noProof="0" dirty="0">
                <a:ln>
                  <a:noFill/>
                </a:ln>
                <a:solidFill>
                  <a:srgbClr val="404040"/>
                </a:solidFill>
                <a:effectLst/>
                <a:uLnTx/>
                <a:uFillTx/>
                <a:latin typeface="+mn-lt"/>
                <a:ea typeface="Arial"/>
                <a:cs typeface="Arial"/>
                <a:hlinkClick r:id="rId17">
                  <a:extLst>
                    <a:ext uri="{A12FA001-AC4F-418D-AE19-62706E023703}">
                      <ahyp:hlinkClr xmlns:ahyp="http://schemas.microsoft.com/office/drawing/2018/hyperlinkcolor" val="tx"/>
                    </a:ext>
                  </a:extLst>
                </a:hlinkClick>
              </a:rPr>
              <a:t>https://www.elsadiabetes.nhs.uk/about/</a:t>
            </a:r>
            <a:r>
              <a:rPr kumimoji="0" lang="en-US" sz="600" b="0" i="0" u="none" strike="noStrike" kern="1200" cap="none" spc="0" normalizeH="0" baseline="0" noProof="0" dirty="0">
                <a:ln>
                  <a:noFill/>
                </a:ln>
                <a:solidFill>
                  <a:srgbClr val="404040"/>
                </a:solidFill>
                <a:effectLst/>
                <a:uLnTx/>
                <a:uFillTx/>
                <a:latin typeface="+mn-lt"/>
                <a:ea typeface="Arial"/>
                <a:cs typeface="Arial"/>
              </a:rPr>
              <a:t>. Zuletzt </a:t>
            </a:r>
            <a:r>
              <a:rPr kumimoji="0" lang="en-US" sz="600" b="0" i="0" u="none" strike="noStrike" kern="1200" cap="none" spc="0" normalizeH="0" baseline="0" noProof="0" dirty="0" err="1">
                <a:ln>
                  <a:noFill/>
                </a:ln>
                <a:solidFill>
                  <a:srgbClr val="404040"/>
                </a:solidFill>
                <a:effectLst/>
                <a:uLnTx/>
                <a:uFillTx/>
                <a:latin typeface="+mn-lt"/>
                <a:ea typeface="Arial"/>
                <a:cs typeface="Arial"/>
              </a:rPr>
              <a:t>abgerufen</a:t>
            </a:r>
            <a:r>
              <a:rPr kumimoji="0" lang="en-US" sz="600" b="0" i="0" u="none" strike="noStrike" kern="1200" cap="none" spc="0" normalizeH="0" baseline="0" noProof="0" dirty="0">
                <a:ln>
                  <a:noFill/>
                </a:ln>
                <a:solidFill>
                  <a:srgbClr val="404040"/>
                </a:solidFill>
                <a:effectLst/>
                <a:uLnTx/>
                <a:uFillTx/>
                <a:latin typeface="+mn-lt"/>
                <a:ea typeface="Arial"/>
                <a:cs typeface="Arial"/>
              </a:rPr>
              <a:t> am 12.01.2026. </a:t>
            </a:r>
            <a:r>
              <a:rPr kumimoji="0" lang="en-US" sz="600" b="1" i="0" u="none" strike="noStrike" kern="1200" cap="none" spc="0" normalizeH="0" baseline="0" noProof="0" dirty="0">
                <a:ln>
                  <a:noFill/>
                </a:ln>
                <a:solidFill>
                  <a:srgbClr val="404040"/>
                </a:solidFill>
                <a:effectLst/>
                <a:uLnTx/>
                <a:uFillTx/>
                <a:latin typeface="+mn-lt"/>
                <a:ea typeface="Arial"/>
                <a:cs typeface="Arial"/>
              </a:rPr>
              <a:t>4.</a:t>
            </a:r>
            <a:r>
              <a:rPr kumimoji="0" lang="en-US" sz="600" b="0" i="0" u="none" strike="noStrike" kern="1200" cap="none" spc="0" normalizeH="0" baseline="0" noProof="0" dirty="0">
                <a:ln>
                  <a:noFill/>
                </a:ln>
                <a:solidFill>
                  <a:srgbClr val="404040"/>
                </a:solidFill>
                <a:effectLst/>
                <a:uLnTx/>
                <a:uFillTx/>
                <a:latin typeface="+mn-lt"/>
                <a:ea typeface="Arial"/>
                <a:cs typeface="Arial"/>
              </a:rPr>
              <a:t> T1DRA. </a:t>
            </a:r>
            <a:r>
              <a:rPr kumimoji="0" lang="en-US" sz="600" b="0" i="0" u="none" strike="noStrike" kern="1200" cap="none" spc="0" normalizeH="0" baseline="0" noProof="0" dirty="0">
                <a:ln>
                  <a:noFill/>
                </a:ln>
                <a:solidFill>
                  <a:srgbClr val="404040"/>
                </a:solidFill>
                <a:effectLst/>
                <a:uLnTx/>
                <a:uFillTx/>
                <a:latin typeface="+mn-lt"/>
                <a:ea typeface="Arial"/>
                <a:cs typeface="Arial"/>
                <a:hlinkClick r:id="rId18">
                  <a:extLst>
                    <a:ext uri="{A12FA001-AC4F-418D-AE19-62706E023703}">
                      <ahyp:hlinkClr xmlns:ahyp="http://schemas.microsoft.com/office/drawing/2018/hyperlinkcolor" val="tx"/>
                    </a:ext>
                  </a:extLst>
                </a:hlinkClick>
              </a:rPr>
              <a:t>https://t1dra.bristol.ac.uk/</a:t>
            </a:r>
            <a:r>
              <a:rPr kumimoji="0" lang="en-US" sz="600" b="0" i="0" u="none" strike="noStrike" kern="1200" cap="none" spc="0" normalizeH="0" baseline="0" noProof="0" dirty="0">
                <a:ln>
                  <a:noFill/>
                </a:ln>
                <a:solidFill>
                  <a:srgbClr val="404040"/>
                </a:solidFill>
                <a:effectLst/>
                <a:uLnTx/>
                <a:uFillTx/>
                <a:latin typeface="+mn-lt"/>
                <a:ea typeface="Arial"/>
                <a:cs typeface="Arial"/>
              </a:rPr>
              <a:t>. Zuletzt </a:t>
            </a:r>
            <a:r>
              <a:rPr kumimoji="0" lang="en-US" sz="600" b="0" i="0" u="none" strike="noStrike" kern="1200" cap="none" spc="0" normalizeH="0" baseline="0" noProof="0" dirty="0" err="1">
                <a:ln>
                  <a:noFill/>
                </a:ln>
                <a:solidFill>
                  <a:srgbClr val="404040"/>
                </a:solidFill>
                <a:effectLst/>
                <a:uLnTx/>
                <a:uFillTx/>
                <a:latin typeface="+mn-lt"/>
                <a:ea typeface="Arial"/>
                <a:cs typeface="Arial"/>
              </a:rPr>
              <a:t>abgerufen</a:t>
            </a:r>
            <a:r>
              <a:rPr kumimoji="0" lang="en-US" sz="600" b="0" i="0" u="none" strike="noStrike" kern="1200" cap="none" spc="0" normalizeH="0" baseline="0" noProof="0" dirty="0">
                <a:ln>
                  <a:noFill/>
                </a:ln>
                <a:solidFill>
                  <a:srgbClr val="404040"/>
                </a:solidFill>
                <a:effectLst/>
                <a:uLnTx/>
                <a:uFillTx/>
                <a:latin typeface="+mn-lt"/>
                <a:ea typeface="Arial"/>
                <a:cs typeface="Arial"/>
              </a:rPr>
              <a:t> am 12.01.2026.</a:t>
            </a:r>
          </a:p>
        </p:txBody>
      </p:sp>
    </p:spTree>
    <p:extLst>
      <p:ext uri="{BB962C8B-B14F-4D97-AF65-F5344CB8AC3E}">
        <p14:creationId xmlns:p14="http://schemas.microsoft.com/office/powerpoint/2010/main" val="343892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9">
            <a:extLst>
              <a:ext uri="{FF2B5EF4-FFF2-40B4-BE49-F238E27FC236}">
                <a16:creationId xmlns:a16="http://schemas.microsoft.com/office/drawing/2014/main" id="{649D7C1C-7711-3D7B-84FF-4C243B4C556C}"/>
              </a:ext>
            </a:extLst>
          </p:cNvPr>
          <p:cNvSpPr txBox="1">
            <a:spLocks/>
          </p:cNvSpPr>
          <p:nvPr/>
        </p:nvSpPr>
        <p:spPr>
          <a:xfrm>
            <a:off x="314409" y="12297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Reduktion von DKA bei der klinischen Diagnose des T1D durch öffentliche Kampagne  +  Antikörperbestimmung?</a:t>
            </a:r>
          </a:p>
        </p:txBody>
      </p:sp>
      <p:graphicFrame>
        <p:nvGraphicFramePr>
          <p:cNvPr id="10" name="Diagramm 9">
            <a:extLst>
              <a:ext uri="{FF2B5EF4-FFF2-40B4-BE49-F238E27FC236}">
                <a16:creationId xmlns:a16="http://schemas.microsoft.com/office/drawing/2014/main" id="{28DE6B33-464D-6450-5272-76E6723CBECA}"/>
              </a:ext>
            </a:extLst>
          </p:cNvPr>
          <p:cNvGraphicFramePr/>
          <p:nvPr>
            <p:extLst>
              <p:ext uri="{D42A27DB-BD31-4B8C-83A1-F6EECF244321}">
                <p14:modId xmlns:p14="http://schemas.microsoft.com/office/powerpoint/2010/main" val="1573444861"/>
              </p:ext>
            </p:extLst>
          </p:nvPr>
        </p:nvGraphicFramePr>
        <p:xfrm>
          <a:off x="2167673" y="1778176"/>
          <a:ext cx="1722684" cy="2374325"/>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platzhalter 3">
            <a:extLst>
              <a:ext uri="{FF2B5EF4-FFF2-40B4-BE49-F238E27FC236}">
                <a16:creationId xmlns:a16="http://schemas.microsoft.com/office/drawing/2014/main" id="{85855401-DE01-3295-08CB-43EF7B28B8B3}"/>
              </a:ext>
            </a:extLst>
          </p:cNvPr>
          <p:cNvSpPr>
            <a:spLocks noGrp="1"/>
          </p:cNvSpPr>
          <p:nvPr>
            <p:ph type="body" sz="quarter" idx="21"/>
          </p:nvPr>
        </p:nvSpPr>
        <p:spPr>
          <a:xfrm>
            <a:off x="235918" y="4194127"/>
            <a:ext cx="3810280" cy="273388"/>
          </a:xfrm>
        </p:spPr>
        <p:txBody>
          <a:bodyPr/>
          <a:lstStyle/>
          <a:p>
            <a:pPr algn="ctr"/>
            <a:r>
              <a:rPr lang="de-DE" sz="900" dirty="0">
                <a:solidFill>
                  <a:srgbClr val="404040"/>
                </a:solidFill>
              </a:rPr>
              <a:t>2015-2017, ca. 17.000 Kinder/Eltern informiert</a:t>
            </a:r>
            <a:endParaRPr lang="en-AU" sz="900" dirty="0">
              <a:solidFill>
                <a:srgbClr val="404040"/>
              </a:solidFill>
            </a:endParaRPr>
          </a:p>
        </p:txBody>
      </p:sp>
      <p:cxnSp>
        <p:nvCxnSpPr>
          <p:cNvPr id="15" name="Gerade Verbindung mit Pfeil 14">
            <a:extLst>
              <a:ext uri="{FF2B5EF4-FFF2-40B4-BE49-F238E27FC236}">
                <a16:creationId xmlns:a16="http://schemas.microsoft.com/office/drawing/2014/main" id="{E3ABFC71-D705-29C0-0047-8189075A76CD}"/>
              </a:ext>
            </a:extLst>
          </p:cNvPr>
          <p:cNvCxnSpPr>
            <a:cxnSpLocks/>
          </p:cNvCxnSpPr>
          <p:nvPr/>
        </p:nvCxnSpPr>
        <p:spPr>
          <a:xfrm>
            <a:off x="3206009" y="2263257"/>
            <a:ext cx="260521" cy="490887"/>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2A98E333-2084-05B0-25A7-BF17995CFCFF}"/>
              </a:ext>
            </a:extLst>
          </p:cNvPr>
          <p:cNvSpPr txBox="1"/>
          <p:nvPr/>
        </p:nvSpPr>
        <p:spPr>
          <a:xfrm>
            <a:off x="461007" y="1222314"/>
            <a:ext cx="3360103" cy="430887"/>
          </a:xfrm>
          <a:prstGeom prst="rect">
            <a:avLst/>
          </a:prstGeom>
          <a:noFill/>
        </p:spPr>
        <p:txBody>
          <a:bodyPr wrap="square">
            <a:spAutoFit/>
          </a:bodyPr>
          <a:lstStyle/>
          <a:p>
            <a:pPr algn="ctr" defTabSz="685800"/>
            <a:r>
              <a:rPr lang="de-DE" sz="1050" b="1">
                <a:solidFill>
                  <a:srgbClr val="404040"/>
                </a:solidFill>
              </a:rPr>
              <a:t>Die Stuttgarter </a:t>
            </a:r>
          </a:p>
          <a:p>
            <a:pPr algn="ctr" defTabSz="685800"/>
            <a:r>
              <a:rPr lang="de-DE" sz="1050" b="1">
                <a:solidFill>
                  <a:srgbClr val="404040"/>
                </a:solidFill>
              </a:rPr>
              <a:t>Diabetes-Aufklärungskampagne</a:t>
            </a:r>
            <a:r>
              <a:rPr lang="de-DE" sz="1050" b="1" baseline="30000">
                <a:solidFill>
                  <a:srgbClr val="404040"/>
                </a:solidFill>
              </a:rPr>
              <a:t>1</a:t>
            </a:r>
            <a:endParaRPr lang="de-DE" sz="1050" b="1" baseline="30000">
              <a:solidFill>
                <a:srgbClr val="404040"/>
              </a:solidFill>
              <a:latin typeface="Verdana"/>
            </a:endParaRPr>
          </a:p>
        </p:txBody>
      </p:sp>
      <p:pic>
        <p:nvPicPr>
          <p:cNvPr id="5" name="Grafik 4">
            <a:extLst>
              <a:ext uri="{FF2B5EF4-FFF2-40B4-BE49-F238E27FC236}">
                <a16:creationId xmlns:a16="http://schemas.microsoft.com/office/drawing/2014/main" id="{2FEC8E5D-BAA7-6186-5C48-4168CF478BA9}"/>
              </a:ext>
            </a:extLst>
          </p:cNvPr>
          <p:cNvPicPr>
            <a:picLocks noChangeAspect="1"/>
          </p:cNvPicPr>
          <p:nvPr/>
        </p:nvPicPr>
        <p:blipFill>
          <a:blip r:embed="rId5"/>
          <a:stretch>
            <a:fillRect/>
          </a:stretch>
        </p:blipFill>
        <p:spPr>
          <a:xfrm>
            <a:off x="455866" y="1901008"/>
            <a:ext cx="1565163" cy="1526158"/>
          </a:xfrm>
          <a:prstGeom prst="rect">
            <a:avLst/>
          </a:prstGeom>
          <a:ln w="15875">
            <a:solidFill>
              <a:schemeClr val="accent6">
                <a:lumMod val="75000"/>
              </a:schemeClr>
            </a:solidFill>
          </a:ln>
        </p:spPr>
      </p:pic>
      <p:graphicFrame>
        <p:nvGraphicFramePr>
          <p:cNvPr id="9" name="Diagramm 8">
            <a:extLst>
              <a:ext uri="{FF2B5EF4-FFF2-40B4-BE49-F238E27FC236}">
                <a16:creationId xmlns:a16="http://schemas.microsoft.com/office/drawing/2014/main" id="{1DC7C8A5-E5C6-71FE-54E7-77B76307969C}"/>
              </a:ext>
            </a:extLst>
          </p:cNvPr>
          <p:cNvGraphicFramePr/>
          <p:nvPr>
            <p:extLst>
              <p:ext uri="{D42A27DB-BD31-4B8C-83A1-F6EECF244321}">
                <p14:modId xmlns:p14="http://schemas.microsoft.com/office/powerpoint/2010/main" val="3581486474"/>
              </p:ext>
            </p:extLst>
          </p:nvPr>
        </p:nvGraphicFramePr>
        <p:xfrm>
          <a:off x="5913274" y="1778176"/>
          <a:ext cx="2910607" cy="2739234"/>
        </p:xfrm>
        <a:graphic>
          <a:graphicData uri="http://schemas.openxmlformats.org/drawingml/2006/chart">
            <c:chart xmlns:c="http://schemas.openxmlformats.org/drawingml/2006/chart" xmlns:r="http://schemas.openxmlformats.org/officeDocument/2006/relationships" r:id="rId6"/>
          </a:graphicData>
        </a:graphic>
      </p:graphicFrame>
      <p:cxnSp>
        <p:nvCxnSpPr>
          <p:cNvPr id="11" name="Gerade Verbindung mit Pfeil 10">
            <a:extLst>
              <a:ext uri="{FF2B5EF4-FFF2-40B4-BE49-F238E27FC236}">
                <a16:creationId xmlns:a16="http://schemas.microsoft.com/office/drawing/2014/main" id="{7844CD37-0A05-2DDE-A767-C8DE6F7E36FF}"/>
              </a:ext>
            </a:extLst>
          </p:cNvPr>
          <p:cNvCxnSpPr>
            <a:cxnSpLocks/>
          </p:cNvCxnSpPr>
          <p:nvPr/>
        </p:nvCxnSpPr>
        <p:spPr>
          <a:xfrm>
            <a:off x="8120417" y="2333768"/>
            <a:ext cx="204028" cy="1219923"/>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50" name="Picture 2" descr="antibody png 20 free Cliparts | Download images on Clipground 2023">
            <a:extLst>
              <a:ext uri="{FF2B5EF4-FFF2-40B4-BE49-F238E27FC236}">
                <a16:creationId xmlns:a16="http://schemas.microsoft.com/office/drawing/2014/main" id="{2256C7B7-04A7-420F-4D5A-2924457592A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0990" y="1901008"/>
            <a:ext cx="1417615" cy="1531616"/>
          </a:xfrm>
          <a:prstGeom prst="rect">
            <a:avLst/>
          </a:prstGeom>
          <a:noFill/>
          <a:ln w="15875">
            <a:solidFill>
              <a:schemeClr val="accent6">
                <a:lumMod val="75000"/>
              </a:schemeClr>
            </a:solidFill>
          </a:ln>
          <a:extLst>
            <a:ext uri="{909E8E84-426E-40DD-AFC4-6F175D3DCCD1}">
              <a14:hiddenFill xmlns:a14="http://schemas.microsoft.com/office/drawing/2010/main">
                <a:solidFill>
                  <a:srgbClr val="FFFFFF"/>
                </a:solidFill>
              </a14:hiddenFill>
            </a:ext>
          </a:extLst>
        </p:spPr>
      </p:pic>
      <p:sp>
        <p:nvSpPr>
          <p:cNvPr id="24" name="Textfeld 23">
            <a:extLst>
              <a:ext uri="{FF2B5EF4-FFF2-40B4-BE49-F238E27FC236}">
                <a16:creationId xmlns:a16="http://schemas.microsoft.com/office/drawing/2014/main" id="{BA6ED0DE-3B9D-DE89-0F8B-DB675E796E60}"/>
              </a:ext>
            </a:extLst>
          </p:cNvPr>
          <p:cNvSpPr txBox="1"/>
          <p:nvPr/>
        </p:nvSpPr>
        <p:spPr>
          <a:xfrm>
            <a:off x="4858648" y="1237703"/>
            <a:ext cx="3465797" cy="415498"/>
          </a:xfrm>
          <a:prstGeom prst="rect">
            <a:avLst/>
          </a:prstGeom>
          <a:noFill/>
        </p:spPr>
        <p:txBody>
          <a:bodyPr wrap="square">
            <a:spAutoFit/>
          </a:bodyPr>
          <a:lstStyle/>
          <a:p>
            <a:pPr algn="ctr" defTabSz="685800"/>
            <a:r>
              <a:rPr lang="de-DE" sz="1050" b="1">
                <a:solidFill>
                  <a:srgbClr val="404040"/>
                </a:solidFill>
              </a:rPr>
              <a:t>DPV-Raten ohne Screening</a:t>
            </a:r>
            <a:r>
              <a:rPr lang="de-DE" sz="1050" b="1" baseline="30000">
                <a:solidFill>
                  <a:srgbClr val="404040"/>
                </a:solidFill>
              </a:rPr>
              <a:t>2</a:t>
            </a:r>
            <a:r>
              <a:rPr lang="de-DE" sz="1050" b="1">
                <a:solidFill>
                  <a:srgbClr val="404040"/>
                </a:solidFill>
              </a:rPr>
              <a:t> </a:t>
            </a:r>
          </a:p>
          <a:p>
            <a:pPr algn="ctr" defTabSz="685800"/>
            <a:r>
              <a:rPr lang="de-DE" sz="1050" b="1">
                <a:solidFill>
                  <a:srgbClr val="404040"/>
                </a:solidFill>
              </a:rPr>
              <a:t>vs. Fr1da-Studie</a:t>
            </a:r>
            <a:r>
              <a:rPr lang="de-DE" sz="1050" b="1" baseline="30000">
                <a:solidFill>
                  <a:srgbClr val="404040"/>
                </a:solidFill>
              </a:rPr>
              <a:t>3</a:t>
            </a:r>
            <a:endParaRPr lang="en-AU" sz="1050" b="1" baseline="30000">
              <a:solidFill>
                <a:srgbClr val="404040"/>
              </a:solidFill>
              <a:latin typeface="Verdana"/>
            </a:endParaRPr>
          </a:p>
        </p:txBody>
      </p:sp>
      <p:sp>
        <p:nvSpPr>
          <p:cNvPr id="17" name="TextBox 3037">
            <a:extLst>
              <a:ext uri="{FF2B5EF4-FFF2-40B4-BE49-F238E27FC236}">
                <a16:creationId xmlns:a16="http://schemas.microsoft.com/office/drawing/2014/main" id="{002A37CE-4972-64D5-4A04-F0B353BD1806}"/>
              </a:ext>
            </a:extLst>
          </p:cNvPr>
          <p:cNvSpPr txBox="1"/>
          <p:nvPr/>
        </p:nvSpPr>
        <p:spPr>
          <a:xfrm>
            <a:off x="314409" y="4925350"/>
            <a:ext cx="7469564"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Holder M &amp; </a:t>
            </a:r>
            <a:r>
              <a:rPr lang="de-DE" sz="600" dirty="0" err="1">
                <a:solidFill>
                  <a:srgbClr val="404040"/>
                </a:solidFill>
              </a:rPr>
              <a:t>Ehehalt</a:t>
            </a:r>
            <a:r>
              <a:rPr lang="de-DE" sz="600" dirty="0">
                <a:solidFill>
                  <a:srgbClr val="404040"/>
                </a:solidFill>
              </a:rPr>
              <a:t> S. </a:t>
            </a:r>
            <a:r>
              <a:rPr lang="de-DE" sz="600" i="1" dirty="0" err="1">
                <a:solidFill>
                  <a:srgbClr val="404040"/>
                </a:solidFill>
              </a:rPr>
              <a:t>Pediatr</a:t>
            </a:r>
            <a:r>
              <a:rPr lang="de-DE" sz="600" i="1" dirty="0">
                <a:solidFill>
                  <a:srgbClr val="404040"/>
                </a:solidFill>
              </a:rPr>
              <a:t> Diabetes </a:t>
            </a:r>
            <a:r>
              <a:rPr lang="de-DE" sz="600" dirty="0">
                <a:solidFill>
                  <a:srgbClr val="404040"/>
                </a:solidFill>
              </a:rPr>
              <a:t>2020; 21: 1227–31. </a:t>
            </a:r>
            <a:r>
              <a:rPr lang="de-DE" sz="600" b="1" dirty="0">
                <a:solidFill>
                  <a:srgbClr val="404040"/>
                </a:solidFill>
              </a:rPr>
              <a:t>2.</a:t>
            </a:r>
            <a:r>
              <a:rPr lang="de-DE" sz="600" dirty="0">
                <a:solidFill>
                  <a:srgbClr val="404040"/>
                </a:solidFill>
              </a:rPr>
              <a:t> </a:t>
            </a:r>
            <a:r>
              <a:rPr lang="da-DK" sz="600" dirty="0">
                <a:solidFill>
                  <a:srgbClr val="404040"/>
                </a:solidFill>
                <a:ea typeface="Arial"/>
                <a:cs typeface="Arial"/>
              </a:rPr>
              <a:t>Baechle C </a:t>
            </a:r>
            <a:r>
              <a:rPr lang="da-DK" sz="600" i="1" dirty="0">
                <a:solidFill>
                  <a:srgbClr val="404040"/>
                </a:solidFill>
                <a:ea typeface="Arial"/>
                <a:cs typeface="Arial"/>
              </a:rPr>
              <a:t>et al. Diabetes Res Clin Pract </a:t>
            </a:r>
            <a:r>
              <a:rPr lang="da-DK" sz="600" dirty="0">
                <a:solidFill>
                  <a:srgbClr val="404040"/>
                </a:solidFill>
                <a:ea typeface="Arial"/>
                <a:cs typeface="Arial"/>
              </a:rPr>
              <a:t>2023; 197: 110559. </a:t>
            </a:r>
            <a:r>
              <a:rPr lang="de-DE" sz="600" b="1" dirty="0">
                <a:solidFill>
                  <a:srgbClr val="404040"/>
                </a:solidFill>
              </a:rPr>
              <a:t>3.</a:t>
            </a:r>
            <a:r>
              <a:rPr lang="de-DE" sz="600" dirty="0">
                <a:solidFill>
                  <a:srgbClr val="404040"/>
                </a:solidFill>
              </a:rPr>
              <a:t> </a:t>
            </a:r>
            <a:r>
              <a:rPr lang="da-DK" sz="600" dirty="0">
                <a:solidFill>
                  <a:srgbClr val="404040"/>
                </a:solidFill>
                <a:ea typeface="Arial"/>
                <a:cs typeface="Arial"/>
              </a:rPr>
              <a:t>Hummel S </a:t>
            </a:r>
            <a:r>
              <a:rPr lang="da-DK" sz="600" i="1" dirty="0">
                <a:solidFill>
                  <a:srgbClr val="404040"/>
                </a:solidFill>
                <a:ea typeface="Arial"/>
                <a:cs typeface="Arial"/>
              </a:rPr>
              <a:t>et al. Diabetologia </a:t>
            </a:r>
            <a:r>
              <a:rPr lang="da-DK" sz="600" dirty="0">
                <a:solidFill>
                  <a:srgbClr val="404040"/>
                </a:solidFill>
                <a:ea typeface="Arial"/>
                <a:cs typeface="Arial"/>
              </a:rPr>
              <a:t>2023; 66: 1633–42.</a:t>
            </a:r>
            <a:r>
              <a:rPr lang="de-DE" sz="600" dirty="0">
                <a:solidFill>
                  <a:srgbClr val="404040"/>
                </a:solidFill>
              </a:rPr>
              <a:t>   </a:t>
            </a:r>
          </a:p>
        </p:txBody>
      </p:sp>
      <p:sp>
        <p:nvSpPr>
          <p:cNvPr id="25" name="Ellipse 24">
            <a:extLst>
              <a:ext uri="{FF2B5EF4-FFF2-40B4-BE49-F238E27FC236}">
                <a16:creationId xmlns:a16="http://schemas.microsoft.com/office/drawing/2014/main" id="{E99294D9-6597-6178-9112-C83C8A00D271}"/>
              </a:ext>
            </a:extLst>
          </p:cNvPr>
          <p:cNvSpPr/>
          <p:nvPr/>
        </p:nvSpPr>
        <p:spPr>
          <a:xfrm>
            <a:off x="4570612" y="497752"/>
            <a:ext cx="293427" cy="286688"/>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8720774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9">
            <a:extLst>
              <a:ext uri="{FF2B5EF4-FFF2-40B4-BE49-F238E27FC236}">
                <a16:creationId xmlns:a16="http://schemas.microsoft.com/office/drawing/2014/main" id="{4F1FA67D-09B1-3D5F-187C-EEC2BE4C9783}"/>
              </a:ext>
            </a:extLst>
          </p:cNvPr>
          <p:cNvSpPr txBox="1">
            <a:spLocks/>
          </p:cNvSpPr>
          <p:nvPr/>
        </p:nvSpPr>
        <p:spPr>
          <a:xfrm>
            <a:off x="314409" y="11429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Geschätzte Kosten für die Früherkennung durch Inselzell-Antikörperbestimmung</a:t>
            </a:r>
            <a:r>
              <a:rPr lang="de-DE" sz="2000" b="1" baseline="30000" dirty="0">
                <a:solidFill>
                  <a:srgbClr val="7030A0"/>
                </a:solidFill>
                <a:latin typeface="+mj-lt"/>
              </a:rPr>
              <a:t>1</a:t>
            </a:r>
          </a:p>
        </p:txBody>
      </p:sp>
      <p:sp>
        <p:nvSpPr>
          <p:cNvPr id="14" name="TextBox 3037">
            <a:extLst>
              <a:ext uri="{FF2B5EF4-FFF2-40B4-BE49-F238E27FC236}">
                <a16:creationId xmlns:a16="http://schemas.microsoft.com/office/drawing/2014/main" id="{7E29AE2B-8275-0D21-4DA9-C8778881A3A2}"/>
              </a:ext>
            </a:extLst>
          </p:cNvPr>
          <p:cNvSpPr txBox="1"/>
          <p:nvPr/>
        </p:nvSpPr>
        <p:spPr>
          <a:xfrm>
            <a:off x="314409" y="4926508"/>
            <a:ext cx="7469564"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Karl FM </a:t>
            </a:r>
            <a:r>
              <a:rPr lang="da-DK" sz="600" i="1" dirty="0">
                <a:solidFill>
                  <a:srgbClr val="404040"/>
                </a:solidFill>
                <a:ea typeface="Arial"/>
                <a:cs typeface="Arial"/>
              </a:rPr>
              <a:t>et al. Diabetes Care </a:t>
            </a:r>
            <a:r>
              <a:rPr lang="da-DK" sz="600" dirty="0">
                <a:solidFill>
                  <a:srgbClr val="404040"/>
                </a:solidFill>
                <a:ea typeface="Arial"/>
                <a:cs typeface="Arial"/>
              </a:rPr>
              <a:t>2022; 45: 837–44</a:t>
            </a:r>
            <a:r>
              <a:rPr lang="de-DE" sz="600" dirty="0">
                <a:solidFill>
                  <a:srgbClr val="404040"/>
                </a:solidFill>
              </a:rPr>
              <a:t>.  </a:t>
            </a:r>
          </a:p>
        </p:txBody>
      </p:sp>
      <p:grpSp>
        <p:nvGrpSpPr>
          <p:cNvPr id="58" name="Gruppieren 57">
            <a:extLst>
              <a:ext uri="{FF2B5EF4-FFF2-40B4-BE49-F238E27FC236}">
                <a16:creationId xmlns:a16="http://schemas.microsoft.com/office/drawing/2014/main" id="{896C6063-2DA5-94B5-2E9B-B784839BE4DF}"/>
              </a:ext>
            </a:extLst>
          </p:cNvPr>
          <p:cNvGrpSpPr/>
          <p:nvPr/>
        </p:nvGrpSpPr>
        <p:grpSpPr>
          <a:xfrm>
            <a:off x="457411" y="1316965"/>
            <a:ext cx="8229177" cy="2846393"/>
            <a:chOff x="400473" y="1148553"/>
            <a:chExt cx="8229177" cy="2846393"/>
          </a:xfrm>
        </p:grpSpPr>
        <p:pic>
          <p:nvPicPr>
            <p:cNvPr id="17" name="Grafik 16" descr="Ein Bild, das Text, Screenshot, Schrift, Zahl enthält.&#10;&#10;Automatisch generierte Beschreibung">
              <a:extLst>
                <a:ext uri="{FF2B5EF4-FFF2-40B4-BE49-F238E27FC236}">
                  <a16:creationId xmlns:a16="http://schemas.microsoft.com/office/drawing/2014/main" id="{5382CFC0-2820-0540-59E3-A2FDBC6774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73" y="1148553"/>
              <a:ext cx="8229177" cy="2846393"/>
            </a:xfrm>
            <a:prstGeom prst="rect">
              <a:avLst/>
            </a:prstGeom>
          </p:spPr>
        </p:pic>
        <p:sp>
          <p:nvSpPr>
            <p:cNvPr id="25" name="Textfeld 24">
              <a:extLst>
                <a:ext uri="{FF2B5EF4-FFF2-40B4-BE49-F238E27FC236}">
                  <a16:creationId xmlns:a16="http://schemas.microsoft.com/office/drawing/2014/main" id="{9A4E9386-0442-BA72-C593-15E074EBAE8B}"/>
                </a:ext>
              </a:extLst>
            </p:cNvPr>
            <p:cNvSpPr txBox="1"/>
            <p:nvPr/>
          </p:nvSpPr>
          <p:spPr>
            <a:xfrm>
              <a:off x="473406" y="1257372"/>
              <a:ext cx="7554435" cy="161583"/>
            </a:xfrm>
            <a:prstGeom prst="rect">
              <a:avLst/>
            </a:prstGeom>
            <a:solidFill>
              <a:srgbClr val="E7E8E9"/>
            </a:solidFill>
          </p:spPr>
          <p:txBody>
            <a:bodyPr wrap="none" lIns="36000" tIns="0" rIns="0" bIns="0" rtlCol="0" anchor="ctr">
              <a:spAutoFit/>
            </a:bodyPr>
            <a:lstStyle/>
            <a:p>
              <a:pPr algn="l"/>
              <a:r>
                <a:rPr lang="de-DE" sz="1050" b="1">
                  <a:latin typeface="Kalinga" panose="020B0502040204020203" pitchFamily="34" charset="0"/>
                  <a:cs typeface="Kalinga" panose="020B0502040204020203" pitchFamily="34" charset="0"/>
                </a:rPr>
                <a:t>Kosten der Früherkennung für präsymptomatischen T1D geschätzt für den Behandlungsstandard in Deutschland</a:t>
              </a:r>
            </a:p>
          </p:txBody>
        </p:sp>
        <p:sp>
          <p:nvSpPr>
            <p:cNvPr id="26" name="Textfeld 25">
              <a:extLst>
                <a:ext uri="{FF2B5EF4-FFF2-40B4-BE49-F238E27FC236}">
                  <a16:creationId xmlns:a16="http://schemas.microsoft.com/office/drawing/2014/main" id="{F98B84D4-9A7D-9AC5-2414-D000AF3770D0}"/>
                </a:ext>
              </a:extLst>
            </p:cNvPr>
            <p:cNvSpPr txBox="1"/>
            <p:nvPr/>
          </p:nvSpPr>
          <p:spPr>
            <a:xfrm>
              <a:off x="473406" y="1611309"/>
              <a:ext cx="2529022" cy="174851"/>
            </a:xfrm>
            <a:prstGeom prst="rect">
              <a:avLst/>
            </a:prstGeom>
            <a:solidFill>
              <a:srgbClr val="E7E8E9"/>
            </a:solidFill>
          </p:spPr>
          <p:txBody>
            <a:bodyPr wrap="none" lIns="36000" tIns="36000" rIns="0" bIns="0" rtlCol="0" anchor="ctr">
              <a:spAutoFit/>
            </a:bodyPr>
            <a:lstStyle/>
            <a:p>
              <a:pPr algn="l"/>
              <a:r>
                <a:rPr lang="de-DE" sz="900" b="1">
                  <a:latin typeface="Kalinga" panose="020B0502040204020203" pitchFamily="34" charset="0"/>
                  <a:cs typeface="Kalinga" panose="020B0502040204020203" pitchFamily="34" charset="0"/>
                </a:rPr>
                <a:t>Simulierte Behandlungsstandard-Szenarios</a:t>
              </a:r>
            </a:p>
          </p:txBody>
        </p:sp>
        <p:sp>
          <p:nvSpPr>
            <p:cNvPr id="27" name="Textfeld 26">
              <a:extLst>
                <a:ext uri="{FF2B5EF4-FFF2-40B4-BE49-F238E27FC236}">
                  <a16:creationId xmlns:a16="http://schemas.microsoft.com/office/drawing/2014/main" id="{3FB0F829-1F43-A3D0-DD75-DCF8EA8732F1}"/>
                </a:ext>
              </a:extLst>
            </p:cNvPr>
            <p:cNvSpPr txBox="1"/>
            <p:nvPr/>
          </p:nvSpPr>
          <p:spPr>
            <a:xfrm>
              <a:off x="4280448" y="1611308"/>
              <a:ext cx="869913" cy="174851"/>
            </a:xfrm>
            <a:prstGeom prst="rect">
              <a:avLst/>
            </a:prstGeom>
            <a:solidFill>
              <a:srgbClr val="E7E8E9"/>
            </a:solidFill>
          </p:spPr>
          <p:txBody>
            <a:bodyPr wrap="none" lIns="36000" tIns="36000" rIns="0" bIns="0" rtlCol="0" anchor="ctr">
              <a:spAutoFit/>
            </a:bodyPr>
            <a:lstStyle/>
            <a:p>
              <a:pPr algn="ctr"/>
              <a:r>
                <a:rPr lang="de-DE" sz="900" b="1">
                  <a:latin typeface="Kalinga" panose="020B0502040204020203" pitchFamily="34" charset="0"/>
                  <a:cs typeface="Kalinga" panose="020B0502040204020203" pitchFamily="34" charset="0"/>
                </a:rPr>
                <a:t>Gesamtkosten</a:t>
              </a:r>
            </a:p>
          </p:txBody>
        </p:sp>
        <p:sp>
          <p:nvSpPr>
            <p:cNvPr id="28" name="Textfeld 27">
              <a:extLst>
                <a:ext uri="{FF2B5EF4-FFF2-40B4-BE49-F238E27FC236}">
                  <a16:creationId xmlns:a16="http://schemas.microsoft.com/office/drawing/2014/main" id="{CDF1F6BA-BECA-3E4C-6C4F-54F057184E3B}"/>
                </a:ext>
              </a:extLst>
            </p:cNvPr>
            <p:cNvSpPr txBox="1"/>
            <p:nvPr/>
          </p:nvSpPr>
          <p:spPr>
            <a:xfrm>
              <a:off x="5821401" y="1649955"/>
              <a:ext cx="1046294" cy="138499"/>
            </a:xfrm>
            <a:prstGeom prst="rect">
              <a:avLst/>
            </a:prstGeom>
            <a:solidFill>
              <a:srgbClr val="E7E8E9"/>
            </a:solidFill>
          </p:spPr>
          <p:txBody>
            <a:bodyPr wrap="none" lIns="72000" tIns="0" rIns="72000" bIns="0" rtlCol="0" anchor="ctr">
              <a:spAutoFit/>
            </a:bodyPr>
            <a:lstStyle/>
            <a:p>
              <a:pPr algn="ctr"/>
              <a:r>
                <a:rPr lang="de-DE" sz="900" b="1">
                  <a:latin typeface="Kalinga" panose="020B0502040204020203" pitchFamily="34" charset="0"/>
                  <a:cs typeface="Kalinga" panose="020B0502040204020203" pitchFamily="34" charset="0"/>
                </a:rPr>
                <a:t>Pädiatrie-Praxis</a:t>
              </a:r>
            </a:p>
          </p:txBody>
        </p:sp>
        <p:sp>
          <p:nvSpPr>
            <p:cNvPr id="29" name="Textfeld 28">
              <a:extLst>
                <a:ext uri="{FF2B5EF4-FFF2-40B4-BE49-F238E27FC236}">
                  <a16:creationId xmlns:a16="http://schemas.microsoft.com/office/drawing/2014/main" id="{FA887B8D-3D70-7139-B600-37023B146AD1}"/>
                </a:ext>
              </a:extLst>
            </p:cNvPr>
            <p:cNvSpPr txBox="1"/>
            <p:nvPr/>
          </p:nvSpPr>
          <p:spPr>
            <a:xfrm>
              <a:off x="7228631" y="1474026"/>
              <a:ext cx="1310738" cy="313350"/>
            </a:xfrm>
            <a:prstGeom prst="rect">
              <a:avLst/>
            </a:prstGeom>
            <a:solidFill>
              <a:srgbClr val="E7E8E9"/>
            </a:solidFill>
          </p:spPr>
          <p:txBody>
            <a:bodyPr wrap="none" lIns="36000" tIns="36000" rIns="0" bIns="0" rtlCol="0" anchor="ctr">
              <a:spAutoFit/>
            </a:bodyPr>
            <a:lstStyle/>
            <a:p>
              <a:pPr algn="ctr"/>
              <a:r>
                <a:rPr lang="de-DE" sz="900" b="1">
                  <a:latin typeface="Kalinga" panose="020B0502040204020203" pitchFamily="34" charset="0"/>
                  <a:cs typeface="Kalinga" panose="020B0502040204020203" pitchFamily="34" charset="0"/>
                </a:rPr>
                <a:t>Koordinationszentrum</a:t>
              </a:r>
            </a:p>
            <a:p>
              <a:pPr algn="ctr"/>
              <a:r>
                <a:rPr lang="de-DE" sz="900" b="1">
                  <a:latin typeface="Kalinga" panose="020B0502040204020203" pitchFamily="34" charset="0"/>
                  <a:cs typeface="Kalinga" panose="020B0502040204020203" pitchFamily="34" charset="0"/>
                </a:rPr>
                <a:t>und Labor</a:t>
              </a:r>
            </a:p>
          </p:txBody>
        </p:sp>
        <p:sp>
          <p:nvSpPr>
            <p:cNvPr id="30" name="Textfeld 29">
              <a:extLst>
                <a:ext uri="{FF2B5EF4-FFF2-40B4-BE49-F238E27FC236}">
                  <a16:creationId xmlns:a16="http://schemas.microsoft.com/office/drawing/2014/main" id="{686D23AB-5B40-6C17-DC7C-6AF19207FD84}"/>
                </a:ext>
              </a:extLst>
            </p:cNvPr>
            <p:cNvSpPr txBox="1"/>
            <p:nvPr/>
          </p:nvSpPr>
          <p:spPr>
            <a:xfrm>
              <a:off x="473406" y="1843449"/>
              <a:ext cx="2476122" cy="174851"/>
            </a:xfrm>
            <a:prstGeom prst="rect">
              <a:avLst/>
            </a:prstGeom>
            <a:solidFill>
              <a:srgbClr val="E7E8E9"/>
            </a:solidFill>
          </p:spPr>
          <p:txBody>
            <a:bodyPr wrap="none" lIns="36000" tIns="36000" rIns="0" bIns="0" rtlCol="0" anchor="ctr">
              <a:spAutoFit/>
            </a:bodyPr>
            <a:lstStyle/>
            <a:p>
              <a:pPr algn="l"/>
              <a:r>
                <a:rPr lang="de-DE" sz="900" b="1">
                  <a:solidFill>
                    <a:schemeClr val="accent2"/>
                  </a:solidFill>
                  <a:latin typeface="Kalinga" panose="020B0502040204020203" pitchFamily="34" charset="0"/>
                  <a:cs typeface="Kalinga" panose="020B0502040204020203" pitchFamily="34" charset="0"/>
                </a:rPr>
                <a:t>Kosten pro untersuchtem Kind (Modell A) *</a:t>
              </a:r>
            </a:p>
          </p:txBody>
        </p:sp>
        <p:sp>
          <p:nvSpPr>
            <p:cNvPr id="31" name="Textfeld 30">
              <a:extLst>
                <a:ext uri="{FF2B5EF4-FFF2-40B4-BE49-F238E27FC236}">
                  <a16:creationId xmlns:a16="http://schemas.microsoft.com/office/drawing/2014/main" id="{EB87D626-0310-82DF-06C9-E1C257F790DD}"/>
                </a:ext>
              </a:extLst>
            </p:cNvPr>
            <p:cNvSpPr txBox="1"/>
            <p:nvPr/>
          </p:nvSpPr>
          <p:spPr>
            <a:xfrm>
              <a:off x="473406" y="2100419"/>
              <a:ext cx="1977589" cy="174851"/>
            </a:xfrm>
            <a:prstGeom prst="rect">
              <a:avLst/>
            </a:prstGeom>
            <a:solidFill>
              <a:srgbClr val="E7E8E9"/>
            </a:solidFill>
          </p:spPr>
          <p:txBody>
            <a:bodyPr wrap="none" lIns="36000" tIns="36000" rIns="0" bIns="0" rtlCol="0" anchor="ctr">
              <a:spAutoFit/>
            </a:bodyPr>
            <a:lstStyle/>
            <a:p>
              <a:pPr algn="l"/>
              <a:r>
                <a:rPr lang="de-DE" sz="900" b="1">
                  <a:solidFill>
                    <a:schemeClr val="accent2"/>
                  </a:solidFill>
                  <a:latin typeface="Kalinga" panose="020B0502040204020203" pitchFamily="34" charset="0"/>
                  <a:cs typeface="Kalinga" panose="020B0502040204020203" pitchFamily="34" charset="0"/>
                </a:rPr>
                <a:t>Kosten pro diagnostiziertem Fall </a:t>
              </a:r>
              <a:r>
                <a:rPr lang="de-DE" sz="900" b="1" baseline="30000">
                  <a:solidFill>
                    <a:schemeClr val="accent2"/>
                  </a:solidFill>
                  <a:latin typeface="Kalinga" panose="020B0502040204020203" pitchFamily="34" charset="0"/>
                  <a:cs typeface="Kalinga" panose="020B0502040204020203" pitchFamily="34" charset="0"/>
                </a:rPr>
                <a:t>#</a:t>
              </a:r>
            </a:p>
          </p:txBody>
        </p:sp>
        <p:sp>
          <p:nvSpPr>
            <p:cNvPr id="32" name="Textfeld 31">
              <a:extLst>
                <a:ext uri="{FF2B5EF4-FFF2-40B4-BE49-F238E27FC236}">
                  <a16:creationId xmlns:a16="http://schemas.microsoft.com/office/drawing/2014/main" id="{33DD2F09-E0D6-4724-1262-51E91B131639}"/>
                </a:ext>
              </a:extLst>
            </p:cNvPr>
            <p:cNvSpPr txBox="1"/>
            <p:nvPr/>
          </p:nvSpPr>
          <p:spPr>
            <a:xfrm>
              <a:off x="473406" y="2355993"/>
              <a:ext cx="2849622" cy="174851"/>
            </a:xfrm>
            <a:prstGeom prst="rect">
              <a:avLst/>
            </a:prstGeom>
            <a:solidFill>
              <a:srgbClr val="E7E8E9"/>
            </a:solidFill>
          </p:spPr>
          <p:txBody>
            <a:bodyPr wrap="none" lIns="36000" tIns="36000" rIns="0" bIns="0" rtlCol="0" anchor="ctr">
              <a:spAutoFit/>
            </a:bodyPr>
            <a:lstStyle/>
            <a:p>
              <a:pPr algn="l"/>
              <a:r>
                <a:rPr lang="de-DE" sz="900" b="1">
                  <a:latin typeface="Kalinga" panose="020B0502040204020203" pitchFamily="34" charset="0"/>
                  <a:cs typeface="Kalinga" panose="020B0502040204020203" pitchFamily="34" charset="0"/>
                </a:rPr>
                <a:t>Modell A plus 100 % Kosten für Zeit des Pädiaters</a:t>
              </a:r>
              <a:endParaRPr lang="de-DE" sz="900" b="1" baseline="30000">
                <a:latin typeface="Kalinga" panose="020B0502040204020203" pitchFamily="34" charset="0"/>
                <a:cs typeface="Kalinga" panose="020B0502040204020203" pitchFamily="34" charset="0"/>
              </a:endParaRPr>
            </a:p>
          </p:txBody>
        </p:sp>
        <p:sp>
          <p:nvSpPr>
            <p:cNvPr id="33" name="Textfeld 32">
              <a:extLst>
                <a:ext uri="{FF2B5EF4-FFF2-40B4-BE49-F238E27FC236}">
                  <a16:creationId xmlns:a16="http://schemas.microsoft.com/office/drawing/2014/main" id="{ED604CA3-FE5E-8075-0FF1-95E1FD3F0C0B}"/>
                </a:ext>
              </a:extLst>
            </p:cNvPr>
            <p:cNvSpPr txBox="1"/>
            <p:nvPr/>
          </p:nvSpPr>
          <p:spPr>
            <a:xfrm>
              <a:off x="473406" y="2606800"/>
              <a:ext cx="2963435" cy="174851"/>
            </a:xfrm>
            <a:prstGeom prst="rect">
              <a:avLst/>
            </a:prstGeom>
            <a:solidFill>
              <a:srgbClr val="E7E8E9"/>
            </a:solidFill>
          </p:spPr>
          <p:txBody>
            <a:bodyPr wrap="none" lIns="36000" tIns="36000" rIns="0" bIns="0" rtlCol="0" anchor="ctr">
              <a:spAutoFit/>
            </a:bodyPr>
            <a:lstStyle/>
            <a:p>
              <a:pPr algn="l"/>
              <a:r>
                <a:rPr lang="de-DE" sz="900" b="1">
                  <a:latin typeface="Kalinga" panose="020B0502040204020203" pitchFamily="34" charset="0"/>
                  <a:cs typeface="Kalinga" panose="020B0502040204020203" pitchFamily="34" charset="0"/>
                </a:rPr>
                <a:t>Modell A minus 50 % Kosten für Zeit des Pädiaters</a:t>
              </a:r>
              <a:endParaRPr lang="de-DE" sz="900" b="1" baseline="30000">
                <a:latin typeface="Kalinga" panose="020B0502040204020203" pitchFamily="34" charset="0"/>
                <a:cs typeface="Kalinga" panose="020B0502040204020203" pitchFamily="34" charset="0"/>
              </a:endParaRPr>
            </a:p>
          </p:txBody>
        </p:sp>
        <p:sp>
          <p:nvSpPr>
            <p:cNvPr id="34" name="Textfeld 33">
              <a:extLst>
                <a:ext uri="{FF2B5EF4-FFF2-40B4-BE49-F238E27FC236}">
                  <a16:creationId xmlns:a16="http://schemas.microsoft.com/office/drawing/2014/main" id="{1B6F4ACF-3EFB-5848-D11F-8FF2BE7A6431}"/>
                </a:ext>
              </a:extLst>
            </p:cNvPr>
            <p:cNvSpPr txBox="1"/>
            <p:nvPr/>
          </p:nvSpPr>
          <p:spPr>
            <a:xfrm>
              <a:off x="473406" y="2854743"/>
              <a:ext cx="3508456" cy="174851"/>
            </a:xfrm>
            <a:prstGeom prst="rect">
              <a:avLst/>
            </a:prstGeom>
            <a:solidFill>
              <a:srgbClr val="E7E8E9"/>
            </a:solidFill>
          </p:spPr>
          <p:txBody>
            <a:bodyPr wrap="none" lIns="36000" tIns="36000" rIns="0" bIns="0" rtlCol="0" anchor="ctr">
              <a:spAutoFit/>
            </a:bodyPr>
            <a:lstStyle/>
            <a:p>
              <a:pPr algn="l"/>
              <a:r>
                <a:rPr lang="de-DE" sz="900" b="1">
                  <a:latin typeface="Kalinga" panose="020B0502040204020203" pitchFamily="34" charset="0"/>
                  <a:cs typeface="Kalinga" panose="020B0502040204020203" pitchFamily="34" charset="0"/>
                </a:rPr>
                <a:t>Modell A mit niedrigeren 3-Test-ELISA-Kosten (€ 1,4 pro Test)</a:t>
              </a:r>
              <a:endParaRPr lang="de-DE" sz="900" b="1" baseline="30000">
                <a:latin typeface="Kalinga" panose="020B0502040204020203" pitchFamily="34" charset="0"/>
                <a:cs typeface="Kalinga" panose="020B0502040204020203" pitchFamily="34" charset="0"/>
              </a:endParaRPr>
            </a:p>
          </p:txBody>
        </p:sp>
        <p:sp>
          <p:nvSpPr>
            <p:cNvPr id="35" name="Textfeld 34">
              <a:extLst>
                <a:ext uri="{FF2B5EF4-FFF2-40B4-BE49-F238E27FC236}">
                  <a16:creationId xmlns:a16="http://schemas.microsoft.com/office/drawing/2014/main" id="{5364E6AB-8832-2947-AE2A-A70ADF2FFA04}"/>
                </a:ext>
              </a:extLst>
            </p:cNvPr>
            <p:cNvSpPr txBox="1"/>
            <p:nvPr/>
          </p:nvSpPr>
          <p:spPr>
            <a:xfrm>
              <a:off x="473406" y="3111713"/>
              <a:ext cx="3327317" cy="174851"/>
            </a:xfrm>
            <a:prstGeom prst="rect">
              <a:avLst/>
            </a:prstGeom>
            <a:solidFill>
              <a:srgbClr val="E7E8E9"/>
            </a:solidFill>
          </p:spPr>
          <p:txBody>
            <a:bodyPr wrap="none" lIns="36000" tIns="36000" rIns="0" bIns="0" rtlCol="0" anchor="ctr">
              <a:spAutoFit/>
            </a:bodyPr>
            <a:lstStyle/>
            <a:p>
              <a:pPr algn="l"/>
              <a:r>
                <a:rPr lang="de-DE" sz="900" b="1">
                  <a:latin typeface="Kalinga" panose="020B0502040204020203" pitchFamily="34" charset="0"/>
                  <a:cs typeface="Kalinga" panose="020B0502040204020203" pitchFamily="34" charset="0"/>
                </a:rPr>
                <a:t>Modell A mit höheren 3-Test-ELISA-Kosten (€ 3,6 pro Test)</a:t>
              </a:r>
              <a:endParaRPr lang="de-DE" sz="900" b="1" baseline="30000">
                <a:latin typeface="Kalinga" panose="020B0502040204020203" pitchFamily="34" charset="0"/>
                <a:cs typeface="Kalinga" panose="020B0502040204020203" pitchFamily="34" charset="0"/>
              </a:endParaRPr>
            </a:p>
          </p:txBody>
        </p:sp>
        <p:sp>
          <p:nvSpPr>
            <p:cNvPr id="36" name="Textfeld 35">
              <a:extLst>
                <a:ext uri="{FF2B5EF4-FFF2-40B4-BE49-F238E27FC236}">
                  <a16:creationId xmlns:a16="http://schemas.microsoft.com/office/drawing/2014/main" id="{09AF80FB-7150-6959-B6C6-F309B3A195BB}"/>
                </a:ext>
              </a:extLst>
            </p:cNvPr>
            <p:cNvSpPr txBox="1"/>
            <p:nvPr/>
          </p:nvSpPr>
          <p:spPr>
            <a:xfrm>
              <a:off x="4064818" y="1862778"/>
              <a:ext cx="1301171" cy="174851"/>
            </a:xfrm>
            <a:prstGeom prst="rect">
              <a:avLst/>
            </a:prstGeom>
            <a:solidFill>
              <a:srgbClr val="E7E8E9"/>
            </a:solidFill>
          </p:spPr>
          <p:txBody>
            <a:bodyPr wrap="none" lIns="72000" tIns="36000" rIns="72000" bIns="0" rtlCol="0" anchor="ctr" anchorCtr="1">
              <a:spAutoFit/>
            </a:bodyPr>
            <a:lstStyle/>
            <a:p>
              <a:pPr algn="ctr"/>
              <a:r>
                <a:rPr lang="de-DE" sz="900" b="1">
                  <a:solidFill>
                    <a:schemeClr val="accent2"/>
                  </a:solidFill>
                  <a:latin typeface="Kalinga" panose="020B0502040204020203" pitchFamily="34" charset="0"/>
                  <a:cs typeface="Kalinga" panose="020B0502040204020203" pitchFamily="34" charset="0"/>
                </a:rPr>
                <a:t>€ 21,73 [16,76; 28,19]</a:t>
              </a:r>
            </a:p>
          </p:txBody>
        </p:sp>
        <p:sp>
          <p:nvSpPr>
            <p:cNvPr id="38" name="Textfeld 37">
              <a:extLst>
                <a:ext uri="{FF2B5EF4-FFF2-40B4-BE49-F238E27FC236}">
                  <a16:creationId xmlns:a16="http://schemas.microsoft.com/office/drawing/2014/main" id="{AF788147-7541-79A3-DA43-D69E6946CE2F}"/>
                </a:ext>
              </a:extLst>
            </p:cNvPr>
            <p:cNvSpPr txBox="1"/>
            <p:nvPr/>
          </p:nvSpPr>
          <p:spPr>
            <a:xfrm>
              <a:off x="5727625" y="1862779"/>
              <a:ext cx="1233845" cy="174851"/>
            </a:xfrm>
            <a:prstGeom prst="rect">
              <a:avLst/>
            </a:prstGeom>
            <a:solidFill>
              <a:srgbClr val="E7E8E9"/>
            </a:solidFill>
          </p:spPr>
          <p:txBody>
            <a:bodyPr wrap="none" lIns="72000" tIns="36000" rIns="72000" bIns="0" rtlCol="0" anchor="ctr">
              <a:spAutoFit/>
            </a:bodyPr>
            <a:lstStyle/>
            <a:p>
              <a:pPr algn="ctr"/>
              <a:r>
                <a:rPr lang="de-DE" sz="900" b="1">
                  <a:solidFill>
                    <a:schemeClr val="accent2"/>
                  </a:solidFill>
                  <a:latin typeface="Kalinga" panose="020B0502040204020203" pitchFamily="34" charset="0"/>
                  <a:cs typeface="Kalinga" panose="020B0502040204020203" pitchFamily="34" charset="0"/>
                </a:rPr>
                <a:t>€ 12,25 [7,24; 18,52]</a:t>
              </a:r>
            </a:p>
          </p:txBody>
        </p:sp>
        <p:sp>
          <p:nvSpPr>
            <p:cNvPr id="39" name="Textfeld 38">
              <a:extLst>
                <a:ext uri="{FF2B5EF4-FFF2-40B4-BE49-F238E27FC236}">
                  <a16:creationId xmlns:a16="http://schemas.microsoft.com/office/drawing/2014/main" id="{9E22CE5D-959C-190C-489A-676E47FBA7EE}"/>
                </a:ext>
              </a:extLst>
            </p:cNvPr>
            <p:cNvSpPr txBox="1"/>
            <p:nvPr/>
          </p:nvSpPr>
          <p:spPr>
            <a:xfrm>
              <a:off x="7300740" y="1863634"/>
              <a:ext cx="1166519" cy="174851"/>
            </a:xfrm>
            <a:prstGeom prst="rect">
              <a:avLst/>
            </a:prstGeom>
            <a:solidFill>
              <a:srgbClr val="E7E8E9"/>
            </a:solidFill>
          </p:spPr>
          <p:txBody>
            <a:bodyPr wrap="none" lIns="72000" tIns="36000" rIns="72000" bIns="0" rtlCol="0" anchor="ctr">
              <a:spAutoFit/>
            </a:bodyPr>
            <a:lstStyle/>
            <a:p>
              <a:pPr algn="ctr"/>
              <a:r>
                <a:rPr lang="de-DE" sz="900" b="1">
                  <a:solidFill>
                    <a:schemeClr val="accent2"/>
                  </a:solidFill>
                  <a:latin typeface="Kalinga" panose="020B0502040204020203" pitchFamily="34" charset="0"/>
                  <a:cs typeface="Kalinga" panose="020B0502040204020203" pitchFamily="34" charset="0"/>
                </a:rPr>
                <a:t>€ 9,34 [8,29; 10,42]</a:t>
              </a:r>
            </a:p>
          </p:txBody>
        </p:sp>
        <p:sp>
          <p:nvSpPr>
            <p:cNvPr id="40" name="Textfeld 39">
              <a:extLst>
                <a:ext uri="{FF2B5EF4-FFF2-40B4-BE49-F238E27FC236}">
                  <a16:creationId xmlns:a16="http://schemas.microsoft.com/office/drawing/2014/main" id="{953351A1-E3C1-9BE5-96E5-257E4BA9F9D7}"/>
                </a:ext>
              </a:extLst>
            </p:cNvPr>
            <p:cNvSpPr txBox="1"/>
            <p:nvPr/>
          </p:nvSpPr>
          <p:spPr>
            <a:xfrm>
              <a:off x="4064818" y="2099081"/>
              <a:ext cx="1301171" cy="174851"/>
            </a:xfrm>
            <a:prstGeom prst="rect">
              <a:avLst/>
            </a:prstGeom>
            <a:solidFill>
              <a:srgbClr val="E7E8E9"/>
            </a:solidFill>
          </p:spPr>
          <p:txBody>
            <a:bodyPr wrap="none" lIns="72000" tIns="36000" rIns="72000" bIns="0" rtlCol="0" anchor="ctr" anchorCtr="1">
              <a:spAutoFit/>
            </a:bodyPr>
            <a:lstStyle/>
            <a:p>
              <a:pPr algn="ctr"/>
              <a:r>
                <a:rPr lang="de-DE" sz="900" b="1">
                  <a:solidFill>
                    <a:schemeClr val="accent2"/>
                  </a:solidFill>
                  <a:latin typeface="Kalinga" panose="020B0502040204020203" pitchFamily="34" charset="0"/>
                  <a:cs typeface="Kalinga" panose="020B0502040204020203" pitchFamily="34" charset="0"/>
                </a:rPr>
                <a:t>€ 7.035 [5.426; 9.124]</a:t>
              </a:r>
            </a:p>
          </p:txBody>
        </p:sp>
        <p:sp>
          <p:nvSpPr>
            <p:cNvPr id="41" name="Textfeld 40">
              <a:extLst>
                <a:ext uri="{FF2B5EF4-FFF2-40B4-BE49-F238E27FC236}">
                  <a16:creationId xmlns:a16="http://schemas.microsoft.com/office/drawing/2014/main" id="{7CE17E89-6381-3CF5-1D81-B06289523B21}"/>
                </a:ext>
              </a:extLst>
            </p:cNvPr>
            <p:cNvSpPr txBox="1"/>
            <p:nvPr/>
          </p:nvSpPr>
          <p:spPr>
            <a:xfrm>
              <a:off x="5693961" y="2092101"/>
              <a:ext cx="1301171" cy="174851"/>
            </a:xfrm>
            <a:prstGeom prst="rect">
              <a:avLst/>
            </a:prstGeom>
            <a:solidFill>
              <a:srgbClr val="E7E8E9"/>
            </a:solidFill>
          </p:spPr>
          <p:txBody>
            <a:bodyPr wrap="none" lIns="72000" tIns="36000" rIns="72000" bIns="0" rtlCol="0" anchor="ctr">
              <a:spAutoFit/>
            </a:bodyPr>
            <a:lstStyle/>
            <a:p>
              <a:pPr algn="ctr"/>
              <a:r>
                <a:rPr lang="de-DE" sz="900" b="1">
                  <a:solidFill>
                    <a:schemeClr val="accent2"/>
                  </a:solidFill>
                  <a:latin typeface="Kalinga" panose="020B0502040204020203" pitchFamily="34" charset="0"/>
                  <a:cs typeface="Kalinga" panose="020B0502040204020203" pitchFamily="34" charset="0"/>
                </a:rPr>
                <a:t>€ 3.967 [2.344; 5.996]</a:t>
              </a:r>
            </a:p>
          </p:txBody>
        </p:sp>
        <p:sp>
          <p:nvSpPr>
            <p:cNvPr id="42" name="Textfeld 41">
              <a:extLst>
                <a:ext uri="{FF2B5EF4-FFF2-40B4-BE49-F238E27FC236}">
                  <a16:creationId xmlns:a16="http://schemas.microsoft.com/office/drawing/2014/main" id="{D8FBCF41-3A23-40DA-1AFC-75E3F9B93AE2}"/>
                </a:ext>
              </a:extLst>
            </p:cNvPr>
            <p:cNvSpPr txBox="1"/>
            <p:nvPr/>
          </p:nvSpPr>
          <p:spPr>
            <a:xfrm>
              <a:off x="7240237" y="2100418"/>
              <a:ext cx="1301171" cy="174851"/>
            </a:xfrm>
            <a:prstGeom prst="rect">
              <a:avLst/>
            </a:prstGeom>
            <a:solidFill>
              <a:srgbClr val="E7E8E9"/>
            </a:solidFill>
          </p:spPr>
          <p:txBody>
            <a:bodyPr wrap="none" lIns="72000" tIns="36000" rIns="72000" bIns="0" rtlCol="0" anchor="ctr">
              <a:spAutoFit/>
            </a:bodyPr>
            <a:lstStyle/>
            <a:p>
              <a:pPr algn="ctr"/>
              <a:r>
                <a:rPr lang="de-DE" sz="900" b="1">
                  <a:solidFill>
                    <a:schemeClr val="accent2"/>
                  </a:solidFill>
                  <a:latin typeface="Kalinga" panose="020B0502040204020203" pitchFamily="34" charset="0"/>
                  <a:cs typeface="Kalinga" panose="020B0502040204020203" pitchFamily="34" charset="0"/>
                </a:rPr>
                <a:t>€ 3.024 [2.684; 3.373]</a:t>
              </a:r>
            </a:p>
          </p:txBody>
        </p:sp>
        <p:sp>
          <p:nvSpPr>
            <p:cNvPr id="43" name="Textfeld 42">
              <a:extLst>
                <a:ext uri="{FF2B5EF4-FFF2-40B4-BE49-F238E27FC236}">
                  <a16:creationId xmlns:a16="http://schemas.microsoft.com/office/drawing/2014/main" id="{630A2059-7AC8-C802-A12A-733850970E70}"/>
                </a:ext>
              </a:extLst>
            </p:cNvPr>
            <p:cNvSpPr txBox="1"/>
            <p:nvPr/>
          </p:nvSpPr>
          <p:spPr>
            <a:xfrm>
              <a:off x="4064817" y="2355993"/>
              <a:ext cx="1301172" cy="174851"/>
            </a:xfrm>
            <a:prstGeom prst="rect">
              <a:avLst/>
            </a:prstGeom>
            <a:solidFill>
              <a:srgbClr val="E7E8E9"/>
            </a:solidFill>
          </p:spPr>
          <p:txBody>
            <a:bodyPr wrap="none" lIns="72000" tIns="36000" rIns="72000" bIns="0" rtlCol="0" anchor="ctr" anchorCtr="1">
              <a:spAutoFit/>
            </a:bodyPr>
            <a:lstStyle/>
            <a:p>
              <a:pPr algn="ctr"/>
              <a:r>
                <a:rPr lang="de-DE" sz="900" b="1">
                  <a:latin typeface="Kalinga" panose="020B0502040204020203" pitchFamily="34" charset="0"/>
                  <a:cs typeface="Kalinga" panose="020B0502040204020203" pitchFamily="34" charset="0"/>
                </a:rPr>
                <a:t>€ 33,80 [23,72; 47,43]</a:t>
              </a:r>
            </a:p>
          </p:txBody>
        </p:sp>
        <p:sp>
          <p:nvSpPr>
            <p:cNvPr id="44" name="Textfeld 43">
              <a:extLst>
                <a:ext uri="{FF2B5EF4-FFF2-40B4-BE49-F238E27FC236}">
                  <a16:creationId xmlns:a16="http://schemas.microsoft.com/office/drawing/2014/main" id="{5E951A9A-D53A-8D74-A59E-7A5381D575DB}"/>
                </a:ext>
              </a:extLst>
            </p:cNvPr>
            <p:cNvSpPr txBox="1"/>
            <p:nvPr/>
          </p:nvSpPr>
          <p:spPr>
            <a:xfrm>
              <a:off x="5699170" y="2355993"/>
              <a:ext cx="1301172"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€ 24,21 [14,61; 37,28]</a:t>
              </a:r>
            </a:p>
          </p:txBody>
        </p:sp>
        <p:sp>
          <p:nvSpPr>
            <p:cNvPr id="45" name="Textfeld 44">
              <a:extLst>
                <a:ext uri="{FF2B5EF4-FFF2-40B4-BE49-F238E27FC236}">
                  <a16:creationId xmlns:a16="http://schemas.microsoft.com/office/drawing/2014/main" id="{AC36714B-B054-ED75-5510-A7CC77AA193D}"/>
                </a:ext>
              </a:extLst>
            </p:cNvPr>
            <p:cNvSpPr txBox="1"/>
            <p:nvPr/>
          </p:nvSpPr>
          <p:spPr>
            <a:xfrm>
              <a:off x="7300739" y="2355993"/>
              <a:ext cx="1166520"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€ 9,45 [8,41; 10,53]</a:t>
              </a:r>
            </a:p>
          </p:txBody>
        </p:sp>
        <p:sp>
          <p:nvSpPr>
            <p:cNvPr id="46" name="Textfeld 45">
              <a:extLst>
                <a:ext uri="{FF2B5EF4-FFF2-40B4-BE49-F238E27FC236}">
                  <a16:creationId xmlns:a16="http://schemas.microsoft.com/office/drawing/2014/main" id="{C7338EC2-2824-317D-FA2B-7D0155B240E0}"/>
                </a:ext>
              </a:extLst>
            </p:cNvPr>
            <p:cNvSpPr txBox="1"/>
            <p:nvPr/>
          </p:nvSpPr>
          <p:spPr>
            <a:xfrm>
              <a:off x="4064817" y="2602611"/>
              <a:ext cx="1301172" cy="174851"/>
            </a:xfrm>
            <a:prstGeom prst="rect">
              <a:avLst/>
            </a:prstGeom>
            <a:solidFill>
              <a:srgbClr val="E7E8E9"/>
            </a:solidFill>
          </p:spPr>
          <p:txBody>
            <a:bodyPr wrap="none" lIns="72000" tIns="36000" rIns="72000" bIns="0" rtlCol="0" anchor="ctr" anchorCtr="1">
              <a:spAutoFit/>
            </a:bodyPr>
            <a:lstStyle/>
            <a:p>
              <a:pPr algn="ctr"/>
              <a:r>
                <a:rPr lang="de-DE" sz="900" b="1">
                  <a:latin typeface="Kalinga" panose="020B0502040204020203" pitchFamily="34" charset="0"/>
                  <a:cs typeface="Kalinga" panose="020B0502040204020203" pitchFamily="34" charset="0"/>
                </a:rPr>
                <a:t>€ 15,70 [13,28; 18,51]</a:t>
              </a:r>
            </a:p>
          </p:txBody>
        </p:sp>
        <p:sp>
          <p:nvSpPr>
            <p:cNvPr id="47" name="Textfeld 46">
              <a:extLst>
                <a:ext uri="{FF2B5EF4-FFF2-40B4-BE49-F238E27FC236}">
                  <a16:creationId xmlns:a16="http://schemas.microsoft.com/office/drawing/2014/main" id="{CEC7FE27-6F77-40AC-124D-1132341A0AB3}"/>
                </a:ext>
              </a:extLst>
            </p:cNvPr>
            <p:cNvSpPr txBox="1"/>
            <p:nvPr/>
          </p:nvSpPr>
          <p:spPr>
            <a:xfrm>
              <a:off x="5794953" y="2602612"/>
              <a:ext cx="1099193"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€ 6,27 [4,07; 8,87]</a:t>
              </a:r>
            </a:p>
          </p:txBody>
        </p:sp>
        <p:sp>
          <p:nvSpPr>
            <p:cNvPr id="48" name="Textfeld 47">
              <a:extLst>
                <a:ext uri="{FF2B5EF4-FFF2-40B4-BE49-F238E27FC236}">
                  <a16:creationId xmlns:a16="http://schemas.microsoft.com/office/drawing/2014/main" id="{AF54696A-58CA-0D2B-CDDC-E64C4B49A2F5}"/>
                </a:ext>
              </a:extLst>
            </p:cNvPr>
            <p:cNvSpPr txBox="1"/>
            <p:nvPr/>
          </p:nvSpPr>
          <p:spPr>
            <a:xfrm>
              <a:off x="7300740" y="2603467"/>
              <a:ext cx="1166520"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€ 9,29 [8,26; 10,38]</a:t>
              </a:r>
            </a:p>
          </p:txBody>
        </p:sp>
        <p:sp>
          <p:nvSpPr>
            <p:cNvPr id="49" name="Textfeld 48">
              <a:extLst>
                <a:ext uri="{FF2B5EF4-FFF2-40B4-BE49-F238E27FC236}">
                  <a16:creationId xmlns:a16="http://schemas.microsoft.com/office/drawing/2014/main" id="{BDF8B87A-F37E-7B2C-CD72-3AC9C719033D}"/>
                </a:ext>
              </a:extLst>
            </p:cNvPr>
            <p:cNvSpPr txBox="1"/>
            <p:nvPr/>
          </p:nvSpPr>
          <p:spPr>
            <a:xfrm>
              <a:off x="4064816" y="2850713"/>
              <a:ext cx="1301172" cy="174851"/>
            </a:xfrm>
            <a:prstGeom prst="rect">
              <a:avLst/>
            </a:prstGeom>
            <a:solidFill>
              <a:srgbClr val="E7E8E9"/>
            </a:solidFill>
          </p:spPr>
          <p:txBody>
            <a:bodyPr wrap="none" lIns="72000" tIns="36000" rIns="72000" bIns="0" rtlCol="0" anchor="ctr" anchorCtr="1">
              <a:spAutoFit/>
            </a:bodyPr>
            <a:lstStyle/>
            <a:p>
              <a:pPr algn="ctr"/>
              <a:r>
                <a:rPr lang="de-DE" sz="900" b="1">
                  <a:latin typeface="Kalinga" panose="020B0502040204020203" pitchFamily="34" charset="0"/>
                  <a:cs typeface="Kalinga" panose="020B0502040204020203" pitchFamily="34" charset="0"/>
                </a:rPr>
                <a:t>€ 21,93 [19,96; 28,39]</a:t>
              </a:r>
            </a:p>
          </p:txBody>
        </p:sp>
        <p:sp>
          <p:nvSpPr>
            <p:cNvPr id="50" name="Textfeld 49">
              <a:extLst>
                <a:ext uri="{FF2B5EF4-FFF2-40B4-BE49-F238E27FC236}">
                  <a16:creationId xmlns:a16="http://schemas.microsoft.com/office/drawing/2014/main" id="{4647CC23-FB63-F984-A875-C128425BE14E}"/>
                </a:ext>
              </a:extLst>
            </p:cNvPr>
            <p:cNvSpPr txBox="1"/>
            <p:nvPr/>
          </p:nvSpPr>
          <p:spPr>
            <a:xfrm>
              <a:off x="5727624" y="2850714"/>
              <a:ext cx="1233845"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€ 12,25 [7,24; 18,52]</a:t>
              </a:r>
            </a:p>
          </p:txBody>
        </p:sp>
        <p:sp>
          <p:nvSpPr>
            <p:cNvPr id="51" name="Textfeld 50">
              <a:extLst>
                <a:ext uri="{FF2B5EF4-FFF2-40B4-BE49-F238E27FC236}">
                  <a16:creationId xmlns:a16="http://schemas.microsoft.com/office/drawing/2014/main" id="{E1A23A5C-267A-17CF-2A78-0FDB326D8A19}"/>
                </a:ext>
              </a:extLst>
            </p:cNvPr>
            <p:cNvSpPr txBox="1"/>
            <p:nvPr/>
          </p:nvSpPr>
          <p:spPr>
            <a:xfrm>
              <a:off x="7300739" y="2851569"/>
              <a:ext cx="1166520"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€ 9,54 [8,49; 10,62]</a:t>
              </a:r>
            </a:p>
          </p:txBody>
        </p:sp>
        <p:sp>
          <p:nvSpPr>
            <p:cNvPr id="52" name="Textfeld 51">
              <a:extLst>
                <a:ext uri="{FF2B5EF4-FFF2-40B4-BE49-F238E27FC236}">
                  <a16:creationId xmlns:a16="http://schemas.microsoft.com/office/drawing/2014/main" id="{F9761950-6EA2-3EEB-0AF4-6D9323F9B5F2}"/>
                </a:ext>
              </a:extLst>
            </p:cNvPr>
            <p:cNvSpPr txBox="1"/>
            <p:nvPr/>
          </p:nvSpPr>
          <p:spPr>
            <a:xfrm>
              <a:off x="4064816" y="3107435"/>
              <a:ext cx="1301172" cy="174851"/>
            </a:xfrm>
            <a:prstGeom prst="rect">
              <a:avLst/>
            </a:prstGeom>
            <a:solidFill>
              <a:srgbClr val="E7E8E9"/>
            </a:solidFill>
          </p:spPr>
          <p:txBody>
            <a:bodyPr wrap="none" lIns="72000" tIns="36000" rIns="72000" bIns="0" rtlCol="0" anchor="ctr" anchorCtr="1">
              <a:spAutoFit/>
            </a:bodyPr>
            <a:lstStyle/>
            <a:p>
              <a:pPr algn="ctr"/>
              <a:r>
                <a:rPr lang="de-DE" sz="900" b="1">
                  <a:latin typeface="Kalinga" panose="020B0502040204020203" pitchFamily="34" charset="0"/>
                  <a:cs typeface="Kalinga" panose="020B0502040204020203" pitchFamily="34" charset="0"/>
                </a:rPr>
                <a:t>€ 24,13 [19,16; 30,59]</a:t>
              </a:r>
            </a:p>
          </p:txBody>
        </p:sp>
        <p:sp>
          <p:nvSpPr>
            <p:cNvPr id="53" name="Textfeld 52">
              <a:extLst>
                <a:ext uri="{FF2B5EF4-FFF2-40B4-BE49-F238E27FC236}">
                  <a16:creationId xmlns:a16="http://schemas.microsoft.com/office/drawing/2014/main" id="{009CD0AB-8AB4-8E2E-4390-AF4EAE554BAF}"/>
                </a:ext>
              </a:extLst>
            </p:cNvPr>
            <p:cNvSpPr txBox="1"/>
            <p:nvPr/>
          </p:nvSpPr>
          <p:spPr>
            <a:xfrm>
              <a:off x="5727624" y="3107436"/>
              <a:ext cx="1233845"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€ 12,25 [7,24; 18,52]</a:t>
              </a:r>
            </a:p>
          </p:txBody>
        </p:sp>
        <p:sp>
          <p:nvSpPr>
            <p:cNvPr id="54" name="Textfeld 53">
              <a:extLst>
                <a:ext uri="{FF2B5EF4-FFF2-40B4-BE49-F238E27FC236}">
                  <a16:creationId xmlns:a16="http://schemas.microsoft.com/office/drawing/2014/main" id="{D88F5E65-8B04-B815-F1B9-98B2C6A2E788}"/>
                </a:ext>
              </a:extLst>
            </p:cNvPr>
            <p:cNvSpPr txBox="1"/>
            <p:nvPr/>
          </p:nvSpPr>
          <p:spPr>
            <a:xfrm>
              <a:off x="7233413" y="3108291"/>
              <a:ext cx="1301172" cy="174851"/>
            </a:xfrm>
            <a:prstGeom prst="rect">
              <a:avLst/>
            </a:prstGeom>
            <a:solidFill>
              <a:srgbClr val="E7E8E9"/>
            </a:solidFill>
          </p:spPr>
          <p:txBody>
            <a:bodyPr wrap="none" lIns="72000" tIns="36000" rIns="72000" bIns="0" rtlCol="0" anchor="ctr">
              <a:spAutoFit/>
            </a:bodyPr>
            <a:lstStyle/>
            <a:p>
              <a:pPr algn="ctr"/>
              <a:r>
                <a:rPr lang="de-DE" sz="900" b="1">
                  <a:latin typeface="Kalinga" panose="020B0502040204020203" pitchFamily="34" charset="0"/>
                  <a:cs typeface="Kalinga" panose="020B0502040204020203" pitchFamily="34" charset="0"/>
                </a:rPr>
                <a:t>€ 11,74 [10,69; 12,82]</a:t>
              </a:r>
            </a:p>
          </p:txBody>
        </p:sp>
        <p:sp>
          <p:nvSpPr>
            <p:cNvPr id="57" name="Textfeld 56">
              <a:extLst>
                <a:ext uri="{FF2B5EF4-FFF2-40B4-BE49-F238E27FC236}">
                  <a16:creationId xmlns:a16="http://schemas.microsoft.com/office/drawing/2014/main" id="{27C5C622-AF99-BF67-DA89-181AD946F273}"/>
                </a:ext>
              </a:extLst>
            </p:cNvPr>
            <p:cNvSpPr txBox="1"/>
            <p:nvPr/>
          </p:nvSpPr>
          <p:spPr>
            <a:xfrm>
              <a:off x="473406" y="3365013"/>
              <a:ext cx="8156244" cy="590349"/>
            </a:xfrm>
            <a:prstGeom prst="rect">
              <a:avLst/>
            </a:prstGeom>
            <a:solidFill>
              <a:srgbClr val="E7E8E9"/>
            </a:solidFill>
          </p:spPr>
          <p:txBody>
            <a:bodyPr wrap="square" lIns="36000" tIns="36000" rIns="0" bIns="0" rtlCol="0" anchor="ctr">
              <a:spAutoFit/>
            </a:bodyPr>
            <a:lstStyle>
              <a:defPPr>
                <a:defRPr lang="en-US"/>
              </a:defPPr>
              <a:lvl1pPr>
                <a:defRPr sz="900" b="1">
                  <a:latin typeface="Kalinga" panose="020B0502040204020203" pitchFamily="34" charset="0"/>
                  <a:cs typeface="Kalinga" panose="020B0502040204020203" pitchFamily="34" charset="0"/>
                </a:defRPr>
              </a:lvl1pPr>
            </a:lstStyle>
            <a:p>
              <a:r>
                <a:rPr lang="de-DE"/>
                <a:t>Die Daten sind Mittelwerte [95%-KI]. 3-Test-ELISA, 3-Test-Inselzell-Antikörper-ELISA zur Messung von GADA, IA-2A und ZnT8A. *Die </a:t>
              </a:r>
              <a:r>
                <a:rPr lang="de-DE" err="1"/>
                <a:t>probabilisti-schen</a:t>
              </a:r>
              <a:r>
                <a:rPr lang="de-DE"/>
                <a:t> Kosten für metabolische Stadieneinteilung und Schulung betrugen € 0,14 [0,12; 0,15] im simulierten Standardversorgungsszenario und wurden vollständig als Kosten für die lokalen Diabeteskliniken berücksichtigt. # Die Kosten pro diagnostiziertem Fall für die lokale Diabetes-klinik betrugen € 44,02 [38,19; 49,80].</a:t>
              </a:r>
            </a:p>
          </p:txBody>
        </p:sp>
      </p:grpSp>
      <p:sp>
        <p:nvSpPr>
          <p:cNvPr id="59" name="Rechteck 58">
            <a:extLst>
              <a:ext uri="{FF2B5EF4-FFF2-40B4-BE49-F238E27FC236}">
                <a16:creationId xmlns:a16="http://schemas.microsoft.com/office/drawing/2014/main" id="{6CC48A8D-7755-2FF8-D9E3-99267E2569D9}"/>
              </a:ext>
            </a:extLst>
          </p:cNvPr>
          <p:cNvSpPr/>
          <p:nvPr/>
        </p:nvSpPr>
        <p:spPr>
          <a:xfrm>
            <a:off x="457411" y="1316965"/>
            <a:ext cx="8230528" cy="284639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3062752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5FDAB-B170-8EF2-12CD-6C83EB03D513}"/>
            </a:ext>
          </a:extLst>
        </p:cNvPr>
        <p:cNvGrpSpPr/>
        <p:nvPr/>
      </p:nvGrpSpPr>
      <p:grpSpPr>
        <a:xfrm>
          <a:off x="0" y="0"/>
          <a:ext cx="0" cy="0"/>
          <a:chOff x="0" y="0"/>
          <a:chExt cx="0" cy="0"/>
        </a:xfrm>
      </p:grpSpPr>
      <p:sp>
        <p:nvSpPr>
          <p:cNvPr id="30" name="Textplatzhalter 9">
            <a:extLst>
              <a:ext uri="{FF2B5EF4-FFF2-40B4-BE49-F238E27FC236}">
                <a16:creationId xmlns:a16="http://schemas.microsoft.com/office/drawing/2014/main" id="{340F5DF0-58C9-FE6B-03FF-6947485B097D}"/>
              </a:ext>
            </a:extLst>
          </p:cNvPr>
          <p:cNvSpPr txBox="1">
            <a:spLocks/>
          </p:cNvSpPr>
          <p:nvPr/>
        </p:nvSpPr>
        <p:spPr>
          <a:xfrm>
            <a:off x="325167" y="11691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T1D im Frühstadium wird durch das anhaltende </a:t>
            </a:r>
            <a:r>
              <a:rPr lang="de-DE" sz="2000" b="1" dirty="0" err="1">
                <a:solidFill>
                  <a:srgbClr val="7030A0"/>
                </a:solidFill>
              </a:rPr>
              <a:t>Vorhan-densein</a:t>
            </a:r>
            <a:r>
              <a:rPr lang="de-DE" sz="2000" b="1" dirty="0">
                <a:solidFill>
                  <a:srgbClr val="7030A0"/>
                </a:solidFill>
              </a:rPr>
              <a:t> von diabetesspezifischen </a:t>
            </a:r>
            <a:r>
              <a:rPr lang="de-DE" sz="2000" b="1" dirty="0" err="1">
                <a:solidFill>
                  <a:srgbClr val="7030A0"/>
                </a:solidFill>
              </a:rPr>
              <a:t>IAk</a:t>
            </a:r>
            <a:r>
              <a:rPr lang="de-DE" sz="2000" b="1" dirty="0">
                <a:solidFill>
                  <a:srgbClr val="7030A0"/>
                </a:solidFill>
              </a:rPr>
              <a:t> nachgewiesen</a:t>
            </a:r>
            <a:r>
              <a:rPr lang="de-DE" sz="2000" b="1" baseline="30000" dirty="0">
                <a:solidFill>
                  <a:srgbClr val="7030A0"/>
                </a:solidFill>
              </a:rPr>
              <a:t>1</a:t>
            </a:r>
          </a:p>
        </p:txBody>
      </p:sp>
      <p:graphicFrame>
        <p:nvGraphicFramePr>
          <p:cNvPr id="4" name="Object 3" hidden="1">
            <a:extLst>
              <a:ext uri="{FF2B5EF4-FFF2-40B4-BE49-F238E27FC236}">
                <a16:creationId xmlns:a16="http://schemas.microsoft.com/office/drawing/2014/main" id="{90C08789-CD95-59FC-AB98-FDF0573C776F}"/>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395" imgH="394" progId="TCLayout.ActiveDocument.1">
                  <p:embed/>
                </p:oleObj>
              </mc:Choice>
              <mc:Fallback>
                <p:oleObj name="think-cell Slide" r:id="rId5" imgW="395" imgH="394" progId="TCLayout.ActiveDocument.1">
                  <p:embed/>
                  <p:pic>
                    <p:nvPicPr>
                      <p:cNvPr id="4" name="Object 3" hidden="1">
                        <a:extLst>
                          <a:ext uri="{FF2B5EF4-FFF2-40B4-BE49-F238E27FC236}">
                            <a16:creationId xmlns:a16="http://schemas.microsoft.com/office/drawing/2014/main" id="{90C08789-CD95-59FC-AB98-FDF0573C776F}"/>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76" name="Text Placeholder 4">
            <a:extLst>
              <a:ext uri="{FF2B5EF4-FFF2-40B4-BE49-F238E27FC236}">
                <a16:creationId xmlns:a16="http://schemas.microsoft.com/office/drawing/2014/main" id="{293B5826-E83D-3A71-12F1-82C2CDD82257}"/>
              </a:ext>
            </a:extLst>
          </p:cNvPr>
          <p:cNvSpPr txBox="1"/>
          <p:nvPr/>
        </p:nvSpPr>
        <p:spPr>
          <a:xfrm>
            <a:off x="375047" y="896466"/>
            <a:ext cx="4188560" cy="3343275"/>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3"/>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050">
              <a:solidFill>
                <a:schemeClr val="tx1">
                  <a:lumMod val="50000"/>
                  <a:lumOff val="50000"/>
                </a:schemeClr>
              </a:solidFill>
              <a:latin typeface="Verdana" panose="020B0604030504040204" pitchFamily="34" charset="0"/>
              <a:cs typeface="Verdana" panose="020B0604030504040204" pitchFamily="34" charset="0"/>
            </a:endParaRPr>
          </a:p>
        </p:txBody>
      </p:sp>
      <p:sp>
        <p:nvSpPr>
          <p:cNvPr id="31" name="TextBox 3037">
            <a:extLst>
              <a:ext uri="{FF2B5EF4-FFF2-40B4-BE49-F238E27FC236}">
                <a16:creationId xmlns:a16="http://schemas.microsoft.com/office/drawing/2014/main" id="{1245A993-EDBF-56A1-26A5-AFDDFC1D955C}"/>
              </a:ext>
            </a:extLst>
          </p:cNvPr>
          <p:cNvSpPr txBox="1"/>
          <p:nvPr/>
        </p:nvSpPr>
        <p:spPr>
          <a:xfrm>
            <a:off x="323411" y="4750984"/>
            <a:ext cx="8555061" cy="369332"/>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Winter WE </a:t>
            </a:r>
            <a:r>
              <a:rPr lang="de-DE" sz="600" i="1" dirty="0">
                <a:solidFill>
                  <a:srgbClr val="404040"/>
                </a:solidFill>
              </a:rPr>
              <a:t>et al. J </a:t>
            </a:r>
            <a:r>
              <a:rPr lang="de-DE" sz="600" i="1" dirty="0" err="1">
                <a:solidFill>
                  <a:srgbClr val="404040"/>
                </a:solidFill>
              </a:rPr>
              <a:t>Appl</a:t>
            </a:r>
            <a:r>
              <a:rPr lang="de-DE" sz="600" i="1" dirty="0">
                <a:solidFill>
                  <a:srgbClr val="404040"/>
                </a:solidFill>
              </a:rPr>
              <a:t> Lab Med </a:t>
            </a:r>
            <a:r>
              <a:rPr lang="de-DE" sz="600" dirty="0">
                <a:solidFill>
                  <a:srgbClr val="404040"/>
                </a:solidFill>
              </a:rPr>
              <a:t>2022; 7: 197–205.</a:t>
            </a:r>
            <a:r>
              <a:rPr lang="de-DE" sz="600" b="1" dirty="0">
                <a:solidFill>
                  <a:srgbClr val="404040"/>
                </a:solidFill>
              </a:rPr>
              <a:t> 2.</a:t>
            </a:r>
            <a:r>
              <a:rPr lang="de-DE" sz="600" dirty="0">
                <a:solidFill>
                  <a:srgbClr val="404040"/>
                </a:solidFill>
              </a:rPr>
              <a:t> Bonifacio E &amp; Achenbach P. </a:t>
            </a:r>
            <a:r>
              <a:rPr lang="de-DE" sz="600" i="1" dirty="0" err="1">
                <a:solidFill>
                  <a:srgbClr val="404040"/>
                </a:solidFill>
              </a:rPr>
              <a:t>Clin</a:t>
            </a:r>
            <a:r>
              <a:rPr lang="de-DE" sz="600" i="1" dirty="0">
                <a:solidFill>
                  <a:srgbClr val="404040"/>
                </a:solidFill>
              </a:rPr>
              <a:t> </a:t>
            </a:r>
            <a:r>
              <a:rPr lang="de-DE" sz="600" i="1" dirty="0" err="1">
                <a:solidFill>
                  <a:srgbClr val="404040"/>
                </a:solidFill>
              </a:rPr>
              <a:t>Exp</a:t>
            </a:r>
            <a:r>
              <a:rPr lang="de-DE" sz="600" i="1" dirty="0">
                <a:solidFill>
                  <a:srgbClr val="404040"/>
                </a:solidFill>
              </a:rPr>
              <a:t> </a:t>
            </a:r>
            <a:r>
              <a:rPr lang="de-DE" sz="600" i="1" dirty="0" err="1">
                <a:solidFill>
                  <a:srgbClr val="404040"/>
                </a:solidFill>
              </a:rPr>
              <a:t>Immunol</a:t>
            </a:r>
            <a:r>
              <a:rPr lang="de-DE" sz="600" dirty="0">
                <a:solidFill>
                  <a:srgbClr val="404040"/>
                </a:solidFill>
              </a:rPr>
              <a:t> 2019; 198: 294–305.</a:t>
            </a:r>
            <a:r>
              <a:rPr lang="de-DE" sz="600" b="1" dirty="0">
                <a:solidFill>
                  <a:srgbClr val="404040"/>
                </a:solidFill>
              </a:rPr>
              <a:t> 3.</a:t>
            </a:r>
            <a:r>
              <a:rPr lang="de-DE" sz="600" dirty="0">
                <a:solidFill>
                  <a:srgbClr val="404040"/>
                </a:solidFill>
              </a:rPr>
              <a:t> Peters A.</a:t>
            </a:r>
            <a:r>
              <a:rPr lang="de-DE" sz="600" i="1" dirty="0">
                <a:solidFill>
                  <a:srgbClr val="404040"/>
                </a:solidFill>
              </a:rPr>
              <a:t> J Fam </a:t>
            </a:r>
            <a:r>
              <a:rPr lang="de-DE" sz="600" i="1" dirty="0" err="1">
                <a:solidFill>
                  <a:srgbClr val="404040"/>
                </a:solidFill>
              </a:rPr>
              <a:t>Pract</a:t>
            </a:r>
            <a:r>
              <a:rPr lang="de-DE" sz="600" i="1" dirty="0">
                <a:solidFill>
                  <a:srgbClr val="404040"/>
                </a:solidFill>
              </a:rPr>
              <a:t> </a:t>
            </a:r>
            <a:r>
              <a:rPr lang="de-DE" sz="600" dirty="0">
                <a:solidFill>
                  <a:srgbClr val="404040"/>
                </a:solidFill>
              </a:rPr>
              <a:t>2021; 70 (6S): S47</a:t>
            </a:r>
            <a:r>
              <a:rPr kumimoji="0" lang="de-DE" sz="600" b="0" i="0" u="none" strike="noStrike" kern="1200" cap="none" spc="0" normalizeH="0" baseline="0" noProof="0" dirty="0">
                <a:ln>
                  <a:noFill/>
                </a:ln>
                <a:solidFill>
                  <a:srgbClr val="404040"/>
                </a:solidFill>
                <a:effectLst/>
                <a:uLnTx/>
                <a:uFillTx/>
                <a:ea typeface="+mn-ea"/>
                <a:cs typeface="+mn-cs"/>
              </a:rPr>
              <a:t>–S52.</a:t>
            </a:r>
            <a:r>
              <a:rPr lang="de-DE" sz="600" dirty="0">
                <a:solidFill>
                  <a:srgbClr val="404040"/>
                </a:solidFill>
              </a:rPr>
              <a:t> </a:t>
            </a:r>
            <a:r>
              <a:rPr lang="de-DE" sz="600" b="1" dirty="0">
                <a:solidFill>
                  <a:srgbClr val="404040"/>
                </a:solidFill>
              </a:rPr>
              <a:t>4.</a:t>
            </a:r>
            <a:r>
              <a:rPr lang="de-DE" sz="600" dirty="0">
                <a:solidFill>
                  <a:srgbClr val="404040"/>
                </a:solidFill>
              </a:rPr>
              <a:t> </a:t>
            </a:r>
            <a:r>
              <a:rPr lang="da-DK" sz="600" dirty="0">
                <a:solidFill>
                  <a:srgbClr val="404040"/>
                </a:solidFill>
                <a:ea typeface="Arial"/>
                <a:cs typeface="Arial"/>
              </a:rPr>
              <a:t>Insel RA </a:t>
            </a:r>
            <a:r>
              <a:rPr lang="da-DK" sz="600" i="1" dirty="0">
                <a:solidFill>
                  <a:srgbClr val="404040"/>
                </a:solidFill>
                <a:ea typeface="Arial"/>
                <a:cs typeface="Arial"/>
              </a:rPr>
              <a:t>et al. Diabetes Care </a:t>
            </a:r>
            <a:r>
              <a:rPr lang="da-DK" sz="600" dirty="0">
                <a:solidFill>
                  <a:srgbClr val="404040"/>
                </a:solidFill>
                <a:ea typeface="Arial"/>
                <a:cs typeface="Arial"/>
              </a:rPr>
              <a:t>2015; 38: 1964</a:t>
            </a:r>
            <a:r>
              <a:rPr lang="de" sz="600" dirty="0">
                <a:solidFill>
                  <a:srgbClr val="404040"/>
                </a:solidFill>
                <a:ea typeface="Arial"/>
                <a:cs typeface="Arial"/>
              </a:rPr>
              <a:t>–</a:t>
            </a:r>
            <a:r>
              <a:rPr lang="da-DK" sz="600" dirty="0">
                <a:solidFill>
                  <a:srgbClr val="404040"/>
                </a:solidFill>
                <a:ea typeface="Arial"/>
                <a:cs typeface="Arial"/>
              </a:rPr>
              <a:t>74. </a:t>
            </a:r>
            <a:r>
              <a:rPr lang="de-DE" sz="600" b="1" dirty="0">
                <a:solidFill>
                  <a:srgbClr val="404040"/>
                </a:solidFill>
              </a:rPr>
              <a:t>5.</a:t>
            </a:r>
            <a:r>
              <a:rPr lang="de-DE" sz="600" dirty="0">
                <a:solidFill>
                  <a:srgbClr val="404040"/>
                </a:solidFill>
              </a:rPr>
              <a:t> </a:t>
            </a:r>
            <a:r>
              <a:rPr lang="de-DE" sz="600" dirty="0">
                <a:solidFill>
                  <a:srgbClr val="404040"/>
                </a:solidFill>
                <a:ea typeface="Arial"/>
                <a:cs typeface="Arial"/>
              </a:rPr>
              <a:t>Simmons KM &amp; Steck AK. ADLM 2017. Erhältlich unter: </a:t>
            </a:r>
            <a:r>
              <a:rPr lang="de-DE" sz="600" dirty="0">
                <a:solidFill>
                  <a:srgbClr val="404040"/>
                </a:solidFill>
                <a:ea typeface="Arial"/>
                <a:cs typeface="Arial"/>
                <a:hlinkClick r:id="rId7"/>
              </a:rPr>
              <a:t>https://myadlm.org/cln/articles/2017/july/islet-autoantibody-testing-predicting-and-diagnosing-type-1-diabetes</a:t>
            </a:r>
            <a:r>
              <a:rPr lang="de-DE" sz="600" dirty="0">
                <a:solidFill>
                  <a:srgbClr val="404040"/>
                </a:solidFill>
                <a:ea typeface="Arial"/>
                <a:cs typeface="Arial"/>
              </a:rPr>
              <a:t>. Zuletzt abgerufen am 12.01.2026.</a:t>
            </a:r>
            <a:r>
              <a:rPr lang="de-DE" sz="600" dirty="0">
                <a:solidFill>
                  <a:srgbClr val="404040"/>
                </a:solidFill>
              </a:rPr>
              <a:t> </a:t>
            </a:r>
          </a:p>
        </p:txBody>
      </p:sp>
      <p:sp>
        <p:nvSpPr>
          <p:cNvPr id="32" name="Footer Placeholder 4">
            <a:extLst>
              <a:ext uri="{FF2B5EF4-FFF2-40B4-BE49-F238E27FC236}">
                <a16:creationId xmlns:a16="http://schemas.microsoft.com/office/drawing/2014/main" id="{7565C6C5-21F6-80B6-CC2C-5D094052CCA6}"/>
              </a:ext>
            </a:extLst>
          </p:cNvPr>
          <p:cNvSpPr txBox="1">
            <a:spLocks/>
          </p:cNvSpPr>
          <p:nvPr/>
        </p:nvSpPr>
        <p:spPr>
          <a:xfrm>
            <a:off x="344928" y="4607849"/>
            <a:ext cx="8608342"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GAD: Glutaminsäure-Decarboxylase; IA-2: Insulinoma-assoziiertes Antigen 2; IAA: Insulin-Autoantikörper; ICA: zytoplasmatische Inselzell-Autoantikörper;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IAk</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Inselautoantikörper; T1D: Typ-1-Diabetes; ZnT8: Zinktransporter 8</a:t>
            </a:r>
            <a:r>
              <a:rPr kumimoji="0" lang="de-DE" sz="600" b="0" i="0" u="none" strike="noStrike" kern="1200" cap="none" spc="0" normalizeH="0" noProof="0" dirty="0">
                <a:ln>
                  <a:noFill/>
                </a:ln>
                <a:solidFill>
                  <a:srgbClr val="404040"/>
                </a:solidFill>
                <a:effectLst/>
                <a:uLnTx/>
                <a:uFillTx/>
                <a:latin typeface="+mn-lt"/>
                <a:ea typeface="Verdana" panose="020B0604030504040204" pitchFamily="34" charset="0"/>
                <a:cs typeface="Verdana" panose="020B0604030504040204" pitchFamily="34" charset="0"/>
              </a:rPr>
              <a:t>.</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
        <p:nvSpPr>
          <p:cNvPr id="3" name="Rectangle: Rounded Corners 31">
            <a:extLst>
              <a:ext uri="{FF2B5EF4-FFF2-40B4-BE49-F238E27FC236}">
                <a16:creationId xmlns:a16="http://schemas.microsoft.com/office/drawing/2014/main" id="{3AD2EF63-A426-82C7-6A06-BFCBBCF80D6D}"/>
              </a:ext>
            </a:extLst>
          </p:cNvPr>
          <p:cNvSpPr/>
          <p:nvPr/>
        </p:nvSpPr>
        <p:spPr>
          <a:xfrm>
            <a:off x="7273071" y="1312137"/>
            <a:ext cx="1613331" cy="2734108"/>
          </a:xfrm>
          <a:prstGeom prst="roundRect">
            <a:avLst>
              <a:gd name="adj" fmla="val 0"/>
            </a:avLst>
          </a:prstGeom>
          <a:solidFill>
            <a:srgbClr val="CC9C50">
              <a:lumMod val="20000"/>
              <a:lumOff val="80000"/>
              <a:alpha val="30000"/>
            </a:srgbClr>
          </a:solidFill>
          <a:ln w="25400" cap="flat" cmpd="sng" algn="ctr">
            <a:noFill/>
            <a:prstDash val="solid"/>
          </a:ln>
          <a:effectLst/>
        </p:spPr>
        <p:txBody>
          <a:bodyPr rtlCol="0" anchor="ctr"/>
          <a:lstStyle/>
          <a:p>
            <a:pPr marL="5830596" marR="0" lvl="0" indent="0" algn="ctr" defTabSz="457178" rtl="0" eaLnBrk="1" fontAlgn="auto" latinLnBrk="0" hangingPunct="1">
              <a:lnSpc>
                <a:spcPct val="100000"/>
              </a:lnSpc>
              <a:spcBef>
                <a:spcPct val="0"/>
              </a:spcBef>
              <a:spcAft>
                <a:spcPts val="600"/>
              </a:spcAft>
              <a:buClrTx/>
              <a:buSzTx/>
              <a:buFontTx/>
              <a:buNone/>
              <a:tabLst/>
              <a:defRPr/>
            </a:pPr>
            <a:endParaRPr kumimoji="0" lang="en-GB" sz="1200" b="0" i="0" u="none" strike="noStrike" kern="0" cap="none" spc="0" normalizeH="0" baseline="0" noProof="0">
              <a:ln>
                <a:noFill/>
              </a:ln>
              <a:solidFill>
                <a:srgbClr val="23004C"/>
              </a:solidFill>
              <a:effectLst/>
              <a:uLnTx/>
              <a:uFillTx/>
              <a:ea typeface="+mn-ea"/>
              <a:cs typeface="Arial"/>
            </a:endParaRPr>
          </a:p>
        </p:txBody>
      </p:sp>
      <p:sp>
        <p:nvSpPr>
          <p:cNvPr id="5" name="Rectangle: Rounded Corners 33">
            <a:extLst>
              <a:ext uri="{FF2B5EF4-FFF2-40B4-BE49-F238E27FC236}">
                <a16:creationId xmlns:a16="http://schemas.microsoft.com/office/drawing/2014/main" id="{BC39A681-D9D8-5623-C257-6116F9208D52}"/>
              </a:ext>
            </a:extLst>
          </p:cNvPr>
          <p:cNvSpPr/>
          <p:nvPr/>
        </p:nvSpPr>
        <p:spPr>
          <a:xfrm>
            <a:off x="-2256" y="1312137"/>
            <a:ext cx="7275326" cy="2734108"/>
          </a:xfrm>
          <a:prstGeom prst="roundRect">
            <a:avLst>
              <a:gd name="adj" fmla="val 0"/>
            </a:avLst>
          </a:prstGeom>
          <a:solidFill>
            <a:srgbClr val="347475">
              <a:lumMod val="20000"/>
              <a:lumOff val="80000"/>
              <a:alpha val="30000"/>
            </a:srgbClr>
          </a:solidFill>
          <a:ln w="25400" cap="flat" cmpd="sng" algn="ctr">
            <a:noFill/>
            <a:prstDash val="solid"/>
          </a:ln>
          <a:effectLst/>
        </p:spPr>
        <p:txBody>
          <a:bodyPr rtlCol="0" anchor="ctr"/>
          <a:lstStyle/>
          <a:p>
            <a:pPr marL="5830596" marR="0" lvl="0" indent="0" algn="l" defTabSz="457178" rtl="0" eaLnBrk="1" fontAlgn="auto" latinLnBrk="0" hangingPunct="1">
              <a:lnSpc>
                <a:spcPct val="100000"/>
              </a:lnSpc>
              <a:spcBef>
                <a:spcPct val="0"/>
              </a:spcBef>
              <a:spcAft>
                <a:spcPts val="600"/>
              </a:spcAft>
              <a:buClrTx/>
              <a:buSzTx/>
              <a:buFontTx/>
              <a:buNone/>
              <a:tabLst/>
              <a:defRPr/>
            </a:pPr>
            <a:endParaRPr kumimoji="0" lang="en-GB" sz="1200" b="0" i="0" u="none" strike="noStrike" kern="0" cap="none" spc="0" normalizeH="0" baseline="0" noProof="0">
              <a:ln>
                <a:noFill/>
              </a:ln>
              <a:solidFill>
                <a:srgbClr val="23004C"/>
              </a:solidFill>
              <a:effectLst/>
              <a:uLnTx/>
              <a:uFillTx/>
              <a:ea typeface="+mn-ea"/>
              <a:cs typeface="Arial"/>
            </a:endParaRPr>
          </a:p>
        </p:txBody>
      </p:sp>
      <p:sp>
        <p:nvSpPr>
          <p:cNvPr id="6" name="TextBox 21">
            <a:extLst>
              <a:ext uri="{FF2B5EF4-FFF2-40B4-BE49-F238E27FC236}">
                <a16:creationId xmlns:a16="http://schemas.microsoft.com/office/drawing/2014/main" id="{82969E98-FE82-221F-7163-16561033268E}"/>
              </a:ext>
            </a:extLst>
          </p:cNvPr>
          <p:cNvSpPr txBox="1"/>
          <p:nvPr/>
        </p:nvSpPr>
        <p:spPr>
          <a:xfrm>
            <a:off x="5442450" y="2751253"/>
            <a:ext cx="2118525" cy="415498"/>
          </a:xfrm>
          <a:prstGeom prst="rect">
            <a:avLst/>
          </a:prstGeom>
          <a:noFill/>
        </p:spPr>
        <p:txBody>
          <a:bodyPr wrap="square">
            <a:sp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00" b="1" i="0" u="none" strike="noStrike" kern="1200" cap="none" spc="0" normalizeH="0" baseline="0" noProof="0">
                <a:ln>
                  <a:noFill/>
                </a:ln>
                <a:solidFill>
                  <a:srgbClr val="000000"/>
                </a:solidFill>
                <a:effectLst/>
                <a:uLnTx/>
                <a:uFillTx/>
                <a:ea typeface="Arial"/>
                <a:cs typeface="Arial"/>
              </a:rPr>
              <a:t>Zinktransporter 8 </a:t>
            </a:r>
            <a:br>
              <a:rPr kumimoji="0" sz="1000" b="0" i="0" u="none" strike="noStrike" kern="1200" cap="none" spc="0" normalizeH="0" baseline="0" noProof="0">
                <a:ln>
                  <a:noFill/>
                </a:ln>
                <a:solidFill>
                  <a:srgbClr val="000000"/>
                </a:solidFill>
                <a:effectLst/>
                <a:uLnTx/>
                <a:uFillTx/>
                <a:ea typeface="+mn-ea"/>
                <a:cs typeface="Arial"/>
              </a:rPr>
            </a:br>
            <a:endParaRPr kumimoji="0" lang="en-GB" sz="1000" b="1" i="0" u="none" strike="noStrike" kern="1200" cap="none" spc="0" normalizeH="0" baseline="0" noProof="0">
              <a:ln>
                <a:noFill/>
              </a:ln>
              <a:solidFill>
                <a:srgbClr val="000000"/>
              </a:solidFill>
              <a:effectLst/>
              <a:uLnTx/>
              <a:uFillTx/>
              <a:ea typeface="+mn-ea"/>
              <a:cs typeface="Arial"/>
            </a:endParaRPr>
          </a:p>
        </p:txBody>
      </p:sp>
      <p:sp>
        <p:nvSpPr>
          <p:cNvPr id="7" name="Rectangle: Top Corners Rounded 22">
            <a:extLst>
              <a:ext uri="{FF2B5EF4-FFF2-40B4-BE49-F238E27FC236}">
                <a16:creationId xmlns:a16="http://schemas.microsoft.com/office/drawing/2014/main" id="{CA1C8348-07CE-8900-B3AF-5053E06AC996}"/>
              </a:ext>
            </a:extLst>
          </p:cNvPr>
          <p:cNvSpPr/>
          <p:nvPr/>
        </p:nvSpPr>
        <p:spPr>
          <a:xfrm rot="5400000">
            <a:off x="4401977" y="-709027"/>
            <a:ext cx="354789" cy="4050347"/>
          </a:xfrm>
          <a:prstGeom prst="round2SameRect">
            <a:avLst>
              <a:gd name="adj1" fmla="val 50000"/>
              <a:gd name="adj2" fmla="val 50000"/>
            </a:avLst>
          </a:prstGeom>
          <a:solidFill>
            <a:srgbClr val="347475"/>
          </a:solidFill>
          <a:ln w="25400" cap="flat" cmpd="sng" algn="ctr">
            <a:noFill/>
            <a:prstDash val="solid"/>
          </a:ln>
          <a:effectLst/>
        </p:spPr>
        <p:txBody>
          <a:bodyPr vert="vert270" lIns="0" tIns="0" rIns="0" bIns="0"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r>
              <a:rPr kumimoji="0" lang="de" sz="1000" b="1" i="0" u="none" strike="noStrike" kern="0" cap="none" spc="0" normalizeH="0" baseline="0" noProof="0">
                <a:ln>
                  <a:noFill/>
                </a:ln>
                <a:solidFill>
                  <a:srgbClr val="FFFFFF"/>
                </a:solidFill>
                <a:effectLst/>
                <a:uLnTx/>
                <a:uFillTx/>
                <a:ea typeface="Arial"/>
                <a:cs typeface="Arial"/>
              </a:rPr>
              <a:t>Es gibt fünf primäre Inselautoantikörper gegen:</a:t>
            </a:r>
            <a:r>
              <a:rPr kumimoji="0" lang="de" sz="1000" b="1" i="0" u="none" strike="noStrike" kern="0" cap="none" spc="0" normalizeH="0" baseline="30000" noProof="0">
                <a:ln>
                  <a:noFill/>
                </a:ln>
                <a:solidFill>
                  <a:srgbClr val="FFFFFF"/>
                </a:solidFill>
                <a:effectLst/>
                <a:uLnTx/>
                <a:uFillTx/>
                <a:ea typeface="Arial"/>
                <a:cs typeface="Arial"/>
              </a:rPr>
              <a:t>1,2</a:t>
            </a:r>
            <a:endParaRPr kumimoji="0" lang="en-US" sz="1000" b="1" i="0" u="none" strike="noStrike" kern="0" cap="none" spc="0" normalizeH="0" baseline="30000" noProof="0">
              <a:ln>
                <a:noFill/>
              </a:ln>
              <a:solidFill>
                <a:prstClr val="white"/>
              </a:solidFill>
              <a:effectLst/>
              <a:uLnTx/>
              <a:uFillTx/>
              <a:ea typeface="+mn-ea"/>
              <a:cs typeface="Arial" panose="020B0604020202020204" pitchFamily="34" charset="0"/>
            </a:endParaRPr>
          </a:p>
        </p:txBody>
      </p:sp>
      <p:sp>
        <p:nvSpPr>
          <p:cNvPr id="8" name="TextBox 26">
            <a:extLst>
              <a:ext uri="{FF2B5EF4-FFF2-40B4-BE49-F238E27FC236}">
                <a16:creationId xmlns:a16="http://schemas.microsoft.com/office/drawing/2014/main" id="{5C18F4A3-BC9E-738A-6809-258E78A9352A}"/>
              </a:ext>
            </a:extLst>
          </p:cNvPr>
          <p:cNvSpPr txBox="1"/>
          <p:nvPr/>
        </p:nvSpPr>
        <p:spPr>
          <a:xfrm>
            <a:off x="6899516" y="3151411"/>
            <a:ext cx="2021681" cy="837351"/>
          </a:xfrm>
          <a:prstGeom prst="rect">
            <a:avLst/>
          </a:prstGeom>
          <a:solidFill>
            <a:sysClr val="window" lastClr="FFFFFF"/>
          </a:solidFill>
          <a:ln w="19050">
            <a:solidFill>
              <a:srgbClr val="347475"/>
            </a:solidFill>
          </a:ln>
        </p:spPr>
        <p:txBody>
          <a:bodyPr wrap="square" rtlCol="0" anchor="ctr">
            <a:no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800" b="1" i="0" u="none" strike="noStrike" kern="0" cap="none" spc="0" normalizeH="0" baseline="0" noProof="0" dirty="0">
                <a:ln>
                  <a:noFill/>
                </a:ln>
                <a:solidFill>
                  <a:srgbClr val="000000"/>
                </a:solidFill>
                <a:effectLst/>
                <a:uLnTx/>
                <a:uFillTx/>
                <a:ea typeface="Arial"/>
                <a:cs typeface="Arial"/>
              </a:rPr>
              <a:t>Nicht empfohlen für Routinetests: </a:t>
            </a:r>
            <a:r>
              <a:rPr kumimoji="0" lang="de" sz="800" b="0" i="0" u="none" strike="noStrike" kern="0" cap="none" spc="0" normalizeH="0" baseline="0" noProof="0" dirty="0">
                <a:ln>
                  <a:noFill/>
                </a:ln>
                <a:solidFill>
                  <a:srgbClr val="000000"/>
                </a:solidFill>
                <a:effectLst/>
                <a:uLnTx/>
                <a:uFillTx/>
                <a:ea typeface="Arial"/>
                <a:cs typeface="Arial"/>
              </a:rPr>
              <a:t>ICAs weisen stark auf eine Schädigung von Betazellen hin, haben jedoch viele Zielmoleküle und daher mangelnde Sensitivität</a:t>
            </a:r>
            <a:r>
              <a:rPr kumimoji="0" lang="de" sz="800" i="0" u="none" strike="noStrike" kern="0" cap="none" spc="0" normalizeH="0" baseline="30000" noProof="0" dirty="0">
                <a:ln>
                  <a:noFill/>
                </a:ln>
                <a:solidFill>
                  <a:srgbClr val="000000"/>
                </a:solidFill>
                <a:effectLst/>
                <a:uLnTx/>
                <a:uFillTx/>
                <a:ea typeface="Arial"/>
                <a:cs typeface="Arial"/>
              </a:rPr>
              <a:t>1,3,5</a:t>
            </a:r>
          </a:p>
        </p:txBody>
      </p:sp>
      <p:sp>
        <p:nvSpPr>
          <p:cNvPr id="9" name="Right Brace 27">
            <a:extLst>
              <a:ext uri="{FF2B5EF4-FFF2-40B4-BE49-F238E27FC236}">
                <a16:creationId xmlns:a16="http://schemas.microsoft.com/office/drawing/2014/main" id="{EBBCF571-2B58-AD19-0E21-0EA328E4205C}"/>
              </a:ext>
            </a:extLst>
          </p:cNvPr>
          <p:cNvSpPr/>
          <p:nvPr/>
        </p:nvSpPr>
        <p:spPr>
          <a:xfrm rot="5400000">
            <a:off x="3188290" y="229625"/>
            <a:ext cx="464362" cy="5966474"/>
          </a:xfrm>
          <a:prstGeom prst="rightBrace">
            <a:avLst>
              <a:gd name="adj1" fmla="val 8333"/>
              <a:gd name="adj2" fmla="val 49649"/>
            </a:avLst>
          </a:prstGeom>
          <a:noFill/>
          <a:ln w="12700" cap="flat" cmpd="sng" algn="ctr">
            <a:solidFill>
              <a:srgbClr val="347475">
                <a:shade val="95000"/>
                <a:satMod val="105000"/>
              </a:srgbClr>
            </a:solidFill>
            <a:prstDash val="solid"/>
          </a:ln>
          <a:effectLst/>
        </p:spPr>
        <p:txBody>
          <a:bodyPr rtlCol="0" anchor="ctr"/>
          <a:lstStyle/>
          <a:p>
            <a:pPr marL="0" marR="0" lvl="0" indent="0" algn="ctr" defTabSz="457189" rtl="0" eaLnBrk="1" fontAlgn="auto" latinLnBrk="0" hangingPunct="1">
              <a:lnSpc>
                <a:spcPct val="100000"/>
              </a:lnSpc>
              <a:spcBef>
                <a:spcPct val="0"/>
              </a:spcBef>
              <a:spcAft>
                <a:spcPct val="0"/>
              </a:spcAft>
              <a:buClrTx/>
              <a:buSzTx/>
              <a:buFontTx/>
              <a:buNone/>
              <a:tabLst/>
              <a:defRPr/>
            </a:pPr>
            <a:endParaRPr kumimoji="0" lang="en-GB" sz="1600" b="0" i="0" u="none" strike="noStrike" kern="0" cap="none" spc="0" normalizeH="0" baseline="0" noProof="0">
              <a:ln>
                <a:noFill/>
              </a:ln>
              <a:solidFill>
                <a:prstClr val="black"/>
              </a:solidFill>
              <a:effectLst/>
              <a:uLnTx/>
              <a:uFillTx/>
              <a:ea typeface="+mn-ea"/>
              <a:cs typeface="Arial"/>
            </a:endParaRPr>
          </a:p>
        </p:txBody>
      </p:sp>
      <p:sp>
        <p:nvSpPr>
          <p:cNvPr id="10" name="TextBox 28">
            <a:extLst>
              <a:ext uri="{FF2B5EF4-FFF2-40B4-BE49-F238E27FC236}">
                <a16:creationId xmlns:a16="http://schemas.microsoft.com/office/drawing/2014/main" id="{CF347FEF-ADF8-2B8F-6D6A-A808B1D7E5FF}"/>
              </a:ext>
            </a:extLst>
          </p:cNvPr>
          <p:cNvSpPr txBox="1"/>
          <p:nvPr/>
        </p:nvSpPr>
        <p:spPr>
          <a:xfrm>
            <a:off x="442132" y="3456210"/>
            <a:ext cx="6381335" cy="392416"/>
          </a:xfrm>
          <a:prstGeom prst="rect">
            <a:avLst/>
          </a:prstGeom>
          <a:solidFill>
            <a:sysClr val="window" lastClr="FFFFFF"/>
          </a:solidFill>
          <a:ln w="19050">
            <a:solidFill>
              <a:srgbClr val="347475"/>
            </a:solidFill>
          </a:ln>
        </p:spPr>
        <p:txBody>
          <a:bodyPr wrap="square" lIns="68580" tIns="34290" rIns="68580" bIns="34290" rtlCol="0" anchor="ctr">
            <a:no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00" b="1" i="0" u="none" strike="noStrike" kern="0" cap="none" spc="0" normalizeH="0" baseline="0" noProof="0">
                <a:ln>
                  <a:noFill/>
                </a:ln>
                <a:solidFill>
                  <a:srgbClr val="000000"/>
                </a:solidFill>
                <a:effectLst/>
                <a:uLnTx/>
                <a:uFillTx/>
                <a:ea typeface="Arial"/>
                <a:cs typeface="Arial"/>
              </a:rPr>
              <a:t>Eine Kombination dieser vier primären Autoantikörper wird </a:t>
            </a:r>
            <a:br>
              <a:rPr kumimoji="0" sz="1000" b="0" i="0" u="none" strike="noStrike" kern="0" cap="none" spc="0" normalizeH="0" baseline="0" noProof="0">
                <a:ln>
                  <a:noFill/>
                </a:ln>
                <a:solidFill>
                  <a:srgbClr val="000000"/>
                </a:solidFill>
                <a:effectLst/>
                <a:uLnTx/>
                <a:uFillTx/>
                <a:ea typeface="+mn-ea"/>
                <a:cs typeface="Arial"/>
              </a:rPr>
            </a:br>
            <a:r>
              <a:rPr kumimoji="0" lang="de" sz="1000" b="1" i="0" u="none" strike="noStrike" kern="0" cap="none" spc="0" normalizeH="0" baseline="0" noProof="0">
                <a:ln>
                  <a:noFill/>
                </a:ln>
                <a:solidFill>
                  <a:srgbClr val="000000"/>
                </a:solidFill>
                <a:effectLst/>
                <a:uLnTx/>
                <a:uFillTx/>
                <a:ea typeface="Arial"/>
                <a:cs typeface="Arial"/>
              </a:rPr>
              <a:t>typischerweise bei T1D untersucht</a:t>
            </a:r>
            <a:r>
              <a:rPr kumimoji="0" lang="de" sz="1000" b="1" i="0" u="none" strike="noStrike" kern="0" cap="none" spc="0" normalizeH="0" baseline="30000" noProof="0">
                <a:ln>
                  <a:noFill/>
                </a:ln>
                <a:solidFill>
                  <a:srgbClr val="000000"/>
                </a:solidFill>
                <a:effectLst/>
                <a:uLnTx/>
                <a:uFillTx/>
                <a:ea typeface="Arial"/>
                <a:cs typeface="Arial"/>
              </a:rPr>
              <a:t>1,3</a:t>
            </a:r>
            <a:r>
              <a:rPr kumimoji="0" lang="de" sz="1000" b="1" i="0" u="none" strike="noStrike" kern="0" cap="none" spc="0" normalizeH="0" baseline="0" noProof="0">
                <a:ln>
                  <a:noFill/>
                </a:ln>
                <a:solidFill>
                  <a:srgbClr val="000000"/>
                </a:solidFill>
                <a:effectLst/>
                <a:uLnTx/>
                <a:uFillTx/>
                <a:ea typeface="Arial"/>
                <a:cs typeface="Arial"/>
              </a:rPr>
              <a:t> </a:t>
            </a:r>
          </a:p>
        </p:txBody>
      </p:sp>
      <p:sp>
        <p:nvSpPr>
          <p:cNvPr id="11" name="TextBox 14">
            <a:extLst>
              <a:ext uri="{FF2B5EF4-FFF2-40B4-BE49-F238E27FC236}">
                <a16:creationId xmlns:a16="http://schemas.microsoft.com/office/drawing/2014/main" id="{8284AFB1-32FC-6A99-82EB-004A7508489E}"/>
              </a:ext>
            </a:extLst>
          </p:cNvPr>
          <p:cNvSpPr txBox="1"/>
          <p:nvPr/>
        </p:nvSpPr>
        <p:spPr>
          <a:xfrm>
            <a:off x="1552602" y="2751252"/>
            <a:ext cx="2219325" cy="415498"/>
          </a:xfrm>
          <a:prstGeom prst="rect">
            <a:avLst/>
          </a:prstGeom>
          <a:noFill/>
        </p:spPr>
        <p:txBody>
          <a:bodyPr wrap="square">
            <a:sp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00" b="1" i="0" u="none" strike="noStrike" kern="1200" cap="none" spc="0" normalizeH="0" baseline="0" noProof="0">
                <a:ln>
                  <a:noFill/>
                </a:ln>
                <a:solidFill>
                  <a:srgbClr val="000000"/>
                </a:solidFill>
                <a:effectLst/>
                <a:uLnTx/>
                <a:uFillTx/>
                <a:ea typeface="Arial"/>
                <a:cs typeface="Arial"/>
              </a:rPr>
              <a:t>Insulinoma-assoziiertes </a:t>
            </a:r>
            <a:br>
              <a:rPr kumimoji="0" sz="1000" b="0" i="0" u="none" strike="noStrike" kern="1200" cap="none" spc="0" normalizeH="0" baseline="0" noProof="0">
                <a:ln>
                  <a:noFill/>
                </a:ln>
                <a:solidFill>
                  <a:srgbClr val="000000"/>
                </a:solidFill>
                <a:effectLst/>
                <a:uLnTx/>
                <a:uFillTx/>
                <a:ea typeface="+mn-ea"/>
                <a:cs typeface="Arial"/>
              </a:rPr>
            </a:br>
            <a:r>
              <a:rPr kumimoji="0" lang="de" sz="1000" b="1" i="0" u="none" strike="noStrike" kern="1200" cap="none" spc="0" normalizeH="0" baseline="0" noProof="0">
                <a:ln>
                  <a:noFill/>
                </a:ln>
                <a:solidFill>
                  <a:srgbClr val="000000"/>
                </a:solidFill>
                <a:effectLst/>
                <a:uLnTx/>
                <a:uFillTx/>
                <a:ea typeface="Arial"/>
                <a:cs typeface="Arial"/>
              </a:rPr>
              <a:t>Antigen-2</a:t>
            </a:r>
            <a:endParaRPr kumimoji="0" lang="en-GB" sz="1000" b="0" i="0" u="none" strike="noStrike" kern="1200" cap="none" spc="0" normalizeH="0" baseline="0" noProof="0">
              <a:ln>
                <a:noFill/>
              </a:ln>
              <a:solidFill>
                <a:srgbClr val="000000"/>
              </a:solidFill>
              <a:effectLst/>
              <a:uLnTx/>
              <a:uFillTx/>
              <a:ea typeface="+mn-ea"/>
              <a:cs typeface="Arial"/>
            </a:endParaRPr>
          </a:p>
        </p:txBody>
      </p:sp>
      <p:sp>
        <p:nvSpPr>
          <p:cNvPr id="12" name="Oval 15">
            <a:extLst>
              <a:ext uri="{FF2B5EF4-FFF2-40B4-BE49-F238E27FC236}">
                <a16:creationId xmlns:a16="http://schemas.microsoft.com/office/drawing/2014/main" id="{0992ABF5-EB85-C14B-F440-8DBB2CA01255}"/>
              </a:ext>
            </a:extLst>
          </p:cNvPr>
          <p:cNvSpPr/>
          <p:nvPr/>
        </p:nvSpPr>
        <p:spPr>
          <a:xfrm>
            <a:off x="2315037" y="1994495"/>
            <a:ext cx="708825" cy="708825"/>
          </a:xfrm>
          <a:prstGeom prst="ellipse">
            <a:avLst/>
          </a:prstGeom>
          <a:noFill/>
          <a:ln w="25400" cap="flat" cmpd="sng" algn="ctr">
            <a:solidFill>
              <a:srgbClr val="AB5CB4"/>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dirty="0">
                <a:ln>
                  <a:noFill/>
                </a:ln>
                <a:solidFill>
                  <a:srgbClr val="000000"/>
                </a:solidFill>
                <a:effectLst/>
                <a:uLnTx/>
                <a:uFillTx/>
                <a:ea typeface="Arial"/>
                <a:cs typeface="Arial"/>
              </a:rPr>
              <a:t>IA-2</a:t>
            </a:r>
          </a:p>
        </p:txBody>
      </p:sp>
      <p:sp>
        <p:nvSpPr>
          <p:cNvPr id="13" name="TextBox 16">
            <a:extLst>
              <a:ext uri="{FF2B5EF4-FFF2-40B4-BE49-F238E27FC236}">
                <a16:creationId xmlns:a16="http://schemas.microsoft.com/office/drawing/2014/main" id="{7E0F6741-2FFB-3261-CDF8-71C7324E88B0}"/>
              </a:ext>
            </a:extLst>
          </p:cNvPr>
          <p:cNvSpPr txBox="1"/>
          <p:nvPr/>
        </p:nvSpPr>
        <p:spPr>
          <a:xfrm>
            <a:off x="3520110" y="2751253"/>
            <a:ext cx="2118525" cy="415498"/>
          </a:xfrm>
          <a:prstGeom prst="rect">
            <a:avLst/>
          </a:prstGeom>
          <a:noFill/>
        </p:spPr>
        <p:txBody>
          <a:bodyPr wrap="square">
            <a:sp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00" b="1" i="0" u="none" strike="noStrike" kern="1200" cap="none" spc="0" normalizeH="0" baseline="0" noProof="0" dirty="0">
                <a:ln>
                  <a:noFill/>
                </a:ln>
                <a:solidFill>
                  <a:srgbClr val="000000"/>
                </a:solidFill>
                <a:effectLst/>
                <a:uLnTx/>
                <a:uFillTx/>
                <a:ea typeface="Arial"/>
                <a:cs typeface="Arial"/>
              </a:rPr>
              <a:t>Glutaminsäure- </a:t>
            </a:r>
            <a:br>
              <a:rPr kumimoji="0" sz="1000" b="0" i="0" u="none" strike="noStrike" kern="1200" cap="none" spc="0" normalizeH="0" baseline="0" noProof="0" dirty="0">
                <a:ln>
                  <a:noFill/>
                </a:ln>
                <a:solidFill>
                  <a:srgbClr val="000000"/>
                </a:solidFill>
                <a:effectLst/>
                <a:uLnTx/>
                <a:uFillTx/>
                <a:ea typeface="+mn-ea"/>
                <a:cs typeface="Arial"/>
              </a:rPr>
            </a:br>
            <a:r>
              <a:rPr kumimoji="0" lang="de" sz="1000" b="1" i="0" u="none" strike="noStrike" kern="1200" cap="none" spc="0" normalizeH="0" baseline="0" noProof="0" dirty="0">
                <a:ln>
                  <a:noFill/>
                </a:ln>
                <a:solidFill>
                  <a:srgbClr val="000000"/>
                </a:solidFill>
                <a:effectLst/>
                <a:uLnTx/>
                <a:uFillTx/>
                <a:ea typeface="Arial"/>
                <a:cs typeface="Arial"/>
              </a:rPr>
              <a:t>Decarboxylase</a:t>
            </a:r>
          </a:p>
        </p:txBody>
      </p:sp>
      <p:sp>
        <p:nvSpPr>
          <p:cNvPr id="14" name="Oval 17">
            <a:extLst>
              <a:ext uri="{FF2B5EF4-FFF2-40B4-BE49-F238E27FC236}">
                <a16:creationId xmlns:a16="http://schemas.microsoft.com/office/drawing/2014/main" id="{C57AABE7-BF52-2F57-06BD-34FBF3E04580}"/>
              </a:ext>
            </a:extLst>
          </p:cNvPr>
          <p:cNvSpPr/>
          <p:nvPr/>
        </p:nvSpPr>
        <p:spPr>
          <a:xfrm>
            <a:off x="4215752" y="1968086"/>
            <a:ext cx="708825" cy="708825"/>
          </a:xfrm>
          <a:prstGeom prst="ellipse">
            <a:avLst/>
          </a:prstGeom>
          <a:noFill/>
          <a:ln w="25400" cap="flat" cmpd="sng" algn="ctr">
            <a:solidFill>
              <a:srgbClr val="559054"/>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dirty="0">
                <a:ln>
                  <a:noFill/>
                </a:ln>
                <a:solidFill>
                  <a:srgbClr val="000000"/>
                </a:solidFill>
                <a:effectLst/>
                <a:uLnTx/>
                <a:uFillTx/>
                <a:ea typeface="Arial"/>
                <a:cs typeface="Arial"/>
              </a:rPr>
              <a:t>GAD</a:t>
            </a:r>
          </a:p>
        </p:txBody>
      </p:sp>
      <p:sp>
        <p:nvSpPr>
          <p:cNvPr id="15" name="Oval 20">
            <a:extLst>
              <a:ext uri="{FF2B5EF4-FFF2-40B4-BE49-F238E27FC236}">
                <a16:creationId xmlns:a16="http://schemas.microsoft.com/office/drawing/2014/main" id="{A0855DF3-1990-10AE-0553-AE27D3B25146}"/>
              </a:ext>
            </a:extLst>
          </p:cNvPr>
          <p:cNvSpPr/>
          <p:nvPr/>
        </p:nvSpPr>
        <p:spPr>
          <a:xfrm>
            <a:off x="6114642" y="1968086"/>
            <a:ext cx="708825" cy="708825"/>
          </a:xfrm>
          <a:prstGeom prst="ellipse">
            <a:avLst/>
          </a:prstGeom>
          <a:noFill/>
          <a:ln w="25400" cap="flat" cmpd="sng" algn="ctr">
            <a:solidFill>
              <a:srgbClr val="E5A038"/>
            </a:solidFill>
            <a:prstDash val="solid"/>
          </a:ln>
          <a:effectLst/>
        </p:spPr>
        <p:txBody>
          <a:bodyPr lIns="36000" rIns="36000"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Tx/>
                <a:ea typeface="Arial"/>
                <a:cs typeface="Arial"/>
              </a:rPr>
              <a:t>ZnT8</a:t>
            </a:r>
          </a:p>
        </p:txBody>
      </p:sp>
      <p:sp>
        <p:nvSpPr>
          <p:cNvPr id="16" name="TextBox 3">
            <a:extLst>
              <a:ext uri="{FF2B5EF4-FFF2-40B4-BE49-F238E27FC236}">
                <a16:creationId xmlns:a16="http://schemas.microsoft.com/office/drawing/2014/main" id="{5619D3C6-DC47-9DC2-4672-B46863F44566}"/>
              </a:ext>
            </a:extLst>
          </p:cNvPr>
          <p:cNvSpPr txBox="1"/>
          <p:nvPr/>
        </p:nvSpPr>
        <p:spPr>
          <a:xfrm>
            <a:off x="7173190" y="1402831"/>
            <a:ext cx="1748526" cy="430887"/>
          </a:xfrm>
          <a:prstGeom prst="rect">
            <a:avLst/>
          </a:prstGeom>
          <a:noFill/>
        </p:spPr>
        <p:txBody>
          <a:bodyPr wrap="square">
            <a:sp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100" b="1" i="0" u="none" strike="noStrike" kern="1200" cap="none" spc="0" normalizeH="0" baseline="0" noProof="0" dirty="0">
                <a:ln>
                  <a:noFill/>
                </a:ln>
                <a:solidFill>
                  <a:srgbClr val="000000"/>
                </a:solidFill>
                <a:effectLst/>
                <a:uLnTx/>
                <a:uFillTx/>
                <a:ea typeface="Arial"/>
                <a:cs typeface="Arial"/>
              </a:rPr>
              <a:t>Unspezifisches Ziel</a:t>
            </a:r>
            <a:r>
              <a:rPr kumimoji="0" lang="de" sz="1100" b="0" i="0" u="none" strike="noStrike" kern="1200" cap="none" spc="0" normalizeH="0" baseline="30000" noProof="0" dirty="0">
                <a:ln>
                  <a:noFill/>
                </a:ln>
                <a:solidFill>
                  <a:srgbClr val="000000"/>
                </a:solidFill>
                <a:effectLst/>
                <a:uLnTx/>
                <a:uFillTx/>
                <a:ea typeface="Arial"/>
                <a:cs typeface="Arial"/>
              </a:rPr>
              <a:t>1,2</a:t>
            </a:r>
            <a:endParaRPr kumimoji="0" lang="en-GB" sz="800" b="1" i="0" u="none" strike="noStrike" kern="1200" cap="none" spc="0" normalizeH="0" baseline="30000" noProof="0" dirty="0">
              <a:ln>
                <a:noFill/>
              </a:ln>
              <a:solidFill>
                <a:srgbClr val="000000"/>
              </a:solidFill>
              <a:effectLst/>
              <a:uLnTx/>
              <a:uFillTx/>
              <a:ea typeface="+mn-ea"/>
              <a:cs typeface="Arial"/>
            </a:endParaRPr>
          </a:p>
        </p:txBody>
      </p:sp>
      <p:sp>
        <p:nvSpPr>
          <p:cNvPr id="18" name="Oval 13">
            <a:extLst>
              <a:ext uri="{FF2B5EF4-FFF2-40B4-BE49-F238E27FC236}">
                <a16:creationId xmlns:a16="http://schemas.microsoft.com/office/drawing/2014/main" id="{D93D40F5-D530-8D1E-FD58-371A60F9C602}"/>
              </a:ext>
            </a:extLst>
          </p:cNvPr>
          <p:cNvSpPr/>
          <p:nvPr/>
        </p:nvSpPr>
        <p:spPr>
          <a:xfrm>
            <a:off x="414876" y="1968086"/>
            <a:ext cx="708825" cy="708825"/>
          </a:xfrm>
          <a:prstGeom prst="ellipse">
            <a:avLst/>
          </a:prstGeom>
          <a:noFill/>
          <a:ln w="25400" cap="flat" cmpd="sng" algn="ctr">
            <a:solidFill>
              <a:srgbClr val="4570A2"/>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dirty="0">
                <a:ln>
                  <a:noFill/>
                </a:ln>
                <a:solidFill>
                  <a:srgbClr val="000000"/>
                </a:solidFill>
                <a:effectLst/>
                <a:uLnTx/>
                <a:uFillTx/>
                <a:ea typeface="Arial"/>
                <a:cs typeface="Arial"/>
              </a:rPr>
              <a:t>IAA</a:t>
            </a:r>
          </a:p>
        </p:txBody>
      </p:sp>
      <p:grpSp>
        <p:nvGrpSpPr>
          <p:cNvPr id="19" name="Group 8">
            <a:extLst>
              <a:ext uri="{FF2B5EF4-FFF2-40B4-BE49-F238E27FC236}">
                <a16:creationId xmlns:a16="http://schemas.microsoft.com/office/drawing/2014/main" id="{D3F17878-9FBE-958B-034E-75ECA6227123}"/>
              </a:ext>
            </a:extLst>
          </p:cNvPr>
          <p:cNvGrpSpPr/>
          <p:nvPr/>
        </p:nvGrpSpPr>
        <p:grpSpPr>
          <a:xfrm>
            <a:off x="666143" y="2314934"/>
            <a:ext cx="195718" cy="316451"/>
            <a:chOff x="1369555" y="4205383"/>
            <a:chExt cx="369550" cy="497492"/>
          </a:xfrm>
        </p:grpSpPr>
        <p:sp>
          <p:nvSpPr>
            <p:cNvPr id="20" name="Freeform 137">
              <a:extLst>
                <a:ext uri="{FF2B5EF4-FFF2-40B4-BE49-F238E27FC236}">
                  <a16:creationId xmlns:a16="http://schemas.microsoft.com/office/drawing/2014/main" id="{AE853C92-9E43-3FA6-AD67-038AE97E405E}"/>
                </a:ext>
              </a:extLst>
            </p:cNvPr>
            <p:cNvSpPr/>
            <p:nvPr/>
          </p:nvSpPr>
          <p:spPr>
            <a:xfrm>
              <a:off x="1369555" y="4205383"/>
              <a:ext cx="354848" cy="345519"/>
            </a:xfrm>
            <a:custGeom>
              <a:avLst/>
              <a:gdLst>
                <a:gd name="connsiteX0" fmla="*/ 299214 w 354848"/>
                <a:gd name="connsiteY0" fmla="*/ 307368 h 345519"/>
                <a:gd name="connsiteX1" fmla="*/ 121789 w 354848"/>
                <a:gd name="connsiteY1" fmla="*/ 345520 h 345519"/>
                <a:gd name="connsiteX2" fmla="*/ 0 w 354848"/>
                <a:gd name="connsiteY2" fmla="*/ 211038 h 345519"/>
                <a:gd name="connsiteX3" fmla="*/ 55635 w 354848"/>
                <a:gd name="connsiteY3" fmla="*/ 38152 h 345519"/>
                <a:gd name="connsiteX4" fmla="*/ 233060 w 354848"/>
                <a:gd name="connsiteY4" fmla="*/ 0 h 345519"/>
                <a:gd name="connsiteX5" fmla="*/ 354849 w 354848"/>
                <a:gd name="connsiteY5" fmla="*/ 134608 h 345519"/>
                <a:gd name="connsiteX6" fmla="*/ 299214 w 354848"/>
                <a:gd name="connsiteY6" fmla="*/ 307368 h 34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848" h="345519">
                  <a:moveTo>
                    <a:pt x="299214" y="307368"/>
                  </a:moveTo>
                  <a:lnTo>
                    <a:pt x="121789" y="345520"/>
                  </a:lnTo>
                  <a:lnTo>
                    <a:pt x="0" y="211038"/>
                  </a:lnTo>
                  <a:lnTo>
                    <a:pt x="55635" y="38152"/>
                  </a:lnTo>
                  <a:lnTo>
                    <a:pt x="233060" y="0"/>
                  </a:lnTo>
                  <a:lnTo>
                    <a:pt x="354849" y="134608"/>
                  </a:lnTo>
                  <a:lnTo>
                    <a:pt x="299214" y="307368"/>
                  </a:lnTo>
                  <a:close/>
                </a:path>
              </a:pathLst>
            </a:custGeom>
            <a:solidFill>
              <a:srgbClr val="4570A2"/>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21" name="Freeform 138">
              <a:extLst>
                <a:ext uri="{FF2B5EF4-FFF2-40B4-BE49-F238E27FC236}">
                  <a16:creationId xmlns:a16="http://schemas.microsoft.com/office/drawing/2014/main" id="{B2C829E9-0041-1CE0-F0EF-A42EA2B14113}"/>
                </a:ext>
              </a:extLst>
            </p:cNvPr>
            <p:cNvSpPr/>
            <p:nvPr/>
          </p:nvSpPr>
          <p:spPr>
            <a:xfrm>
              <a:off x="1429753" y="4226170"/>
              <a:ext cx="276275" cy="121679"/>
            </a:xfrm>
            <a:custGeom>
              <a:avLst/>
              <a:gdLst>
                <a:gd name="connsiteX0" fmla="*/ 276275 w 276275"/>
                <a:gd name="connsiteY0" fmla="*/ 121680 h 121679"/>
                <a:gd name="connsiteX1" fmla="*/ 273360 w 276275"/>
                <a:gd name="connsiteY1" fmla="*/ 118384 h 121679"/>
                <a:gd name="connsiteX2" fmla="*/ 166145 w 276275"/>
                <a:gd name="connsiteY2" fmla="*/ 0 h 121679"/>
                <a:gd name="connsiteX3" fmla="*/ 10139 w 276275"/>
                <a:gd name="connsiteY3" fmla="*/ 33589 h 121679"/>
                <a:gd name="connsiteX4" fmla="*/ 0 w 276275"/>
                <a:gd name="connsiteY4" fmla="*/ 35997 h 121679"/>
                <a:gd name="connsiteX5" fmla="*/ 160949 w 276275"/>
                <a:gd name="connsiteY5" fmla="*/ 14323 h 121679"/>
                <a:gd name="connsiteX6" fmla="*/ 276275 w 276275"/>
                <a:gd name="connsiteY6" fmla="*/ 121680 h 121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275" h="121679">
                  <a:moveTo>
                    <a:pt x="276275" y="121680"/>
                  </a:moveTo>
                  <a:lnTo>
                    <a:pt x="273360" y="118384"/>
                  </a:lnTo>
                  <a:lnTo>
                    <a:pt x="166145" y="0"/>
                  </a:lnTo>
                  <a:lnTo>
                    <a:pt x="10139" y="33589"/>
                  </a:lnTo>
                  <a:lnTo>
                    <a:pt x="0" y="35997"/>
                  </a:lnTo>
                  <a:lnTo>
                    <a:pt x="160949" y="14323"/>
                  </a:lnTo>
                  <a:lnTo>
                    <a:pt x="276275" y="121680"/>
                  </a:lnTo>
                  <a:close/>
                </a:path>
              </a:pathLst>
            </a:custGeom>
            <a:solidFill>
              <a:srgbClr val="7AB1DE"/>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22" name="Freeform 139">
              <a:extLst>
                <a:ext uri="{FF2B5EF4-FFF2-40B4-BE49-F238E27FC236}">
                  <a16:creationId xmlns:a16="http://schemas.microsoft.com/office/drawing/2014/main" id="{8E9B5FF8-F7B1-5B29-6DCC-E77110BBD31B}"/>
                </a:ext>
              </a:extLst>
            </p:cNvPr>
            <p:cNvSpPr/>
            <p:nvPr/>
          </p:nvSpPr>
          <p:spPr>
            <a:xfrm>
              <a:off x="1386663" y="4406154"/>
              <a:ext cx="271587" cy="123961"/>
            </a:xfrm>
            <a:custGeom>
              <a:avLst/>
              <a:gdLst>
                <a:gd name="connsiteX0" fmla="*/ 0 w 271586"/>
                <a:gd name="connsiteY0" fmla="*/ 0 h 123961"/>
                <a:gd name="connsiteX1" fmla="*/ 4309 w 271586"/>
                <a:gd name="connsiteY1" fmla="*/ 5577 h 123961"/>
                <a:gd name="connsiteX2" fmla="*/ 111397 w 271586"/>
                <a:gd name="connsiteY2" fmla="*/ 123961 h 123961"/>
                <a:gd name="connsiteX3" fmla="*/ 267531 w 271586"/>
                <a:gd name="connsiteY3" fmla="*/ 90373 h 123961"/>
                <a:gd name="connsiteX4" fmla="*/ 271586 w 271586"/>
                <a:gd name="connsiteY4" fmla="*/ 89105 h 123961"/>
                <a:gd name="connsiteX5" fmla="*/ 116466 w 271586"/>
                <a:gd name="connsiteY5" fmla="*/ 108751 h 123961"/>
                <a:gd name="connsiteX6" fmla="*/ 0 w 271586"/>
                <a:gd name="connsiteY6" fmla="*/ 0 h 1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1586" h="123960">
                  <a:moveTo>
                    <a:pt x="0" y="0"/>
                  </a:moveTo>
                  <a:lnTo>
                    <a:pt x="4309" y="5577"/>
                  </a:lnTo>
                  <a:lnTo>
                    <a:pt x="111397" y="123961"/>
                  </a:lnTo>
                  <a:lnTo>
                    <a:pt x="267531" y="90373"/>
                  </a:lnTo>
                  <a:lnTo>
                    <a:pt x="271586" y="89105"/>
                  </a:lnTo>
                  <a:lnTo>
                    <a:pt x="116466" y="108751"/>
                  </a:lnTo>
                  <a:lnTo>
                    <a:pt x="0" y="0"/>
                  </a:lnTo>
                  <a:close/>
                </a:path>
              </a:pathLst>
            </a:custGeom>
            <a:solidFill>
              <a:srgbClr val="36577D"/>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23" name="Freeform 140">
              <a:extLst>
                <a:ext uri="{FF2B5EF4-FFF2-40B4-BE49-F238E27FC236}">
                  <a16:creationId xmlns:a16="http://schemas.microsoft.com/office/drawing/2014/main" id="{E3306B8C-9539-C392-CBEF-ED8D2343C31F}"/>
                </a:ext>
              </a:extLst>
            </p:cNvPr>
            <p:cNvSpPr/>
            <p:nvPr/>
          </p:nvSpPr>
          <p:spPr>
            <a:xfrm>
              <a:off x="1557626" y="4526186"/>
              <a:ext cx="181479" cy="176689"/>
            </a:xfrm>
            <a:custGeom>
              <a:avLst/>
              <a:gdLst>
                <a:gd name="connsiteX0" fmla="*/ 152965 w 181479"/>
                <a:gd name="connsiteY0" fmla="*/ 157170 h 176689"/>
                <a:gd name="connsiteX1" fmla="*/ 62225 w 181479"/>
                <a:gd name="connsiteY1" fmla="*/ 176689 h 176689"/>
                <a:gd name="connsiteX2" fmla="*/ 0 w 181479"/>
                <a:gd name="connsiteY2" fmla="*/ 107864 h 176689"/>
                <a:gd name="connsiteX3" fmla="*/ 28515 w 181479"/>
                <a:gd name="connsiteY3" fmla="*/ 19646 h 176689"/>
                <a:gd name="connsiteX4" fmla="*/ 119128 w 181479"/>
                <a:gd name="connsiteY4" fmla="*/ 0 h 176689"/>
                <a:gd name="connsiteX5" fmla="*/ 181480 w 181479"/>
                <a:gd name="connsiteY5" fmla="*/ 68825 h 176689"/>
                <a:gd name="connsiteX6" fmla="*/ 152965 w 181479"/>
                <a:gd name="connsiteY6" fmla="*/ 157170 h 17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79" h="176689">
                  <a:moveTo>
                    <a:pt x="152965" y="157170"/>
                  </a:moveTo>
                  <a:lnTo>
                    <a:pt x="62225" y="176689"/>
                  </a:lnTo>
                  <a:lnTo>
                    <a:pt x="0" y="107864"/>
                  </a:lnTo>
                  <a:lnTo>
                    <a:pt x="28515" y="19646"/>
                  </a:lnTo>
                  <a:lnTo>
                    <a:pt x="119128" y="0"/>
                  </a:lnTo>
                  <a:lnTo>
                    <a:pt x="181480" y="68825"/>
                  </a:lnTo>
                  <a:lnTo>
                    <a:pt x="152965" y="157170"/>
                  </a:lnTo>
                  <a:close/>
                </a:path>
              </a:pathLst>
            </a:custGeom>
            <a:solidFill>
              <a:srgbClr val="4570A2"/>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24" name="Freeform 141">
              <a:extLst>
                <a:ext uri="{FF2B5EF4-FFF2-40B4-BE49-F238E27FC236}">
                  <a16:creationId xmlns:a16="http://schemas.microsoft.com/office/drawing/2014/main" id="{03B45C52-33F0-A40D-5CD5-99EB4F1F82F6}"/>
                </a:ext>
              </a:extLst>
            </p:cNvPr>
            <p:cNvSpPr/>
            <p:nvPr/>
          </p:nvSpPr>
          <p:spPr>
            <a:xfrm>
              <a:off x="1588421" y="4536832"/>
              <a:ext cx="141179" cy="62235"/>
            </a:xfrm>
            <a:custGeom>
              <a:avLst/>
              <a:gdLst>
                <a:gd name="connsiteX0" fmla="*/ 141179 w 141179"/>
                <a:gd name="connsiteY0" fmla="*/ 62234 h 62234"/>
                <a:gd name="connsiteX1" fmla="*/ 139658 w 141179"/>
                <a:gd name="connsiteY1" fmla="*/ 60586 h 62234"/>
                <a:gd name="connsiteX2" fmla="*/ 84910 w 141179"/>
                <a:gd name="connsiteY2" fmla="*/ 0 h 62234"/>
                <a:gd name="connsiteX3" fmla="*/ 5196 w 141179"/>
                <a:gd name="connsiteY3" fmla="*/ 17238 h 62234"/>
                <a:gd name="connsiteX4" fmla="*/ 0 w 141179"/>
                <a:gd name="connsiteY4" fmla="*/ 18506 h 62234"/>
                <a:gd name="connsiteX5" fmla="*/ 82249 w 141179"/>
                <a:gd name="connsiteY5" fmla="*/ 7352 h 62234"/>
                <a:gd name="connsiteX6" fmla="*/ 141179 w 141179"/>
                <a:gd name="connsiteY6" fmla="*/ 62234 h 6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179" h="62234">
                  <a:moveTo>
                    <a:pt x="141179" y="62234"/>
                  </a:moveTo>
                  <a:lnTo>
                    <a:pt x="139658" y="60586"/>
                  </a:lnTo>
                  <a:lnTo>
                    <a:pt x="84910" y="0"/>
                  </a:lnTo>
                  <a:lnTo>
                    <a:pt x="5196" y="17238"/>
                  </a:lnTo>
                  <a:lnTo>
                    <a:pt x="0" y="18506"/>
                  </a:lnTo>
                  <a:lnTo>
                    <a:pt x="82249" y="7352"/>
                  </a:lnTo>
                  <a:lnTo>
                    <a:pt x="141179" y="62234"/>
                  </a:lnTo>
                  <a:close/>
                </a:path>
              </a:pathLst>
            </a:custGeom>
            <a:solidFill>
              <a:srgbClr val="7AB1DE"/>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25" name="Freeform 142">
              <a:extLst>
                <a:ext uri="{FF2B5EF4-FFF2-40B4-BE49-F238E27FC236}">
                  <a16:creationId xmlns:a16="http://schemas.microsoft.com/office/drawing/2014/main" id="{AE3B8B76-7DC3-361E-95C1-F79FED560CCC}"/>
                </a:ext>
              </a:extLst>
            </p:cNvPr>
            <p:cNvSpPr/>
            <p:nvPr/>
          </p:nvSpPr>
          <p:spPr>
            <a:xfrm>
              <a:off x="1566370" y="4628853"/>
              <a:ext cx="138897" cy="63375"/>
            </a:xfrm>
            <a:custGeom>
              <a:avLst/>
              <a:gdLst>
                <a:gd name="connsiteX0" fmla="*/ 0 w 138897"/>
                <a:gd name="connsiteY0" fmla="*/ 0 h 63374"/>
                <a:gd name="connsiteX1" fmla="*/ 2155 w 138897"/>
                <a:gd name="connsiteY1" fmla="*/ 2915 h 63374"/>
                <a:gd name="connsiteX2" fmla="*/ 56903 w 138897"/>
                <a:gd name="connsiteY2" fmla="*/ 63375 h 63374"/>
                <a:gd name="connsiteX3" fmla="*/ 136744 w 138897"/>
                <a:gd name="connsiteY3" fmla="*/ 46264 h 63374"/>
                <a:gd name="connsiteX4" fmla="*/ 138898 w 138897"/>
                <a:gd name="connsiteY4" fmla="*/ 45503 h 63374"/>
                <a:gd name="connsiteX5" fmla="*/ 59564 w 138897"/>
                <a:gd name="connsiteY5" fmla="*/ 55643 h 63374"/>
                <a:gd name="connsiteX6" fmla="*/ 0 w 138897"/>
                <a:gd name="connsiteY6" fmla="*/ 0 h 63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7" h="63374">
                  <a:moveTo>
                    <a:pt x="0" y="0"/>
                  </a:moveTo>
                  <a:lnTo>
                    <a:pt x="2155" y="2915"/>
                  </a:lnTo>
                  <a:lnTo>
                    <a:pt x="56903" y="63375"/>
                  </a:lnTo>
                  <a:lnTo>
                    <a:pt x="136744" y="46264"/>
                  </a:lnTo>
                  <a:lnTo>
                    <a:pt x="138898" y="45503"/>
                  </a:lnTo>
                  <a:lnTo>
                    <a:pt x="59564" y="55643"/>
                  </a:lnTo>
                  <a:lnTo>
                    <a:pt x="0" y="0"/>
                  </a:lnTo>
                  <a:close/>
                </a:path>
              </a:pathLst>
            </a:custGeom>
            <a:solidFill>
              <a:srgbClr val="36577D"/>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grpSp>
      <p:grpSp>
        <p:nvGrpSpPr>
          <p:cNvPr id="26" name="Group 36">
            <a:extLst>
              <a:ext uri="{FF2B5EF4-FFF2-40B4-BE49-F238E27FC236}">
                <a16:creationId xmlns:a16="http://schemas.microsoft.com/office/drawing/2014/main" id="{253F3451-FC45-5B97-4D34-ABB5C8562010}"/>
              </a:ext>
            </a:extLst>
          </p:cNvPr>
          <p:cNvGrpSpPr/>
          <p:nvPr/>
        </p:nvGrpSpPr>
        <p:grpSpPr>
          <a:xfrm>
            <a:off x="6322471" y="2306102"/>
            <a:ext cx="325522" cy="330438"/>
            <a:chOff x="2503424" y="3560607"/>
            <a:chExt cx="434029" cy="440584"/>
          </a:xfrm>
        </p:grpSpPr>
        <p:sp>
          <p:nvSpPr>
            <p:cNvPr id="27" name="Freeform 133">
              <a:extLst>
                <a:ext uri="{FF2B5EF4-FFF2-40B4-BE49-F238E27FC236}">
                  <a16:creationId xmlns:a16="http://schemas.microsoft.com/office/drawing/2014/main" id="{F755F7AE-7A52-FB49-1644-9B224B0723AC}"/>
                </a:ext>
              </a:extLst>
            </p:cNvPr>
            <p:cNvSpPr/>
            <p:nvPr/>
          </p:nvSpPr>
          <p:spPr>
            <a:xfrm>
              <a:off x="2507896" y="3561622"/>
              <a:ext cx="414377" cy="421703"/>
            </a:xfrm>
            <a:custGeom>
              <a:avLst/>
              <a:gdLst>
                <a:gd name="connsiteX0" fmla="*/ 414377 w 414377"/>
                <a:gd name="connsiteY0" fmla="*/ 330690 h 421703"/>
                <a:gd name="connsiteX1" fmla="*/ 362291 w 414377"/>
                <a:gd name="connsiteY1" fmla="*/ 331831 h 421703"/>
                <a:gd name="connsiteX2" fmla="*/ 226814 w 414377"/>
                <a:gd name="connsiteY2" fmla="*/ 413838 h 421703"/>
                <a:gd name="connsiteX3" fmla="*/ 207678 w 414377"/>
                <a:gd name="connsiteY3" fmla="*/ 380122 h 421703"/>
                <a:gd name="connsiteX4" fmla="*/ 312105 w 414377"/>
                <a:gd name="connsiteY4" fmla="*/ 241331 h 421703"/>
                <a:gd name="connsiteX5" fmla="*/ 277127 w 414377"/>
                <a:gd name="connsiteY5" fmla="*/ 218263 h 421703"/>
                <a:gd name="connsiteX6" fmla="*/ 133793 w 414377"/>
                <a:gd name="connsiteY6" fmla="*/ 314086 h 421703"/>
                <a:gd name="connsiteX7" fmla="*/ 106673 w 414377"/>
                <a:gd name="connsiteY7" fmla="*/ 280370 h 421703"/>
                <a:gd name="connsiteX8" fmla="*/ 175361 w 414377"/>
                <a:gd name="connsiteY8" fmla="*/ 195828 h 421703"/>
                <a:gd name="connsiteX9" fmla="*/ 227575 w 414377"/>
                <a:gd name="connsiteY9" fmla="*/ 143607 h 421703"/>
                <a:gd name="connsiteX10" fmla="*/ 215028 w 414377"/>
                <a:gd name="connsiteY10" fmla="*/ 117117 h 421703"/>
                <a:gd name="connsiteX11" fmla="*/ 191963 w 414377"/>
                <a:gd name="connsiteY11" fmla="*/ 97977 h 421703"/>
                <a:gd name="connsiteX12" fmla="*/ 153690 w 414377"/>
                <a:gd name="connsiteY12" fmla="*/ 113187 h 421703"/>
                <a:gd name="connsiteX13" fmla="*/ 88297 w 414377"/>
                <a:gd name="connsiteY13" fmla="*/ 175929 h 421703"/>
                <a:gd name="connsiteX14" fmla="*/ 17200 w 414377"/>
                <a:gd name="connsiteY14" fmla="*/ 211925 h 421703"/>
                <a:gd name="connsiteX15" fmla="*/ 12131 w 414377"/>
                <a:gd name="connsiteY15" fmla="*/ 171239 h 421703"/>
                <a:gd name="connsiteX16" fmla="*/ 113263 w 414377"/>
                <a:gd name="connsiteY16" fmla="*/ 39799 h 421703"/>
                <a:gd name="connsiteX17" fmla="*/ 119092 w 414377"/>
                <a:gd name="connsiteY17" fmla="*/ 0 h 421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4377" h="421703">
                  <a:moveTo>
                    <a:pt x="414377" y="330690"/>
                  </a:moveTo>
                  <a:cubicBezTo>
                    <a:pt x="407407" y="320677"/>
                    <a:pt x="406140" y="305720"/>
                    <a:pt x="362291" y="331831"/>
                  </a:cubicBezTo>
                  <a:cubicBezTo>
                    <a:pt x="318441" y="357941"/>
                    <a:pt x="266101" y="395839"/>
                    <a:pt x="226814" y="413838"/>
                  </a:cubicBezTo>
                  <a:cubicBezTo>
                    <a:pt x="183219" y="433737"/>
                    <a:pt x="185500" y="413458"/>
                    <a:pt x="207678" y="380122"/>
                  </a:cubicBezTo>
                  <a:cubicBezTo>
                    <a:pt x="227448" y="350336"/>
                    <a:pt x="297531" y="257809"/>
                    <a:pt x="312105" y="241331"/>
                  </a:cubicBezTo>
                  <a:cubicBezTo>
                    <a:pt x="326679" y="224854"/>
                    <a:pt x="316667" y="191138"/>
                    <a:pt x="277127" y="218263"/>
                  </a:cubicBezTo>
                  <a:cubicBezTo>
                    <a:pt x="237587" y="245387"/>
                    <a:pt x="164843" y="294313"/>
                    <a:pt x="133793" y="314086"/>
                  </a:cubicBezTo>
                  <a:cubicBezTo>
                    <a:pt x="102744" y="333859"/>
                    <a:pt x="88170" y="309523"/>
                    <a:pt x="106673" y="280370"/>
                  </a:cubicBezTo>
                  <a:cubicBezTo>
                    <a:pt x="125175" y="251218"/>
                    <a:pt x="146973" y="216869"/>
                    <a:pt x="175361" y="195828"/>
                  </a:cubicBezTo>
                  <a:cubicBezTo>
                    <a:pt x="203749" y="174788"/>
                    <a:pt x="221618" y="150832"/>
                    <a:pt x="227575" y="143607"/>
                  </a:cubicBezTo>
                  <a:cubicBezTo>
                    <a:pt x="233531" y="136383"/>
                    <a:pt x="229602" y="128397"/>
                    <a:pt x="215028" y="117117"/>
                  </a:cubicBezTo>
                  <a:cubicBezTo>
                    <a:pt x="200454" y="105836"/>
                    <a:pt x="201215" y="103301"/>
                    <a:pt x="191963" y="97977"/>
                  </a:cubicBezTo>
                  <a:cubicBezTo>
                    <a:pt x="182712" y="92654"/>
                    <a:pt x="171433" y="91387"/>
                    <a:pt x="153690" y="113187"/>
                  </a:cubicBezTo>
                  <a:cubicBezTo>
                    <a:pt x="135948" y="134988"/>
                    <a:pt x="116051" y="158184"/>
                    <a:pt x="88297" y="175929"/>
                  </a:cubicBezTo>
                  <a:cubicBezTo>
                    <a:pt x="60542" y="193673"/>
                    <a:pt x="35703" y="213827"/>
                    <a:pt x="17200" y="211925"/>
                  </a:cubicBezTo>
                  <a:cubicBezTo>
                    <a:pt x="-1303" y="210024"/>
                    <a:pt x="-7639" y="200391"/>
                    <a:pt x="12131" y="171239"/>
                  </a:cubicBezTo>
                  <a:cubicBezTo>
                    <a:pt x="31901" y="142086"/>
                    <a:pt x="101477" y="54376"/>
                    <a:pt x="113263" y="39799"/>
                  </a:cubicBezTo>
                  <a:cubicBezTo>
                    <a:pt x="125049" y="25223"/>
                    <a:pt x="137215" y="11281"/>
                    <a:pt x="119092" y="0"/>
                  </a:cubicBezTo>
                </a:path>
              </a:pathLst>
            </a:custGeom>
            <a:noFill/>
            <a:ln w="41800" cap="rnd">
              <a:solidFill>
                <a:srgbClr val="E5A038"/>
              </a:solid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29" name="Freeform 134">
              <a:extLst>
                <a:ext uri="{FF2B5EF4-FFF2-40B4-BE49-F238E27FC236}">
                  <a16:creationId xmlns:a16="http://schemas.microsoft.com/office/drawing/2014/main" id="{CCD39F64-EDCC-356B-DB5E-6907B256D3EA}"/>
                </a:ext>
              </a:extLst>
            </p:cNvPr>
            <p:cNvSpPr/>
            <p:nvPr/>
          </p:nvSpPr>
          <p:spPr>
            <a:xfrm>
              <a:off x="2640012" y="3624693"/>
              <a:ext cx="123873" cy="113479"/>
            </a:xfrm>
            <a:custGeom>
              <a:avLst/>
              <a:gdLst>
                <a:gd name="connsiteX0" fmla="*/ 4466 w 123873"/>
                <a:gd name="connsiteY0" fmla="*/ 76733 h 113478"/>
                <a:gd name="connsiteX1" fmla="*/ 48949 w 123873"/>
                <a:gd name="connsiteY1" fmla="*/ 66593 h 113478"/>
                <a:gd name="connsiteX2" fmla="*/ 62256 w 123873"/>
                <a:gd name="connsiteY2" fmla="*/ 90549 h 113478"/>
                <a:gd name="connsiteX3" fmla="*/ 93812 w 123873"/>
                <a:gd name="connsiteY3" fmla="*/ 113364 h 113478"/>
                <a:gd name="connsiteX4" fmla="*/ 121439 w 123873"/>
                <a:gd name="connsiteY4" fmla="*/ 78888 h 113478"/>
                <a:gd name="connsiteX5" fmla="*/ 90137 w 123873"/>
                <a:gd name="connsiteY5" fmla="*/ 15133 h 113478"/>
                <a:gd name="connsiteX6" fmla="*/ 15618 w 123873"/>
                <a:gd name="connsiteY6" fmla="*/ 26540 h 113478"/>
                <a:gd name="connsiteX7" fmla="*/ 4466 w 123873"/>
                <a:gd name="connsiteY7" fmla="*/ 76860 h 113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873" h="113477">
                  <a:moveTo>
                    <a:pt x="4466" y="76733"/>
                  </a:moveTo>
                  <a:cubicBezTo>
                    <a:pt x="27531" y="52650"/>
                    <a:pt x="34755" y="54552"/>
                    <a:pt x="48949" y="66593"/>
                  </a:cubicBezTo>
                  <a:cubicBezTo>
                    <a:pt x="63143" y="78634"/>
                    <a:pt x="69859" y="82563"/>
                    <a:pt x="62256" y="90549"/>
                  </a:cubicBezTo>
                  <a:cubicBezTo>
                    <a:pt x="54652" y="98534"/>
                    <a:pt x="92418" y="115011"/>
                    <a:pt x="93812" y="113364"/>
                  </a:cubicBezTo>
                  <a:cubicBezTo>
                    <a:pt x="95206" y="111716"/>
                    <a:pt x="115229" y="93337"/>
                    <a:pt x="121439" y="78888"/>
                  </a:cubicBezTo>
                  <a:cubicBezTo>
                    <a:pt x="127649" y="64438"/>
                    <a:pt x="123594" y="38581"/>
                    <a:pt x="90137" y="15133"/>
                  </a:cubicBezTo>
                  <a:cubicBezTo>
                    <a:pt x="56679" y="-8316"/>
                    <a:pt x="42232" y="-4514"/>
                    <a:pt x="15618" y="26540"/>
                  </a:cubicBezTo>
                  <a:cubicBezTo>
                    <a:pt x="-10995" y="57594"/>
                    <a:pt x="4466" y="76860"/>
                    <a:pt x="4466" y="76860"/>
                  </a:cubicBezTo>
                  <a:close/>
                </a:path>
              </a:pathLst>
            </a:custGeom>
            <a:solidFill>
              <a:srgbClr val="E5A03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grpSp>
          <p:nvGrpSpPr>
            <p:cNvPr id="33" name="Graphic 243">
              <a:extLst>
                <a:ext uri="{FF2B5EF4-FFF2-40B4-BE49-F238E27FC236}">
                  <a16:creationId xmlns:a16="http://schemas.microsoft.com/office/drawing/2014/main" id="{3F17074B-0E4C-5A1E-81AF-31100BA1DFB0}"/>
                </a:ext>
              </a:extLst>
            </p:cNvPr>
            <p:cNvGrpSpPr/>
            <p:nvPr/>
          </p:nvGrpSpPr>
          <p:grpSpPr>
            <a:xfrm>
              <a:off x="2624680" y="3560607"/>
              <a:ext cx="312773" cy="337280"/>
              <a:chOff x="2673318" y="2850488"/>
              <a:chExt cx="312773" cy="337280"/>
            </a:xfrm>
            <a:solidFill>
              <a:srgbClr val="FFFFFF"/>
            </a:solidFill>
          </p:grpSpPr>
          <p:sp>
            <p:nvSpPr>
              <p:cNvPr id="38" name="Freeform 238">
                <a:extLst>
                  <a:ext uri="{FF2B5EF4-FFF2-40B4-BE49-F238E27FC236}">
                    <a16:creationId xmlns:a16="http://schemas.microsoft.com/office/drawing/2014/main" id="{28D3B7C9-D067-6F85-9DE5-C344ED3D4CE1}"/>
                  </a:ext>
                </a:extLst>
              </p:cNvPr>
              <p:cNvSpPr/>
              <p:nvPr/>
            </p:nvSpPr>
            <p:spPr>
              <a:xfrm>
                <a:off x="2673318" y="2850488"/>
                <a:ext cx="19189" cy="59736"/>
              </a:xfrm>
              <a:custGeom>
                <a:avLst/>
                <a:gdLst>
                  <a:gd name="connsiteX0" fmla="*/ 16627 w 19189"/>
                  <a:gd name="connsiteY0" fmla="*/ 127 h 59736"/>
                  <a:gd name="connsiteX1" fmla="*/ 15487 w 19189"/>
                  <a:gd name="connsiteY1" fmla="*/ 31561 h 59736"/>
                  <a:gd name="connsiteX2" fmla="*/ 152 w 19189"/>
                  <a:gd name="connsiteY2" fmla="*/ 59572 h 59736"/>
                  <a:gd name="connsiteX3" fmla="*/ 16627 w 19189"/>
                  <a:gd name="connsiteY3" fmla="*/ 0 h 59736"/>
                </a:gdLst>
                <a:ahLst/>
                <a:cxnLst>
                  <a:cxn ang="0">
                    <a:pos x="connsiteX0" y="connsiteY0"/>
                  </a:cxn>
                  <a:cxn ang="0">
                    <a:pos x="connsiteX1" y="connsiteY1"/>
                  </a:cxn>
                  <a:cxn ang="0">
                    <a:pos x="connsiteX2" y="connsiteY2"/>
                  </a:cxn>
                  <a:cxn ang="0">
                    <a:pos x="connsiteX3" y="connsiteY3"/>
                  </a:cxn>
                </a:cxnLst>
                <a:rect l="l" t="t" r="r" b="b"/>
                <a:pathLst>
                  <a:path w="19189" h="59735">
                    <a:moveTo>
                      <a:pt x="16627" y="127"/>
                    </a:moveTo>
                    <a:cubicBezTo>
                      <a:pt x="16627" y="127"/>
                      <a:pt x="23091" y="15463"/>
                      <a:pt x="15487" y="31561"/>
                    </a:cubicBezTo>
                    <a:cubicBezTo>
                      <a:pt x="7883" y="47658"/>
                      <a:pt x="2433" y="56530"/>
                      <a:pt x="152" y="59572"/>
                    </a:cubicBezTo>
                    <a:cubicBezTo>
                      <a:pt x="-2129" y="62614"/>
                      <a:pt x="22077" y="22688"/>
                      <a:pt x="16627" y="0"/>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39" name="Freeform 239">
                <a:extLst>
                  <a:ext uri="{FF2B5EF4-FFF2-40B4-BE49-F238E27FC236}">
                    <a16:creationId xmlns:a16="http://schemas.microsoft.com/office/drawing/2014/main" id="{1CFAADEC-11E5-A9B2-F639-87ACEC28CF06}"/>
                  </a:ext>
                </a:extLst>
              </p:cNvPr>
              <p:cNvSpPr/>
              <p:nvPr/>
            </p:nvSpPr>
            <p:spPr>
              <a:xfrm>
                <a:off x="2873073" y="3051006"/>
                <a:ext cx="11830" cy="46136"/>
              </a:xfrm>
              <a:custGeom>
                <a:avLst/>
                <a:gdLst>
                  <a:gd name="connsiteX0" fmla="*/ 0 w 11830"/>
                  <a:gd name="connsiteY0" fmla="*/ 127 h 46136"/>
                  <a:gd name="connsiteX1" fmla="*/ 10899 w 11830"/>
                  <a:gd name="connsiteY1" fmla="*/ 14069 h 46136"/>
                  <a:gd name="connsiteX2" fmla="*/ 3168 w 11830"/>
                  <a:gd name="connsiteY2" fmla="*/ 46137 h 46136"/>
                  <a:gd name="connsiteX3" fmla="*/ 127 w 11830"/>
                  <a:gd name="connsiteY3" fmla="*/ 0 h 46136"/>
                </a:gdLst>
                <a:ahLst/>
                <a:cxnLst>
                  <a:cxn ang="0">
                    <a:pos x="connsiteX0" y="connsiteY0"/>
                  </a:cxn>
                  <a:cxn ang="0">
                    <a:pos x="connsiteX1" y="connsiteY1"/>
                  </a:cxn>
                  <a:cxn ang="0">
                    <a:pos x="connsiteX2" y="connsiteY2"/>
                  </a:cxn>
                  <a:cxn ang="0">
                    <a:pos x="connsiteX3" y="connsiteY3"/>
                  </a:cxn>
                </a:cxnLst>
                <a:rect l="l" t="t" r="r" b="b"/>
                <a:pathLst>
                  <a:path w="11830" h="46136">
                    <a:moveTo>
                      <a:pt x="0" y="127"/>
                    </a:moveTo>
                    <a:cubicBezTo>
                      <a:pt x="0" y="127"/>
                      <a:pt x="6590" y="3676"/>
                      <a:pt x="10899" y="14069"/>
                    </a:cubicBezTo>
                    <a:cubicBezTo>
                      <a:pt x="15208" y="24463"/>
                      <a:pt x="3168" y="46137"/>
                      <a:pt x="3168" y="46137"/>
                    </a:cubicBezTo>
                    <a:cubicBezTo>
                      <a:pt x="3168" y="46137"/>
                      <a:pt x="18249" y="17872"/>
                      <a:pt x="127" y="0"/>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40" name="Freeform 240">
                <a:extLst>
                  <a:ext uri="{FF2B5EF4-FFF2-40B4-BE49-F238E27FC236}">
                    <a16:creationId xmlns:a16="http://schemas.microsoft.com/office/drawing/2014/main" id="{2B842760-2318-FE1A-8BD1-C56D296D6AD6}"/>
                  </a:ext>
                </a:extLst>
              </p:cNvPr>
              <p:cNvSpPr/>
              <p:nvPr/>
            </p:nvSpPr>
            <p:spPr>
              <a:xfrm>
                <a:off x="2970656" y="3155194"/>
                <a:ext cx="15435" cy="32574"/>
              </a:xfrm>
              <a:custGeom>
                <a:avLst/>
                <a:gdLst>
                  <a:gd name="connsiteX0" fmla="*/ 0 w 15435"/>
                  <a:gd name="connsiteY0" fmla="*/ 0 h 32574"/>
                  <a:gd name="connsiteX1" fmla="*/ 13053 w 15435"/>
                  <a:gd name="connsiteY1" fmla="*/ 32575 h 32574"/>
                  <a:gd name="connsiteX2" fmla="*/ 0 w 15435"/>
                  <a:gd name="connsiteY2" fmla="*/ 0 h 32574"/>
                </a:gdLst>
                <a:ahLst/>
                <a:cxnLst>
                  <a:cxn ang="0">
                    <a:pos x="connsiteX0" y="connsiteY0"/>
                  </a:cxn>
                  <a:cxn ang="0">
                    <a:pos x="connsiteX1" y="connsiteY1"/>
                  </a:cxn>
                  <a:cxn ang="0">
                    <a:pos x="connsiteX2" y="connsiteY2"/>
                  </a:cxn>
                </a:cxnLst>
                <a:rect l="l" t="t" r="r" b="b"/>
                <a:pathLst>
                  <a:path w="15435" h="32574">
                    <a:moveTo>
                      <a:pt x="0" y="0"/>
                    </a:moveTo>
                    <a:cubicBezTo>
                      <a:pt x="0" y="0"/>
                      <a:pt x="22685" y="12295"/>
                      <a:pt x="13053" y="32575"/>
                    </a:cubicBezTo>
                    <a:cubicBezTo>
                      <a:pt x="12673" y="24082"/>
                      <a:pt x="14828" y="11661"/>
                      <a:pt x="0" y="0"/>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41" name="Freeform 241">
                <a:extLst>
                  <a:ext uri="{FF2B5EF4-FFF2-40B4-BE49-F238E27FC236}">
                    <a16:creationId xmlns:a16="http://schemas.microsoft.com/office/drawing/2014/main" id="{120CAD9F-26CB-7F92-9918-A7BC0245AB53}"/>
                  </a:ext>
                </a:extLst>
              </p:cNvPr>
              <p:cNvSpPr/>
              <p:nvPr/>
            </p:nvSpPr>
            <p:spPr>
              <a:xfrm>
                <a:off x="2734048" y="2928036"/>
                <a:ext cx="64759" cy="57313"/>
              </a:xfrm>
              <a:custGeom>
                <a:avLst/>
                <a:gdLst>
                  <a:gd name="connsiteX0" fmla="*/ 0 w 64759"/>
                  <a:gd name="connsiteY0" fmla="*/ 23 h 57313"/>
                  <a:gd name="connsiteX1" fmla="*/ 64760 w 64759"/>
                  <a:gd name="connsiteY1" fmla="*/ 57314 h 57313"/>
                  <a:gd name="connsiteX2" fmla="*/ 0 w 64759"/>
                  <a:gd name="connsiteY2" fmla="*/ 23 h 57313"/>
                </a:gdLst>
                <a:ahLst/>
                <a:cxnLst>
                  <a:cxn ang="0">
                    <a:pos x="connsiteX0" y="connsiteY0"/>
                  </a:cxn>
                  <a:cxn ang="0">
                    <a:pos x="connsiteX1" y="connsiteY1"/>
                  </a:cxn>
                  <a:cxn ang="0">
                    <a:pos x="connsiteX2" y="connsiteY2"/>
                  </a:cxn>
                </a:cxnLst>
                <a:rect l="l" t="t" r="r" b="b"/>
                <a:pathLst>
                  <a:path w="64759" h="57313">
                    <a:moveTo>
                      <a:pt x="0" y="23"/>
                    </a:moveTo>
                    <a:cubicBezTo>
                      <a:pt x="0" y="23"/>
                      <a:pt x="49805" y="-2892"/>
                      <a:pt x="64760" y="57314"/>
                    </a:cubicBezTo>
                    <a:cubicBezTo>
                      <a:pt x="51073" y="33485"/>
                      <a:pt x="46384" y="9275"/>
                      <a:pt x="0" y="23"/>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grpSp>
        <p:grpSp>
          <p:nvGrpSpPr>
            <p:cNvPr id="34" name="Graphic 243">
              <a:extLst>
                <a:ext uri="{FF2B5EF4-FFF2-40B4-BE49-F238E27FC236}">
                  <a16:creationId xmlns:a16="http://schemas.microsoft.com/office/drawing/2014/main" id="{A3D34F1F-28DF-3E27-A433-D2E34A50FED7}"/>
                </a:ext>
              </a:extLst>
            </p:cNvPr>
            <p:cNvGrpSpPr/>
            <p:nvPr/>
          </p:nvGrpSpPr>
          <p:grpSpPr>
            <a:xfrm>
              <a:off x="2503424" y="3732606"/>
              <a:ext cx="315181" cy="268585"/>
              <a:chOff x="2552061" y="3022487"/>
              <a:chExt cx="315181" cy="268585"/>
            </a:xfrm>
            <a:solidFill>
              <a:srgbClr val="9E6B28"/>
            </a:solidFill>
          </p:grpSpPr>
          <p:sp>
            <p:nvSpPr>
              <p:cNvPr id="35" name="Freeform 235">
                <a:extLst>
                  <a:ext uri="{FF2B5EF4-FFF2-40B4-BE49-F238E27FC236}">
                    <a16:creationId xmlns:a16="http://schemas.microsoft.com/office/drawing/2014/main" id="{CBCAB66A-3687-6DF1-50CB-BB8053146B34}"/>
                  </a:ext>
                </a:extLst>
              </p:cNvPr>
              <p:cNvSpPr/>
              <p:nvPr/>
            </p:nvSpPr>
            <p:spPr>
              <a:xfrm>
                <a:off x="2735569" y="3236061"/>
                <a:ext cx="131674" cy="55012"/>
              </a:xfrm>
              <a:custGeom>
                <a:avLst/>
                <a:gdLst>
                  <a:gd name="connsiteX0" fmla="*/ 0 w 131674"/>
                  <a:gd name="connsiteY0" fmla="*/ 38659 h 55012"/>
                  <a:gd name="connsiteX1" fmla="*/ 42582 w 131674"/>
                  <a:gd name="connsiteY1" fmla="*/ 40560 h 55012"/>
                  <a:gd name="connsiteX2" fmla="*/ 131674 w 131674"/>
                  <a:gd name="connsiteY2" fmla="*/ 0 h 55012"/>
                  <a:gd name="connsiteX3" fmla="*/ 41822 w 131674"/>
                  <a:gd name="connsiteY3" fmla="*/ 51333 h 55012"/>
                  <a:gd name="connsiteX4" fmla="*/ 0 w 131674"/>
                  <a:gd name="connsiteY4" fmla="*/ 38532 h 55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74" h="55012">
                    <a:moveTo>
                      <a:pt x="0" y="38659"/>
                    </a:moveTo>
                    <a:cubicBezTo>
                      <a:pt x="0" y="38659"/>
                      <a:pt x="15968" y="50827"/>
                      <a:pt x="42582" y="40560"/>
                    </a:cubicBezTo>
                    <a:cubicBezTo>
                      <a:pt x="69196" y="30293"/>
                      <a:pt x="95429" y="20026"/>
                      <a:pt x="131674" y="0"/>
                    </a:cubicBezTo>
                    <a:cubicBezTo>
                      <a:pt x="94162" y="29152"/>
                      <a:pt x="58550" y="43475"/>
                      <a:pt x="41822" y="51333"/>
                    </a:cubicBezTo>
                    <a:cubicBezTo>
                      <a:pt x="25093" y="59192"/>
                      <a:pt x="4436" y="54249"/>
                      <a:pt x="0" y="38532"/>
                    </a:cubicBezTo>
                    <a:close/>
                  </a:path>
                </a:pathLst>
              </a:custGeom>
              <a:solidFill>
                <a:srgbClr val="9E6B2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36" name="Freeform 236">
                <a:extLst>
                  <a:ext uri="{FF2B5EF4-FFF2-40B4-BE49-F238E27FC236}">
                    <a16:creationId xmlns:a16="http://schemas.microsoft.com/office/drawing/2014/main" id="{2EA9A28B-3E7D-6BA9-1D57-973E59B9DF69}"/>
                  </a:ext>
                </a:extLst>
              </p:cNvPr>
              <p:cNvSpPr/>
              <p:nvPr/>
            </p:nvSpPr>
            <p:spPr>
              <a:xfrm>
                <a:off x="2643942" y="3129591"/>
                <a:ext cx="129139" cy="60698"/>
              </a:xfrm>
              <a:custGeom>
                <a:avLst/>
                <a:gdLst>
                  <a:gd name="connsiteX0" fmla="*/ 0 w 129139"/>
                  <a:gd name="connsiteY0" fmla="*/ 46517 h 60698"/>
                  <a:gd name="connsiteX1" fmla="*/ 42582 w 129139"/>
                  <a:gd name="connsiteY1" fmla="*/ 45883 h 60698"/>
                  <a:gd name="connsiteX2" fmla="*/ 129140 w 129139"/>
                  <a:gd name="connsiteY2" fmla="*/ 0 h 60698"/>
                  <a:gd name="connsiteX3" fmla="*/ 48538 w 129139"/>
                  <a:gd name="connsiteY3" fmla="*/ 55643 h 60698"/>
                  <a:gd name="connsiteX4" fmla="*/ 0 w 129139"/>
                  <a:gd name="connsiteY4" fmla="*/ 46517 h 60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138" h="60698">
                    <a:moveTo>
                      <a:pt x="0" y="46517"/>
                    </a:moveTo>
                    <a:cubicBezTo>
                      <a:pt x="0" y="46517"/>
                      <a:pt x="16729" y="57671"/>
                      <a:pt x="42582" y="45883"/>
                    </a:cubicBezTo>
                    <a:cubicBezTo>
                      <a:pt x="68435" y="34096"/>
                      <a:pt x="94035" y="22181"/>
                      <a:pt x="129140" y="0"/>
                    </a:cubicBezTo>
                    <a:cubicBezTo>
                      <a:pt x="93528" y="31307"/>
                      <a:pt x="64760" y="46771"/>
                      <a:pt x="48538" y="55643"/>
                    </a:cubicBezTo>
                    <a:cubicBezTo>
                      <a:pt x="32317" y="64516"/>
                      <a:pt x="5449" y="61854"/>
                      <a:pt x="0" y="46517"/>
                    </a:cubicBezTo>
                    <a:close/>
                  </a:path>
                </a:pathLst>
              </a:custGeom>
              <a:solidFill>
                <a:srgbClr val="9E6B2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37" name="Freeform 237">
                <a:extLst>
                  <a:ext uri="{FF2B5EF4-FFF2-40B4-BE49-F238E27FC236}">
                    <a16:creationId xmlns:a16="http://schemas.microsoft.com/office/drawing/2014/main" id="{81C8469B-394F-B297-3EE3-308126CC9FF6}"/>
                  </a:ext>
                </a:extLst>
              </p:cNvPr>
              <p:cNvSpPr/>
              <p:nvPr/>
            </p:nvSpPr>
            <p:spPr>
              <a:xfrm>
                <a:off x="2552061" y="3022487"/>
                <a:ext cx="129773" cy="59623"/>
              </a:xfrm>
              <a:custGeom>
                <a:avLst/>
                <a:gdLst>
                  <a:gd name="connsiteX0" fmla="*/ 0 w 129773"/>
                  <a:gd name="connsiteY0" fmla="*/ 44489 h 59623"/>
                  <a:gd name="connsiteX1" fmla="*/ 42582 w 129773"/>
                  <a:gd name="connsiteY1" fmla="*/ 44489 h 59623"/>
                  <a:gd name="connsiteX2" fmla="*/ 129773 w 129773"/>
                  <a:gd name="connsiteY2" fmla="*/ 0 h 59623"/>
                  <a:gd name="connsiteX3" fmla="*/ 42328 w 129773"/>
                  <a:gd name="connsiteY3" fmla="*/ 55263 h 59623"/>
                  <a:gd name="connsiteX4" fmla="*/ 0 w 129773"/>
                  <a:gd name="connsiteY4" fmla="*/ 44362 h 596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73" h="59623">
                    <a:moveTo>
                      <a:pt x="0" y="44489"/>
                    </a:moveTo>
                    <a:cubicBezTo>
                      <a:pt x="0" y="44489"/>
                      <a:pt x="16475" y="55897"/>
                      <a:pt x="42582" y="44489"/>
                    </a:cubicBezTo>
                    <a:cubicBezTo>
                      <a:pt x="68689" y="33082"/>
                      <a:pt x="94415" y="21547"/>
                      <a:pt x="129773" y="0"/>
                    </a:cubicBezTo>
                    <a:cubicBezTo>
                      <a:pt x="93655" y="30800"/>
                      <a:pt x="58550" y="46771"/>
                      <a:pt x="42328" y="55263"/>
                    </a:cubicBezTo>
                    <a:cubicBezTo>
                      <a:pt x="26107" y="63755"/>
                      <a:pt x="5069" y="59699"/>
                      <a:pt x="0" y="44362"/>
                    </a:cubicBezTo>
                    <a:close/>
                  </a:path>
                </a:pathLst>
              </a:custGeom>
              <a:solidFill>
                <a:srgbClr val="9E6B2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grpSp>
      </p:grpSp>
      <p:grpSp>
        <p:nvGrpSpPr>
          <p:cNvPr id="42" name="Group 2">
            <a:extLst>
              <a:ext uri="{FF2B5EF4-FFF2-40B4-BE49-F238E27FC236}">
                <a16:creationId xmlns:a16="http://schemas.microsoft.com/office/drawing/2014/main" id="{6BCC6830-2E3D-686D-B27C-7D1735F4F4E1}"/>
              </a:ext>
            </a:extLst>
          </p:cNvPr>
          <p:cNvGrpSpPr/>
          <p:nvPr/>
        </p:nvGrpSpPr>
        <p:grpSpPr>
          <a:xfrm>
            <a:off x="4444132" y="2367567"/>
            <a:ext cx="249524" cy="189385"/>
            <a:chOff x="3678032" y="4997309"/>
            <a:chExt cx="332699" cy="252513"/>
          </a:xfrm>
        </p:grpSpPr>
        <p:sp>
          <p:nvSpPr>
            <p:cNvPr id="43" name="Freeform 152">
              <a:extLst>
                <a:ext uri="{FF2B5EF4-FFF2-40B4-BE49-F238E27FC236}">
                  <a16:creationId xmlns:a16="http://schemas.microsoft.com/office/drawing/2014/main" id="{1B4407B0-79D8-2E2D-A8E9-0D7567F53F61}"/>
                </a:ext>
              </a:extLst>
            </p:cNvPr>
            <p:cNvSpPr/>
            <p:nvPr/>
          </p:nvSpPr>
          <p:spPr>
            <a:xfrm>
              <a:off x="3678032" y="4997309"/>
              <a:ext cx="332699" cy="252513"/>
            </a:xfrm>
            <a:custGeom>
              <a:avLst/>
              <a:gdLst>
                <a:gd name="connsiteX0" fmla="*/ 142642 w 332699"/>
                <a:gd name="connsiteY0" fmla="*/ 239690 h 252513"/>
                <a:gd name="connsiteX1" fmla="*/ 4631 w 332699"/>
                <a:gd name="connsiteY1" fmla="*/ 224480 h 252513"/>
                <a:gd name="connsiteX2" fmla="*/ 41130 w 332699"/>
                <a:gd name="connsiteY2" fmla="*/ 149698 h 252513"/>
                <a:gd name="connsiteX3" fmla="*/ 123886 w 332699"/>
                <a:gd name="connsiteY3" fmla="*/ 57297 h 252513"/>
                <a:gd name="connsiteX4" fmla="*/ 220582 w 332699"/>
                <a:gd name="connsiteY4" fmla="*/ 133 h 252513"/>
                <a:gd name="connsiteX5" fmla="*/ 331852 w 332699"/>
                <a:gd name="connsiteY5" fmla="*/ 56030 h 252513"/>
                <a:gd name="connsiteX6" fmla="*/ 142769 w 332699"/>
                <a:gd name="connsiteY6" fmla="*/ 239690 h 25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699" h="252513">
                  <a:moveTo>
                    <a:pt x="142642" y="239690"/>
                  </a:moveTo>
                  <a:cubicBezTo>
                    <a:pt x="75981" y="263012"/>
                    <a:pt x="17938" y="252492"/>
                    <a:pt x="4631" y="224480"/>
                  </a:cubicBezTo>
                  <a:cubicBezTo>
                    <a:pt x="-8676" y="196468"/>
                    <a:pt x="7673" y="170992"/>
                    <a:pt x="41130" y="149698"/>
                  </a:cubicBezTo>
                  <a:cubicBezTo>
                    <a:pt x="74587" y="128404"/>
                    <a:pt x="108678" y="100392"/>
                    <a:pt x="123886" y="57297"/>
                  </a:cubicBezTo>
                  <a:cubicBezTo>
                    <a:pt x="139094" y="14202"/>
                    <a:pt x="174958" y="-1642"/>
                    <a:pt x="220582" y="133"/>
                  </a:cubicBezTo>
                  <a:cubicBezTo>
                    <a:pt x="266205" y="1907"/>
                    <a:pt x="325769" y="23201"/>
                    <a:pt x="331852" y="56030"/>
                  </a:cubicBezTo>
                  <a:cubicBezTo>
                    <a:pt x="337936" y="88858"/>
                    <a:pt x="314870" y="179484"/>
                    <a:pt x="142769" y="239690"/>
                  </a:cubicBezTo>
                  <a:close/>
                </a:path>
              </a:pathLst>
            </a:custGeom>
            <a:solidFill>
              <a:srgbClr val="559054"/>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44" name="Freeform 153">
              <a:extLst>
                <a:ext uri="{FF2B5EF4-FFF2-40B4-BE49-F238E27FC236}">
                  <a16:creationId xmlns:a16="http://schemas.microsoft.com/office/drawing/2014/main" id="{0ED7CC94-69C2-CFF8-1415-0DCF3C08D390}"/>
                </a:ext>
              </a:extLst>
            </p:cNvPr>
            <p:cNvSpPr/>
            <p:nvPr/>
          </p:nvSpPr>
          <p:spPr>
            <a:xfrm>
              <a:off x="3826883" y="5018163"/>
              <a:ext cx="132941" cy="44680"/>
            </a:xfrm>
            <a:custGeom>
              <a:avLst/>
              <a:gdLst>
                <a:gd name="connsiteX0" fmla="*/ 127 w 132941"/>
                <a:gd name="connsiteY0" fmla="*/ 44680 h 44680"/>
                <a:gd name="connsiteX1" fmla="*/ 41315 w 132941"/>
                <a:gd name="connsiteY1" fmla="*/ 5895 h 44680"/>
                <a:gd name="connsiteX2" fmla="*/ 132942 w 132941"/>
                <a:gd name="connsiteY2" fmla="*/ 19837 h 44680"/>
                <a:gd name="connsiteX3" fmla="*/ 0 w 132941"/>
                <a:gd name="connsiteY3" fmla="*/ 44680 h 44680"/>
              </a:gdLst>
              <a:ahLst/>
              <a:cxnLst>
                <a:cxn ang="0">
                  <a:pos x="connsiteX0" y="connsiteY0"/>
                </a:cxn>
                <a:cxn ang="0">
                  <a:pos x="connsiteX1" y="connsiteY1"/>
                </a:cxn>
                <a:cxn ang="0">
                  <a:pos x="connsiteX2" y="connsiteY2"/>
                </a:cxn>
                <a:cxn ang="0">
                  <a:pos x="connsiteX3" y="connsiteY3"/>
                </a:cxn>
              </a:cxnLst>
              <a:rect l="l" t="t" r="r" b="b"/>
              <a:pathLst>
                <a:path w="132941" h="44680">
                  <a:moveTo>
                    <a:pt x="127" y="44680"/>
                  </a:moveTo>
                  <a:cubicBezTo>
                    <a:pt x="127" y="44680"/>
                    <a:pt x="15461" y="17049"/>
                    <a:pt x="41315" y="5895"/>
                  </a:cubicBezTo>
                  <a:cubicBezTo>
                    <a:pt x="67168" y="-5259"/>
                    <a:pt x="119128" y="-569"/>
                    <a:pt x="132942" y="19837"/>
                  </a:cubicBezTo>
                  <a:cubicBezTo>
                    <a:pt x="109243" y="15021"/>
                    <a:pt x="47398" y="10331"/>
                    <a:pt x="0" y="44680"/>
                  </a:cubicBezTo>
                  <a:close/>
                </a:path>
              </a:pathLst>
            </a:custGeom>
            <a:solidFill>
              <a:srgbClr val="98DB96"/>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45" name="Freeform 154">
              <a:extLst>
                <a:ext uri="{FF2B5EF4-FFF2-40B4-BE49-F238E27FC236}">
                  <a16:creationId xmlns:a16="http://schemas.microsoft.com/office/drawing/2014/main" id="{FF5048D4-DDC2-182A-A4B8-9A720E74A4F4}"/>
                </a:ext>
              </a:extLst>
            </p:cNvPr>
            <p:cNvSpPr/>
            <p:nvPr/>
          </p:nvSpPr>
          <p:spPr>
            <a:xfrm>
              <a:off x="3692674" y="5196057"/>
              <a:ext cx="178311" cy="30051"/>
            </a:xfrm>
            <a:custGeom>
              <a:avLst/>
              <a:gdLst>
                <a:gd name="connsiteX0" fmla="*/ 127 w 178311"/>
                <a:gd name="connsiteY0" fmla="*/ 8366 h 30050"/>
                <a:gd name="connsiteX1" fmla="*/ 70209 w 178311"/>
                <a:gd name="connsiteY1" fmla="*/ 29279 h 30050"/>
                <a:gd name="connsiteX2" fmla="*/ 178312 w 178311"/>
                <a:gd name="connsiteY2" fmla="*/ 0 h 30050"/>
                <a:gd name="connsiteX3" fmla="*/ 0 w 178311"/>
                <a:gd name="connsiteY3" fmla="*/ 8239 h 30050"/>
              </a:gdLst>
              <a:ahLst/>
              <a:cxnLst>
                <a:cxn ang="0">
                  <a:pos x="connsiteX0" y="connsiteY0"/>
                </a:cxn>
                <a:cxn ang="0">
                  <a:pos x="connsiteX1" y="connsiteY1"/>
                </a:cxn>
                <a:cxn ang="0">
                  <a:pos x="connsiteX2" y="connsiteY2"/>
                </a:cxn>
                <a:cxn ang="0">
                  <a:pos x="connsiteX3" y="connsiteY3"/>
                </a:cxn>
              </a:cxnLst>
              <a:rect l="l" t="t" r="r" b="b"/>
              <a:pathLst>
                <a:path w="178311" h="30049">
                  <a:moveTo>
                    <a:pt x="127" y="8366"/>
                  </a:moveTo>
                  <a:cubicBezTo>
                    <a:pt x="127" y="8366"/>
                    <a:pt x="22812" y="34856"/>
                    <a:pt x="70209" y="29279"/>
                  </a:cubicBezTo>
                  <a:cubicBezTo>
                    <a:pt x="117607" y="23702"/>
                    <a:pt x="178312" y="0"/>
                    <a:pt x="178312" y="0"/>
                  </a:cubicBezTo>
                  <a:cubicBezTo>
                    <a:pt x="178312" y="0"/>
                    <a:pt x="58043" y="22688"/>
                    <a:pt x="0" y="8239"/>
                  </a:cubicBezTo>
                  <a:close/>
                </a:path>
              </a:pathLst>
            </a:custGeom>
            <a:solidFill>
              <a:srgbClr val="375C36"/>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grpSp>
      <p:grpSp>
        <p:nvGrpSpPr>
          <p:cNvPr id="46" name="Group 53">
            <a:extLst>
              <a:ext uri="{FF2B5EF4-FFF2-40B4-BE49-F238E27FC236}">
                <a16:creationId xmlns:a16="http://schemas.microsoft.com/office/drawing/2014/main" id="{7A309CAF-CD9A-815A-36B0-CB38155A2566}"/>
              </a:ext>
            </a:extLst>
          </p:cNvPr>
          <p:cNvGrpSpPr/>
          <p:nvPr/>
        </p:nvGrpSpPr>
        <p:grpSpPr>
          <a:xfrm>
            <a:off x="2611280" y="2328539"/>
            <a:ext cx="116339" cy="308002"/>
            <a:chOff x="1786123" y="3060452"/>
            <a:chExt cx="155119" cy="410669"/>
          </a:xfrm>
        </p:grpSpPr>
        <p:sp>
          <p:nvSpPr>
            <p:cNvPr id="47" name="Freeform 130">
              <a:extLst>
                <a:ext uri="{FF2B5EF4-FFF2-40B4-BE49-F238E27FC236}">
                  <a16:creationId xmlns:a16="http://schemas.microsoft.com/office/drawing/2014/main" id="{A08FB669-4125-7793-36AB-9B781311BFFF}"/>
                </a:ext>
              </a:extLst>
            </p:cNvPr>
            <p:cNvSpPr/>
            <p:nvPr/>
          </p:nvSpPr>
          <p:spPr>
            <a:xfrm>
              <a:off x="1786123" y="3060452"/>
              <a:ext cx="155119" cy="410669"/>
            </a:xfrm>
            <a:custGeom>
              <a:avLst/>
              <a:gdLst>
                <a:gd name="connsiteX0" fmla="*/ 155120 w 155119"/>
                <a:gd name="connsiteY0" fmla="*/ 205335 h 410669"/>
                <a:gd name="connsiteX1" fmla="*/ 77560 w 155119"/>
                <a:gd name="connsiteY1" fmla="*/ 410669 h 410669"/>
                <a:gd name="connsiteX2" fmla="*/ 0 w 155119"/>
                <a:gd name="connsiteY2" fmla="*/ 205335 h 410669"/>
                <a:gd name="connsiteX3" fmla="*/ 77560 w 155119"/>
                <a:gd name="connsiteY3" fmla="*/ 0 h 410669"/>
                <a:gd name="connsiteX4" fmla="*/ 155120 w 155119"/>
                <a:gd name="connsiteY4" fmla="*/ 205335 h 410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119" h="410669">
                  <a:moveTo>
                    <a:pt x="155120" y="205335"/>
                  </a:moveTo>
                  <a:cubicBezTo>
                    <a:pt x="155120" y="318738"/>
                    <a:pt x="120395" y="410669"/>
                    <a:pt x="77560" y="410669"/>
                  </a:cubicBezTo>
                  <a:cubicBezTo>
                    <a:pt x="34725" y="410669"/>
                    <a:pt x="0" y="318738"/>
                    <a:pt x="0" y="205335"/>
                  </a:cubicBezTo>
                  <a:cubicBezTo>
                    <a:pt x="0" y="91931"/>
                    <a:pt x="34725" y="0"/>
                    <a:pt x="77560" y="0"/>
                  </a:cubicBezTo>
                  <a:cubicBezTo>
                    <a:pt x="120395" y="0"/>
                    <a:pt x="155120" y="91931"/>
                    <a:pt x="155120" y="205335"/>
                  </a:cubicBezTo>
                  <a:close/>
                </a:path>
              </a:pathLst>
            </a:custGeom>
            <a:solidFill>
              <a:srgbClr val="AB5CB4"/>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48" name="Freeform 131">
              <a:extLst>
                <a:ext uri="{FF2B5EF4-FFF2-40B4-BE49-F238E27FC236}">
                  <a16:creationId xmlns:a16="http://schemas.microsoft.com/office/drawing/2014/main" id="{33995C50-2FAA-CDE4-87C2-25DA65B65055}"/>
                </a:ext>
              </a:extLst>
            </p:cNvPr>
            <p:cNvSpPr/>
            <p:nvPr/>
          </p:nvSpPr>
          <p:spPr>
            <a:xfrm>
              <a:off x="1808173" y="3091000"/>
              <a:ext cx="42711" cy="239937"/>
            </a:xfrm>
            <a:custGeom>
              <a:avLst/>
              <a:gdLst>
                <a:gd name="connsiteX0" fmla="*/ 2409 w 42710"/>
                <a:gd name="connsiteY0" fmla="*/ 239937 h 239937"/>
                <a:gd name="connsiteX1" fmla="*/ 4437 w 42710"/>
                <a:gd name="connsiteY1" fmla="*/ 67431 h 239937"/>
                <a:gd name="connsiteX2" fmla="*/ 42710 w 42710"/>
                <a:gd name="connsiteY2" fmla="*/ 0 h 239937"/>
                <a:gd name="connsiteX3" fmla="*/ 2409 w 42710"/>
                <a:gd name="connsiteY3" fmla="*/ 239937 h 239937"/>
              </a:gdLst>
              <a:ahLst/>
              <a:cxnLst>
                <a:cxn ang="0">
                  <a:pos x="connsiteX0" y="connsiteY0"/>
                </a:cxn>
                <a:cxn ang="0">
                  <a:pos x="connsiteX1" y="connsiteY1"/>
                </a:cxn>
                <a:cxn ang="0">
                  <a:pos x="connsiteX2" y="connsiteY2"/>
                </a:cxn>
                <a:cxn ang="0">
                  <a:pos x="connsiteX3" y="connsiteY3"/>
                </a:cxn>
              </a:cxnLst>
              <a:rect l="l" t="t" r="r" b="b"/>
              <a:pathLst>
                <a:path w="42710" h="239937">
                  <a:moveTo>
                    <a:pt x="2409" y="239937"/>
                  </a:moveTo>
                  <a:cubicBezTo>
                    <a:pt x="2409" y="239937"/>
                    <a:pt x="-4181" y="109131"/>
                    <a:pt x="4437" y="67431"/>
                  </a:cubicBezTo>
                  <a:cubicBezTo>
                    <a:pt x="13055" y="25730"/>
                    <a:pt x="42710" y="0"/>
                    <a:pt x="42710" y="0"/>
                  </a:cubicBezTo>
                  <a:cubicBezTo>
                    <a:pt x="42710" y="0"/>
                    <a:pt x="2409" y="86570"/>
                    <a:pt x="2409" y="239937"/>
                  </a:cubicBezTo>
                  <a:close/>
                </a:path>
              </a:pathLst>
            </a:custGeom>
            <a:solidFill>
              <a:srgbClr val="DDA5E5"/>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sp>
          <p:nvSpPr>
            <p:cNvPr id="49" name="Freeform 132">
              <a:extLst>
                <a:ext uri="{FF2B5EF4-FFF2-40B4-BE49-F238E27FC236}">
                  <a16:creationId xmlns:a16="http://schemas.microsoft.com/office/drawing/2014/main" id="{67A66169-4300-504B-175D-2411C1EE03C0}"/>
                </a:ext>
              </a:extLst>
            </p:cNvPr>
            <p:cNvSpPr/>
            <p:nvPr/>
          </p:nvSpPr>
          <p:spPr>
            <a:xfrm>
              <a:off x="1862161" y="3264139"/>
              <a:ext cx="60827" cy="181759"/>
            </a:xfrm>
            <a:custGeom>
              <a:avLst/>
              <a:gdLst>
                <a:gd name="connsiteX0" fmla="*/ 59437 w 60827"/>
                <a:gd name="connsiteY0" fmla="*/ 0 h 181759"/>
                <a:gd name="connsiteX1" fmla="*/ 0 w 60827"/>
                <a:gd name="connsiteY1" fmla="*/ 181759 h 181759"/>
                <a:gd name="connsiteX2" fmla="*/ 59437 w 60827"/>
                <a:gd name="connsiteY2" fmla="*/ 0 h 181759"/>
              </a:gdLst>
              <a:ahLst/>
              <a:cxnLst>
                <a:cxn ang="0">
                  <a:pos x="connsiteX0" y="connsiteY0"/>
                </a:cxn>
                <a:cxn ang="0">
                  <a:pos x="connsiteX1" y="connsiteY1"/>
                </a:cxn>
                <a:cxn ang="0">
                  <a:pos x="connsiteX2" y="connsiteY2"/>
                </a:cxn>
              </a:cxnLst>
              <a:rect l="l" t="t" r="r" b="b"/>
              <a:pathLst>
                <a:path w="60827" h="181759">
                  <a:moveTo>
                    <a:pt x="59437" y="0"/>
                  </a:moveTo>
                  <a:cubicBezTo>
                    <a:pt x="59437" y="0"/>
                    <a:pt x="75279" y="148044"/>
                    <a:pt x="0" y="181759"/>
                  </a:cubicBezTo>
                  <a:cubicBezTo>
                    <a:pt x="13180" y="157296"/>
                    <a:pt x="47524" y="109005"/>
                    <a:pt x="59437" y="0"/>
                  </a:cubicBezTo>
                  <a:close/>
                </a:path>
              </a:pathLst>
            </a:custGeom>
            <a:solidFill>
              <a:srgbClr val="802D8C"/>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a:ln>
                  <a:noFill/>
                </a:ln>
                <a:solidFill>
                  <a:srgbClr val="1E2D3A"/>
                </a:solidFill>
                <a:effectLst/>
                <a:uLnTx/>
                <a:uFillTx/>
                <a:ea typeface="+mn-ea"/>
                <a:cs typeface="Arial"/>
              </a:endParaRPr>
            </a:p>
          </p:txBody>
        </p:sp>
      </p:grpSp>
      <p:pic>
        <p:nvPicPr>
          <p:cNvPr id="50" name="Picture 5">
            <a:extLst>
              <a:ext uri="{FF2B5EF4-FFF2-40B4-BE49-F238E27FC236}">
                <a16:creationId xmlns:a16="http://schemas.microsoft.com/office/drawing/2014/main" id="{0CD65CF2-7B54-4EF7-7BC4-8309F50797CF}"/>
              </a:ext>
            </a:extLst>
          </p:cNvPr>
          <p:cNvPicPr>
            <a:picLocks noChangeAspect="1"/>
          </p:cNvPicPr>
          <p:nvPr/>
        </p:nvPicPr>
        <p:blipFill>
          <a:blip r:embed="rId8"/>
          <a:stretch>
            <a:fillRect/>
          </a:stretch>
        </p:blipFill>
        <p:spPr>
          <a:xfrm>
            <a:off x="7867400" y="2269516"/>
            <a:ext cx="368818" cy="361793"/>
          </a:xfrm>
          <a:prstGeom prst="rect">
            <a:avLst/>
          </a:prstGeom>
        </p:spPr>
      </p:pic>
      <p:sp>
        <p:nvSpPr>
          <p:cNvPr id="51" name="TextBox 35">
            <a:extLst>
              <a:ext uri="{FF2B5EF4-FFF2-40B4-BE49-F238E27FC236}">
                <a16:creationId xmlns:a16="http://schemas.microsoft.com/office/drawing/2014/main" id="{BA1A089B-4043-EDA4-044C-B95182B190D2}"/>
              </a:ext>
            </a:extLst>
          </p:cNvPr>
          <p:cNvSpPr txBox="1"/>
          <p:nvPr/>
        </p:nvSpPr>
        <p:spPr>
          <a:xfrm>
            <a:off x="6848306" y="1866809"/>
            <a:ext cx="651140" cy="215444"/>
          </a:xfrm>
          <a:prstGeom prst="rect">
            <a:avLst/>
          </a:prstGeom>
          <a:noFill/>
        </p:spPr>
        <p:txBody>
          <a:bodyPr wrap="none" rtlCol="0">
            <a:spAutoFit/>
          </a:bodyPr>
          <a:lstStyle/>
          <a:p>
            <a:pPr marL="0" marR="0" lvl="0" indent="0" algn="l" defTabSz="685783" rtl="0" eaLnBrk="1" fontAlgn="auto" latinLnBrk="0" hangingPunct="1">
              <a:lnSpc>
                <a:spcPct val="100000"/>
              </a:lnSpc>
              <a:spcBef>
                <a:spcPct val="0"/>
              </a:spcBef>
              <a:spcAft>
                <a:spcPct val="0"/>
              </a:spcAft>
              <a:buClrTx/>
              <a:buSzTx/>
              <a:buFontTx/>
              <a:buNone/>
              <a:tabLst/>
              <a:defRPr/>
            </a:pPr>
            <a:r>
              <a:rPr kumimoji="0" lang="de" sz="800" b="0" i="0" u="none" strike="noStrike" kern="1200" cap="none" spc="0" normalizeH="0" baseline="0" noProof="0">
                <a:ln>
                  <a:noFill/>
                </a:ln>
                <a:solidFill>
                  <a:srgbClr val="347475"/>
                </a:solidFill>
                <a:effectLst/>
                <a:uLnTx/>
                <a:uFillTx/>
                <a:ea typeface="Arial"/>
                <a:cs typeface="Arial"/>
              </a:rPr>
              <a:t>Betazelle</a:t>
            </a:r>
          </a:p>
        </p:txBody>
      </p:sp>
      <p:cxnSp>
        <p:nvCxnSpPr>
          <p:cNvPr id="52" name="Straight Connector 49">
            <a:extLst>
              <a:ext uri="{FF2B5EF4-FFF2-40B4-BE49-F238E27FC236}">
                <a16:creationId xmlns:a16="http://schemas.microsoft.com/office/drawing/2014/main" id="{7841770B-D541-8818-C939-BDA212472B0E}"/>
              </a:ext>
            </a:extLst>
          </p:cNvPr>
          <p:cNvCxnSpPr/>
          <p:nvPr/>
        </p:nvCxnSpPr>
        <p:spPr>
          <a:xfrm>
            <a:off x="7436641" y="1968086"/>
            <a:ext cx="532154" cy="412523"/>
          </a:xfrm>
          <a:prstGeom prst="line">
            <a:avLst/>
          </a:prstGeom>
          <a:noFill/>
          <a:ln w="9525" cap="flat" cmpd="sng" algn="ctr">
            <a:solidFill>
              <a:srgbClr val="347475">
                <a:shade val="95000"/>
                <a:satMod val="105000"/>
              </a:srgbClr>
            </a:solidFill>
            <a:prstDash val="solid"/>
          </a:ln>
          <a:effectLst/>
        </p:spPr>
      </p:cxnSp>
      <p:cxnSp>
        <p:nvCxnSpPr>
          <p:cNvPr id="53" name="Straight Connector 25">
            <a:extLst>
              <a:ext uri="{FF2B5EF4-FFF2-40B4-BE49-F238E27FC236}">
                <a16:creationId xmlns:a16="http://schemas.microsoft.com/office/drawing/2014/main" id="{AF94EDAC-B473-E518-34EF-99E737240047}"/>
              </a:ext>
            </a:extLst>
          </p:cNvPr>
          <p:cNvCxnSpPr/>
          <p:nvPr/>
        </p:nvCxnSpPr>
        <p:spPr>
          <a:xfrm flipH="1">
            <a:off x="8086612" y="2980681"/>
            <a:ext cx="0" cy="155426"/>
          </a:xfrm>
          <a:prstGeom prst="line">
            <a:avLst/>
          </a:prstGeom>
          <a:noFill/>
          <a:ln w="12700" cap="flat" cmpd="sng" algn="ctr">
            <a:solidFill>
              <a:srgbClr val="347475"/>
            </a:solidFill>
            <a:prstDash val="solid"/>
          </a:ln>
          <a:effectLst/>
        </p:spPr>
      </p:cxnSp>
      <p:sp>
        <p:nvSpPr>
          <p:cNvPr id="54" name="TextBox 66">
            <a:extLst>
              <a:ext uri="{FF2B5EF4-FFF2-40B4-BE49-F238E27FC236}">
                <a16:creationId xmlns:a16="http://schemas.microsoft.com/office/drawing/2014/main" id="{4D830594-C166-D188-61B8-3939CBC54DE2}"/>
              </a:ext>
            </a:extLst>
          </p:cNvPr>
          <p:cNvSpPr txBox="1"/>
          <p:nvPr/>
        </p:nvSpPr>
        <p:spPr>
          <a:xfrm>
            <a:off x="8115102" y="2636540"/>
            <a:ext cx="785793" cy="215444"/>
          </a:xfrm>
          <a:prstGeom prst="rect">
            <a:avLst/>
          </a:prstGeom>
          <a:noFill/>
        </p:spPr>
        <p:txBody>
          <a:bodyPr wrap="none" rtlCol="0">
            <a:spAutoFit/>
          </a:bodyPr>
          <a:lstStyle/>
          <a:p>
            <a:pPr marL="0" marR="0" lvl="0" indent="0" algn="l" defTabSz="685783" rtl="0" eaLnBrk="1" fontAlgn="auto" latinLnBrk="0" hangingPunct="1">
              <a:lnSpc>
                <a:spcPct val="100000"/>
              </a:lnSpc>
              <a:spcBef>
                <a:spcPct val="0"/>
              </a:spcBef>
              <a:spcAft>
                <a:spcPct val="0"/>
              </a:spcAft>
              <a:buClrTx/>
              <a:buSzTx/>
              <a:buFontTx/>
              <a:buNone/>
              <a:tabLst/>
              <a:defRPr/>
            </a:pPr>
            <a:r>
              <a:rPr kumimoji="0" lang="de" sz="800" b="0" i="0" u="none" strike="noStrike" kern="1200" cap="none" spc="0" normalizeH="0" baseline="0" noProof="0">
                <a:ln>
                  <a:noFill/>
                </a:ln>
                <a:solidFill>
                  <a:srgbClr val="347475"/>
                </a:solidFill>
                <a:effectLst/>
                <a:uLnTx/>
                <a:uFillTx/>
                <a:ea typeface="Arial"/>
                <a:cs typeface="Arial"/>
              </a:rPr>
              <a:t>Zytoplasma</a:t>
            </a:r>
          </a:p>
        </p:txBody>
      </p:sp>
      <p:sp>
        <p:nvSpPr>
          <p:cNvPr id="55" name="Oval 67">
            <a:extLst>
              <a:ext uri="{FF2B5EF4-FFF2-40B4-BE49-F238E27FC236}">
                <a16:creationId xmlns:a16="http://schemas.microsoft.com/office/drawing/2014/main" id="{681E985C-DCA8-973C-B80D-75BB6AF6FDB7}"/>
              </a:ext>
            </a:extLst>
          </p:cNvPr>
          <p:cNvSpPr/>
          <p:nvPr/>
        </p:nvSpPr>
        <p:spPr>
          <a:xfrm>
            <a:off x="7722663" y="1970366"/>
            <a:ext cx="708825" cy="708825"/>
          </a:xfrm>
          <a:prstGeom prst="ellipse">
            <a:avLst/>
          </a:prstGeom>
          <a:noFill/>
          <a:ln w="25400" cap="flat" cmpd="sng" algn="ctr">
            <a:solidFill>
              <a:srgbClr val="347475"/>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Tx/>
                <a:ea typeface="Arial"/>
                <a:cs typeface="Arial"/>
              </a:rPr>
              <a:t>ICA</a:t>
            </a:r>
          </a:p>
        </p:txBody>
      </p:sp>
      <p:cxnSp>
        <p:nvCxnSpPr>
          <p:cNvPr id="56" name="Straight Connector 70">
            <a:extLst>
              <a:ext uri="{FF2B5EF4-FFF2-40B4-BE49-F238E27FC236}">
                <a16:creationId xmlns:a16="http://schemas.microsoft.com/office/drawing/2014/main" id="{A31A41AB-584E-0EC9-D7C6-4492A972442F}"/>
              </a:ext>
            </a:extLst>
          </p:cNvPr>
          <p:cNvCxnSpPr/>
          <p:nvPr/>
        </p:nvCxnSpPr>
        <p:spPr>
          <a:xfrm flipH="1">
            <a:off x="8100435" y="2435140"/>
            <a:ext cx="0" cy="320283"/>
          </a:xfrm>
          <a:prstGeom prst="line">
            <a:avLst/>
          </a:prstGeom>
          <a:noFill/>
          <a:ln w="9525" cap="flat" cmpd="sng" algn="ctr">
            <a:solidFill>
              <a:srgbClr val="347475">
                <a:shade val="95000"/>
                <a:satMod val="105000"/>
              </a:srgbClr>
            </a:solidFill>
            <a:prstDash val="solid"/>
          </a:ln>
          <a:effectLst/>
        </p:spPr>
      </p:cxnSp>
      <p:sp>
        <p:nvSpPr>
          <p:cNvPr id="57" name="Rectangle: Top Corners Rounded 32">
            <a:extLst>
              <a:ext uri="{FF2B5EF4-FFF2-40B4-BE49-F238E27FC236}">
                <a16:creationId xmlns:a16="http://schemas.microsoft.com/office/drawing/2014/main" id="{824FC691-BC7F-C992-23B9-E345530A63A1}"/>
              </a:ext>
            </a:extLst>
          </p:cNvPr>
          <p:cNvSpPr/>
          <p:nvPr/>
        </p:nvSpPr>
        <p:spPr>
          <a:xfrm rot="5400000">
            <a:off x="4387492" y="25989"/>
            <a:ext cx="365345" cy="8555060"/>
          </a:xfrm>
          <a:prstGeom prst="round2SameRect">
            <a:avLst>
              <a:gd name="adj1" fmla="val 50000"/>
              <a:gd name="adj2" fmla="val 50000"/>
            </a:avLst>
          </a:prstGeom>
          <a:solidFill>
            <a:schemeClr val="accent1"/>
          </a:solidFill>
          <a:ln w="25400" cap="flat" cmpd="sng" algn="ctr">
            <a:noFill/>
            <a:prstDash val="solid"/>
          </a:ln>
          <a:effectLst/>
        </p:spPr>
        <p:txBody>
          <a:bodyPr vert="vert270" lIns="0" tIns="0" rIns="0" bIns="0" rtlCol="0" anchor="ctr"/>
          <a:lstStyle/>
          <a:p>
            <a:pPr marL="0" marR="0" lvl="0" indent="0" algn="ctr" defTabSz="685783" rtl="0" eaLnBrk="1" fontAlgn="auto" latinLnBrk="0" hangingPunct="1">
              <a:lnSpc>
                <a:spcPct val="100000"/>
              </a:lnSpc>
              <a:spcBef>
                <a:spcPct val="0"/>
              </a:spcBef>
              <a:spcAft>
                <a:spcPct val="0"/>
              </a:spcAft>
              <a:buClrTx/>
              <a:buSzTx/>
              <a:buFontTx/>
              <a:buNone/>
              <a:tabLst/>
              <a:defRPr/>
            </a:pPr>
            <a:r>
              <a:rPr kumimoji="0" lang="de" sz="1100" b="1" i="0" u="none" strike="noStrike" kern="0" cap="none" spc="0" normalizeH="0" baseline="0" noProof="0" dirty="0">
                <a:ln>
                  <a:noFill/>
                </a:ln>
                <a:solidFill>
                  <a:srgbClr val="FFFFFF"/>
                </a:solidFill>
                <a:effectLst/>
                <a:uLnTx/>
                <a:uFillTx/>
                <a:ea typeface="Arial"/>
                <a:cs typeface="Arial"/>
              </a:rPr>
              <a:t>Das Vorhandensein von Autoantikörpern neben dem Stoffwechselstatus definiert die drei Stadien von T1D</a:t>
            </a:r>
            <a:r>
              <a:rPr kumimoji="0" lang="de" sz="1100" b="1" i="0" u="none" strike="noStrike" kern="0" cap="none" spc="0" normalizeH="0" baseline="30000" noProof="0" dirty="0">
                <a:ln>
                  <a:noFill/>
                </a:ln>
                <a:solidFill>
                  <a:srgbClr val="FFFFFF"/>
                </a:solidFill>
                <a:effectLst/>
                <a:uLnTx/>
                <a:uFillTx/>
                <a:ea typeface="Arial"/>
                <a:cs typeface="Arial"/>
              </a:rPr>
              <a:t>4</a:t>
            </a:r>
            <a:endParaRPr kumimoji="0" lang="en-GB" sz="1100" b="1" i="0" u="none" strike="noStrike" kern="0" cap="none" spc="0" normalizeH="0" baseline="0" noProof="0" dirty="0">
              <a:ln>
                <a:noFill/>
              </a:ln>
              <a:solidFill>
                <a:prstClr val="white"/>
              </a:solidFill>
              <a:effectLst/>
              <a:uLnTx/>
              <a:uFillTx/>
              <a:ea typeface="+mn-ea"/>
              <a:cs typeface="Arial" panose="020B0604020202020204" pitchFamily="34" charset="0"/>
            </a:endParaRPr>
          </a:p>
        </p:txBody>
      </p:sp>
    </p:spTree>
    <p:extLst>
      <p:ext uri="{BB962C8B-B14F-4D97-AF65-F5344CB8AC3E}">
        <p14:creationId xmlns:p14="http://schemas.microsoft.com/office/powerpoint/2010/main" val="1766674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4DE5C-43A6-17F1-C85A-D02AB96F4639}"/>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C478AB0B-D5F6-BEE3-038E-68800FE54EBE}"/>
              </a:ext>
            </a:extLst>
          </p:cNvPr>
          <p:cNvSpPr txBox="1">
            <a:spLocks/>
          </p:cNvSpPr>
          <p:nvPr/>
        </p:nvSpPr>
        <p:spPr>
          <a:xfrm>
            <a:off x="31441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Diverse Möglichkeiten zum Monitoring der T1D-Progression stehen zur Verfügung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EE7645C5-CE0B-377B-1454-46DB478982C6}"/>
              </a:ext>
            </a:extLst>
          </p:cNvPr>
          <p:cNvSpPr txBox="1">
            <a:spLocks/>
          </p:cNvSpPr>
          <p:nvPr/>
        </p:nvSpPr>
        <p:spPr>
          <a:xfrm>
            <a:off x="435685" y="4765255"/>
            <a:ext cx="8219366"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C-Peptid: connecting peptide, Verbindungspeptid; CGM: continuous glucose monitoring, kontinuierliche Glukosemessung; HbA</a:t>
            </a:r>
            <a:r>
              <a:rPr kumimoji="0" lang="de" sz="600" b="0" i="0" u="none" strike="noStrike" kern="1200" cap="none" spc="0" normalizeH="0" baseline="-25000" noProof="0" dirty="0">
                <a:ln>
                  <a:noFill/>
                </a:ln>
                <a:solidFill>
                  <a:srgbClr val="404040"/>
                </a:solidFill>
                <a:effectLst/>
                <a:uLnTx/>
                <a:uFillTx/>
                <a:latin typeface="+mn-lt"/>
                <a:ea typeface="Arial"/>
                <a:cs typeface="Arial"/>
              </a:rPr>
              <a:t>1c</a:t>
            </a:r>
            <a:r>
              <a:rPr kumimoji="0" lang="de" sz="600" b="0" i="0" u="none" strike="noStrike" kern="1200" cap="none" spc="0" normalizeH="0" baseline="0" noProof="0" dirty="0">
                <a:ln>
                  <a:noFill/>
                </a:ln>
                <a:solidFill>
                  <a:srgbClr val="404040"/>
                </a:solidFill>
                <a:effectLst/>
                <a:uLnTx/>
                <a:uFillTx/>
                <a:latin typeface="+mn-lt"/>
                <a:ea typeface="Arial"/>
                <a:cs typeface="Arial"/>
              </a:rPr>
              <a:t>: glykiertes Hämoglobin A</a:t>
            </a:r>
            <a:r>
              <a:rPr kumimoji="0" lang="de" sz="600" b="0" i="0" u="none" strike="noStrike" kern="1200" cap="none" spc="0" normalizeH="0" baseline="-25000" noProof="0" dirty="0">
                <a:ln>
                  <a:noFill/>
                </a:ln>
                <a:solidFill>
                  <a:srgbClr val="404040"/>
                </a:solidFill>
                <a:effectLst/>
                <a:uLnTx/>
                <a:uFillTx/>
                <a:latin typeface="+mn-lt"/>
                <a:ea typeface="Arial"/>
                <a:cs typeface="Arial"/>
              </a:rPr>
              <a:t>1c</a:t>
            </a:r>
            <a:r>
              <a:rPr kumimoji="0" lang="de" sz="600" b="0" i="0" u="none" strike="noStrike" kern="1200" cap="none" spc="0" normalizeH="0" baseline="0" noProof="0" dirty="0">
                <a:ln>
                  <a:noFill/>
                </a:ln>
                <a:solidFill>
                  <a:srgbClr val="404040"/>
                </a:solidFill>
                <a:effectLst/>
                <a:uLnTx/>
                <a:uFillTx/>
                <a:latin typeface="+mn-lt"/>
                <a:ea typeface="Arial"/>
                <a:cs typeface="Arial"/>
              </a:rPr>
              <a:t>; IAk: Inselautoantikörper; OGTT: Oraler Glukosetoleranztest; SMBG: Self-monitoring of blood glucose, Blutzucker-Selbstmessung; T1D: Typ-1-Diabetes; </a:t>
            </a:r>
            <a:r>
              <a:rPr kumimoji="0" lang="de-DE" sz="600" b="0" i="0" u="none" strike="noStrike" kern="1200" cap="none" spc="0" normalizeH="0" baseline="0" noProof="0" dirty="0">
                <a:ln>
                  <a:noFill/>
                </a:ln>
                <a:solidFill>
                  <a:srgbClr val="404040"/>
                </a:solidFill>
                <a:effectLst/>
                <a:uLnTx/>
                <a:uFillTx/>
                <a:latin typeface="+mn-lt"/>
                <a:ea typeface="Arial"/>
                <a:cs typeface="Arial"/>
              </a:rPr>
              <a:t>Zufalls-PG: Zufalls-Plasmaglukose</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Phillip M </a:t>
            </a:r>
            <a:r>
              <a:rPr kumimoji="0" lang="de" sz="600" b="0" i="1" u="none" strike="noStrike" kern="1200" cap="none" spc="0" normalizeH="0" baseline="0" noProof="0" dirty="0">
                <a:ln>
                  <a:noFill/>
                </a:ln>
                <a:solidFill>
                  <a:srgbClr val="404040"/>
                </a:solidFill>
                <a:effectLst/>
                <a:uLnTx/>
                <a:uFillTx/>
                <a:latin typeface="+mn-lt"/>
                <a:ea typeface="Arial"/>
                <a:cs typeface="Arial"/>
              </a:rPr>
              <a:t>et al. </a:t>
            </a:r>
            <a:r>
              <a:rPr lang="de-DE" sz="600" i="1" dirty="0">
                <a:solidFill>
                  <a:srgbClr val="404040"/>
                </a:solidFill>
                <a:latin typeface="+mn-lt"/>
              </a:rPr>
              <a:t>Diabetes Care </a:t>
            </a:r>
            <a:r>
              <a:rPr lang="de-DE" sz="600" dirty="0">
                <a:solidFill>
                  <a:srgbClr val="404040"/>
                </a:solidFill>
                <a:latin typeface="+mn-lt"/>
              </a:rPr>
              <a:t>2024; 47: 1276–98</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557" name="Text Placeholder 14">
            <a:extLst>
              <a:ext uri="{FF2B5EF4-FFF2-40B4-BE49-F238E27FC236}">
                <a16:creationId xmlns:a16="http://schemas.microsoft.com/office/drawing/2014/main" id="{C6486795-74F9-0C65-4C21-073FB0CC5BF7}"/>
              </a:ext>
            </a:extLst>
          </p:cNvPr>
          <p:cNvSpPr txBox="1">
            <a:spLocks/>
          </p:cNvSpPr>
          <p:nvPr/>
        </p:nvSpPr>
        <p:spPr>
          <a:xfrm>
            <a:off x="365760" y="841773"/>
            <a:ext cx="8408670"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1100" b="0" i="1" u="none" strike="noStrike" kern="1200" cap="none" spc="0" normalizeH="0" baseline="0" noProof="0" dirty="0">
                <a:ln>
                  <a:noFill/>
                </a:ln>
                <a:solidFill>
                  <a:srgbClr val="119693"/>
                </a:solidFill>
                <a:effectLst/>
                <a:uLnTx/>
                <a:uFillTx/>
                <a:latin typeface="+mn-lt"/>
              </a:rPr>
              <a:t>Monitoring-</a:t>
            </a:r>
            <a:r>
              <a:rPr kumimoji="0" lang="en-US" sz="1100" b="0" i="1" u="none" strike="noStrike" kern="1200" cap="none" spc="0" normalizeH="0" baseline="0" noProof="0" dirty="0" err="1">
                <a:ln>
                  <a:noFill/>
                </a:ln>
                <a:solidFill>
                  <a:srgbClr val="119693"/>
                </a:solidFill>
                <a:effectLst/>
                <a:uLnTx/>
                <a:uFillTx/>
                <a:latin typeface="+mn-lt"/>
              </a:rPr>
              <a:t>Konsensleitfaden</a:t>
            </a:r>
            <a:endParaRPr kumimoji="0" lang="en-US" sz="1100" b="0" i="1" u="none" strike="noStrike" kern="1200" cap="none" spc="0" normalizeH="0" baseline="0" noProof="0" dirty="0">
              <a:ln>
                <a:noFill/>
              </a:ln>
              <a:solidFill>
                <a:srgbClr val="119693"/>
              </a:solidFill>
              <a:effectLst/>
              <a:uLnTx/>
              <a:uFillTx/>
              <a:latin typeface="+mn-lt"/>
            </a:endParaRPr>
          </a:p>
        </p:txBody>
      </p:sp>
      <p:sp>
        <p:nvSpPr>
          <p:cNvPr id="558" name="TextBox 42">
            <a:extLst>
              <a:ext uri="{FF2B5EF4-FFF2-40B4-BE49-F238E27FC236}">
                <a16:creationId xmlns:a16="http://schemas.microsoft.com/office/drawing/2014/main" id="{23A99DE6-1483-5531-6C81-30A97607C531}"/>
              </a:ext>
            </a:extLst>
          </p:cNvPr>
          <p:cNvSpPr txBox="1"/>
          <p:nvPr/>
        </p:nvSpPr>
        <p:spPr>
          <a:xfrm>
            <a:off x="4469054" y="3965110"/>
            <a:ext cx="1287541" cy="290849"/>
          </a:xfrm>
          <a:prstGeom prst="rect">
            <a:avLst/>
          </a:prstGeom>
          <a:noFill/>
        </p:spPr>
        <p:txBody>
          <a:bodyPr wrap="square" lIns="0" tIns="0" rIns="0" bIns="0" rtlCol="0" anchor="t" anchorCtr="0">
            <a:spAutoFit/>
          </a:bodyPr>
          <a:lstStyle>
            <a:defPPr>
              <a:defRPr lang="it-IT"/>
            </a:defPPr>
            <a:lvl1pPr marR="0" lvl="0" indent="0" fontAlgn="auto">
              <a:lnSpc>
                <a:spcPct val="90000"/>
              </a:lnSpc>
              <a:spcBef>
                <a:spcPts val="0"/>
              </a:spcBef>
              <a:spcAft>
                <a:spcPts val="0"/>
              </a:spcAft>
              <a:buClrTx/>
              <a:buSzTx/>
              <a:buFontTx/>
              <a:buNone/>
              <a:tabLst/>
              <a:defRPr kumimoji="0" sz="1600" b="0" i="0" u="none" strike="noStrike" cap="none" spc="0" normalizeH="0" baseline="0">
                <a:ln>
                  <a:noFill/>
                </a:ln>
                <a:solidFill>
                  <a:srgbClr val="000000"/>
                </a:solidFill>
                <a:effectLst/>
                <a:uLnTx/>
                <a:uFillTx/>
              </a:defRPr>
            </a:lvl1pPr>
          </a:lstStyle>
          <a:p>
            <a:pPr defTabSz="685800">
              <a:defRPr/>
            </a:pPr>
            <a:r>
              <a:rPr lang="en-US" sz="1050"/>
              <a:t>Repeat </a:t>
            </a:r>
            <a:r>
              <a:rPr lang="en-US" sz="1050" err="1"/>
              <a:t>IAb</a:t>
            </a:r>
            <a:r>
              <a:rPr lang="en-US" sz="1050"/>
              <a:t> monitoring</a:t>
            </a:r>
          </a:p>
        </p:txBody>
      </p:sp>
      <p:sp>
        <p:nvSpPr>
          <p:cNvPr id="559" name="Freeform: Shape 2">
            <a:extLst>
              <a:ext uri="{FF2B5EF4-FFF2-40B4-BE49-F238E27FC236}">
                <a16:creationId xmlns:a16="http://schemas.microsoft.com/office/drawing/2014/main" id="{ABA7AA39-7D3C-A825-9186-BC81C326A571}"/>
              </a:ext>
            </a:extLst>
          </p:cNvPr>
          <p:cNvSpPr/>
          <p:nvPr/>
        </p:nvSpPr>
        <p:spPr>
          <a:xfrm>
            <a:off x="2674318" y="1984230"/>
            <a:ext cx="3795365" cy="2402408"/>
          </a:xfrm>
          <a:custGeom>
            <a:avLst/>
            <a:gdLst>
              <a:gd name="connsiteX0" fmla="*/ 2527015 w 5060486"/>
              <a:gd name="connsiteY0" fmla="*/ 2 h 2863783"/>
              <a:gd name="connsiteX1" fmla="*/ 3932889 w 5060486"/>
              <a:gd name="connsiteY1" fmla="*/ 438837 h 2863783"/>
              <a:gd name="connsiteX2" fmla="*/ 5053949 w 5060486"/>
              <a:gd name="connsiteY2" fmla="*/ 2803727 h 2863783"/>
              <a:gd name="connsiteX3" fmla="*/ 5047664 w 5060486"/>
              <a:gd name="connsiteY3" fmla="*/ 2863783 h 2863783"/>
              <a:gd name="connsiteX4" fmla="*/ 4358256 w 5060486"/>
              <a:gd name="connsiteY4" fmla="*/ 2863783 h 2863783"/>
              <a:gd name="connsiteX5" fmla="*/ 4369631 w 5060486"/>
              <a:gd name="connsiteY5" fmla="*/ 2752225 h 2863783"/>
              <a:gd name="connsiteX6" fmla="*/ 3561097 w 5060486"/>
              <a:gd name="connsiteY6" fmla="*/ 1016027 h 2863783"/>
              <a:gd name="connsiteX7" fmla="*/ 1495475 w 5060486"/>
              <a:gd name="connsiteY7" fmla="*/ 1018799 h 2863783"/>
              <a:gd name="connsiteX8" fmla="*/ 691178 w 5060486"/>
              <a:gd name="connsiteY8" fmla="*/ 2756887 h 2863783"/>
              <a:gd name="connsiteX9" fmla="*/ 702327 w 5060486"/>
              <a:gd name="connsiteY9" fmla="*/ 2863783 h 2863783"/>
              <a:gd name="connsiteX10" fmla="*/ 12734 w 5060486"/>
              <a:gd name="connsiteY10" fmla="*/ 2863783 h 2863783"/>
              <a:gd name="connsiteX11" fmla="*/ 6989 w 5060486"/>
              <a:gd name="connsiteY11" fmla="*/ 2810113 h 2863783"/>
              <a:gd name="connsiteX12" fmla="*/ 1122228 w 5060486"/>
              <a:gd name="connsiteY12" fmla="*/ 442547 h 2863783"/>
              <a:gd name="connsiteX13" fmla="*/ 2527015 w 5060486"/>
              <a:gd name="connsiteY13" fmla="*/ 2 h 2863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60486" h="2863783">
                <a:moveTo>
                  <a:pt x="2527015" y="2"/>
                </a:moveTo>
                <a:cubicBezTo>
                  <a:pt x="3016998" y="-645"/>
                  <a:pt x="3507163" y="145605"/>
                  <a:pt x="3932889" y="438837"/>
                </a:cubicBezTo>
                <a:cubicBezTo>
                  <a:pt x="4694675" y="963541"/>
                  <a:pt x="5119039" y="1869253"/>
                  <a:pt x="5053949" y="2803727"/>
                </a:cubicBezTo>
                <a:lnTo>
                  <a:pt x="5047664" y="2863783"/>
                </a:lnTo>
                <a:lnTo>
                  <a:pt x="4358256" y="2863783"/>
                </a:lnTo>
                <a:lnTo>
                  <a:pt x="4369631" y="2752225"/>
                </a:lnTo>
                <a:cubicBezTo>
                  <a:pt x="4415940" y="2067433"/>
                  <a:pt x="4110374" y="1403693"/>
                  <a:pt x="3561097" y="1016027"/>
                </a:cubicBezTo>
                <a:cubicBezTo>
                  <a:pt x="2936630" y="575294"/>
                  <a:pt x="2118861" y="576392"/>
                  <a:pt x="1495475" y="1018799"/>
                </a:cubicBezTo>
                <a:cubicBezTo>
                  <a:pt x="947229" y="1407881"/>
                  <a:pt x="643292" y="2072311"/>
                  <a:pt x="691178" y="2756887"/>
                </a:cubicBezTo>
                <a:lnTo>
                  <a:pt x="702327" y="2863783"/>
                </a:lnTo>
                <a:lnTo>
                  <a:pt x="12734" y="2863783"/>
                </a:lnTo>
                <a:lnTo>
                  <a:pt x="6989" y="2810113"/>
                </a:lnTo>
                <a:cubicBezTo>
                  <a:pt x="-60304" y="1875904"/>
                  <a:pt x="361820" y="969204"/>
                  <a:pt x="1122228" y="442547"/>
                </a:cubicBezTo>
                <a:cubicBezTo>
                  <a:pt x="1547230" y="148192"/>
                  <a:pt x="2037032" y="649"/>
                  <a:pt x="2527015" y="2"/>
                </a:cubicBezTo>
                <a:close/>
              </a:path>
            </a:pathLst>
          </a:custGeom>
          <a:solidFill>
            <a:srgbClr val="80E8E6">
              <a:lumMod val="60000"/>
              <a:lumOff val="40000"/>
              <a:alpha val="69804"/>
            </a:srgbClr>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ndParaRPr>
          </a:p>
        </p:txBody>
      </p:sp>
      <p:sp>
        <p:nvSpPr>
          <p:cNvPr id="560" name="Oval 112">
            <a:extLst>
              <a:ext uri="{FF2B5EF4-FFF2-40B4-BE49-F238E27FC236}">
                <a16:creationId xmlns:a16="http://schemas.microsoft.com/office/drawing/2014/main" id="{BBAC1C45-E8BF-DB42-66E3-411669771A65}"/>
              </a:ext>
            </a:extLst>
          </p:cNvPr>
          <p:cNvSpPr/>
          <p:nvPr/>
        </p:nvSpPr>
        <p:spPr>
          <a:xfrm>
            <a:off x="5496911" y="2513190"/>
            <a:ext cx="675000" cy="675000"/>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ndParaRPr>
          </a:p>
        </p:txBody>
      </p:sp>
      <p:sp>
        <p:nvSpPr>
          <p:cNvPr id="561" name="Oval 112">
            <a:extLst>
              <a:ext uri="{FF2B5EF4-FFF2-40B4-BE49-F238E27FC236}">
                <a16:creationId xmlns:a16="http://schemas.microsoft.com/office/drawing/2014/main" id="{7FD616DC-B75C-D11D-47A1-DAB432C2D90E}"/>
              </a:ext>
            </a:extLst>
          </p:cNvPr>
          <p:cNvSpPr/>
          <p:nvPr/>
        </p:nvSpPr>
        <p:spPr>
          <a:xfrm>
            <a:off x="4773744" y="1963082"/>
            <a:ext cx="675000" cy="675000"/>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ndParaRPr>
          </a:p>
        </p:txBody>
      </p:sp>
      <p:sp>
        <p:nvSpPr>
          <p:cNvPr id="562" name="TextBox 13">
            <a:extLst>
              <a:ext uri="{FF2B5EF4-FFF2-40B4-BE49-F238E27FC236}">
                <a16:creationId xmlns:a16="http://schemas.microsoft.com/office/drawing/2014/main" id="{4EB428B2-926C-5926-9D40-D61DA25AF914}"/>
              </a:ext>
            </a:extLst>
          </p:cNvPr>
          <p:cNvSpPr txBox="1"/>
          <p:nvPr/>
        </p:nvSpPr>
        <p:spPr>
          <a:xfrm>
            <a:off x="780410" y="3637884"/>
            <a:ext cx="1551161" cy="161583"/>
          </a:xfrm>
          <a:prstGeom prst="rect">
            <a:avLst/>
          </a:prstGeom>
          <a:noFill/>
        </p:spPr>
        <p:txBody>
          <a:bodyPr wrap="square" lIns="0" tIns="0" rIns="0" bIns="0" rtlCol="0" anchor="t" anchorCtr="0">
            <a:spAutoFit/>
          </a:bodyPr>
          <a:lstStyle>
            <a:defPPr>
              <a:defRPr lang="it-IT"/>
            </a:defPPr>
            <a:lvl1pPr marL="179705" marR="0" lvl="0" indent="0" algn="r" fontAlgn="auto">
              <a:lnSpc>
                <a:spcPct val="100000"/>
              </a:lnSpc>
              <a:spcBef>
                <a:spcPts val="600"/>
              </a:spcBef>
              <a:spcAft>
                <a:spcPts val="0"/>
              </a:spcAft>
              <a:buClrTx/>
              <a:buSzTx/>
              <a:buFontTx/>
              <a:buNone/>
              <a:tabLst/>
              <a:defRPr kumimoji="0" sz="1600" b="0" i="0" u="none" strike="noStrike" cap="none" spc="0" normalizeH="0" baseline="0">
                <a:ln>
                  <a:noFill/>
                </a:ln>
                <a:solidFill>
                  <a:srgbClr val="000000"/>
                </a:solidFill>
                <a:effectLst/>
                <a:uLnTx/>
                <a:uFillTx/>
              </a:defRPr>
            </a:lvl1pPr>
          </a:lstStyle>
          <a:p>
            <a:pPr marL="134779" defTabSz="685800">
              <a:spcBef>
                <a:spcPts val="450"/>
              </a:spcBef>
              <a:defRPr/>
            </a:pPr>
            <a:r>
              <a:rPr lang="en-US" sz="1050"/>
              <a:t>OGTT</a:t>
            </a:r>
          </a:p>
        </p:txBody>
      </p:sp>
      <p:sp>
        <p:nvSpPr>
          <p:cNvPr id="563" name="TextBox 17">
            <a:extLst>
              <a:ext uri="{FF2B5EF4-FFF2-40B4-BE49-F238E27FC236}">
                <a16:creationId xmlns:a16="http://schemas.microsoft.com/office/drawing/2014/main" id="{67B24086-B8F6-0770-051C-6F3F9003F240}"/>
              </a:ext>
            </a:extLst>
          </p:cNvPr>
          <p:cNvSpPr txBox="1"/>
          <p:nvPr/>
        </p:nvSpPr>
        <p:spPr>
          <a:xfrm>
            <a:off x="2671321" y="2116020"/>
            <a:ext cx="766772" cy="161583"/>
          </a:xfrm>
          <a:prstGeom prst="rect">
            <a:avLst/>
          </a:prstGeom>
          <a:noFill/>
        </p:spPr>
        <p:txBody>
          <a:bodyPr wrap="square" lIns="0" tIns="0" rIns="0" bIns="0" rtlCol="0" anchor="t" anchorCtr="0">
            <a:spAutoFit/>
          </a:bodyPr>
          <a:lstStyle>
            <a:defPPr>
              <a:defRPr lang="it-IT"/>
            </a:defPPr>
            <a:lvl1pPr marL="179705" marR="0" lvl="0" indent="0" algn="r" fontAlgn="auto">
              <a:lnSpc>
                <a:spcPct val="100000"/>
              </a:lnSpc>
              <a:spcBef>
                <a:spcPts val="600"/>
              </a:spcBef>
              <a:spcAft>
                <a:spcPts val="0"/>
              </a:spcAft>
              <a:buClrTx/>
              <a:buSzTx/>
              <a:buFontTx/>
              <a:buNone/>
              <a:tabLst/>
              <a:defRPr kumimoji="0" sz="1600" b="0" i="0" u="none" strike="noStrike" cap="none" spc="0" normalizeH="0" baseline="0">
                <a:ln>
                  <a:noFill/>
                </a:ln>
                <a:solidFill>
                  <a:srgbClr val="000000"/>
                </a:solidFill>
                <a:effectLst/>
                <a:uLnTx/>
                <a:uFillTx/>
              </a:defRPr>
            </a:lvl1pPr>
          </a:lstStyle>
          <a:p>
            <a:pPr marL="134779" defTabSz="685800">
              <a:spcBef>
                <a:spcPts val="450"/>
              </a:spcBef>
              <a:defRPr/>
            </a:pPr>
            <a:r>
              <a:rPr lang="en-US" sz="1050"/>
              <a:t>HbA1c</a:t>
            </a:r>
          </a:p>
        </p:txBody>
      </p:sp>
      <p:sp>
        <p:nvSpPr>
          <p:cNvPr id="564" name="TextBox 20">
            <a:extLst>
              <a:ext uri="{FF2B5EF4-FFF2-40B4-BE49-F238E27FC236}">
                <a16:creationId xmlns:a16="http://schemas.microsoft.com/office/drawing/2014/main" id="{B7F8A9B9-7952-E309-2C25-3FB58F36289B}"/>
              </a:ext>
            </a:extLst>
          </p:cNvPr>
          <p:cNvSpPr txBox="1"/>
          <p:nvPr/>
        </p:nvSpPr>
        <p:spPr>
          <a:xfrm>
            <a:off x="5750287" y="2125913"/>
            <a:ext cx="1635434" cy="161583"/>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defRPr/>
            </a:pPr>
            <a:r>
              <a:rPr lang="en-US" sz="1050">
                <a:solidFill>
                  <a:srgbClr val="030F3B"/>
                </a:solidFill>
                <a:latin typeface="+mn-lt"/>
              </a:rPr>
              <a:t>CGM</a:t>
            </a:r>
            <a:endParaRPr lang="en-US" sz="1050" baseline="30000">
              <a:solidFill>
                <a:srgbClr val="030F3B"/>
              </a:solidFill>
              <a:latin typeface="+mn-lt"/>
            </a:endParaRPr>
          </a:p>
        </p:txBody>
      </p:sp>
      <p:sp>
        <p:nvSpPr>
          <p:cNvPr id="565" name="TextBox 23">
            <a:extLst>
              <a:ext uri="{FF2B5EF4-FFF2-40B4-BE49-F238E27FC236}">
                <a16:creationId xmlns:a16="http://schemas.microsoft.com/office/drawing/2014/main" id="{E384BB8C-54ED-B0C3-9E8F-CA492701EA28}"/>
              </a:ext>
            </a:extLst>
          </p:cNvPr>
          <p:cNvSpPr txBox="1"/>
          <p:nvPr/>
        </p:nvSpPr>
        <p:spPr>
          <a:xfrm>
            <a:off x="6768821" y="3634849"/>
            <a:ext cx="1282273" cy="145424"/>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lnSpc>
                <a:spcPct val="90000"/>
              </a:lnSpc>
              <a:defRPr/>
            </a:pPr>
            <a:r>
              <a:rPr lang="en-US" sz="1050" dirty="0">
                <a:solidFill>
                  <a:srgbClr val="030F3B"/>
                </a:solidFill>
                <a:latin typeface="+mn-lt"/>
              </a:rPr>
              <a:t>C-</a:t>
            </a:r>
            <a:r>
              <a:rPr lang="en-US" sz="1050" dirty="0" err="1">
                <a:solidFill>
                  <a:srgbClr val="030F3B"/>
                </a:solidFill>
                <a:latin typeface="+mn-lt"/>
              </a:rPr>
              <a:t>Peptid</a:t>
            </a:r>
            <a:endParaRPr lang="en-US" sz="1050" dirty="0">
              <a:solidFill>
                <a:srgbClr val="030F3B"/>
              </a:solidFill>
              <a:latin typeface="+mn-lt"/>
            </a:endParaRPr>
          </a:p>
        </p:txBody>
      </p:sp>
      <p:sp>
        <p:nvSpPr>
          <p:cNvPr id="566" name="TextBox 31">
            <a:extLst>
              <a:ext uri="{FF2B5EF4-FFF2-40B4-BE49-F238E27FC236}">
                <a16:creationId xmlns:a16="http://schemas.microsoft.com/office/drawing/2014/main" id="{FB4462BB-38B7-B7C4-BA80-2BD8BADB0C97}"/>
              </a:ext>
            </a:extLst>
          </p:cNvPr>
          <p:cNvSpPr txBox="1"/>
          <p:nvPr/>
        </p:nvSpPr>
        <p:spPr>
          <a:xfrm>
            <a:off x="884606" y="2736528"/>
            <a:ext cx="1787036" cy="29084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134779" algn="r" defTabSz="685800">
              <a:lnSpc>
                <a:spcPct val="90000"/>
              </a:lnSpc>
              <a:spcBef>
                <a:spcPts val="450"/>
              </a:spcBef>
              <a:defRPr/>
            </a:pPr>
            <a:r>
              <a:rPr lang="en-US" sz="1050" dirty="0" err="1">
                <a:solidFill>
                  <a:srgbClr val="030F3B"/>
                </a:solidFill>
                <a:latin typeface="+mn-lt"/>
              </a:rPr>
              <a:t>Zufalls-Plasmaglukose</a:t>
            </a:r>
            <a:r>
              <a:rPr lang="en-US" sz="1050" dirty="0">
                <a:solidFill>
                  <a:srgbClr val="030F3B"/>
                </a:solidFill>
                <a:latin typeface="+mn-lt"/>
              </a:rPr>
              <a:t> (</a:t>
            </a:r>
            <a:r>
              <a:rPr lang="en-US" sz="1050" dirty="0" err="1">
                <a:solidFill>
                  <a:srgbClr val="030F3B"/>
                </a:solidFill>
                <a:latin typeface="+mn-lt"/>
              </a:rPr>
              <a:t>Zufalls</a:t>
            </a:r>
            <a:r>
              <a:rPr lang="en-US" sz="1050" dirty="0">
                <a:solidFill>
                  <a:srgbClr val="030F3B"/>
                </a:solidFill>
                <a:latin typeface="+mn-lt"/>
              </a:rPr>
              <a:t>-PG)</a:t>
            </a:r>
            <a:endParaRPr lang="en-US" sz="1050" baseline="30000" dirty="0">
              <a:solidFill>
                <a:srgbClr val="030F3B"/>
              </a:solidFill>
              <a:latin typeface="+mn-lt"/>
            </a:endParaRPr>
          </a:p>
        </p:txBody>
      </p:sp>
      <p:sp>
        <p:nvSpPr>
          <p:cNvPr id="567" name="TextBox 32">
            <a:extLst>
              <a:ext uri="{FF2B5EF4-FFF2-40B4-BE49-F238E27FC236}">
                <a16:creationId xmlns:a16="http://schemas.microsoft.com/office/drawing/2014/main" id="{5A596082-3E8A-7B33-269A-AFBB3C834F96}"/>
              </a:ext>
            </a:extLst>
          </p:cNvPr>
          <p:cNvSpPr txBox="1"/>
          <p:nvPr/>
        </p:nvSpPr>
        <p:spPr>
          <a:xfrm>
            <a:off x="6419074" y="2739605"/>
            <a:ext cx="1631884" cy="29084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lnSpc>
                <a:spcPct val="90000"/>
              </a:lnSpc>
              <a:defRPr/>
            </a:pPr>
            <a:r>
              <a:rPr lang="en-US" sz="1050" dirty="0" err="1">
                <a:solidFill>
                  <a:srgbClr val="030F3B"/>
                </a:solidFill>
                <a:latin typeface="+mn-lt"/>
              </a:rPr>
              <a:t>Blutzucker-Selbstmessung</a:t>
            </a:r>
            <a:r>
              <a:rPr lang="en-US" sz="1050" dirty="0">
                <a:solidFill>
                  <a:srgbClr val="030F3B"/>
                </a:solidFill>
                <a:latin typeface="+mn-lt"/>
              </a:rPr>
              <a:t> (SMBG)</a:t>
            </a:r>
            <a:endParaRPr lang="en-US" sz="1050" baseline="30000" dirty="0">
              <a:solidFill>
                <a:srgbClr val="030F3B"/>
              </a:solidFill>
              <a:latin typeface="+mn-lt"/>
            </a:endParaRPr>
          </a:p>
        </p:txBody>
      </p:sp>
      <p:sp>
        <p:nvSpPr>
          <p:cNvPr id="568" name="TextBox 33">
            <a:extLst>
              <a:ext uri="{FF2B5EF4-FFF2-40B4-BE49-F238E27FC236}">
                <a16:creationId xmlns:a16="http://schemas.microsoft.com/office/drawing/2014/main" id="{B4D12485-5A92-08D0-AD8F-BC670F3B72DD}"/>
              </a:ext>
            </a:extLst>
          </p:cNvPr>
          <p:cNvSpPr txBox="1"/>
          <p:nvPr/>
        </p:nvSpPr>
        <p:spPr>
          <a:xfrm>
            <a:off x="3850981" y="3160786"/>
            <a:ext cx="1575752" cy="332399"/>
          </a:xfrm>
          <a:prstGeom prst="rect">
            <a:avLst/>
          </a:prstGeom>
          <a:noFill/>
        </p:spPr>
        <p:txBody>
          <a:bodyPr wrap="none" lIns="0" tIns="0" rIns="0" bIns="0" rtlCol="0">
            <a:spAutoFit/>
          </a:bodyPr>
          <a:lstStyle/>
          <a:p>
            <a:pPr algn="ctr" defTabSz="685800">
              <a:lnSpc>
                <a:spcPct val="90000"/>
              </a:lnSpc>
              <a:defRPr/>
            </a:pPr>
            <a:r>
              <a:rPr lang="en-US" sz="1200" b="1" dirty="0" err="1">
                <a:solidFill>
                  <a:srgbClr val="030F3B"/>
                </a:solidFill>
              </a:rPr>
              <a:t>Metabolische</a:t>
            </a:r>
            <a:br>
              <a:rPr lang="en-US" sz="1200" b="1" dirty="0">
                <a:solidFill>
                  <a:srgbClr val="030F3B"/>
                </a:solidFill>
              </a:rPr>
            </a:br>
            <a:r>
              <a:rPr lang="en-US" sz="1200" b="1" dirty="0">
                <a:solidFill>
                  <a:srgbClr val="030F3B"/>
                </a:solidFill>
              </a:rPr>
              <a:t>Monitoring-Tools </a:t>
            </a:r>
          </a:p>
        </p:txBody>
      </p:sp>
      <p:pic>
        <p:nvPicPr>
          <p:cNvPr id="569" name="Graphic 34">
            <a:extLst>
              <a:ext uri="{FF2B5EF4-FFF2-40B4-BE49-F238E27FC236}">
                <a16:creationId xmlns:a16="http://schemas.microsoft.com/office/drawing/2014/main" id="{DBEED35B-69E8-483D-7F4C-5B8511AC9A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05860" y="2680253"/>
            <a:ext cx="266517" cy="379461"/>
          </a:xfrm>
          <a:prstGeom prst="rect">
            <a:avLst/>
          </a:prstGeom>
        </p:spPr>
      </p:pic>
      <p:sp>
        <p:nvSpPr>
          <p:cNvPr id="570" name="Oval 35">
            <a:extLst>
              <a:ext uri="{FF2B5EF4-FFF2-40B4-BE49-F238E27FC236}">
                <a16:creationId xmlns:a16="http://schemas.microsoft.com/office/drawing/2014/main" id="{569B6EFD-D44E-E6B7-FD62-941F56B322A1}"/>
              </a:ext>
            </a:extLst>
          </p:cNvPr>
          <p:cNvSpPr/>
          <p:nvPr/>
        </p:nvSpPr>
        <p:spPr>
          <a:xfrm>
            <a:off x="2942864" y="2519342"/>
            <a:ext cx="675000" cy="675000"/>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ndParaRPr>
          </a:p>
        </p:txBody>
      </p:sp>
      <p:grpSp>
        <p:nvGrpSpPr>
          <p:cNvPr id="571" name="Gruppo 22">
            <a:extLst>
              <a:ext uri="{FF2B5EF4-FFF2-40B4-BE49-F238E27FC236}">
                <a16:creationId xmlns:a16="http://schemas.microsoft.com/office/drawing/2014/main" id="{2718630A-A7B8-4CB3-BB79-AA7D8EEA45B7}"/>
              </a:ext>
            </a:extLst>
          </p:cNvPr>
          <p:cNvGrpSpPr/>
          <p:nvPr/>
        </p:nvGrpSpPr>
        <p:grpSpPr>
          <a:xfrm>
            <a:off x="3106311" y="2675469"/>
            <a:ext cx="407751" cy="420004"/>
            <a:chOff x="4345531" y="2708798"/>
            <a:chExt cx="480041" cy="494468"/>
          </a:xfrm>
          <a:solidFill>
            <a:srgbClr val="030F3B"/>
          </a:solidFill>
        </p:grpSpPr>
        <p:pic>
          <p:nvPicPr>
            <p:cNvPr id="572" name="Graphic 40" descr="Needle outline">
              <a:extLst>
                <a:ext uri="{FF2B5EF4-FFF2-40B4-BE49-F238E27FC236}">
                  <a16:creationId xmlns:a16="http://schemas.microsoft.com/office/drawing/2014/main" id="{BECC3E05-DCB8-63B4-6DD1-BF1E33BE194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477288" y="2854982"/>
              <a:ext cx="348284" cy="348284"/>
            </a:xfrm>
            <a:prstGeom prst="rect">
              <a:avLst/>
            </a:prstGeom>
          </p:spPr>
        </p:pic>
        <p:pic>
          <p:nvPicPr>
            <p:cNvPr id="573" name="Graphic 41">
              <a:extLst>
                <a:ext uri="{FF2B5EF4-FFF2-40B4-BE49-F238E27FC236}">
                  <a16:creationId xmlns:a16="http://schemas.microsoft.com/office/drawing/2014/main" id="{79D8FAB7-6CE7-8E97-D8D5-BF57A57E552B}"/>
                </a:ext>
              </a:extLst>
            </p:cNvPr>
            <p:cNvPicPr>
              <a:picLocks noChangeAspect="1"/>
            </p:cNvPicPr>
            <p:nvPr/>
          </p:nvPicPr>
          <p:blipFill>
            <a:blip r:embed="rId4">
              <a:extLst>
                <a:ext uri="{96DAC541-7B7A-43D3-8B79-37D633B846F1}">
                  <asvg:svgBlip xmlns:asvg="http://schemas.microsoft.com/office/drawing/2016/SVG/main" r:embed="rId8"/>
                </a:ext>
              </a:extLst>
            </a:blip>
            <a:stretch>
              <a:fillRect/>
            </a:stretch>
          </p:blipFill>
          <p:spPr>
            <a:xfrm>
              <a:off x="4345531" y="2708798"/>
              <a:ext cx="260541" cy="370952"/>
            </a:xfrm>
            <a:prstGeom prst="rect">
              <a:avLst/>
            </a:prstGeom>
          </p:spPr>
        </p:pic>
      </p:grpSp>
      <p:sp>
        <p:nvSpPr>
          <p:cNvPr id="574" name="AutoShape 2">
            <a:extLst>
              <a:ext uri="{FF2B5EF4-FFF2-40B4-BE49-F238E27FC236}">
                <a16:creationId xmlns:a16="http://schemas.microsoft.com/office/drawing/2014/main" id="{AC37C34D-A207-AD9F-2E28-33902C86706B}"/>
              </a:ext>
            </a:extLst>
          </p:cNvPr>
          <p:cNvSpPr>
            <a:spLocks noChangeAspect="1" noChangeArrowheads="1"/>
          </p:cNvSpPr>
          <p:nvPr/>
        </p:nvSpPr>
        <p:spPr bwMode="auto">
          <a:xfrm>
            <a:off x="3583723" y="4231742"/>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defRPr/>
            </a:pPr>
            <a:endParaRPr lang="en-US" sz="1100">
              <a:solidFill>
                <a:srgbClr val="000000"/>
              </a:solidFill>
            </a:endParaRPr>
          </a:p>
        </p:txBody>
      </p:sp>
      <p:pic>
        <p:nvPicPr>
          <p:cNvPr id="575" name="Graphic 44">
            <a:extLst>
              <a:ext uri="{FF2B5EF4-FFF2-40B4-BE49-F238E27FC236}">
                <a16:creationId xmlns:a16="http://schemas.microsoft.com/office/drawing/2014/main" id="{0D5CC4F2-8DDE-507E-59B0-FCD899A9CB6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987474" y="2102085"/>
            <a:ext cx="330491" cy="358762"/>
          </a:xfrm>
          <a:prstGeom prst="rect">
            <a:avLst/>
          </a:prstGeom>
        </p:spPr>
      </p:pic>
      <p:sp>
        <p:nvSpPr>
          <p:cNvPr id="384" name="Oval 112">
            <a:extLst>
              <a:ext uri="{FF2B5EF4-FFF2-40B4-BE49-F238E27FC236}">
                <a16:creationId xmlns:a16="http://schemas.microsoft.com/office/drawing/2014/main" id="{9B6DBE61-2582-D0D5-D9FE-41DD5111319C}"/>
              </a:ext>
            </a:extLst>
          </p:cNvPr>
          <p:cNvSpPr/>
          <p:nvPr/>
        </p:nvSpPr>
        <p:spPr>
          <a:xfrm>
            <a:off x="3670748" y="1980227"/>
            <a:ext cx="675000" cy="675000"/>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ndParaRPr>
          </a:p>
        </p:txBody>
      </p:sp>
      <p:pic>
        <p:nvPicPr>
          <p:cNvPr id="385" name="Graphic 108" descr="Water outline">
            <a:extLst>
              <a:ext uri="{FF2B5EF4-FFF2-40B4-BE49-F238E27FC236}">
                <a16:creationId xmlns:a16="http://schemas.microsoft.com/office/drawing/2014/main" id="{8C7C150D-08BA-975D-0D1A-54A94792EBD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791443" y="2088787"/>
            <a:ext cx="435881" cy="435881"/>
          </a:xfrm>
          <a:prstGeom prst="rect">
            <a:avLst/>
          </a:prstGeom>
        </p:spPr>
      </p:pic>
      <p:sp>
        <p:nvSpPr>
          <p:cNvPr id="386" name="Oval 112">
            <a:extLst>
              <a:ext uri="{FF2B5EF4-FFF2-40B4-BE49-F238E27FC236}">
                <a16:creationId xmlns:a16="http://schemas.microsoft.com/office/drawing/2014/main" id="{C5EF5171-99AC-1F66-FC5B-7F2D15664413}"/>
              </a:ext>
            </a:extLst>
          </p:cNvPr>
          <p:cNvSpPr/>
          <p:nvPr/>
        </p:nvSpPr>
        <p:spPr>
          <a:xfrm>
            <a:off x="2606558" y="3298194"/>
            <a:ext cx="675000" cy="675000"/>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white"/>
              </a:solidFill>
              <a:effectLst/>
              <a:uLnTx/>
              <a:uFillTx/>
            </a:endParaRPr>
          </a:p>
        </p:txBody>
      </p:sp>
      <p:grpSp>
        <p:nvGrpSpPr>
          <p:cNvPr id="387" name="Gruppo 29">
            <a:extLst>
              <a:ext uri="{FF2B5EF4-FFF2-40B4-BE49-F238E27FC236}">
                <a16:creationId xmlns:a16="http://schemas.microsoft.com/office/drawing/2014/main" id="{76629632-498F-0E82-D723-3DE192670C46}"/>
              </a:ext>
            </a:extLst>
          </p:cNvPr>
          <p:cNvGrpSpPr/>
          <p:nvPr/>
        </p:nvGrpSpPr>
        <p:grpSpPr>
          <a:xfrm>
            <a:off x="2677509" y="3412375"/>
            <a:ext cx="469255" cy="414338"/>
            <a:chOff x="3705568" y="3700462"/>
            <a:chExt cx="625673" cy="552451"/>
          </a:xfrm>
          <a:solidFill>
            <a:srgbClr val="030F3B"/>
          </a:solidFill>
        </p:grpSpPr>
        <p:pic>
          <p:nvPicPr>
            <p:cNvPr id="388" name="Graphic 120" descr="Needle outline">
              <a:extLst>
                <a:ext uri="{FF2B5EF4-FFF2-40B4-BE49-F238E27FC236}">
                  <a16:creationId xmlns:a16="http://schemas.microsoft.com/office/drawing/2014/main" id="{5203BF31-E226-09CE-57A1-0EB812F14112}"/>
                </a:ext>
              </a:extLst>
            </p:cNvPr>
            <p:cNvPicPr>
              <a:picLocks noChangeAspect="1"/>
            </p:cNvPicPr>
            <p:nvPr/>
          </p:nvPicPr>
          <p:blipFill>
            <a:blip r:embed="rId6">
              <a:extLst>
                <a:ext uri="{96DAC541-7B7A-43D3-8B79-37D633B846F1}">
                  <asvg:svgBlip xmlns:asvg="http://schemas.microsoft.com/office/drawing/2016/SVG/main" r:embed="rId13"/>
                </a:ext>
              </a:extLst>
            </a:blip>
            <a:stretch>
              <a:fillRect/>
            </a:stretch>
          </p:blipFill>
          <p:spPr>
            <a:xfrm>
              <a:off x="3705568" y="3700462"/>
              <a:ext cx="392568" cy="392568"/>
            </a:xfrm>
            <a:prstGeom prst="rect">
              <a:avLst/>
            </a:prstGeom>
          </p:spPr>
        </p:pic>
        <p:pic>
          <p:nvPicPr>
            <p:cNvPr id="389" name="Graphic 121">
              <a:extLst>
                <a:ext uri="{FF2B5EF4-FFF2-40B4-BE49-F238E27FC236}">
                  <a16:creationId xmlns:a16="http://schemas.microsoft.com/office/drawing/2014/main" id="{8BCB7A47-ADEF-F7E8-BD91-83C0241C510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929062" y="3951074"/>
              <a:ext cx="402179" cy="301839"/>
            </a:xfrm>
            <a:prstGeom prst="rect">
              <a:avLst/>
            </a:prstGeom>
          </p:spPr>
        </p:pic>
      </p:grpSp>
      <p:sp>
        <p:nvSpPr>
          <p:cNvPr id="390" name="Oval 112">
            <a:extLst>
              <a:ext uri="{FF2B5EF4-FFF2-40B4-BE49-F238E27FC236}">
                <a16:creationId xmlns:a16="http://schemas.microsoft.com/office/drawing/2014/main" id="{C09BCA18-FAD2-F49C-D02B-64FE180885B8}"/>
              </a:ext>
            </a:extLst>
          </p:cNvPr>
          <p:cNvSpPr/>
          <p:nvPr/>
        </p:nvSpPr>
        <p:spPr>
          <a:xfrm>
            <a:off x="5852999" y="3297903"/>
            <a:ext cx="675000" cy="675000"/>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ndParaRPr>
          </a:p>
        </p:txBody>
      </p:sp>
      <p:pic>
        <p:nvPicPr>
          <p:cNvPr id="391" name="Graphic 117" descr="Test tubes outline">
            <a:extLst>
              <a:ext uri="{FF2B5EF4-FFF2-40B4-BE49-F238E27FC236}">
                <a16:creationId xmlns:a16="http://schemas.microsoft.com/office/drawing/2014/main" id="{6ADE1FDB-9D4B-2590-9D35-67BC9BF6725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968900" y="3443984"/>
            <a:ext cx="430328" cy="390874"/>
          </a:xfrm>
          <a:prstGeom prst="rect">
            <a:avLst/>
          </a:prstGeom>
        </p:spPr>
      </p:pic>
      <p:sp>
        <p:nvSpPr>
          <p:cNvPr id="392" name="Oval 78">
            <a:extLst>
              <a:ext uri="{FF2B5EF4-FFF2-40B4-BE49-F238E27FC236}">
                <a16:creationId xmlns:a16="http://schemas.microsoft.com/office/drawing/2014/main" id="{EDE15E7C-3A87-FE14-3183-7CA70D34EA8D}"/>
              </a:ext>
            </a:extLst>
          </p:cNvPr>
          <p:cNvSpPr/>
          <p:nvPr/>
        </p:nvSpPr>
        <p:spPr>
          <a:xfrm>
            <a:off x="3815006" y="3846638"/>
            <a:ext cx="540000" cy="540000"/>
          </a:xfrm>
          <a:prstGeom prst="ellipse">
            <a:avLst/>
          </a:prstGeom>
          <a:solidFill>
            <a:srgbClr val="00D1CC"/>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sp>
        <p:nvSpPr>
          <p:cNvPr id="393" name="AutoShape 2">
            <a:extLst>
              <a:ext uri="{FF2B5EF4-FFF2-40B4-BE49-F238E27FC236}">
                <a16:creationId xmlns:a16="http://schemas.microsoft.com/office/drawing/2014/main" id="{09E3F845-B636-AB3C-3AC9-80FD633CE0D8}"/>
              </a:ext>
            </a:extLst>
          </p:cNvPr>
          <p:cNvSpPr>
            <a:spLocks noChangeAspect="1" noChangeArrowheads="1"/>
          </p:cNvSpPr>
          <p:nvPr/>
        </p:nvSpPr>
        <p:spPr bwMode="auto">
          <a:xfrm>
            <a:off x="4005548" y="4035122"/>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defRPr/>
            </a:pPr>
            <a:endParaRPr lang="en-US" sz="1100">
              <a:solidFill>
                <a:srgbClr val="000000"/>
              </a:solidFill>
            </a:endParaRPr>
          </a:p>
        </p:txBody>
      </p:sp>
      <p:pic>
        <p:nvPicPr>
          <p:cNvPr id="576" name="Graphic 80">
            <a:extLst>
              <a:ext uri="{FF2B5EF4-FFF2-40B4-BE49-F238E27FC236}">
                <a16:creationId xmlns:a16="http://schemas.microsoft.com/office/drawing/2014/main" id="{72A5DAF8-1183-8219-8A66-41ECFAFF7DC4}"/>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19745087">
            <a:off x="3896428" y="3935977"/>
            <a:ext cx="187724" cy="182856"/>
          </a:xfrm>
          <a:prstGeom prst="rect">
            <a:avLst/>
          </a:prstGeom>
        </p:spPr>
      </p:pic>
      <p:pic>
        <p:nvPicPr>
          <p:cNvPr id="577" name="Graphic 81">
            <a:extLst>
              <a:ext uri="{FF2B5EF4-FFF2-40B4-BE49-F238E27FC236}">
                <a16:creationId xmlns:a16="http://schemas.microsoft.com/office/drawing/2014/main" id="{1DC4E7DB-9005-EDE8-ED34-91B1FF166785}"/>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2631428">
            <a:off x="4042106" y="4075927"/>
            <a:ext cx="187724" cy="182856"/>
          </a:xfrm>
          <a:prstGeom prst="rect">
            <a:avLst/>
          </a:prstGeom>
        </p:spPr>
      </p:pic>
      <p:sp>
        <p:nvSpPr>
          <p:cNvPr id="578" name="Plus Sign 82">
            <a:extLst>
              <a:ext uri="{FF2B5EF4-FFF2-40B4-BE49-F238E27FC236}">
                <a16:creationId xmlns:a16="http://schemas.microsoft.com/office/drawing/2014/main" id="{ADE2A2D7-7577-E04F-C8FF-6512AE000246}"/>
              </a:ext>
            </a:extLst>
          </p:cNvPr>
          <p:cNvSpPr/>
          <p:nvPr/>
        </p:nvSpPr>
        <p:spPr>
          <a:xfrm>
            <a:off x="3481631" y="3992893"/>
            <a:ext cx="255311" cy="247491"/>
          </a:xfrm>
          <a:prstGeom prst="mathPlus">
            <a:avLst>
              <a:gd name="adj1" fmla="val 18703"/>
            </a:avLst>
          </a:prstGeom>
          <a:solidFill>
            <a:srgbClr val="81879D">
              <a:lumMod val="60000"/>
              <a:lumOff val="40000"/>
            </a:srgbClr>
          </a:solidFill>
          <a:ln w="254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cxnSp>
        <p:nvCxnSpPr>
          <p:cNvPr id="579" name="Straight Connector 67">
            <a:extLst>
              <a:ext uri="{FF2B5EF4-FFF2-40B4-BE49-F238E27FC236}">
                <a16:creationId xmlns:a16="http://schemas.microsoft.com/office/drawing/2014/main" id="{D0E6A295-1FF3-DABF-532C-F1AD6A9BDAA0}"/>
              </a:ext>
            </a:extLst>
          </p:cNvPr>
          <p:cNvCxnSpPr>
            <a:cxnSpLocks/>
          </p:cNvCxnSpPr>
          <p:nvPr/>
        </p:nvCxnSpPr>
        <p:spPr>
          <a:xfrm>
            <a:off x="2068831" y="2074395"/>
            <a:ext cx="1468226" cy="0"/>
          </a:xfrm>
          <a:prstGeom prst="line">
            <a:avLst/>
          </a:prstGeom>
          <a:noFill/>
          <a:ln w="9525" cap="rnd" cmpd="sng" algn="ctr">
            <a:solidFill>
              <a:srgbClr val="030F3B"/>
            </a:solidFill>
            <a:prstDash val="solid"/>
            <a:round/>
            <a:tailEnd type="oval" w="med" len="med"/>
          </a:ln>
          <a:effectLst/>
        </p:spPr>
      </p:cxnSp>
      <p:cxnSp>
        <p:nvCxnSpPr>
          <p:cNvPr id="580" name="Straight Connector 67">
            <a:extLst>
              <a:ext uri="{FF2B5EF4-FFF2-40B4-BE49-F238E27FC236}">
                <a16:creationId xmlns:a16="http://schemas.microsoft.com/office/drawing/2014/main" id="{C4FF2228-6193-24DB-10A4-14C945C0026E}"/>
              </a:ext>
            </a:extLst>
          </p:cNvPr>
          <p:cNvCxnSpPr>
            <a:cxnSpLocks/>
          </p:cNvCxnSpPr>
          <p:nvPr/>
        </p:nvCxnSpPr>
        <p:spPr>
          <a:xfrm>
            <a:off x="831852" y="2688501"/>
            <a:ext cx="1950680" cy="0"/>
          </a:xfrm>
          <a:prstGeom prst="line">
            <a:avLst/>
          </a:prstGeom>
          <a:noFill/>
          <a:ln w="9525" cap="rnd" cmpd="sng" algn="ctr">
            <a:solidFill>
              <a:srgbClr val="030F3B"/>
            </a:solidFill>
            <a:prstDash val="solid"/>
            <a:round/>
            <a:tailEnd type="oval" w="med" len="med"/>
          </a:ln>
          <a:effectLst/>
        </p:spPr>
      </p:cxnSp>
      <p:cxnSp>
        <p:nvCxnSpPr>
          <p:cNvPr id="581" name="Straight Connector 67">
            <a:extLst>
              <a:ext uri="{FF2B5EF4-FFF2-40B4-BE49-F238E27FC236}">
                <a16:creationId xmlns:a16="http://schemas.microsoft.com/office/drawing/2014/main" id="{31C8CDAF-5325-07EF-283E-D20A970EA315}"/>
              </a:ext>
            </a:extLst>
          </p:cNvPr>
          <p:cNvCxnSpPr>
            <a:cxnSpLocks/>
          </p:cNvCxnSpPr>
          <p:nvPr/>
        </p:nvCxnSpPr>
        <p:spPr>
          <a:xfrm>
            <a:off x="878012" y="3585317"/>
            <a:ext cx="1533594" cy="0"/>
          </a:xfrm>
          <a:prstGeom prst="line">
            <a:avLst/>
          </a:prstGeom>
          <a:noFill/>
          <a:ln w="9525" cap="rnd" cmpd="sng" algn="ctr">
            <a:solidFill>
              <a:srgbClr val="030F3B"/>
            </a:solidFill>
            <a:prstDash val="solid"/>
            <a:round/>
            <a:tailEnd type="oval" w="med" len="med"/>
          </a:ln>
          <a:effectLst/>
        </p:spPr>
      </p:cxnSp>
      <p:cxnSp>
        <p:nvCxnSpPr>
          <p:cNvPr id="582" name="Straight Connector 67">
            <a:extLst>
              <a:ext uri="{FF2B5EF4-FFF2-40B4-BE49-F238E27FC236}">
                <a16:creationId xmlns:a16="http://schemas.microsoft.com/office/drawing/2014/main" id="{B2626518-8218-E64B-037D-FEFD7CBCA9A1}"/>
              </a:ext>
            </a:extLst>
          </p:cNvPr>
          <p:cNvCxnSpPr>
            <a:cxnSpLocks/>
          </p:cNvCxnSpPr>
          <p:nvPr/>
        </p:nvCxnSpPr>
        <p:spPr>
          <a:xfrm flipH="1">
            <a:off x="5554807" y="2074395"/>
            <a:ext cx="1714940" cy="0"/>
          </a:xfrm>
          <a:prstGeom prst="line">
            <a:avLst/>
          </a:prstGeom>
          <a:noFill/>
          <a:ln w="9525" cap="rnd" cmpd="sng" algn="ctr">
            <a:solidFill>
              <a:srgbClr val="030F3B"/>
            </a:solidFill>
            <a:prstDash val="solid"/>
            <a:round/>
            <a:tailEnd type="oval" w="med" len="med"/>
          </a:ln>
          <a:effectLst/>
        </p:spPr>
      </p:cxnSp>
      <p:cxnSp>
        <p:nvCxnSpPr>
          <p:cNvPr id="583" name="Straight Connector 67">
            <a:extLst>
              <a:ext uri="{FF2B5EF4-FFF2-40B4-BE49-F238E27FC236}">
                <a16:creationId xmlns:a16="http://schemas.microsoft.com/office/drawing/2014/main" id="{0EC2D188-DDB1-49E2-E22A-DDE289C563D0}"/>
              </a:ext>
            </a:extLst>
          </p:cNvPr>
          <p:cNvCxnSpPr>
            <a:cxnSpLocks/>
          </p:cNvCxnSpPr>
          <p:nvPr/>
        </p:nvCxnSpPr>
        <p:spPr>
          <a:xfrm flipH="1">
            <a:off x="6293457" y="2688501"/>
            <a:ext cx="2242405" cy="0"/>
          </a:xfrm>
          <a:prstGeom prst="line">
            <a:avLst/>
          </a:prstGeom>
          <a:noFill/>
          <a:ln w="9525" cap="rnd" cmpd="sng" algn="ctr">
            <a:solidFill>
              <a:srgbClr val="030F3B"/>
            </a:solidFill>
            <a:prstDash val="solid"/>
            <a:round/>
            <a:tailEnd type="oval" w="med" len="med"/>
          </a:ln>
          <a:effectLst/>
        </p:spPr>
      </p:cxnSp>
      <p:cxnSp>
        <p:nvCxnSpPr>
          <p:cNvPr id="584" name="Straight Connector 65">
            <a:extLst>
              <a:ext uri="{FF2B5EF4-FFF2-40B4-BE49-F238E27FC236}">
                <a16:creationId xmlns:a16="http://schemas.microsoft.com/office/drawing/2014/main" id="{21D06F1A-D0DF-B59C-BC53-7605CCE23B81}"/>
              </a:ext>
            </a:extLst>
          </p:cNvPr>
          <p:cNvCxnSpPr>
            <a:cxnSpLocks/>
          </p:cNvCxnSpPr>
          <p:nvPr/>
        </p:nvCxnSpPr>
        <p:spPr>
          <a:xfrm flipH="1">
            <a:off x="6687497" y="3585317"/>
            <a:ext cx="1445507" cy="0"/>
          </a:xfrm>
          <a:prstGeom prst="line">
            <a:avLst/>
          </a:prstGeom>
          <a:noFill/>
          <a:ln w="9525" cap="rnd" cmpd="sng" algn="ctr">
            <a:solidFill>
              <a:srgbClr val="030F3B"/>
            </a:solidFill>
            <a:prstDash val="solid"/>
            <a:round/>
            <a:tailEnd type="oval" w="med" len="med"/>
          </a:ln>
          <a:effectLst/>
        </p:spPr>
      </p:cxnSp>
      <p:sp>
        <p:nvSpPr>
          <p:cNvPr id="585" name="TextBox 13">
            <a:extLst>
              <a:ext uri="{FF2B5EF4-FFF2-40B4-BE49-F238E27FC236}">
                <a16:creationId xmlns:a16="http://schemas.microsoft.com/office/drawing/2014/main" id="{925584BC-E1C5-EA4A-3EC2-2CBE6C466567}"/>
              </a:ext>
            </a:extLst>
          </p:cNvPr>
          <p:cNvSpPr txBox="1"/>
          <p:nvPr/>
        </p:nvSpPr>
        <p:spPr>
          <a:xfrm>
            <a:off x="878012" y="3637884"/>
            <a:ext cx="1460703" cy="161583"/>
          </a:xfrm>
          <a:prstGeom prst="rect">
            <a:avLst/>
          </a:prstGeom>
          <a:solidFill>
            <a:srgbClr val="030F3B"/>
          </a:solidFill>
        </p:spPr>
        <p:txBody>
          <a:bodyPr wrap="square" lIns="0" tIns="0" rIns="27000" bIns="0" rtlCol="0" anchor="t" anchorCtr="0">
            <a:spAutoFit/>
          </a:bodyPr>
          <a:lstStyle>
            <a:defPPr>
              <a:defRPr lang="it-IT"/>
            </a:defPPr>
            <a:lvl1pPr marL="179705" marR="0" lvl="0" indent="0" algn="r" fontAlgn="auto">
              <a:lnSpc>
                <a:spcPct val="100000"/>
              </a:lnSpc>
              <a:spcBef>
                <a:spcPts val="600"/>
              </a:spcBef>
              <a:spcAft>
                <a:spcPts val="0"/>
              </a:spcAft>
              <a:buClrTx/>
              <a:buSzTx/>
              <a:buFontTx/>
              <a:buNone/>
              <a:tabLst/>
              <a:defRPr kumimoji="0" sz="1600" b="0" i="0" u="none" strike="noStrike" cap="none" spc="0" normalizeH="0" baseline="0">
                <a:ln>
                  <a:noFill/>
                </a:ln>
                <a:solidFill>
                  <a:srgbClr val="000000"/>
                </a:solidFill>
                <a:effectLst/>
                <a:uLnTx/>
                <a:uFillTx/>
              </a:defRPr>
            </a:lvl1pPr>
          </a:lstStyle>
          <a:p>
            <a:pPr marL="134779" marR="0" lvl="0" indent="0" algn="r" defTabSz="685800" eaLnBrk="1" fontAlgn="auto" latinLnBrk="0" hangingPunct="1">
              <a:lnSpc>
                <a:spcPct val="100000"/>
              </a:lnSpc>
              <a:spcBef>
                <a:spcPts val="450"/>
              </a:spcBef>
              <a:spcAft>
                <a:spcPts val="0"/>
              </a:spcAft>
              <a:buClrTx/>
              <a:buSzTx/>
              <a:buFontTx/>
              <a:buNone/>
              <a:tabLst/>
              <a:defRPr/>
            </a:pPr>
            <a:r>
              <a:rPr kumimoji="0" lang="en-US" sz="1050" b="1" i="0" u="none" strike="noStrike" kern="0" cap="none" spc="0" normalizeH="0" baseline="0" noProof="0">
                <a:ln>
                  <a:noFill/>
                </a:ln>
                <a:solidFill>
                  <a:srgbClr val="FFFFFF"/>
                </a:solidFill>
                <a:effectLst/>
                <a:uLnTx/>
                <a:uFillTx/>
              </a:rPr>
              <a:t>OGTT</a:t>
            </a:r>
          </a:p>
        </p:txBody>
      </p:sp>
      <p:sp>
        <p:nvSpPr>
          <p:cNvPr id="586" name="TextBox 17">
            <a:extLst>
              <a:ext uri="{FF2B5EF4-FFF2-40B4-BE49-F238E27FC236}">
                <a16:creationId xmlns:a16="http://schemas.microsoft.com/office/drawing/2014/main" id="{D9145231-6584-1616-520D-5808AF8807A6}"/>
              </a:ext>
            </a:extLst>
          </p:cNvPr>
          <p:cNvSpPr txBox="1"/>
          <p:nvPr/>
        </p:nvSpPr>
        <p:spPr>
          <a:xfrm>
            <a:off x="2068690" y="2116020"/>
            <a:ext cx="1376546" cy="161583"/>
          </a:xfrm>
          <a:prstGeom prst="rect">
            <a:avLst/>
          </a:prstGeom>
          <a:solidFill>
            <a:srgbClr val="030F3B"/>
          </a:solidFill>
        </p:spPr>
        <p:txBody>
          <a:bodyPr wrap="square" lIns="0" tIns="0" rIns="27000" bIns="0" rtlCol="0" anchor="t" anchorCtr="0">
            <a:spAutoFit/>
          </a:bodyPr>
          <a:lstStyle>
            <a:defPPr>
              <a:defRPr lang="it-IT"/>
            </a:defPPr>
            <a:lvl1pPr marL="179705" marR="0" lvl="0" indent="0" algn="r" fontAlgn="auto">
              <a:lnSpc>
                <a:spcPct val="100000"/>
              </a:lnSpc>
              <a:spcBef>
                <a:spcPts val="600"/>
              </a:spcBef>
              <a:spcAft>
                <a:spcPts val="0"/>
              </a:spcAft>
              <a:buClrTx/>
              <a:buSzTx/>
              <a:buFontTx/>
              <a:buNone/>
              <a:tabLst/>
              <a:defRPr kumimoji="0" sz="1600" b="0" i="0" u="none" strike="noStrike" cap="none" spc="0" normalizeH="0" baseline="0">
                <a:ln>
                  <a:noFill/>
                </a:ln>
                <a:solidFill>
                  <a:srgbClr val="000000"/>
                </a:solidFill>
                <a:effectLst/>
                <a:uLnTx/>
                <a:uFillTx/>
              </a:defRPr>
            </a:lvl1pPr>
          </a:lstStyle>
          <a:p>
            <a:pPr marL="134779" marR="0" lvl="0" indent="0" algn="r" defTabSz="685800" eaLnBrk="1" fontAlgn="auto" latinLnBrk="0" hangingPunct="1">
              <a:lnSpc>
                <a:spcPct val="100000"/>
              </a:lnSpc>
              <a:spcBef>
                <a:spcPts val="450"/>
              </a:spcBef>
              <a:spcAft>
                <a:spcPts val="0"/>
              </a:spcAft>
              <a:buClrTx/>
              <a:buSzTx/>
              <a:buFontTx/>
              <a:buNone/>
              <a:tabLst/>
              <a:defRPr/>
            </a:pPr>
            <a:r>
              <a:rPr kumimoji="0" lang="en-US" sz="1050" b="1" i="0" u="none" strike="noStrike" kern="0" cap="none" spc="0" normalizeH="0" baseline="0" noProof="0" dirty="0">
                <a:ln>
                  <a:noFill/>
                </a:ln>
                <a:solidFill>
                  <a:srgbClr val="FFFFFF"/>
                </a:solidFill>
                <a:effectLst/>
                <a:uLnTx/>
                <a:uFillTx/>
              </a:rPr>
              <a:t>HbA</a:t>
            </a:r>
            <a:r>
              <a:rPr kumimoji="0" lang="en-US" sz="1050" b="1" i="0" u="none" strike="noStrike" kern="0" cap="none" spc="0" normalizeH="0" baseline="-25000" noProof="0" dirty="0">
                <a:ln>
                  <a:noFill/>
                </a:ln>
                <a:solidFill>
                  <a:srgbClr val="FFFFFF"/>
                </a:solidFill>
                <a:effectLst/>
                <a:uLnTx/>
                <a:uFillTx/>
              </a:rPr>
              <a:t>1c</a:t>
            </a:r>
          </a:p>
        </p:txBody>
      </p:sp>
      <p:sp>
        <p:nvSpPr>
          <p:cNvPr id="587" name="TextBox 42">
            <a:extLst>
              <a:ext uri="{FF2B5EF4-FFF2-40B4-BE49-F238E27FC236}">
                <a16:creationId xmlns:a16="http://schemas.microsoft.com/office/drawing/2014/main" id="{797C4492-82CF-1C06-20C3-26AF86441C3B}"/>
              </a:ext>
            </a:extLst>
          </p:cNvPr>
          <p:cNvSpPr txBox="1"/>
          <p:nvPr/>
        </p:nvSpPr>
        <p:spPr>
          <a:xfrm>
            <a:off x="4454773" y="3926205"/>
            <a:ext cx="1140212" cy="415022"/>
          </a:xfrm>
          <a:prstGeom prst="rect">
            <a:avLst/>
          </a:prstGeom>
          <a:solidFill>
            <a:srgbClr val="030F3B"/>
          </a:solidFill>
          <a:ln>
            <a:noFill/>
          </a:ln>
        </p:spPr>
        <p:txBody>
          <a:bodyPr wrap="square" lIns="54000" tIns="0" rIns="0" bIns="0" rtlCol="0" anchor="ctr">
            <a:noAutofit/>
          </a:body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050" b="1" i="0" u="none" strike="noStrike" kern="0" cap="none" spc="0" normalizeH="0" baseline="0" noProof="0" dirty="0" err="1">
                <a:ln>
                  <a:noFill/>
                </a:ln>
                <a:solidFill>
                  <a:srgbClr val="FFFFFF"/>
                </a:solidFill>
                <a:effectLst/>
                <a:uLnTx/>
                <a:uFillTx/>
              </a:rPr>
              <a:t>IAk-Messung</a:t>
            </a:r>
            <a:r>
              <a:rPr kumimoji="0" lang="en-US" sz="1050" b="1" i="0" u="none" strike="noStrike" kern="0" cap="none" spc="0" normalizeH="0" baseline="0" noProof="0" dirty="0">
                <a:ln>
                  <a:noFill/>
                </a:ln>
                <a:solidFill>
                  <a:srgbClr val="FFFFFF"/>
                </a:solidFill>
                <a:effectLst/>
                <a:uLnTx/>
                <a:uFillTx/>
              </a:rPr>
              <a:t> </a:t>
            </a:r>
            <a:r>
              <a:rPr kumimoji="0" lang="en-US" sz="1050" b="1" i="0" u="none" strike="noStrike" kern="0" cap="none" spc="0" normalizeH="0" baseline="0" noProof="0" dirty="0" err="1">
                <a:ln>
                  <a:noFill/>
                </a:ln>
                <a:solidFill>
                  <a:srgbClr val="FFFFFF"/>
                </a:solidFill>
                <a:effectLst/>
                <a:uLnTx/>
                <a:uFillTx/>
              </a:rPr>
              <a:t>wiederholen</a:t>
            </a:r>
            <a:endParaRPr kumimoji="0" lang="en-US" sz="1050" b="1" i="0" u="none" strike="noStrike" kern="0" cap="none" spc="0" normalizeH="0" baseline="0" noProof="0" dirty="0">
              <a:ln>
                <a:noFill/>
              </a:ln>
              <a:solidFill>
                <a:srgbClr val="FFFFFF"/>
              </a:solidFill>
              <a:effectLst/>
              <a:uLnTx/>
              <a:uFillTx/>
            </a:endParaRPr>
          </a:p>
        </p:txBody>
      </p:sp>
      <p:sp>
        <p:nvSpPr>
          <p:cNvPr id="588" name="Round Same-side Corner of Rectangle 35">
            <a:extLst>
              <a:ext uri="{FF2B5EF4-FFF2-40B4-BE49-F238E27FC236}">
                <a16:creationId xmlns:a16="http://schemas.microsoft.com/office/drawing/2014/main" id="{F728FE31-1A66-8817-D4A5-DEE56E73DA92}"/>
              </a:ext>
            </a:extLst>
          </p:cNvPr>
          <p:cNvSpPr/>
          <p:nvPr/>
        </p:nvSpPr>
        <p:spPr>
          <a:xfrm rot="5400000">
            <a:off x="1371006" y="-176809"/>
            <a:ext cx="305990" cy="3048003"/>
          </a:xfrm>
          <a:prstGeom prst="round2SameRect">
            <a:avLst>
              <a:gd name="adj1" fmla="val 17315"/>
              <a:gd name="adj2" fmla="val 0"/>
            </a:avLst>
          </a:prstGeom>
          <a:solidFill>
            <a:srgbClr val="00D1CC"/>
          </a:solidFill>
          <a:ln w="19050" cap="flat" cmpd="sng" algn="ctr">
            <a:noFill/>
            <a:prstDash val="solid"/>
            <a:miter lim="800000"/>
          </a:ln>
          <a:effectLst/>
        </p:spPr>
        <p:txBody>
          <a:bodyPr vert="vert270" tIns="108000" bIns="378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225" normalizeH="0" baseline="0" noProof="0" dirty="0">
                <a:ln>
                  <a:noFill/>
                </a:ln>
                <a:solidFill>
                  <a:srgbClr val="FFFFFF"/>
                </a:solidFill>
                <a:effectLst/>
                <a:uLnTx/>
                <a:uFillTx/>
                <a:ea typeface="+mn-ea"/>
                <a:cs typeface="+mn-cs"/>
              </a:rPr>
              <a:t>WIE</a:t>
            </a:r>
            <a:r>
              <a:rPr kumimoji="0" lang="en-US" sz="1200" b="0" i="0" u="none" strike="noStrike" kern="0" cap="none" spc="0" normalizeH="0" baseline="0" noProof="0" dirty="0">
                <a:ln>
                  <a:noFill/>
                </a:ln>
                <a:solidFill>
                  <a:srgbClr val="FFFFFF"/>
                </a:solidFill>
                <a:effectLst/>
                <a:uLnTx/>
                <a:uFillTx/>
                <a:ea typeface="+mn-ea"/>
                <a:cs typeface="+mn-cs"/>
              </a:rPr>
              <a:t> Monitoring </a:t>
            </a:r>
            <a:r>
              <a:rPr kumimoji="0" lang="en-US" sz="1200" b="0" i="0" u="none" strike="noStrike" kern="0" cap="none" spc="0" normalizeH="0" baseline="0" noProof="0" dirty="0" err="1">
                <a:ln>
                  <a:noFill/>
                </a:ln>
                <a:solidFill>
                  <a:srgbClr val="FFFFFF"/>
                </a:solidFill>
                <a:effectLst/>
                <a:uLnTx/>
                <a:uFillTx/>
                <a:ea typeface="+mn-ea"/>
                <a:cs typeface="+mn-cs"/>
              </a:rPr>
              <a:t>durchführen</a:t>
            </a:r>
            <a:r>
              <a:rPr kumimoji="0" lang="en-US" sz="1200" b="0" i="0" u="none" strike="noStrike" kern="0" cap="none" spc="0" normalizeH="0" baseline="0" noProof="0" dirty="0">
                <a:ln>
                  <a:noFill/>
                </a:ln>
                <a:solidFill>
                  <a:srgbClr val="FFFFFF"/>
                </a:solidFill>
                <a:effectLst/>
                <a:uLnTx/>
                <a:uFillTx/>
                <a:ea typeface="+mn-ea"/>
                <a:cs typeface="+mn-cs"/>
              </a:rPr>
              <a:t>? </a:t>
            </a:r>
          </a:p>
        </p:txBody>
      </p:sp>
      <p:sp>
        <p:nvSpPr>
          <p:cNvPr id="589" name="Round Same-side Corner of Rectangle 35">
            <a:extLst>
              <a:ext uri="{FF2B5EF4-FFF2-40B4-BE49-F238E27FC236}">
                <a16:creationId xmlns:a16="http://schemas.microsoft.com/office/drawing/2014/main" id="{05E720E4-B523-3672-74CE-863156257A06}"/>
              </a:ext>
            </a:extLst>
          </p:cNvPr>
          <p:cNvSpPr/>
          <p:nvPr/>
        </p:nvSpPr>
        <p:spPr>
          <a:xfrm rot="5400000">
            <a:off x="6453679" y="-1190133"/>
            <a:ext cx="305988" cy="5074652"/>
          </a:xfrm>
          <a:prstGeom prst="round2SameRect">
            <a:avLst>
              <a:gd name="adj1" fmla="val 0"/>
              <a:gd name="adj2" fmla="val 18871"/>
            </a:avLst>
          </a:prstGeom>
          <a:solidFill>
            <a:srgbClr val="030F3B"/>
          </a:solidFill>
          <a:ln w="19050" cap="flat" cmpd="sng" algn="ctr">
            <a:noFill/>
            <a:prstDash val="solid"/>
            <a:miter lim="800000"/>
          </a:ln>
          <a:effectLst/>
        </p:spPr>
        <p:txBody>
          <a:bodyPr vert="vert270" tIns="108000" bIns="378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ea typeface="+mn-ea"/>
                <a:cs typeface="+mn-cs"/>
              </a:rPr>
              <a:t>Auch </a:t>
            </a:r>
            <a:r>
              <a:rPr kumimoji="0" lang="en-US" sz="1200" b="0" i="0" u="none" strike="noStrike" kern="0" cap="none" spc="0" normalizeH="0" baseline="0" noProof="0" dirty="0" err="1">
                <a:ln>
                  <a:noFill/>
                </a:ln>
                <a:solidFill>
                  <a:srgbClr val="FFFFFF"/>
                </a:solidFill>
                <a:effectLst/>
                <a:uLnTx/>
                <a:uFillTx/>
                <a:ea typeface="+mn-ea"/>
                <a:cs typeface="+mn-cs"/>
              </a:rPr>
              <a:t>verwendet</a:t>
            </a:r>
            <a:r>
              <a:rPr kumimoji="0" lang="en-US" sz="1200" b="0" i="0" u="none" strike="noStrike" kern="0" cap="none" spc="0" normalizeH="0" baseline="0" noProof="0" dirty="0">
                <a:ln>
                  <a:noFill/>
                </a:ln>
                <a:solidFill>
                  <a:srgbClr val="FFFFFF"/>
                </a:solidFill>
                <a:effectLst/>
                <a:uLnTx/>
                <a:uFillTx/>
                <a:ea typeface="+mn-ea"/>
                <a:cs typeface="+mn-cs"/>
              </a:rPr>
              <a:t> </a:t>
            </a:r>
            <a:r>
              <a:rPr kumimoji="0" lang="en-US" sz="1200" b="0" i="0" u="none" strike="noStrike" kern="0" cap="none" spc="0" normalizeH="0" baseline="0" noProof="0" dirty="0" err="1">
                <a:ln>
                  <a:noFill/>
                </a:ln>
                <a:solidFill>
                  <a:srgbClr val="FFFFFF"/>
                </a:solidFill>
                <a:effectLst/>
                <a:uLnTx/>
                <a:uFillTx/>
                <a:ea typeface="+mn-ea"/>
                <a:cs typeface="+mn-cs"/>
              </a:rPr>
              <a:t>zur</a:t>
            </a:r>
            <a:r>
              <a:rPr kumimoji="0" lang="en-US" sz="1200" b="0" i="0" u="none" strike="noStrike" kern="0" cap="none" spc="0" normalizeH="0" baseline="0" noProof="0" dirty="0">
                <a:ln>
                  <a:noFill/>
                </a:ln>
                <a:solidFill>
                  <a:srgbClr val="FFFFFF"/>
                </a:solidFill>
                <a:effectLst/>
                <a:uLnTx/>
                <a:uFillTx/>
                <a:ea typeface="+mn-ea"/>
                <a:cs typeface="+mn-cs"/>
              </a:rPr>
              <a:t> </a:t>
            </a:r>
            <a:r>
              <a:rPr kumimoji="0" lang="en-US" sz="1200" b="0" i="0" u="none" strike="noStrike" kern="0" cap="none" spc="0" normalizeH="0" baseline="0" noProof="0" dirty="0" err="1">
                <a:ln>
                  <a:noFill/>
                </a:ln>
                <a:solidFill>
                  <a:srgbClr val="FFFFFF"/>
                </a:solidFill>
                <a:effectLst/>
                <a:uLnTx/>
                <a:uFillTx/>
                <a:ea typeface="+mn-ea"/>
                <a:cs typeface="+mn-cs"/>
              </a:rPr>
              <a:t>Stadienbestimmung</a:t>
            </a:r>
            <a:r>
              <a:rPr kumimoji="0" lang="en-US" sz="1200" b="0" i="0" u="none" strike="noStrike" kern="0" cap="none" spc="0" normalizeH="0" noProof="0" dirty="0">
                <a:ln>
                  <a:noFill/>
                </a:ln>
                <a:solidFill>
                  <a:srgbClr val="FFFFFF"/>
                </a:solidFill>
                <a:effectLst/>
                <a:uLnTx/>
                <a:uFillTx/>
                <a:ea typeface="+mn-ea"/>
                <a:cs typeface="+mn-cs"/>
              </a:rPr>
              <a:t> der </a:t>
            </a:r>
            <a:r>
              <a:rPr kumimoji="0" lang="en-US" sz="1200" b="0" i="0" u="none" strike="noStrike" kern="0" cap="none" spc="0" normalizeH="0" noProof="0" dirty="0" err="1">
                <a:ln>
                  <a:noFill/>
                </a:ln>
                <a:solidFill>
                  <a:srgbClr val="FFFFFF"/>
                </a:solidFill>
                <a:effectLst/>
                <a:uLnTx/>
                <a:uFillTx/>
                <a:ea typeface="+mn-ea"/>
                <a:cs typeface="+mn-cs"/>
              </a:rPr>
              <a:t>Erkrankung</a:t>
            </a:r>
            <a:endParaRPr kumimoji="0" lang="en-US" sz="1200" b="0" i="0" u="none" strike="noStrike" kern="0" cap="none" spc="0" normalizeH="0" baseline="0" noProof="0" dirty="0">
              <a:ln>
                <a:noFill/>
              </a:ln>
              <a:solidFill>
                <a:srgbClr val="FFFFFF"/>
              </a:solidFill>
              <a:effectLst/>
              <a:uLnTx/>
              <a:uFillTx/>
              <a:ea typeface="+mn-ea"/>
              <a:cs typeface="+mn-cs"/>
            </a:endParaRPr>
          </a:p>
        </p:txBody>
      </p:sp>
    </p:spTree>
    <p:extLst>
      <p:ext uri="{BB962C8B-B14F-4D97-AF65-F5344CB8AC3E}">
        <p14:creationId xmlns:p14="http://schemas.microsoft.com/office/powerpoint/2010/main" val="115301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558"/>
                                        </p:tgtEl>
                                      </p:cBhvr>
                                    </p:animEffect>
                                    <p:set>
                                      <p:cBhvr>
                                        <p:cTn id="7" dur="1" fill="hold">
                                          <p:stCondLst>
                                            <p:cond delay="499"/>
                                          </p:stCondLst>
                                        </p:cTn>
                                        <p:tgtEl>
                                          <p:spTgt spid="55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562"/>
                                        </p:tgtEl>
                                      </p:cBhvr>
                                    </p:animEffect>
                                    <p:set>
                                      <p:cBhvr>
                                        <p:cTn id="10" dur="1" fill="hold">
                                          <p:stCondLst>
                                            <p:cond delay="499"/>
                                          </p:stCondLst>
                                        </p:cTn>
                                        <p:tgtEl>
                                          <p:spTgt spid="56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563"/>
                                        </p:tgtEl>
                                      </p:cBhvr>
                                    </p:animEffect>
                                    <p:set>
                                      <p:cBhvr>
                                        <p:cTn id="13" dur="1" fill="hold">
                                          <p:stCondLst>
                                            <p:cond delay="499"/>
                                          </p:stCondLst>
                                        </p:cTn>
                                        <p:tgtEl>
                                          <p:spTgt spid="563"/>
                                        </p:tgtEl>
                                        <p:attrNameLst>
                                          <p:attrName>style.visibility</p:attrName>
                                        </p:attrNameLst>
                                      </p:cBhvr>
                                      <p:to>
                                        <p:strVal val="hidden"/>
                                      </p:to>
                                    </p:se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589"/>
                                        </p:tgtEl>
                                        <p:attrNameLst>
                                          <p:attrName>style.visibility</p:attrName>
                                        </p:attrNameLst>
                                      </p:cBhvr>
                                      <p:to>
                                        <p:strVal val="visible"/>
                                      </p:to>
                                    </p:set>
                                    <p:animEffect transition="in" filter="wipe(up)">
                                      <p:cBhvr>
                                        <p:cTn id="17" dur="500"/>
                                        <p:tgtEl>
                                          <p:spTgt spid="58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586"/>
                                        </p:tgtEl>
                                        <p:attrNameLst>
                                          <p:attrName>style.visibility</p:attrName>
                                        </p:attrNameLst>
                                      </p:cBhvr>
                                      <p:to>
                                        <p:strVal val="visible"/>
                                      </p:to>
                                    </p:set>
                                    <p:animEffect transition="in" filter="wipe(up)">
                                      <p:cBhvr>
                                        <p:cTn id="20" dur="500"/>
                                        <p:tgtEl>
                                          <p:spTgt spid="58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585"/>
                                        </p:tgtEl>
                                        <p:attrNameLst>
                                          <p:attrName>style.visibility</p:attrName>
                                        </p:attrNameLst>
                                      </p:cBhvr>
                                      <p:to>
                                        <p:strVal val="visible"/>
                                      </p:to>
                                    </p:set>
                                    <p:animEffect transition="in" filter="wipe(up)">
                                      <p:cBhvr>
                                        <p:cTn id="23" dur="500"/>
                                        <p:tgtEl>
                                          <p:spTgt spid="58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587"/>
                                        </p:tgtEl>
                                        <p:attrNameLst>
                                          <p:attrName>style.visibility</p:attrName>
                                        </p:attrNameLst>
                                      </p:cBhvr>
                                      <p:to>
                                        <p:strVal val="visible"/>
                                      </p:to>
                                    </p:set>
                                    <p:animEffect transition="in" filter="wipe(up)">
                                      <p:cBhvr>
                                        <p:cTn id="26" dur="500"/>
                                        <p:tgtEl>
                                          <p:spTgt spid="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8" grpId="0"/>
      <p:bldP spid="562" grpId="0"/>
      <p:bldP spid="563" grpId="0"/>
      <p:bldP spid="585" grpId="0" animBg="1"/>
      <p:bldP spid="586" grpId="0" animBg="1"/>
      <p:bldP spid="587" grpId="0" animBg="1"/>
      <p:bldP spid="58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95137-A19C-328F-B601-34298F90A43B}"/>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CF15C337-05CD-2609-44E4-2BA6B52344B0}"/>
              </a:ext>
            </a:extLst>
          </p:cNvPr>
          <p:cNvSpPr txBox="1">
            <a:spLocks/>
          </p:cNvSpPr>
          <p:nvPr/>
        </p:nvSpPr>
        <p:spPr>
          <a:xfrm>
            <a:off x="335924"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Jedes T1D-Monitoring-Tool hat seine Vorteile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3B581E46-EA18-D23E-8B1F-A48774A5F6BF}"/>
              </a:ext>
            </a:extLst>
          </p:cNvPr>
          <p:cNvSpPr txBox="1">
            <a:spLocks/>
          </p:cNvSpPr>
          <p:nvPr/>
        </p:nvSpPr>
        <p:spPr>
          <a:xfrm>
            <a:off x="435686" y="4765256"/>
            <a:ext cx="8348748"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C-Peptid: connecting peptide, Verbindungspeptid; CGM: continuous glucose monitoring, kontinuierliche Glukosemessung; HbA</a:t>
            </a:r>
            <a:r>
              <a:rPr kumimoji="0" lang="de" sz="600" b="0" i="0" u="none" strike="noStrike" kern="1200" cap="none" spc="0" normalizeH="0" baseline="-25000" noProof="0" dirty="0">
                <a:ln>
                  <a:noFill/>
                </a:ln>
                <a:solidFill>
                  <a:srgbClr val="404040"/>
                </a:solidFill>
                <a:effectLst/>
                <a:uLnTx/>
                <a:uFillTx/>
                <a:latin typeface="+mn-lt"/>
                <a:ea typeface="Arial"/>
                <a:cs typeface="Arial"/>
              </a:rPr>
              <a:t>1c</a:t>
            </a:r>
            <a:r>
              <a:rPr kumimoji="0" lang="de" sz="600" b="0" i="0" u="none" strike="noStrike" kern="1200" cap="none" spc="0" normalizeH="0" baseline="0" noProof="0" dirty="0">
                <a:ln>
                  <a:noFill/>
                </a:ln>
                <a:solidFill>
                  <a:srgbClr val="404040"/>
                </a:solidFill>
                <a:effectLst/>
                <a:uLnTx/>
                <a:uFillTx/>
                <a:latin typeface="+mn-lt"/>
                <a:ea typeface="Arial"/>
                <a:cs typeface="Arial"/>
              </a:rPr>
              <a:t>: glykiertes Hämoglobin A</a:t>
            </a:r>
            <a:r>
              <a:rPr kumimoji="0" lang="de" sz="600" b="0" i="0" u="none" strike="noStrike" kern="1200" cap="none" spc="0" normalizeH="0" baseline="-25000" noProof="0" dirty="0">
                <a:ln>
                  <a:noFill/>
                </a:ln>
                <a:solidFill>
                  <a:srgbClr val="404040"/>
                </a:solidFill>
                <a:effectLst/>
                <a:uLnTx/>
                <a:uFillTx/>
                <a:latin typeface="+mn-lt"/>
                <a:ea typeface="Arial"/>
                <a:cs typeface="Arial"/>
              </a:rPr>
              <a:t>1c</a:t>
            </a:r>
            <a:r>
              <a:rPr kumimoji="0" lang="de" sz="600" b="0" i="0" u="none" strike="noStrike" kern="1200" cap="none" spc="0" normalizeH="0" baseline="0" noProof="0" dirty="0">
                <a:ln>
                  <a:noFill/>
                </a:ln>
                <a:solidFill>
                  <a:srgbClr val="404040"/>
                </a:solidFill>
                <a:effectLst/>
                <a:uLnTx/>
                <a:uFillTx/>
                <a:latin typeface="+mn-lt"/>
                <a:ea typeface="Arial"/>
                <a:cs typeface="Arial"/>
              </a:rPr>
              <a:t>; OGTT: Oraler Glukosetoleranztest; </a:t>
            </a:r>
            <a:r>
              <a:rPr kumimoji="0" lang="de-DE" sz="600" b="0" i="0" u="none" strike="noStrike" kern="1200" cap="none" spc="0" normalizeH="0" baseline="0" noProof="0" dirty="0">
                <a:ln>
                  <a:noFill/>
                </a:ln>
                <a:solidFill>
                  <a:srgbClr val="404040"/>
                </a:solidFill>
                <a:effectLst/>
                <a:uLnTx/>
                <a:uFillTx/>
                <a:latin typeface="+mn-lt"/>
                <a:ea typeface="Arial"/>
                <a:cs typeface="Arial"/>
              </a:rPr>
              <a:t>SMBG: Self-monitoring </a:t>
            </a:r>
            <a:r>
              <a:rPr kumimoji="0" lang="de-DE" sz="600" b="0" i="0" u="none" strike="noStrike" kern="1200" cap="none" spc="0" normalizeH="0" baseline="0" noProof="0" dirty="0" err="1">
                <a:ln>
                  <a:noFill/>
                </a:ln>
                <a:solidFill>
                  <a:srgbClr val="404040"/>
                </a:solidFill>
                <a:effectLst/>
                <a:uLnTx/>
                <a:uFillTx/>
                <a:latin typeface="+mn-lt"/>
                <a:ea typeface="Arial"/>
                <a:cs typeface="Arial"/>
              </a:rPr>
              <a:t>of</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blood</a:t>
            </a:r>
            <a:r>
              <a:rPr kumimoji="0" lang="de-DE" sz="600" b="0" i="0" u="none" strike="noStrike" kern="1200" cap="none" spc="0" normalizeH="0" baseline="0" noProof="0" dirty="0">
                <a:ln>
                  <a:noFill/>
                </a:ln>
                <a:solidFill>
                  <a:srgbClr val="404040"/>
                </a:solidFill>
                <a:effectLst/>
                <a:uLnTx/>
                <a:uFillTx/>
                <a:latin typeface="+mn-lt"/>
                <a:ea typeface="Arial"/>
                <a:cs typeface="Arial"/>
              </a:rPr>
              <a:t> </a:t>
            </a:r>
            <a:r>
              <a:rPr kumimoji="0" lang="de-DE" sz="600" b="0" i="0" u="none" strike="noStrike" kern="1200" cap="none" spc="0" normalizeH="0" baseline="0" noProof="0" dirty="0" err="1">
                <a:ln>
                  <a:noFill/>
                </a:ln>
                <a:solidFill>
                  <a:srgbClr val="404040"/>
                </a:solidFill>
                <a:effectLst/>
                <a:uLnTx/>
                <a:uFillTx/>
                <a:latin typeface="+mn-lt"/>
                <a:ea typeface="Arial"/>
                <a:cs typeface="Arial"/>
              </a:rPr>
              <a:t>glucose</a:t>
            </a:r>
            <a:r>
              <a:rPr kumimoji="0" lang="de-DE" sz="600" b="0" i="0" u="none" strike="noStrike" kern="1200" cap="none" spc="0" normalizeH="0" baseline="0" noProof="0" dirty="0">
                <a:ln>
                  <a:noFill/>
                </a:ln>
                <a:solidFill>
                  <a:srgbClr val="404040"/>
                </a:solidFill>
                <a:effectLst/>
                <a:uLnTx/>
                <a:uFillTx/>
                <a:latin typeface="+mn-lt"/>
                <a:ea typeface="Arial"/>
                <a:cs typeface="Arial"/>
              </a:rPr>
              <a:t>, Blutzucker-Selbstmessung; </a:t>
            </a:r>
            <a:r>
              <a:rPr kumimoji="0" lang="de" sz="600" b="0" i="0" u="none" strike="noStrike" kern="1200" cap="none" spc="0" normalizeH="0" baseline="0" noProof="0" dirty="0">
                <a:ln>
                  <a:noFill/>
                </a:ln>
                <a:solidFill>
                  <a:srgbClr val="404040"/>
                </a:solidFill>
                <a:effectLst/>
                <a:uLnTx/>
                <a:uFillTx/>
                <a:latin typeface="+mn-lt"/>
                <a:ea typeface="Arial"/>
                <a:cs typeface="Arial"/>
              </a:rPr>
              <a:t>T1D: Typ-1-Diabetes; Zufalls-PG: Zufalls-Plasmaglukose.</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Phillip M </a:t>
            </a:r>
            <a:r>
              <a:rPr kumimoji="0" lang="de" sz="600" b="0" i="1" u="none" strike="noStrike" kern="1200" cap="none" spc="0" normalizeH="0" baseline="0" noProof="0" dirty="0">
                <a:ln>
                  <a:noFill/>
                </a:ln>
                <a:solidFill>
                  <a:srgbClr val="404040"/>
                </a:solidFill>
                <a:effectLst/>
                <a:uLnTx/>
                <a:uFillTx/>
                <a:latin typeface="+mn-lt"/>
                <a:ea typeface="Arial"/>
                <a:cs typeface="Arial"/>
              </a:rPr>
              <a:t>et al. </a:t>
            </a:r>
            <a:r>
              <a:rPr lang="de-DE" sz="600" i="1" dirty="0">
                <a:solidFill>
                  <a:srgbClr val="404040"/>
                </a:solidFill>
                <a:latin typeface="+mn-lt"/>
              </a:rPr>
              <a:t>Diabetes Care </a:t>
            </a:r>
            <a:r>
              <a:rPr lang="de-DE" sz="600" dirty="0">
                <a:solidFill>
                  <a:srgbClr val="404040"/>
                </a:solidFill>
                <a:latin typeface="+mn-lt"/>
              </a:rPr>
              <a:t>2024; 47: 1276–98</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574" name="AutoShape 2">
            <a:extLst>
              <a:ext uri="{FF2B5EF4-FFF2-40B4-BE49-F238E27FC236}">
                <a16:creationId xmlns:a16="http://schemas.microsoft.com/office/drawing/2014/main" id="{DF14EACB-5826-F5E4-4888-DAD5B69A94DA}"/>
              </a:ext>
            </a:extLst>
          </p:cNvPr>
          <p:cNvSpPr>
            <a:spLocks noChangeAspect="1" noChangeArrowheads="1"/>
          </p:cNvSpPr>
          <p:nvPr/>
        </p:nvSpPr>
        <p:spPr bwMode="auto">
          <a:xfrm>
            <a:off x="3583723" y="4231742"/>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defRPr/>
            </a:pPr>
            <a:endParaRPr lang="en-US" sz="1100">
              <a:solidFill>
                <a:srgbClr val="000000"/>
              </a:solidFill>
            </a:endParaRPr>
          </a:p>
        </p:txBody>
      </p:sp>
      <p:graphicFrame>
        <p:nvGraphicFramePr>
          <p:cNvPr id="8" name="Table 18">
            <a:extLst>
              <a:ext uri="{FF2B5EF4-FFF2-40B4-BE49-F238E27FC236}">
                <a16:creationId xmlns:a16="http://schemas.microsoft.com/office/drawing/2014/main" id="{9E923285-9C32-3E3D-5A0B-472D41F2C4E4}"/>
              </a:ext>
            </a:extLst>
          </p:cNvPr>
          <p:cNvGraphicFramePr>
            <a:graphicFrameLocks noGrp="1"/>
          </p:cNvGraphicFramePr>
          <p:nvPr>
            <p:extLst>
              <p:ext uri="{D42A27DB-BD31-4B8C-83A1-F6EECF244321}">
                <p14:modId xmlns:p14="http://schemas.microsoft.com/office/powerpoint/2010/main" val="4159761126"/>
              </p:ext>
            </p:extLst>
          </p:nvPr>
        </p:nvGraphicFramePr>
        <p:xfrm>
          <a:off x="359569" y="808442"/>
          <a:ext cx="8424864" cy="3574232"/>
        </p:xfrm>
        <a:graphic>
          <a:graphicData uri="http://schemas.openxmlformats.org/drawingml/2006/table">
            <a:tbl>
              <a:tblPr firstRow="1" firstCol="1" bandRow="1"/>
              <a:tblGrid>
                <a:gridCol w="1270128">
                  <a:extLst>
                    <a:ext uri="{9D8B030D-6E8A-4147-A177-3AD203B41FA5}">
                      <a16:colId xmlns:a16="http://schemas.microsoft.com/office/drawing/2014/main" val="1050945137"/>
                    </a:ext>
                  </a:extLst>
                </a:gridCol>
                <a:gridCol w="3577368">
                  <a:extLst>
                    <a:ext uri="{9D8B030D-6E8A-4147-A177-3AD203B41FA5}">
                      <a16:colId xmlns:a16="http://schemas.microsoft.com/office/drawing/2014/main" val="3582208527"/>
                    </a:ext>
                  </a:extLst>
                </a:gridCol>
                <a:gridCol w="3577368">
                  <a:extLst>
                    <a:ext uri="{9D8B030D-6E8A-4147-A177-3AD203B41FA5}">
                      <a16:colId xmlns:a16="http://schemas.microsoft.com/office/drawing/2014/main" val="4133983276"/>
                    </a:ext>
                  </a:extLst>
                </a:gridCol>
              </a:tblGrid>
              <a:tr h="220351">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endParaRPr lang="en-US" sz="900" b="0" i="0" kern="1200" baseline="30000" noProof="0" dirty="0">
                        <a:solidFill>
                          <a:schemeClr val="bg1"/>
                        </a:solidFill>
                        <a:latin typeface="+mn-lt"/>
                        <a:ea typeface="+mn-ea"/>
                        <a:cs typeface="Arial"/>
                      </a:endParaRPr>
                    </a:p>
                  </a:txBody>
                  <a:tcPr marL="67500" marR="37800" marT="54000" marB="2700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algn="l">
                        <a:lnSpc>
                          <a:spcPct val="85000"/>
                        </a:lnSpc>
                      </a:pPr>
                      <a:r>
                        <a:rPr lang="en-US" sz="1100" b="1" kern="1200" baseline="0" noProof="0" dirty="0">
                          <a:solidFill>
                            <a:schemeClr val="bg1"/>
                          </a:solidFill>
                          <a:latin typeface="+mn-lt"/>
                          <a:ea typeface="+mn-ea"/>
                          <a:cs typeface="Arial"/>
                        </a:rPr>
                        <a:t>PRO</a:t>
                      </a:r>
                    </a:p>
                  </a:txBody>
                  <a:tcPr marL="54000" marR="37800" marT="54000" marB="27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30F3B"/>
                    </a:solidFill>
                  </a:tcPr>
                </a:tc>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algn="l">
                        <a:lnSpc>
                          <a:spcPct val="85000"/>
                        </a:lnSpc>
                      </a:pPr>
                      <a:r>
                        <a:rPr lang="en-US" sz="1100" b="1" kern="1200" baseline="0" noProof="0" dirty="0">
                          <a:solidFill>
                            <a:schemeClr val="bg1"/>
                          </a:solidFill>
                          <a:latin typeface="+mn-lt"/>
                          <a:ea typeface="+mn-ea"/>
                          <a:cs typeface="Arial"/>
                        </a:rPr>
                        <a:t>CONTRA</a:t>
                      </a:r>
                    </a:p>
                  </a:txBody>
                  <a:tcPr marL="54000" marR="37800" marT="54000" marB="27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30F3B"/>
                    </a:solidFill>
                  </a:tcPr>
                </a:tc>
                <a:extLst>
                  <a:ext uri="{0D108BD9-81ED-4DB2-BD59-A6C34878D82A}">
                    <a16:rowId xmlns:a16="http://schemas.microsoft.com/office/drawing/2014/main" val="3534843205"/>
                  </a:ext>
                </a:extLst>
              </a:tr>
              <a:tr h="384530">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r>
                        <a:rPr lang="en-US" sz="1100" b="1" i="0" kern="1200" noProof="0" dirty="0">
                          <a:solidFill>
                            <a:schemeClr val="bg1"/>
                          </a:solidFill>
                          <a:latin typeface="+mn-lt"/>
                          <a:ea typeface="+mn-ea"/>
                          <a:cs typeface="Arial"/>
                        </a:rPr>
                        <a:t>OGTT</a:t>
                      </a:r>
                    </a:p>
                  </a:txBody>
                  <a:tcPr marL="67500" marR="37800" marT="81000" marB="67500">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D1CC"/>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Goldstandard</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verwendet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zur</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Stadienbestimmung</a:t>
                      </a:r>
                      <a:r>
                        <a:rPr lang="en-US" sz="900" b="0" kern="1200" baseline="0" noProof="0" dirty="0">
                          <a:solidFill>
                            <a:schemeClr val="tx1"/>
                          </a:solidFill>
                          <a:latin typeface="+mn-lt"/>
                          <a:ea typeface="+mn-ea"/>
                          <a:cs typeface="Arial"/>
                        </a:rPr>
                        <a:t> und </a:t>
                      </a:r>
                      <a:r>
                        <a:rPr lang="en-US" sz="900" b="0" kern="1200" baseline="0" noProof="0" dirty="0" err="1">
                          <a:solidFill>
                            <a:schemeClr val="tx1"/>
                          </a:solidFill>
                          <a:latin typeface="+mn-lt"/>
                          <a:ea typeface="+mn-ea"/>
                          <a:cs typeface="Arial"/>
                        </a:rPr>
                        <a:t>Vorhersage</a:t>
                      </a:r>
                      <a:r>
                        <a:rPr lang="en-US" sz="900" b="0" kern="1200" baseline="0" noProof="0" dirty="0">
                          <a:solidFill>
                            <a:schemeClr val="tx1"/>
                          </a:solidFill>
                          <a:latin typeface="+mn-lt"/>
                          <a:ea typeface="+mn-ea"/>
                          <a:cs typeface="Arial"/>
                        </a:rPr>
                        <a:t> der Progression</a:t>
                      </a: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EAFFF5"/>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Erfordert Glukosebelastung und 2-5 Blutabnahmen über einen Zeitraum von zwei Stunden</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EAFFF5"/>
                    </a:solidFill>
                  </a:tcPr>
                </a:tc>
                <a:extLst>
                  <a:ext uri="{0D108BD9-81ED-4DB2-BD59-A6C34878D82A}">
                    <a16:rowId xmlns:a16="http://schemas.microsoft.com/office/drawing/2014/main" val="2133994521"/>
                  </a:ext>
                </a:extLst>
              </a:tr>
              <a:tr h="384530">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r>
                        <a:rPr lang="en-US" sz="1100" b="1" i="0" kern="1200" noProof="0" dirty="0" err="1">
                          <a:solidFill>
                            <a:schemeClr val="bg1"/>
                          </a:solidFill>
                          <a:latin typeface="+mn-lt"/>
                          <a:ea typeface="+mn-ea"/>
                          <a:cs typeface="Arial"/>
                        </a:rPr>
                        <a:t>Zufalls</a:t>
                      </a:r>
                      <a:r>
                        <a:rPr lang="en-US" sz="1100" b="1" i="0" kern="1200" noProof="0" dirty="0">
                          <a:solidFill>
                            <a:schemeClr val="bg1"/>
                          </a:solidFill>
                          <a:latin typeface="+mn-lt"/>
                          <a:ea typeface="+mn-ea"/>
                          <a:cs typeface="Arial"/>
                        </a:rPr>
                        <a:t>-PG</a:t>
                      </a:r>
                    </a:p>
                  </a:txBody>
                  <a:tcPr marL="67500" marR="37800" marT="81000" marB="67500">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D1CC"/>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Einmalige</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Probennahme</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Niedrige</a:t>
                      </a:r>
                      <a:r>
                        <a:rPr lang="en-US" sz="900" b="0" kern="1200" baseline="0" noProof="0" dirty="0">
                          <a:solidFill>
                            <a:schemeClr val="tx1"/>
                          </a:solidFill>
                          <a:latin typeface="+mn-lt"/>
                          <a:ea typeface="+mn-ea"/>
                          <a:cs typeface="Arial"/>
                        </a:rPr>
                        <a:t> Kosten</a:t>
                      </a: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D2FFEA"/>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Erfordert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eine</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Blutabnahme</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oder</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einen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Fingerstich</a:t>
                      </a:r>
                      <a:r>
                        <a:rPr lang="en-US" sz="900" b="0" kern="1200" baseline="0" noProof="0" dirty="0">
                          <a:solidFill>
                            <a:schemeClr val="tx1"/>
                          </a:solidFill>
                          <a:latin typeface="+mn-lt"/>
                          <a:ea typeface="+mn-ea"/>
                          <a:cs typeface="Arial"/>
                        </a:rPr>
                        <a:t>-Test</a:t>
                      </a: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D2FFEA"/>
                    </a:solidFill>
                  </a:tcPr>
                </a:tc>
                <a:extLst>
                  <a:ext uri="{0D108BD9-81ED-4DB2-BD59-A6C34878D82A}">
                    <a16:rowId xmlns:a16="http://schemas.microsoft.com/office/drawing/2014/main" val="1046433983"/>
                  </a:ext>
                </a:extLst>
              </a:tr>
              <a:tr h="501116">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r>
                        <a:rPr lang="en-US" sz="1100" b="1" i="0" kern="1200" noProof="0" dirty="0">
                          <a:solidFill>
                            <a:schemeClr val="bg1"/>
                          </a:solidFill>
                          <a:latin typeface="+mn-lt"/>
                          <a:ea typeface="+mn-ea"/>
                          <a:cs typeface="Arial"/>
                        </a:rPr>
                        <a:t>HbA</a:t>
                      </a:r>
                      <a:r>
                        <a:rPr lang="en-US" sz="1100" b="1" i="0" kern="1200" baseline="-25000" noProof="0" dirty="0">
                          <a:solidFill>
                            <a:schemeClr val="bg1"/>
                          </a:solidFill>
                          <a:latin typeface="+mn-lt"/>
                          <a:ea typeface="+mn-ea"/>
                          <a:cs typeface="Arial"/>
                        </a:rPr>
                        <a:t>1c</a:t>
                      </a:r>
                    </a:p>
                  </a:txBody>
                  <a:tcPr marL="67500" marR="37800" marT="81000" marB="67500">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D1CC"/>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Spezifisch</a:t>
                      </a:r>
                      <a:r>
                        <a:rPr lang="en-US" sz="900" b="0" kern="1200" baseline="0" noProof="0" dirty="0">
                          <a:solidFill>
                            <a:schemeClr val="tx1"/>
                          </a:solidFill>
                          <a:latin typeface="+mn-lt"/>
                          <a:ea typeface="+mn-ea"/>
                          <a:cs typeface="Arial"/>
                        </a:rPr>
                        <a:t> für die Diagnose von T1D Stadium 3</a:t>
                      </a: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Longitudinaler</a:t>
                      </a:r>
                      <a:r>
                        <a:rPr lang="en-US" sz="900" b="0" kern="1200" baseline="0" noProof="0" dirty="0">
                          <a:solidFill>
                            <a:schemeClr val="tx1"/>
                          </a:solidFill>
                          <a:latin typeface="+mn-lt"/>
                          <a:ea typeface="+mn-ea"/>
                          <a:cs typeface="Arial"/>
                        </a:rPr>
                        <a:t> HbA</a:t>
                      </a:r>
                      <a:r>
                        <a:rPr lang="en-US" sz="900" b="0" kern="1200" baseline="-25000" noProof="0" dirty="0">
                          <a:solidFill>
                            <a:schemeClr val="tx1"/>
                          </a:solidFill>
                          <a:latin typeface="+mn-lt"/>
                          <a:ea typeface="+mn-ea"/>
                          <a:cs typeface="Arial"/>
                        </a:rPr>
                        <a:t>1c</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kann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ebenso</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aussagekräftig</a:t>
                      </a:r>
                      <a:r>
                        <a:rPr lang="en-US" sz="900" b="0" kern="1200" baseline="0" noProof="0" dirty="0">
                          <a:solidFill>
                            <a:schemeClr val="tx1"/>
                          </a:solidFill>
                          <a:latin typeface="+mn-lt"/>
                          <a:ea typeface="+mn-ea"/>
                          <a:cs typeface="Arial"/>
                        </a:rPr>
                        <a:t> sein </a:t>
                      </a:r>
                      <a:r>
                        <a:rPr lang="en-US" sz="900" b="0" kern="1200" baseline="0" noProof="0" dirty="0" err="1">
                          <a:solidFill>
                            <a:schemeClr val="tx1"/>
                          </a:solidFill>
                          <a:latin typeface="+mn-lt"/>
                          <a:ea typeface="+mn-ea"/>
                          <a:cs typeface="Arial"/>
                        </a:rPr>
                        <a:t>wie</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ein</a:t>
                      </a:r>
                      <a:r>
                        <a:rPr lang="en-US" sz="900" b="0" kern="1200" baseline="0" noProof="0" dirty="0">
                          <a:solidFill>
                            <a:schemeClr val="tx1"/>
                          </a:solidFill>
                          <a:latin typeface="+mn-lt"/>
                          <a:ea typeface="+mn-ea"/>
                          <a:cs typeface="Arial"/>
                        </a:rPr>
                        <a:t> OGTT</a:t>
                      </a: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EAFFF5"/>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Zeigt</a:t>
                      </a:r>
                      <a:r>
                        <a:rPr lang="en-US" sz="900" b="0" kern="1200" baseline="0" noProof="0" dirty="0">
                          <a:solidFill>
                            <a:schemeClr val="tx1"/>
                          </a:solidFill>
                          <a:latin typeface="+mn-lt"/>
                          <a:ea typeface="+mn-ea"/>
                          <a:cs typeface="Arial"/>
                        </a:rPr>
                        <a:t> den </a:t>
                      </a:r>
                      <a:r>
                        <a:rPr lang="en-US" sz="900" b="0" kern="1200" baseline="0" noProof="0" dirty="0" err="1">
                          <a:solidFill>
                            <a:schemeClr val="tx1"/>
                          </a:solidFill>
                          <a:latin typeface="+mn-lt"/>
                          <a:ea typeface="+mn-ea"/>
                          <a:cs typeface="Arial"/>
                        </a:rPr>
                        <a:t>mittleren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Glukosewert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über</a:t>
                      </a:r>
                      <a:r>
                        <a:rPr lang="en-US" sz="900" b="0" kern="1200" baseline="0" noProof="0" dirty="0">
                          <a:solidFill>
                            <a:schemeClr val="tx1"/>
                          </a:solidFill>
                          <a:latin typeface="+mn-lt"/>
                          <a:ea typeface="+mn-ea"/>
                          <a:cs typeface="Arial"/>
                        </a:rPr>
                        <a:t> 3 </a:t>
                      </a:r>
                      <a:r>
                        <a:rPr lang="en-US" sz="900" b="0" kern="1200" baseline="0" noProof="0" dirty="0" err="1">
                          <a:solidFill>
                            <a:schemeClr val="tx1"/>
                          </a:solidFill>
                          <a:latin typeface="+mn-lt"/>
                          <a:ea typeface="+mn-ea"/>
                          <a:cs typeface="Arial"/>
                        </a:rPr>
                        <a:t>Monate</a:t>
                      </a:r>
                      <a:r>
                        <a:rPr lang="en-US" sz="900" b="0" kern="1200" baseline="0" noProof="0" dirty="0">
                          <a:solidFill>
                            <a:schemeClr val="tx1"/>
                          </a:solidFill>
                          <a:latin typeface="+mn-lt"/>
                          <a:ea typeface="+mn-ea"/>
                          <a:cs typeface="Arial"/>
                        </a:rPr>
                        <a:t> an</a:t>
                      </a:r>
                    </a:p>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Kann durch Alter und andere Erkrankungen beeinflusst werden</a:t>
                      </a: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a:solidFill>
                            <a:schemeClr val="tx1"/>
                          </a:solidFill>
                          <a:latin typeface="+mn-lt"/>
                          <a:ea typeface="+mn-ea"/>
                          <a:cs typeface="Arial"/>
                        </a:rPr>
                        <a:t>Nicht für die </a:t>
                      </a:r>
                      <a:r>
                        <a:rPr lang="en-US" sz="900" b="0" kern="1200" baseline="0" noProof="0" dirty="0" err="1">
                          <a:solidFill>
                            <a:schemeClr val="tx1"/>
                          </a:solidFill>
                          <a:latin typeface="+mn-lt"/>
                          <a:ea typeface="+mn-ea"/>
                          <a:cs typeface="Arial"/>
                        </a:rPr>
                        <a:t>Verwendung</a:t>
                      </a:r>
                      <a:r>
                        <a:rPr lang="en-US" sz="900" b="0" kern="1200" baseline="0" noProof="0" dirty="0">
                          <a:solidFill>
                            <a:schemeClr val="tx1"/>
                          </a:solidFill>
                          <a:latin typeface="+mn-lt"/>
                          <a:ea typeface="+mn-ea"/>
                          <a:cs typeface="Arial"/>
                        </a:rPr>
                        <a:t> zu Hause </a:t>
                      </a:r>
                      <a:r>
                        <a:rPr lang="en-US" sz="900" b="0" kern="1200" baseline="0" noProof="0" dirty="0" err="1">
                          <a:solidFill>
                            <a:schemeClr val="tx1"/>
                          </a:solidFill>
                          <a:latin typeface="+mn-lt"/>
                          <a:ea typeface="+mn-ea"/>
                          <a:cs typeface="Arial"/>
                        </a:rPr>
                        <a:t>geeignet</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EAFFF5"/>
                    </a:solidFill>
                  </a:tcPr>
                </a:tc>
                <a:extLst>
                  <a:ext uri="{0D108BD9-81ED-4DB2-BD59-A6C34878D82A}">
                    <a16:rowId xmlns:a16="http://schemas.microsoft.com/office/drawing/2014/main" val="3816914455"/>
                  </a:ext>
                </a:extLst>
              </a:tr>
              <a:tr h="734288">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r>
                        <a:rPr lang="en-US" sz="1100" b="1" i="0" kern="1200" noProof="0">
                          <a:solidFill>
                            <a:schemeClr val="bg1"/>
                          </a:solidFill>
                          <a:latin typeface="+mn-lt"/>
                          <a:ea typeface="+mn-ea"/>
                          <a:cs typeface="Arial"/>
                        </a:rPr>
                        <a:t>CGM</a:t>
                      </a:r>
                    </a:p>
                  </a:txBody>
                  <a:tcPr marL="67500" marR="37800" marT="81000" marB="67500">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D1CC"/>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a:solidFill>
                            <a:schemeClr val="tx1"/>
                          </a:solidFill>
                          <a:latin typeface="+mn-lt"/>
                          <a:ea typeface="+mn-ea"/>
                          <a:cs typeface="Arial"/>
                        </a:rPr>
                        <a:t>Kann zu Hause </a:t>
                      </a:r>
                      <a:r>
                        <a:rPr lang="en-US" sz="900" b="0" kern="1200" baseline="0" noProof="0" dirty="0" err="1">
                          <a:solidFill>
                            <a:schemeClr val="tx1"/>
                          </a:solidFill>
                          <a:latin typeface="+mn-lt"/>
                          <a:ea typeface="+mn-ea"/>
                          <a:cs typeface="Arial"/>
                        </a:rPr>
                        <a:t>verwendet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werden</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a:solidFill>
                            <a:schemeClr val="tx1"/>
                          </a:solidFill>
                          <a:latin typeface="+mn-lt"/>
                          <a:ea typeface="+mn-ea"/>
                          <a:cs typeface="Arial"/>
                        </a:rPr>
                        <a:t>Kann in </a:t>
                      </a:r>
                      <a:r>
                        <a:rPr lang="en-US" sz="900" b="0" kern="1200" baseline="0" noProof="0" dirty="0" err="1">
                          <a:solidFill>
                            <a:schemeClr val="tx1"/>
                          </a:solidFill>
                          <a:latin typeface="+mn-lt"/>
                          <a:ea typeface="+mn-ea"/>
                          <a:cs typeface="Arial"/>
                        </a:rPr>
                        <a:t>einigen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Regionen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zur</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Überprüfung</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nur</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durch</a:t>
                      </a:r>
                      <a:r>
                        <a:rPr lang="en-US" sz="900" b="0" kern="1200" baseline="0" noProof="0" dirty="0">
                          <a:solidFill>
                            <a:schemeClr val="tx1"/>
                          </a:solidFill>
                          <a:latin typeface="+mn-lt"/>
                          <a:ea typeface="+mn-ea"/>
                          <a:cs typeface="Arial"/>
                        </a:rPr>
                        <a:t> den Arzt </a:t>
                      </a:r>
                      <a:r>
                        <a:rPr lang="en-US" sz="900" b="0" kern="1200" baseline="0" noProof="0" dirty="0" err="1">
                          <a:solidFill>
                            <a:schemeClr val="tx1"/>
                          </a:solidFill>
                          <a:latin typeface="+mn-lt"/>
                          <a:ea typeface="+mn-ea"/>
                          <a:cs typeface="Arial"/>
                        </a:rPr>
                        <a:t>ausgeblendet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werden</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Optimale Tragedauer eines CGM-Geräts wurde für Menschen mit T1D validiert</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D2FFEA"/>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Risiko</a:t>
                      </a:r>
                      <a:r>
                        <a:rPr lang="en-US" sz="900" b="0" kern="1200" baseline="0" noProof="0" dirty="0">
                          <a:solidFill>
                            <a:schemeClr val="tx1"/>
                          </a:solidFill>
                          <a:latin typeface="+mn-lt"/>
                          <a:ea typeface="+mn-ea"/>
                          <a:cs typeface="Arial"/>
                        </a:rPr>
                        <a:t> von </a:t>
                      </a:r>
                      <a:r>
                        <a:rPr lang="en-US" sz="900" b="0" kern="1200" baseline="0" noProof="0" dirty="0" err="1">
                          <a:solidFill>
                            <a:schemeClr val="tx1"/>
                          </a:solidFill>
                          <a:latin typeface="+mn-lt"/>
                          <a:ea typeface="+mn-ea"/>
                          <a:cs typeface="Arial"/>
                        </a:rPr>
                        <a:t>Ängsten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bei</a:t>
                      </a:r>
                      <a:r>
                        <a:rPr lang="en-US" sz="900" b="0" kern="1200" baseline="0" noProof="0" dirty="0">
                          <a:solidFill>
                            <a:schemeClr val="tx1"/>
                          </a:solidFill>
                          <a:latin typeface="+mn-lt"/>
                          <a:ea typeface="+mn-ea"/>
                          <a:cs typeface="Arial"/>
                        </a:rPr>
                        <a:t> nicht-</a:t>
                      </a:r>
                      <a:r>
                        <a:rPr lang="en-US" sz="900" b="0" kern="1200" baseline="0" noProof="0" dirty="0" err="1">
                          <a:solidFill>
                            <a:schemeClr val="tx1"/>
                          </a:solidFill>
                          <a:latin typeface="+mn-lt"/>
                          <a:ea typeface="+mn-ea"/>
                          <a:cs typeface="Arial"/>
                        </a:rPr>
                        <a:t>verblindeten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Anwendern</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Erfordert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Schulung</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Viele Hausärzte sind mit der Interpretation nicht vertraut</a:t>
                      </a: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a:solidFill>
                            <a:schemeClr val="tx1"/>
                          </a:solidFill>
                          <a:latin typeface="+mn-lt"/>
                          <a:ea typeface="+mn-ea"/>
                          <a:cs typeface="Arial"/>
                        </a:rPr>
                        <a:t>Kosten- und </a:t>
                      </a:r>
                      <a:r>
                        <a:rPr lang="en-US" sz="900" b="0" kern="1200" baseline="0" noProof="0" dirty="0" err="1">
                          <a:solidFill>
                            <a:schemeClr val="tx1"/>
                          </a:solidFill>
                          <a:latin typeface="+mn-lt"/>
                          <a:ea typeface="+mn-ea"/>
                          <a:cs typeface="Arial"/>
                        </a:rPr>
                        <a:t>Zugangsprobleme</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Tragedauer</a:t>
                      </a:r>
                      <a:r>
                        <a:rPr lang="en-US" sz="900" b="0" kern="1200" baseline="0" noProof="0" dirty="0">
                          <a:solidFill>
                            <a:schemeClr val="tx1"/>
                          </a:solidFill>
                          <a:latin typeface="+mn-lt"/>
                          <a:ea typeface="+mn-ea"/>
                          <a:cs typeface="Arial"/>
                        </a:rPr>
                        <a:t> für T1D-Frühstadien nicht </a:t>
                      </a:r>
                      <a:r>
                        <a:rPr lang="en-US" sz="900" b="0" kern="1200" baseline="0" noProof="0" dirty="0" err="1">
                          <a:solidFill>
                            <a:schemeClr val="tx1"/>
                          </a:solidFill>
                          <a:latin typeface="+mn-lt"/>
                          <a:ea typeface="+mn-ea"/>
                          <a:cs typeface="Arial"/>
                        </a:rPr>
                        <a:t>validiert</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D2FFEA"/>
                    </a:solidFill>
                  </a:tcPr>
                </a:tc>
                <a:extLst>
                  <a:ext uri="{0D108BD9-81ED-4DB2-BD59-A6C34878D82A}">
                    <a16:rowId xmlns:a16="http://schemas.microsoft.com/office/drawing/2014/main" val="4083950430"/>
                  </a:ext>
                </a:extLst>
              </a:tr>
              <a:tr h="501116">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r>
                        <a:rPr lang="en-US" sz="1100" b="1" i="0" kern="1200" noProof="0">
                          <a:solidFill>
                            <a:schemeClr val="bg1"/>
                          </a:solidFill>
                          <a:latin typeface="+mn-lt"/>
                          <a:ea typeface="+mn-ea"/>
                          <a:cs typeface="Arial"/>
                        </a:rPr>
                        <a:t>SMBG</a:t>
                      </a:r>
                    </a:p>
                  </a:txBody>
                  <a:tcPr marL="67500" marR="37800" marT="81000" marB="67500">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D1CC"/>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Einfach</a:t>
                      </a:r>
                      <a:r>
                        <a:rPr lang="en-US" sz="900" b="0" kern="1200" baseline="0" noProof="0" dirty="0">
                          <a:solidFill>
                            <a:schemeClr val="tx1"/>
                          </a:solidFill>
                          <a:latin typeface="+mn-lt"/>
                          <a:ea typeface="+mn-ea"/>
                          <a:cs typeface="Arial"/>
                        </a:rPr>
                        <a:t> zu Hause </a:t>
                      </a:r>
                      <a:r>
                        <a:rPr lang="en-US" sz="900" b="0" kern="1200" baseline="0" noProof="0" dirty="0" err="1">
                          <a:solidFill>
                            <a:schemeClr val="tx1"/>
                          </a:solidFill>
                          <a:latin typeface="+mn-lt"/>
                          <a:ea typeface="+mn-ea"/>
                          <a:cs typeface="Arial"/>
                        </a:rPr>
                        <a:t>anzuwenden</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Vergleichsweise</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kostengünstig</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Unangenehm</a:t>
                      </a:r>
                      <a:r>
                        <a:rPr lang="en-US" sz="900" b="0" kern="1200" baseline="0" noProof="0" dirty="0">
                          <a:solidFill>
                            <a:schemeClr val="tx1"/>
                          </a:solidFill>
                          <a:latin typeface="+mn-lt"/>
                          <a:ea typeface="+mn-ea"/>
                          <a:cs typeface="Arial"/>
                        </a:rPr>
                        <a:t> für </a:t>
                      </a:r>
                      <a:r>
                        <a:rPr lang="en-US" sz="900" b="0" kern="1200" baseline="0" noProof="0" dirty="0" err="1">
                          <a:solidFill>
                            <a:schemeClr val="tx1"/>
                          </a:solidFill>
                          <a:latin typeface="+mn-lt"/>
                          <a:ea typeface="+mn-ea"/>
                          <a:cs typeface="Arial"/>
                        </a:rPr>
                        <a:t>Anwender</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Optimales</a:t>
                      </a:r>
                      <a:r>
                        <a:rPr lang="en-US" sz="900" b="0" kern="1200" baseline="0" noProof="0" dirty="0">
                          <a:solidFill>
                            <a:schemeClr val="tx1"/>
                          </a:solidFill>
                          <a:latin typeface="+mn-lt"/>
                          <a:ea typeface="+mn-ea"/>
                          <a:cs typeface="Arial"/>
                        </a:rPr>
                        <a:t> Timing und </a:t>
                      </a:r>
                      <a:r>
                        <a:rPr lang="en-US" sz="900" b="0" kern="1200" baseline="0" noProof="0" dirty="0" err="1">
                          <a:solidFill>
                            <a:schemeClr val="tx1"/>
                          </a:solidFill>
                          <a:latin typeface="+mn-lt"/>
                          <a:ea typeface="+mn-ea"/>
                          <a:cs typeface="Arial"/>
                        </a:rPr>
                        <a:t>optimale</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Häufigkeit</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sind</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noch</a:t>
                      </a:r>
                      <a:r>
                        <a:rPr lang="en-US" sz="900" b="0" kern="1200" baseline="0" noProof="0" dirty="0">
                          <a:solidFill>
                            <a:schemeClr val="tx1"/>
                          </a:solidFill>
                          <a:latin typeface="+mn-lt"/>
                          <a:ea typeface="+mn-ea"/>
                          <a:cs typeface="Arial"/>
                        </a:rPr>
                        <a:t> nicht </a:t>
                      </a:r>
                      <a:r>
                        <a:rPr lang="en-US" sz="900" b="0" kern="1200" baseline="0" noProof="0" dirty="0" err="1">
                          <a:solidFill>
                            <a:schemeClr val="tx1"/>
                          </a:solidFill>
                          <a:latin typeface="+mn-lt"/>
                          <a:ea typeface="+mn-ea"/>
                          <a:cs typeface="Arial"/>
                        </a:rPr>
                        <a:t>festgelegt</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en-US" sz="900" b="0" kern="1200" baseline="0" noProof="0" dirty="0">
                          <a:solidFill>
                            <a:schemeClr val="tx1"/>
                          </a:solidFill>
                          <a:latin typeface="+mn-lt"/>
                          <a:ea typeface="+mn-ea"/>
                          <a:cs typeface="Arial"/>
                        </a:rPr>
                        <a:t>Weniger </a:t>
                      </a:r>
                      <a:r>
                        <a:rPr lang="en-US" sz="900" b="0" kern="1200" baseline="0" noProof="0" dirty="0" err="1">
                          <a:solidFill>
                            <a:schemeClr val="tx1"/>
                          </a:solidFill>
                          <a:latin typeface="+mn-lt"/>
                          <a:ea typeface="+mn-ea"/>
                          <a:cs typeface="Arial"/>
                        </a:rPr>
                        <a:t>zuverlässig</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bei</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extremen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Blutzuckerwerten</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410011723"/>
                  </a:ext>
                </a:extLst>
              </a:tr>
              <a:tr h="617702">
                <a:tc>
                  <a:txBody>
                    <a:bodyPr/>
                    <a:lstStyle>
                      <a:lvl1pPr marL="0" algn="l" defTabSz="685800" rtl="0" eaLnBrk="1" latinLnBrk="0" hangingPunct="1">
                        <a:defRPr sz="1350" b="1" kern="1200">
                          <a:solidFill>
                            <a:schemeClr val="lt1"/>
                          </a:solidFill>
                          <a:latin typeface="Poppins"/>
                        </a:defRPr>
                      </a:lvl1pPr>
                      <a:lvl2pPr marL="342900" algn="l" defTabSz="685800" rtl="0" eaLnBrk="1" latinLnBrk="0" hangingPunct="1">
                        <a:defRPr sz="1350" b="1" kern="1200">
                          <a:solidFill>
                            <a:schemeClr val="lt1"/>
                          </a:solidFill>
                          <a:latin typeface="Poppins"/>
                        </a:defRPr>
                      </a:lvl2pPr>
                      <a:lvl3pPr marL="685800" algn="l" defTabSz="685800" rtl="0" eaLnBrk="1" latinLnBrk="0" hangingPunct="1">
                        <a:defRPr sz="1350" b="1" kern="1200">
                          <a:solidFill>
                            <a:schemeClr val="lt1"/>
                          </a:solidFill>
                          <a:latin typeface="Poppins"/>
                        </a:defRPr>
                      </a:lvl3pPr>
                      <a:lvl4pPr marL="1028700" algn="l" defTabSz="685800" rtl="0" eaLnBrk="1" latinLnBrk="0" hangingPunct="1">
                        <a:defRPr sz="1350" b="1" kern="1200">
                          <a:solidFill>
                            <a:schemeClr val="lt1"/>
                          </a:solidFill>
                          <a:latin typeface="Poppins"/>
                        </a:defRPr>
                      </a:lvl4pPr>
                      <a:lvl5pPr marL="1371600" algn="l" defTabSz="685800" rtl="0" eaLnBrk="1" latinLnBrk="0" hangingPunct="1">
                        <a:defRPr sz="1350" b="1" kern="1200">
                          <a:solidFill>
                            <a:schemeClr val="lt1"/>
                          </a:solidFill>
                          <a:latin typeface="Poppins"/>
                        </a:defRPr>
                      </a:lvl5pPr>
                      <a:lvl6pPr marL="1714500" algn="l" defTabSz="685800" rtl="0" eaLnBrk="1" latinLnBrk="0" hangingPunct="1">
                        <a:defRPr sz="1350" b="1" kern="1200">
                          <a:solidFill>
                            <a:schemeClr val="lt1"/>
                          </a:solidFill>
                          <a:latin typeface="Poppins"/>
                        </a:defRPr>
                      </a:lvl6pPr>
                      <a:lvl7pPr marL="2057400" algn="l" defTabSz="685800" rtl="0" eaLnBrk="1" latinLnBrk="0" hangingPunct="1">
                        <a:defRPr sz="1350" b="1" kern="1200">
                          <a:solidFill>
                            <a:schemeClr val="lt1"/>
                          </a:solidFill>
                          <a:latin typeface="Poppins"/>
                        </a:defRPr>
                      </a:lvl7pPr>
                      <a:lvl8pPr marL="2400300" algn="l" defTabSz="685800" rtl="0" eaLnBrk="1" latinLnBrk="0" hangingPunct="1">
                        <a:defRPr sz="1350" b="1" kern="1200">
                          <a:solidFill>
                            <a:schemeClr val="lt1"/>
                          </a:solidFill>
                          <a:latin typeface="Poppins"/>
                        </a:defRPr>
                      </a:lvl8pPr>
                      <a:lvl9pPr marL="2743200" algn="l" defTabSz="685800" rtl="0" eaLnBrk="1" latinLnBrk="0" hangingPunct="1">
                        <a:defRPr sz="1350" b="1" kern="1200">
                          <a:solidFill>
                            <a:schemeClr val="lt1"/>
                          </a:solidFill>
                          <a:latin typeface="Poppins"/>
                        </a:defRPr>
                      </a:lvl9pPr>
                    </a:lstStyle>
                    <a:p>
                      <a:pPr marL="0" marR="0" lvl="1" indent="0" algn="l" defTabSz="914400" rtl="0" eaLnBrk="1" latinLnBrk="0" hangingPunct="1">
                        <a:lnSpc>
                          <a:spcPct val="85000"/>
                        </a:lnSpc>
                        <a:spcBef>
                          <a:spcPts val="0"/>
                        </a:spcBef>
                        <a:spcAft>
                          <a:spcPts val="0"/>
                        </a:spcAft>
                        <a:tabLst/>
                      </a:pPr>
                      <a:r>
                        <a:rPr lang="en-US" sz="1100" b="1" i="0" kern="1200" noProof="0" dirty="0">
                          <a:solidFill>
                            <a:schemeClr val="bg1"/>
                          </a:solidFill>
                          <a:latin typeface="+mn-lt"/>
                          <a:ea typeface="+mn-ea"/>
                          <a:cs typeface="Arial"/>
                        </a:rPr>
                        <a:t>C-</a:t>
                      </a:r>
                      <a:r>
                        <a:rPr lang="en-US" sz="1100" b="1" i="0" kern="1200" noProof="0" dirty="0" err="1">
                          <a:solidFill>
                            <a:schemeClr val="bg1"/>
                          </a:solidFill>
                          <a:latin typeface="+mn-lt"/>
                          <a:ea typeface="+mn-ea"/>
                          <a:cs typeface="Arial"/>
                        </a:rPr>
                        <a:t>Peptid</a:t>
                      </a:r>
                      <a:endParaRPr lang="en-US" sz="1100" b="1" i="0" kern="1200" noProof="0" dirty="0">
                        <a:solidFill>
                          <a:schemeClr val="bg1"/>
                        </a:solidFill>
                        <a:latin typeface="+mn-lt"/>
                        <a:ea typeface="+mn-ea"/>
                        <a:cs typeface="Arial"/>
                      </a:endParaRPr>
                    </a:p>
                  </a:txBody>
                  <a:tcPr marL="67500" marR="37800" marT="81000" marB="67500">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00D1CC"/>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err="1">
                          <a:solidFill>
                            <a:schemeClr val="tx1"/>
                          </a:solidFill>
                          <a:latin typeface="+mn-lt"/>
                          <a:ea typeface="+mn-ea"/>
                          <a:cs typeface="Arial"/>
                        </a:rPr>
                        <a:t>Validiertes</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Maß</a:t>
                      </a:r>
                      <a:r>
                        <a:rPr lang="en-US" sz="900" b="0" kern="1200" baseline="0" noProof="0" dirty="0">
                          <a:solidFill>
                            <a:schemeClr val="tx1"/>
                          </a:solidFill>
                          <a:latin typeface="+mn-lt"/>
                          <a:ea typeface="+mn-ea"/>
                          <a:cs typeface="Arial"/>
                        </a:rPr>
                        <a:t> für die </a:t>
                      </a:r>
                      <a:r>
                        <a:rPr lang="en-US" sz="900" b="0" kern="1200" baseline="0" noProof="0" dirty="0" err="1">
                          <a:solidFill>
                            <a:schemeClr val="tx1"/>
                          </a:solidFill>
                          <a:latin typeface="+mn-lt"/>
                          <a:ea typeface="+mn-ea"/>
                          <a:cs typeface="Arial"/>
                        </a:rPr>
                        <a:t>Betazellfunktion</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Wertvoll für die Beurteilung der Insulinproduktion in wissenschaftlichen Studien</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D2FFEA"/>
                    </a:solidFill>
                  </a:tcPr>
                </a:tc>
                <a:tc>
                  <a:txBody>
                    <a:bodyPr/>
                    <a:lstStyle>
                      <a:lvl1pPr marL="0" algn="l" defTabSz="685800" rtl="0" eaLnBrk="1" latinLnBrk="0" hangingPunct="1">
                        <a:defRPr sz="1350" kern="1200">
                          <a:solidFill>
                            <a:schemeClr val="dk1"/>
                          </a:solidFill>
                          <a:latin typeface="Poppins"/>
                        </a:defRPr>
                      </a:lvl1pPr>
                      <a:lvl2pPr marL="342900" algn="l" defTabSz="685800" rtl="0" eaLnBrk="1" latinLnBrk="0" hangingPunct="1">
                        <a:defRPr sz="1350" kern="1200">
                          <a:solidFill>
                            <a:schemeClr val="dk1"/>
                          </a:solidFill>
                          <a:latin typeface="Poppins"/>
                        </a:defRPr>
                      </a:lvl2pPr>
                      <a:lvl3pPr marL="685800" algn="l" defTabSz="685800" rtl="0" eaLnBrk="1" latinLnBrk="0" hangingPunct="1">
                        <a:defRPr sz="1350" kern="1200">
                          <a:solidFill>
                            <a:schemeClr val="dk1"/>
                          </a:solidFill>
                          <a:latin typeface="Poppins"/>
                        </a:defRPr>
                      </a:lvl3pPr>
                      <a:lvl4pPr marL="1028700" algn="l" defTabSz="685800" rtl="0" eaLnBrk="1" latinLnBrk="0" hangingPunct="1">
                        <a:defRPr sz="1350" kern="1200">
                          <a:solidFill>
                            <a:schemeClr val="dk1"/>
                          </a:solidFill>
                          <a:latin typeface="Poppins"/>
                        </a:defRPr>
                      </a:lvl4pPr>
                      <a:lvl5pPr marL="1371600" algn="l" defTabSz="685800" rtl="0" eaLnBrk="1" latinLnBrk="0" hangingPunct="1">
                        <a:defRPr sz="1350" kern="1200">
                          <a:solidFill>
                            <a:schemeClr val="dk1"/>
                          </a:solidFill>
                          <a:latin typeface="Poppins"/>
                        </a:defRPr>
                      </a:lvl5pPr>
                      <a:lvl6pPr marL="1714500" algn="l" defTabSz="685800" rtl="0" eaLnBrk="1" latinLnBrk="0" hangingPunct="1">
                        <a:defRPr sz="1350" kern="1200">
                          <a:solidFill>
                            <a:schemeClr val="dk1"/>
                          </a:solidFill>
                          <a:latin typeface="Poppins"/>
                        </a:defRPr>
                      </a:lvl6pPr>
                      <a:lvl7pPr marL="2057400" algn="l" defTabSz="685800" rtl="0" eaLnBrk="1" latinLnBrk="0" hangingPunct="1">
                        <a:defRPr sz="1350" kern="1200">
                          <a:solidFill>
                            <a:schemeClr val="dk1"/>
                          </a:solidFill>
                          <a:latin typeface="Poppins"/>
                        </a:defRPr>
                      </a:lvl7pPr>
                      <a:lvl8pPr marL="2400300" algn="l" defTabSz="685800" rtl="0" eaLnBrk="1" latinLnBrk="0" hangingPunct="1">
                        <a:defRPr sz="1350" kern="1200">
                          <a:solidFill>
                            <a:schemeClr val="dk1"/>
                          </a:solidFill>
                          <a:latin typeface="Poppins"/>
                        </a:defRPr>
                      </a:lvl8pPr>
                      <a:lvl9pPr marL="2743200" algn="l" defTabSz="685800" rtl="0" eaLnBrk="1" latinLnBrk="0" hangingPunct="1">
                        <a:defRPr sz="1350" kern="1200">
                          <a:solidFill>
                            <a:schemeClr val="dk1"/>
                          </a:solidFill>
                          <a:latin typeface="Poppins"/>
                        </a:defRPr>
                      </a:lvl9pPr>
                    </a:lstStyle>
                    <a:p>
                      <a:pPr marL="114300" indent="-114300" algn="l" defTabSz="914400" rtl="0" eaLnBrk="1" latinLnBrk="0" hangingPunct="1">
                        <a:lnSpc>
                          <a:spcPct val="85000"/>
                        </a:lnSpc>
                        <a:buFont typeface="Arial" panose="020B0604020202020204" pitchFamily="34" charset="0"/>
                        <a:buChar char="•"/>
                      </a:pPr>
                      <a:r>
                        <a:rPr lang="en-US" sz="900" b="0" kern="1200" baseline="0" noProof="0" dirty="0">
                          <a:solidFill>
                            <a:schemeClr val="tx1"/>
                          </a:solidFill>
                          <a:latin typeface="+mn-lt"/>
                          <a:ea typeface="+mn-ea"/>
                          <a:cs typeface="Arial"/>
                        </a:rPr>
                        <a:t>Weniger </a:t>
                      </a:r>
                      <a:r>
                        <a:rPr lang="en-US" sz="900" b="0" kern="1200" baseline="0" noProof="0" dirty="0" err="1">
                          <a:solidFill>
                            <a:schemeClr val="tx1"/>
                          </a:solidFill>
                          <a:latin typeface="+mn-lt"/>
                          <a:ea typeface="+mn-ea"/>
                          <a:cs typeface="Arial"/>
                        </a:rPr>
                        <a:t>zuverlässig</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bei</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extremen</a:t>
                      </a:r>
                      <a:r>
                        <a:rPr lang="en-US" sz="900" b="0" kern="1200" baseline="0" noProof="0" dirty="0">
                          <a:solidFill>
                            <a:schemeClr val="tx1"/>
                          </a:solidFill>
                          <a:latin typeface="+mn-lt"/>
                          <a:ea typeface="+mn-ea"/>
                          <a:cs typeface="Arial"/>
                        </a:rPr>
                        <a:t> </a:t>
                      </a:r>
                      <a:r>
                        <a:rPr lang="en-US" sz="900" b="0" kern="1200" baseline="0" noProof="0" dirty="0" err="1">
                          <a:solidFill>
                            <a:schemeClr val="tx1"/>
                          </a:solidFill>
                          <a:latin typeface="+mn-lt"/>
                          <a:ea typeface="+mn-ea"/>
                          <a:cs typeface="Arial"/>
                        </a:rPr>
                        <a:t>Blutzuckerwerten</a:t>
                      </a:r>
                      <a:endParaRPr lang="en-US" sz="900" b="0" kern="1200" baseline="0" noProof="0" dirty="0">
                        <a:solidFill>
                          <a:schemeClr val="tx1"/>
                        </a:solidFill>
                        <a:latin typeface="+mn-lt"/>
                        <a:ea typeface="+mn-ea"/>
                        <a:cs typeface="Arial"/>
                      </a:endParaRPr>
                    </a:p>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Großer Streubereich der Werte bei der Diagnose</a:t>
                      </a:r>
                    </a:p>
                    <a:p>
                      <a:pPr marL="114300" indent="-114300" algn="l" defTabSz="914400" rtl="0" eaLnBrk="1" latinLnBrk="0" hangingPunct="1">
                        <a:lnSpc>
                          <a:spcPct val="85000"/>
                        </a:lnSpc>
                        <a:buFont typeface="Arial" panose="020B0604020202020204" pitchFamily="34" charset="0"/>
                        <a:buChar char="•"/>
                      </a:pPr>
                      <a:r>
                        <a:rPr lang="de-DE" sz="900" b="0" kern="1200" baseline="0" noProof="0" dirty="0">
                          <a:solidFill>
                            <a:schemeClr val="tx1"/>
                          </a:solidFill>
                          <a:latin typeface="+mn-lt"/>
                          <a:ea typeface="+mn-ea"/>
                          <a:cs typeface="Arial"/>
                        </a:rPr>
                        <a:t>Das Vorhandensein von C-Peptid allein schließt T1D nicht aus und ist nicht hilfreich für die Stadieneinteilung</a:t>
                      </a:r>
                      <a:endParaRPr lang="en-US" sz="900" b="0" kern="1200" baseline="0" noProof="0" dirty="0">
                        <a:solidFill>
                          <a:schemeClr val="tx1"/>
                        </a:solidFill>
                        <a:latin typeface="+mn-lt"/>
                        <a:ea typeface="+mn-ea"/>
                        <a:cs typeface="Arial"/>
                      </a:endParaRPr>
                    </a:p>
                  </a:txBody>
                  <a:tcPr marL="54000" marR="37800" marT="81000" marB="675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D1CC"/>
                      </a:solidFill>
                      <a:prstDash val="solid"/>
                      <a:round/>
                      <a:headEnd type="none" w="med" len="med"/>
                      <a:tailEnd type="none" w="med" len="med"/>
                    </a:lnT>
                    <a:lnB w="12700" cap="flat" cmpd="sng" algn="ctr">
                      <a:solidFill>
                        <a:srgbClr val="00D1CC"/>
                      </a:solidFill>
                      <a:prstDash val="solid"/>
                      <a:round/>
                      <a:headEnd type="none" w="med" len="med"/>
                      <a:tailEnd type="none" w="med" len="med"/>
                    </a:lnB>
                    <a:lnTlToBr w="12700" cmpd="sng">
                      <a:noFill/>
                      <a:prstDash val="solid"/>
                    </a:lnTlToBr>
                    <a:lnBlToTr w="12700" cmpd="sng">
                      <a:noFill/>
                      <a:prstDash val="solid"/>
                    </a:lnBlToTr>
                    <a:solidFill>
                      <a:srgbClr val="D2FFEA"/>
                    </a:solidFill>
                  </a:tcPr>
                </a:tc>
                <a:extLst>
                  <a:ext uri="{0D108BD9-81ED-4DB2-BD59-A6C34878D82A}">
                    <a16:rowId xmlns:a16="http://schemas.microsoft.com/office/drawing/2014/main" val="2372269896"/>
                  </a:ext>
                </a:extLst>
              </a:tr>
            </a:tbl>
          </a:graphicData>
        </a:graphic>
      </p:graphicFrame>
    </p:spTree>
    <p:extLst>
      <p:ext uri="{BB962C8B-B14F-4D97-AF65-F5344CB8AC3E}">
        <p14:creationId xmlns:p14="http://schemas.microsoft.com/office/powerpoint/2010/main" val="2121054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3EFE5B-9909-2D5F-FF8F-D78B7CBBB0D4}"/>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B2129DA6-F7B7-F3E5-6F25-1249D89C5704}"/>
              </a:ext>
            </a:extLst>
          </p:cNvPr>
          <p:cNvSpPr txBox="1">
            <a:spLocks/>
          </p:cNvSpPr>
          <p:nvPr/>
        </p:nvSpPr>
        <p:spPr>
          <a:xfrm>
            <a:off x="314408"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Die T1D-Monitoring-Häufigkeit hängt vom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IAk</a:t>
            </a:r>
            <a:r>
              <a:rPr kumimoji="0" lang="de-DE" sz="2000" b="1" i="0" u="none" strike="noStrike" kern="1200" cap="none" spc="0" normalizeH="0" baseline="0" noProof="0" dirty="0">
                <a:ln>
                  <a:noFill/>
                </a:ln>
                <a:solidFill>
                  <a:srgbClr val="7030A0"/>
                </a:solidFill>
                <a:effectLst/>
                <a:uLnTx/>
                <a:uFillTx/>
                <a:latin typeface="Verdana"/>
                <a:ea typeface="+mn-ea"/>
                <a:cs typeface="+mn-cs"/>
              </a:rPr>
              <a:t>-Status, dem Stoffwechsel-Status und dem Alter ab</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E86F6BC6-7800-E27F-00C4-2F32CE14C671}"/>
              </a:ext>
            </a:extLst>
          </p:cNvPr>
          <p:cNvSpPr txBox="1">
            <a:spLocks/>
          </p:cNvSpPr>
          <p:nvPr/>
        </p:nvSpPr>
        <p:spPr>
          <a:xfrm>
            <a:off x="437438" y="4765258"/>
            <a:ext cx="833699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IAk: Inselautoantikörper;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Phillip M </a:t>
            </a:r>
            <a:r>
              <a:rPr kumimoji="0" lang="de" sz="600" b="0" i="1" u="none" strike="noStrike" kern="1200" cap="none" spc="0" normalizeH="0" baseline="0" noProof="0" dirty="0">
                <a:ln>
                  <a:noFill/>
                </a:ln>
                <a:solidFill>
                  <a:srgbClr val="404040"/>
                </a:solidFill>
                <a:effectLst/>
                <a:uLnTx/>
                <a:uFillTx/>
                <a:latin typeface="+mn-lt"/>
                <a:ea typeface="Arial"/>
                <a:cs typeface="Arial"/>
              </a:rPr>
              <a:t>et al. </a:t>
            </a:r>
            <a:r>
              <a:rPr lang="de-DE" sz="600" i="1" dirty="0">
                <a:solidFill>
                  <a:srgbClr val="404040"/>
                </a:solidFill>
                <a:latin typeface="+mn-lt"/>
              </a:rPr>
              <a:t>Diabetes Care </a:t>
            </a:r>
            <a:r>
              <a:rPr lang="de-DE" sz="600" dirty="0">
                <a:solidFill>
                  <a:srgbClr val="404040"/>
                </a:solidFill>
                <a:latin typeface="+mn-lt"/>
              </a:rPr>
              <a:t>2024; 47: 1276–98</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557" name="Text Placeholder 14">
            <a:extLst>
              <a:ext uri="{FF2B5EF4-FFF2-40B4-BE49-F238E27FC236}">
                <a16:creationId xmlns:a16="http://schemas.microsoft.com/office/drawing/2014/main" id="{73EBA23E-D30F-8B42-42B9-B583D44DB871}"/>
              </a:ext>
            </a:extLst>
          </p:cNvPr>
          <p:cNvSpPr txBox="1">
            <a:spLocks/>
          </p:cNvSpPr>
          <p:nvPr/>
        </p:nvSpPr>
        <p:spPr>
          <a:xfrm>
            <a:off x="365760" y="841773"/>
            <a:ext cx="8408670"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1100" b="0" i="1" u="none" strike="noStrike" kern="1200" cap="none" spc="0" normalizeH="0" baseline="0" noProof="0" dirty="0">
                <a:ln>
                  <a:noFill/>
                </a:ln>
                <a:solidFill>
                  <a:srgbClr val="119693"/>
                </a:solidFill>
                <a:effectLst/>
                <a:uLnTx/>
                <a:uFillTx/>
                <a:latin typeface="+mn-lt"/>
              </a:rPr>
              <a:t>Monitoring-</a:t>
            </a:r>
            <a:r>
              <a:rPr kumimoji="0" lang="en-US" sz="1100" b="0" i="1" u="none" strike="noStrike" kern="1200" cap="none" spc="0" normalizeH="0" baseline="0" noProof="0" dirty="0" err="1">
                <a:ln>
                  <a:noFill/>
                </a:ln>
                <a:solidFill>
                  <a:srgbClr val="119693"/>
                </a:solidFill>
                <a:effectLst/>
                <a:uLnTx/>
                <a:uFillTx/>
                <a:latin typeface="+mn-lt"/>
              </a:rPr>
              <a:t>Konsensleitfaden</a:t>
            </a:r>
            <a:endParaRPr kumimoji="0" lang="en-US" sz="1100" b="0" i="1" u="none" strike="noStrike" kern="1200" cap="none" spc="0" normalizeH="0" baseline="0" noProof="0" dirty="0">
              <a:ln>
                <a:noFill/>
              </a:ln>
              <a:solidFill>
                <a:srgbClr val="119693"/>
              </a:solidFill>
              <a:effectLst/>
              <a:uLnTx/>
              <a:uFillTx/>
              <a:latin typeface="+mn-lt"/>
            </a:endParaRPr>
          </a:p>
        </p:txBody>
      </p:sp>
      <p:sp>
        <p:nvSpPr>
          <p:cNvPr id="588" name="Round Same-side Corner of Rectangle 35">
            <a:extLst>
              <a:ext uri="{FF2B5EF4-FFF2-40B4-BE49-F238E27FC236}">
                <a16:creationId xmlns:a16="http://schemas.microsoft.com/office/drawing/2014/main" id="{8D13A7B1-F0E7-5E16-3E5E-8ABD8AC1075B}"/>
              </a:ext>
            </a:extLst>
          </p:cNvPr>
          <p:cNvSpPr/>
          <p:nvPr/>
        </p:nvSpPr>
        <p:spPr>
          <a:xfrm rot="5400000">
            <a:off x="1371006" y="-176809"/>
            <a:ext cx="305990" cy="3048003"/>
          </a:xfrm>
          <a:prstGeom prst="round2SameRect">
            <a:avLst>
              <a:gd name="adj1" fmla="val 17315"/>
              <a:gd name="adj2" fmla="val 0"/>
            </a:avLst>
          </a:prstGeom>
          <a:solidFill>
            <a:srgbClr val="00D1CC"/>
          </a:solidFill>
          <a:ln w="19050" cap="flat" cmpd="sng" algn="ctr">
            <a:noFill/>
            <a:prstDash val="solid"/>
            <a:miter lim="800000"/>
          </a:ln>
          <a:effectLst/>
        </p:spPr>
        <p:txBody>
          <a:bodyPr vert="vert270" tIns="108000" bIns="378000"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225" normalizeH="0" baseline="0" noProof="0" dirty="0">
                <a:ln>
                  <a:noFill/>
                </a:ln>
                <a:solidFill>
                  <a:srgbClr val="FFFFFF"/>
                </a:solidFill>
                <a:effectLst/>
                <a:uLnTx/>
                <a:uFillTx/>
                <a:ea typeface="+mn-ea"/>
                <a:cs typeface="+mn-cs"/>
              </a:rPr>
              <a:t>WIE</a:t>
            </a:r>
            <a:r>
              <a:rPr kumimoji="0" lang="en-US" sz="1200" b="0" i="0" u="none" strike="noStrike" kern="0" cap="none" spc="0" normalizeH="0" baseline="0" noProof="0" dirty="0">
                <a:ln>
                  <a:noFill/>
                </a:ln>
                <a:solidFill>
                  <a:srgbClr val="FFFFFF"/>
                </a:solidFill>
                <a:effectLst/>
                <a:uLnTx/>
                <a:uFillTx/>
                <a:ea typeface="+mn-ea"/>
                <a:cs typeface="+mn-cs"/>
              </a:rPr>
              <a:t> Monitoring </a:t>
            </a:r>
            <a:r>
              <a:rPr kumimoji="0" lang="en-US" sz="1200" b="0" i="0" u="none" strike="noStrike" kern="0" cap="none" spc="0" normalizeH="0" baseline="0" noProof="0" dirty="0" err="1">
                <a:ln>
                  <a:noFill/>
                </a:ln>
                <a:solidFill>
                  <a:srgbClr val="FFFFFF"/>
                </a:solidFill>
                <a:effectLst/>
                <a:uLnTx/>
                <a:uFillTx/>
                <a:ea typeface="+mn-ea"/>
                <a:cs typeface="+mn-cs"/>
              </a:rPr>
              <a:t>durchführen</a:t>
            </a:r>
            <a:r>
              <a:rPr kumimoji="0" lang="en-US" sz="1200" b="0" i="0" u="none" strike="noStrike" kern="0" cap="none" spc="0" normalizeH="0" baseline="0" noProof="0" dirty="0">
                <a:ln>
                  <a:noFill/>
                </a:ln>
                <a:solidFill>
                  <a:srgbClr val="FFFFFF"/>
                </a:solidFill>
                <a:effectLst/>
                <a:uLnTx/>
                <a:uFillTx/>
                <a:ea typeface="+mn-ea"/>
                <a:cs typeface="+mn-cs"/>
              </a:rPr>
              <a:t>? </a:t>
            </a:r>
          </a:p>
        </p:txBody>
      </p:sp>
      <p:sp>
        <p:nvSpPr>
          <p:cNvPr id="20" name="TextBox 5">
            <a:extLst>
              <a:ext uri="{FF2B5EF4-FFF2-40B4-BE49-F238E27FC236}">
                <a16:creationId xmlns:a16="http://schemas.microsoft.com/office/drawing/2014/main" id="{DB608D38-BF02-A7D9-E4F7-1EEE45CD71B0}"/>
              </a:ext>
            </a:extLst>
          </p:cNvPr>
          <p:cNvSpPr txBox="1"/>
          <p:nvPr/>
        </p:nvSpPr>
        <p:spPr>
          <a:xfrm>
            <a:off x="4179806" y="1734732"/>
            <a:ext cx="2200500" cy="270000"/>
          </a:xfrm>
          <a:prstGeom prst="roundRect">
            <a:avLst>
              <a:gd name="adj" fmla="val 18956"/>
            </a:avLst>
          </a:prstGeom>
          <a:solidFill>
            <a:srgbClr val="119693"/>
          </a:solidFill>
          <a:ln>
            <a:noFill/>
          </a:ln>
        </p:spPr>
        <p:txBody>
          <a:bodyPr wrap="square" lIns="27000" tIns="27000" rIns="27000" bIns="27000"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FFFFFF"/>
                </a:solidFill>
                <a:effectLst/>
                <a:uLnTx/>
                <a:uFillTx/>
                <a:cs typeface="Arial" panose="020B0604020202020204" pitchFamily="34" charset="0"/>
              </a:rPr>
              <a:t>T1D Stadium 1</a:t>
            </a:r>
            <a:endParaRPr kumimoji="0" lang="en-US" sz="1100" b="0" i="0" u="none" strike="noStrike" kern="0" cap="none" spc="0" normalizeH="0" baseline="30000" noProof="0" dirty="0">
              <a:ln>
                <a:noFill/>
              </a:ln>
              <a:solidFill>
                <a:srgbClr val="FFFFFF"/>
              </a:solidFill>
              <a:effectLst/>
              <a:uLnTx/>
              <a:uFillTx/>
              <a:cs typeface="Arial" panose="020B0604020202020204" pitchFamily="34" charset="0"/>
            </a:endParaRPr>
          </a:p>
        </p:txBody>
      </p:sp>
      <p:sp>
        <p:nvSpPr>
          <p:cNvPr id="21" name="TextBox 9">
            <a:extLst>
              <a:ext uri="{FF2B5EF4-FFF2-40B4-BE49-F238E27FC236}">
                <a16:creationId xmlns:a16="http://schemas.microsoft.com/office/drawing/2014/main" id="{D7A3152F-1659-6980-1DE0-DF86C21A10E4}"/>
              </a:ext>
            </a:extLst>
          </p:cNvPr>
          <p:cNvSpPr txBox="1"/>
          <p:nvPr/>
        </p:nvSpPr>
        <p:spPr>
          <a:xfrm>
            <a:off x="6539624" y="1734732"/>
            <a:ext cx="2200500" cy="270000"/>
          </a:xfrm>
          <a:prstGeom prst="roundRect">
            <a:avLst>
              <a:gd name="adj" fmla="val 16133"/>
            </a:avLst>
          </a:prstGeom>
          <a:solidFill>
            <a:srgbClr val="119693"/>
          </a:solidFill>
          <a:ln>
            <a:noFill/>
          </a:ln>
        </p:spPr>
        <p:txBody>
          <a:bodyPr wrap="square" lIns="27000" tIns="27000" rIns="27000" bIns="27000"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FFFFFF"/>
                </a:solidFill>
                <a:effectLst/>
                <a:uLnTx/>
                <a:uFillTx/>
                <a:cs typeface="Arial" panose="020B0604020202020204" pitchFamily="34" charset="0"/>
              </a:rPr>
              <a:t>T1D Stadium 2</a:t>
            </a:r>
            <a:endParaRPr kumimoji="0" lang="en-US" sz="1100" b="0" i="0" u="none" strike="noStrike" kern="0" cap="none" spc="0" normalizeH="0" baseline="30000" noProof="0" dirty="0">
              <a:ln>
                <a:noFill/>
              </a:ln>
              <a:solidFill>
                <a:srgbClr val="FFFFFF"/>
              </a:solidFill>
              <a:effectLst/>
              <a:uLnTx/>
              <a:uFillTx/>
              <a:cs typeface="Arial" panose="020B0604020202020204" pitchFamily="34" charset="0"/>
            </a:endParaRPr>
          </a:p>
        </p:txBody>
      </p:sp>
      <p:sp>
        <p:nvSpPr>
          <p:cNvPr id="22" name="TextBox 18">
            <a:extLst>
              <a:ext uri="{FF2B5EF4-FFF2-40B4-BE49-F238E27FC236}">
                <a16:creationId xmlns:a16="http://schemas.microsoft.com/office/drawing/2014/main" id="{3B9CA6DA-9236-237E-D401-E20D9B515E33}"/>
              </a:ext>
            </a:extLst>
          </p:cNvPr>
          <p:cNvSpPr txBox="1"/>
          <p:nvPr/>
        </p:nvSpPr>
        <p:spPr>
          <a:xfrm>
            <a:off x="1693790" y="1734732"/>
            <a:ext cx="2200500" cy="270000"/>
          </a:xfrm>
          <a:prstGeom prst="roundRect">
            <a:avLst>
              <a:gd name="adj" fmla="val 20367"/>
            </a:avLst>
          </a:prstGeom>
          <a:solidFill>
            <a:srgbClr val="030F3B"/>
          </a:solidFill>
          <a:ln>
            <a:noFill/>
          </a:ln>
        </p:spPr>
        <p:txBody>
          <a:bodyPr wrap="square" lIns="27000" tIns="27000" rIns="27000" bIns="27000"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FFFFFF"/>
                </a:solidFill>
                <a:effectLst/>
                <a:uLnTx/>
                <a:uFillTx/>
                <a:cs typeface="Arial" panose="020B0604020202020204" pitchFamily="34" charset="0"/>
              </a:rPr>
              <a:t>Singulär</a:t>
            </a:r>
            <a:r>
              <a:rPr kumimoji="0" lang="en-US" sz="1100" b="0" i="0" u="none" strike="noStrike" kern="0" cap="none" spc="0" normalizeH="0" baseline="0" noProof="0" dirty="0">
                <a:ln>
                  <a:noFill/>
                </a:ln>
                <a:solidFill>
                  <a:srgbClr val="FFFFFF"/>
                </a:solidFill>
                <a:effectLst/>
                <a:uLnTx/>
                <a:uFillTx/>
                <a:cs typeface="Arial" panose="020B0604020202020204" pitchFamily="34" charset="0"/>
              </a:rPr>
              <a:t> </a:t>
            </a:r>
            <a:r>
              <a:rPr kumimoji="0" lang="en-US" sz="1100" b="0" i="0" u="none" strike="noStrike" kern="0" cap="none" spc="0" normalizeH="0" baseline="0" noProof="0" dirty="0" err="1">
                <a:ln>
                  <a:noFill/>
                </a:ln>
                <a:solidFill>
                  <a:srgbClr val="FFFFFF"/>
                </a:solidFill>
                <a:effectLst/>
                <a:uLnTx/>
                <a:uFillTx/>
                <a:cs typeface="Arial" panose="020B0604020202020204" pitchFamily="34" charset="0"/>
              </a:rPr>
              <a:t>IAk-positiver</a:t>
            </a:r>
            <a:r>
              <a:rPr kumimoji="0" lang="en-US" sz="1100" b="0" i="0" u="none" strike="noStrike" kern="0" cap="none" spc="0" normalizeH="0" baseline="0" noProof="0" dirty="0">
                <a:ln>
                  <a:noFill/>
                </a:ln>
                <a:solidFill>
                  <a:srgbClr val="FFFFFF"/>
                </a:solidFill>
                <a:effectLst/>
                <a:uLnTx/>
                <a:uFillTx/>
                <a:cs typeface="Arial" panose="020B0604020202020204" pitchFamily="34" charset="0"/>
              </a:rPr>
              <a:t> Status</a:t>
            </a:r>
            <a:endParaRPr kumimoji="0" lang="en-US" sz="1100" b="0" i="0" u="none" strike="noStrike" kern="0" cap="none" spc="0" normalizeH="0" baseline="30000" noProof="0" dirty="0">
              <a:ln>
                <a:noFill/>
              </a:ln>
              <a:solidFill>
                <a:srgbClr val="FFFFFF"/>
              </a:solidFill>
              <a:effectLst/>
              <a:uLnTx/>
              <a:uFillTx/>
              <a:cs typeface="Arial" panose="020B0604020202020204" pitchFamily="34" charset="0"/>
            </a:endParaRPr>
          </a:p>
        </p:txBody>
      </p:sp>
      <p:sp>
        <p:nvSpPr>
          <p:cNvPr id="23" name="TextBox 24">
            <a:extLst>
              <a:ext uri="{FF2B5EF4-FFF2-40B4-BE49-F238E27FC236}">
                <a16:creationId xmlns:a16="http://schemas.microsoft.com/office/drawing/2014/main" id="{D749A869-1CFC-6076-EFA0-0A1042A01B76}"/>
              </a:ext>
            </a:extLst>
          </p:cNvPr>
          <p:cNvSpPr txBox="1"/>
          <p:nvPr/>
        </p:nvSpPr>
        <p:spPr>
          <a:xfrm>
            <a:off x="359569" y="4501911"/>
            <a:ext cx="1229641" cy="138499"/>
          </a:xfrm>
          <a:prstGeom prst="rect">
            <a:avLst/>
          </a:prstGeom>
          <a:noFill/>
        </p:spPr>
        <p:txBody>
          <a:bodyPr wrap="square" lIns="0" tIns="0" rIns="0" bIns="0" rtlCol="0">
            <a:spAutoFit/>
          </a:bodyPr>
          <a:lstStyle/>
          <a:p>
            <a:pPr algn="ctr" defTabSz="685800">
              <a:lnSpc>
                <a:spcPct val="90000"/>
              </a:lnSpc>
              <a:spcBef>
                <a:spcPts val="750"/>
              </a:spcBef>
              <a:defRPr/>
            </a:pPr>
            <a:r>
              <a:rPr lang="en-US" sz="1000" dirty="0" err="1">
                <a:solidFill>
                  <a:srgbClr val="030F3B"/>
                </a:solidFill>
                <a:cs typeface="Poppins" pitchFamily="2" charset="77"/>
              </a:rPr>
              <a:t>Erwachsene</a:t>
            </a:r>
            <a:endParaRPr lang="en-US" sz="1000" dirty="0">
              <a:solidFill>
                <a:srgbClr val="030F3B"/>
              </a:solidFill>
              <a:cs typeface="Poppins" pitchFamily="2" charset="77"/>
            </a:endParaRPr>
          </a:p>
        </p:txBody>
      </p:sp>
      <p:sp>
        <p:nvSpPr>
          <p:cNvPr id="24" name="TextBox 25">
            <a:extLst>
              <a:ext uri="{FF2B5EF4-FFF2-40B4-BE49-F238E27FC236}">
                <a16:creationId xmlns:a16="http://schemas.microsoft.com/office/drawing/2014/main" id="{6B3CD3A8-62F6-B934-CDFA-B71FB2525BEA}"/>
              </a:ext>
            </a:extLst>
          </p:cNvPr>
          <p:cNvSpPr txBox="1"/>
          <p:nvPr/>
        </p:nvSpPr>
        <p:spPr>
          <a:xfrm>
            <a:off x="400795" y="3103278"/>
            <a:ext cx="1147188" cy="138499"/>
          </a:xfrm>
          <a:prstGeom prst="rect">
            <a:avLst/>
          </a:prstGeom>
          <a:noFill/>
        </p:spPr>
        <p:txBody>
          <a:bodyPr wrap="square" lIns="0" tIns="0" rIns="0" bIns="0" rtlCol="0">
            <a:spAutoFit/>
          </a:bodyPr>
          <a:lstStyle/>
          <a:p>
            <a:pPr algn="ctr" defTabSz="685800">
              <a:lnSpc>
                <a:spcPct val="90000"/>
              </a:lnSpc>
              <a:spcBef>
                <a:spcPts val="750"/>
              </a:spcBef>
              <a:defRPr/>
            </a:pPr>
            <a:r>
              <a:rPr lang="en-US" sz="1000" dirty="0">
                <a:solidFill>
                  <a:srgbClr val="030F3B"/>
                </a:solidFill>
                <a:cs typeface="Poppins" pitchFamily="2" charset="77"/>
              </a:rPr>
              <a:t>Kinder</a:t>
            </a:r>
          </a:p>
        </p:txBody>
      </p:sp>
      <p:sp>
        <p:nvSpPr>
          <p:cNvPr id="25" name="TextBox 26">
            <a:extLst>
              <a:ext uri="{FF2B5EF4-FFF2-40B4-BE49-F238E27FC236}">
                <a16:creationId xmlns:a16="http://schemas.microsoft.com/office/drawing/2014/main" id="{6D0DCC92-5AC3-1DE4-1153-C1D214D2A1B6}"/>
              </a:ext>
            </a:extLst>
          </p:cNvPr>
          <p:cNvSpPr txBox="1"/>
          <p:nvPr/>
        </p:nvSpPr>
        <p:spPr>
          <a:xfrm>
            <a:off x="1693790" y="2404922"/>
            <a:ext cx="2246738" cy="1281542"/>
          </a:xfrm>
          <a:prstGeom prst="roundRect">
            <a:avLst>
              <a:gd name="adj" fmla="val 7811"/>
            </a:avLst>
          </a:prstGeom>
          <a:noFill/>
          <a:ln w="19050">
            <a:solidFill>
              <a:srgbClr val="030F3B"/>
            </a:solidFill>
          </a:ln>
        </p:spPr>
        <p:txBody>
          <a:bodyPr wrap="square" lIns="54000" tIns="54000" rIns="54000" bIns="54000" rtlCol="0" anchor="ctr" anchorCtr="0">
            <a:noAutofit/>
          </a:bodyPr>
          <a:lstStyle/>
          <a:p>
            <a:pPr marL="134541" marR="0" lvl="0" indent="-134541"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&lt; 3 Jahre alt:	         </a:t>
            </a:r>
            <a:r>
              <a:rPr kumimoji="0" lang="en-US" sz="1100" b="1" i="0" u="none" strike="noStrike" kern="0" cap="none" spc="0" normalizeH="0" baseline="0" noProof="0" dirty="0">
                <a:ln>
                  <a:noFill/>
                </a:ln>
                <a:solidFill>
                  <a:srgbClr val="030F3B"/>
                </a:solidFill>
                <a:effectLst/>
                <a:uLnTx/>
                <a:uFillTx/>
              </a:rPr>
              <a:t>alle 6 </a:t>
            </a:r>
            <a:r>
              <a:rPr kumimoji="0" lang="en-US" sz="1100" b="1" i="0" u="none" strike="noStrike" kern="0" cap="none" spc="0" normalizeH="0" baseline="0" noProof="0" dirty="0" err="1">
                <a:ln>
                  <a:noFill/>
                </a:ln>
                <a:solidFill>
                  <a:srgbClr val="030F3B"/>
                </a:solidFill>
                <a:effectLst/>
                <a:uLnTx/>
                <a:uFillTx/>
              </a:rPr>
              <a:t>Monate</a:t>
            </a:r>
            <a:r>
              <a:rPr kumimoji="0" lang="en-US" sz="1100" b="1"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a:ln>
                  <a:noFill/>
                </a:ln>
                <a:solidFill>
                  <a:srgbClr val="030F3B"/>
                </a:solidFill>
                <a:effectLst/>
                <a:uLnTx/>
                <a:uFillTx/>
              </a:rPr>
              <a:t>für 3 Jahre,</a:t>
            </a:r>
            <a:br>
              <a:rPr kumimoji="0" lang="en-US" sz="1100" b="0" i="0" u="none" strike="noStrike" kern="0" cap="none" spc="0" normalizeH="0" baseline="0" noProof="0" dirty="0">
                <a:ln>
                  <a:noFill/>
                </a:ln>
                <a:solidFill>
                  <a:srgbClr val="030F3B"/>
                </a:solidFill>
                <a:effectLst/>
                <a:uLnTx/>
                <a:uFillTx/>
              </a:rPr>
            </a:br>
            <a:r>
              <a:rPr kumimoji="0" lang="en-US" sz="1100" b="0" i="0" u="none" strike="noStrike" kern="0" cap="none" spc="0" normalizeH="0" baseline="0" noProof="0" dirty="0" err="1">
                <a:ln>
                  <a:noFill/>
                </a:ln>
                <a:solidFill>
                  <a:srgbClr val="030F3B"/>
                </a:solidFill>
                <a:effectLst/>
                <a:uLnTx/>
                <a:uFillTx/>
              </a:rPr>
              <a:t>dann</a:t>
            </a:r>
            <a:r>
              <a:rPr kumimoji="0" lang="en-US" sz="1100" b="0" i="0" u="none" strike="noStrike" kern="0" cap="none" spc="0" normalizeH="0" baseline="0" noProof="0" dirty="0">
                <a:ln>
                  <a:noFill/>
                </a:ln>
                <a:solidFill>
                  <a:srgbClr val="030F3B"/>
                </a:solidFill>
                <a:effectLst/>
                <a:uLnTx/>
                <a:uFillTx/>
              </a:rPr>
              <a:t> </a:t>
            </a:r>
            <a:r>
              <a:rPr kumimoji="0" lang="en-US" sz="1100" b="1" i="0" u="none" strike="noStrike" kern="0" cap="none" spc="0" normalizeH="0" baseline="0" noProof="0" dirty="0" err="1">
                <a:ln>
                  <a:noFill/>
                </a:ln>
                <a:solidFill>
                  <a:srgbClr val="030F3B"/>
                </a:solidFill>
                <a:effectLst/>
                <a:uLnTx/>
                <a:uFillTx/>
              </a:rPr>
              <a:t>jährlich</a:t>
            </a:r>
            <a:r>
              <a:rPr kumimoji="0" lang="en-US" sz="1100" b="0" i="0" u="none" strike="noStrike" kern="0" cap="none" spc="0" normalizeH="0" baseline="0" noProof="0" dirty="0">
                <a:ln>
                  <a:noFill/>
                </a:ln>
                <a:solidFill>
                  <a:srgbClr val="030F3B"/>
                </a:solidFill>
                <a:effectLst/>
                <a:uLnTx/>
                <a:uFillTx/>
              </a:rPr>
              <a:t> für 3 Jahre</a:t>
            </a:r>
          </a:p>
          <a:p>
            <a:pPr marL="134541" marR="0" lvl="0" indent="-134541"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 3 Jahre alt:	   </a:t>
            </a:r>
            <a:r>
              <a:rPr kumimoji="0" lang="en-US" sz="1100" b="1" i="0" u="none" strike="noStrike" kern="0" cap="none" spc="0" normalizeH="0" baseline="0" noProof="0" dirty="0" err="1">
                <a:ln>
                  <a:noFill/>
                </a:ln>
                <a:solidFill>
                  <a:srgbClr val="030F3B"/>
                </a:solidFill>
                <a:effectLst/>
                <a:uLnTx/>
                <a:uFillTx/>
              </a:rPr>
              <a:t>jährlich</a:t>
            </a:r>
            <a:r>
              <a:rPr kumimoji="0" lang="en-US" sz="1100" b="1"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a:ln>
                  <a:noFill/>
                </a:ln>
                <a:solidFill>
                  <a:srgbClr val="030F3B"/>
                </a:solidFill>
                <a:effectLst/>
                <a:uLnTx/>
                <a:uFillTx/>
              </a:rPr>
              <a:t>für 3 Jahre</a:t>
            </a:r>
          </a:p>
        </p:txBody>
      </p:sp>
      <p:sp>
        <p:nvSpPr>
          <p:cNvPr id="26" name="TextBox 27">
            <a:extLst>
              <a:ext uri="{FF2B5EF4-FFF2-40B4-BE49-F238E27FC236}">
                <a16:creationId xmlns:a16="http://schemas.microsoft.com/office/drawing/2014/main" id="{78D6295B-8BCC-25CB-6EB4-50B20C9286FC}"/>
              </a:ext>
            </a:extLst>
          </p:cNvPr>
          <p:cNvSpPr txBox="1"/>
          <p:nvPr/>
        </p:nvSpPr>
        <p:spPr>
          <a:xfrm>
            <a:off x="4186556" y="2404922"/>
            <a:ext cx="2187000" cy="1281542"/>
          </a:xfrm>
          <a:prstGeom prst="roundRect">
            <a:avLst>
              <a:gd name="adj" fmla="val 7811"/>
            </a:avLst>
          </a:prstGeom>
          <a:noFill/>
          <a:ln w="19050">
            <a:solidFill>
              <a:srgbClr val="80E8E6">
                <a:lumMod val="75000"/>
              </a:srgbClr>
            </a:solidFill>
          </a:ln>
        </p:spPr>
        <p:txBody>
          <a:bodyPr wrap="square" lIns="54000" tIns="54000" rIns="54000" bIns="54000" rtlCol="0" anchor="t" anchorCtr="0">
            <a:noAutofit/>
          </a:bodyPr>
          <a:lstStyle/>
          <a:p>
            <a:pPr marL="134541" marR="0" lvl="0" indent="-134541"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&lt; 3 Jahre alt: </a:t>
            </a:r>
            <a:br>
              <a:rPr kumimoji="0" lang="en-US" sz="1100" b="0" i="0" u="none" strike="noStrike" kern="0" cap="none" spc="0" normalizeH="0" baseline="0" noProof="0" dirty="0">
                <a:ln>
                  <a:noFill/>
                </a:ln>
                <a:solidFill>
                  <a:srgbClr val="030F3B"/>
                </a:solidFill>
                <a:effectLst/>
                <a:uLnTx/>
                <a:uFillTx/>
              </a:rPr>
            </a:br>
            <a:r>
              <a:rPr kumimoji="0" lang="en-US" sz="1100" b="1" i="0" u="none" strike="noStrike" kern="0" cap="none" spc="0" normalizeH="0" baseline="0" noProof="0" dirty="0">
                <a:ln>
                  <a:noFill/>
                </a:ln>
                <a:solidFill>
                  <a:srgbClr val="030F3B"/>
                </a:solidFill>
                <a:effectLst/>
                <a:uLnTx/>
                <a:uFillTx/>
              </a:rPr>
              <a:t>alle 3 </a:t>
            </a:r>
            <a:r>
              <a:rPr kumimoji="0" lang="en-US" sz="1100" b="1" i="0" u="none" strike="noStrike" kern="0" cap="none" spc="0" normalizeH="0" baseline="0" noProof="0" dirty="0" err="1">
                <a:ln>
                  <a:noFill/>
                </a:ln>
                <a:solidFill>
                  <a:srgbClr val="030F3B"/>
                </a:solidFill>
                <a:effectLst/>
                <a:uLnTx/>
                <a:uFillTx/>
              </a:rPr>
              <a:t>Monate</a:t>
            </a:r>
            <a:endParaRPr kumimoji="0" lang="en-US" sz="1100" b="0" i="0" u="none" strike="noStrike" kern="0" cap="none" spc="0" normalizeH="0" baseline="0" noProof="0" dirty="0">
              <a:ln>
                <a:noFill/>
              </a:ln>
              <a:solidFill>
                <a:srgbClr val="030F3B"/>
              </a:solidFill>
              <a:effectLst/>
              <a:uLnTx/>
              <a:uFillTx/>
            </a:endParaRPr>
          </a:p>
          <a:p>
            <a:pPr marL="134541" marR="0" lvl="0" indent="-134541"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3-9 Jahre alt: </a:t>
            </a:r>
            <a:r>
              <a:rPr kumimoji="0" lang="en-US" sz="1100" b="0" i="0" u="none" strike="noStrike" kern="0" cap="none" spc="0" normalizeH="0" baseline="0" noProof="0" dirty="0" err="1">
                <a:ln>
                  <a:noFill/>
                </a:ln>
                <a:solidFill>
                  <a:srgbClr val="030F3B"/>
                </a:solidFill>
                <a:effectLst/>
                <a:uLnTx/>
                <a:uFillTx/>
              </a:rPr>
              <a:t>mindestens</a:t>
            </a:r>
            <a:r>
              <a:rPr kumimoji="0" lang="en-US" sz="1100" b="0" i="0" u="none" strike="noStrike" kern="0" cap="none" spc="0" normalizeH="0" baseline="0" noProof="0" dirty="0">
                <a:ln>
                  <a:noFill/>
                </a:ln>
                <a:solidFill>
                  <a:srgbClr val="030F3B"/>
                </a:solidFill>
                <a:effectLst/>
                <a:uLnTx/>
                <a:uFillTx/>
              </a:rPr>
              <a:t> </a:t>
            </a:r>
            <a:r>
              <a:rPr kumimoji="0" lang="en-US" sz="1100" b="1" i="0" u="none" strike="noStrike" kern="0" cap="none" spc="0" normalizeH="0" baseline="0" noProof="0" dirty="0">
                <a:ln>
                  <a:noFill/>
                </a:ln>
                <a:solidFill>
                  <a:srgbClr val="030F3B"/>
                </a:solidFill>
                <a:effectLst/>
                <a:uLnTx/>
                <a:uFillTx/>
              </a:rPr>
              <a:t>alle 6 </a:t>
            </a:r>
            <a:r>
              <a:rPr kumimoji="0" lang="en-US" sz="1100" b="1" i="0" u="none" strike="noStrike" kern="0" cap="none" spc="0" normalizeH="0" baseline="0" noProof="0" dirty="0" err="1">
                <a:ln>
                  <a:noFill/>
                </a:ln>
                <a:solidFill>
                  <a:srgbClr val="030F3B"/>
                </a:solidFill>
                <a:effectLst/>
                <a:uLnTx/>
                <a:uFillTx/>
              </a:rPr>
              <a:t>Monate</a:t>
            </a:r>
            <a:endParaRPr kumimoji="0" lang="en-US" sz="1100" b="0" i="0" u="none" strike="noStrike" kern="0" cap="none" spc="0" normalizeH="0" baseline="0" noProof="0" dirty="0">
              <a:ln>
                <a:noFill/>
              </a:ln>
              <a:solidFill>
                <a:srgbClr val="030F3B"/>
              </a:solidFill>
              <a:effectLst/>
              <a:uLnTx/>
              <a:uFillTx/>
            </a:endParaRPr>
          </a:p>
          <a:p>
            <a:pPr marL="134541" marR="0" lvl="0" indent="-134541"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&gt; 9 Jahre alt: </a:t>
            </a:r>
            <a:r>
              <a:rPr kumimoji="0" lang="en-US" sz="1100" b="0" i="0" u="none" strike="noStrike" kern="0" cap="none" spc="0" normalizeH="0" baseline="0" noProof="0" dirty="0" err="1">
                <a:ln>
                  <a:noFill/>
                </a:ln>
                <a:solidFill>
                  <a:srgbClr val="030F3B"/>
                </a:solidFill>
                <a:effectLst/>
                <a:uLnTx/>
                <a:uFillTx/>
              </a:rPr>
              <a:t>mindestens</a:t>
            </a:r>
            <a:r>
              <a:rPr kumimoji="0" lang="en-US" sz="1100" b="0" i="0" u="none" strike="noStrike" kern="0" cap="none" spc="0" normalizeH="0" baseline="0" noProof="0" dirty="0">
                <a:ln>
                  <a:noFill/>
                </a:ln>
                <a:solidFill>
                  <a:srgbClr val="030F3B"/>
                </a:solidFill>
                <a:effectLst/>
                <a:uLnTx/>
                <a:uFillTx/>
              </a:rPr>
              <a:t> </a:t>
            </a:r>
            <a:r>
              <a:rPr kumimoji="0" lang="en-US" sz="1100" b="1" i="0" u="none" strike="noStrike" kern="0" cap="none" spc="0" normalizeH="0" baseline="0" noProof="0" dirty="0">
                <a:ln>
                  <a:noFill/>
                </a:ln>
                <a:solidFill>
                  <a:srgbClr val="030F3B"/>
                </a:solidFill>
                <a:effectLst/>
                <a:uLnTx/>
                <a:uFillTx/>
              </a:rPr>
              <a:t>alle 12 </a:t>
            </a:r>
            <a:r>
              <a:rPr kumimoji="0" lang="en-US" sz="1100" b="1" i="0" u="none" strike="noStrike" kern="0" cap="none" spc="0" normalizeH="0" baseline="0" noProof="0" dirty="0" err="1">
                <a:ln>
                  <a:noFill/>
                </a:ln>
                <a:solidFill>
                  <a:srgbClr val="030F3B"/>
                </a:solidFill>
                <a:effectLst/>
                <a:uLnTx/>
                <a:uFillTx/>
              </a:rPr>
              <a:t>Monate</a:t>
            </a:r>
            <a:endParaRPr kumimoji="0" lang="en-US" sz="1100" b="1" i="0" u="none" strike="noStrike" kern="0" cap="none" spc="0" normalizeH="0" baseline="0" noProof="0" dirty="0">
              <a:ln>
                <a:noFill/>
              </a:ln>
              <a:solidFill>
                <a:srgbClr val="030F3B"/>
              </a:solidFill>
              <a:effectLst/>
              <a:uLnTx/>
              <a:uFillTx/>
            </a:endParaRPr>
          </a:p>
        </p:txBody>
      </p:sp>
      <p:sp>
        <p:nvSpPr>
          <p:cNvPr id="27" name="TextBox 15">
            <a:extLst>
              <a:ext uri="{FF2B5EF4-FFF2-40B4-BE49-F238E27FC236}">
                <a16:creationId xmlns:a16="http://schemas.microsoft.com/office/drawing/2014/main" id="{00A254CA-0040-5809-092A-B23BA0B62766}"/>
              </a:ext>
            </a:extLst>
          </p:cNvPr>
          <p:cNvSpPr txBox="1"/>
          <p:nvPr/>
        </p:nvSpPr>
        <p:spPr>
          <a:xfrm>
            <a:off x="6546374" y="2404922"/>
            <a:ext cx="2187000" cy="1281542"/>
          </a:xfrm>
          <a:prstGeom prst="roundRect">
            <a:avLst>
              <a:gd name="adj" fmla="val 8001"/>
            </a:avLst>
          </a:prstGeom>
          <a:noFill/>
          <a:ln w="19050">
            <a:solidFill>
              <a:srgbClr val="80E8E6">
                <a:lumMod val="75000"/>
              </a:srgbClr>
            </a:solidFill>
          </a:ln>
        </p:spPr>
        <p:txBody>
          <a:bodyPr wrap="square" lIns="54000" tIns="54000" rIns="54000" bIns="54000" rtlCol="0" anchor="ctr" anchorCtr="0">
            <a:noAutofit/>
          </a:bodyPr>
          <a:lstStyle/>
          <a:p>
            <a:pPr marL="0" marR="0" lvl="0" indent="0" algn="ctr" defTabSz="685800" eaLnBrk="1" fontAlgn="auto" latinLnBrk="0" hangingPunct="1">
              <a:lnSpc>
                <a:spcPct val="90000"/>
              </a:lnSpc>
              <a:spcBef>
                <a:spcPts val="450"/>
              </a:spcBef>
              <a:spcAft>
                <a:spcPts val="0"/>
              </a:spcAft>
              <a:buClrTx/>
              <a:buSzTx/>
              <a:buFontTx/>
              <a:buNone/>
              <a:tabLst/>
              <a:defRPr/>
            </a:pPr>
            <a:r>
              <a:rPr kumimoji="0" lang="en-US" sz="1100" b="1" i="0" u="none" strike="noStrike" kern="0" cap="none" spc="0" normalizeH="0" baseline="0" noProof="0" dirty="0">
                <a:ln>
                  <a:noFill/>
                </a:ln>
                <a:solidFill>
                  <a:srgbClr val="030F3B"/>
                </a:solidFill>
                <a:effectLst/>
                <a:uLnTx/>
                <a:uFillTx/>
              </a:rPr>
              <a:t>Alle 3 </a:t>
            </a:r>
            <a:r>
              <a:rPr kumimoji="0" lang="en-US" sz="1100" b="1" i="0" u="none" strike="noStrike" kern="0" cap="none" spc="0" normalizeH="0" baseline="0" noProof="0" dirty="0" err="1">
                <a:ln>
                  <a:noFill/>
                </a:ln>
                <a:solidFill>
                  <a:srgbClr val="030F3B"/>
                </a:solidFill>
                <a:effectLst/>
                <a:uLnTx/>
                <a:uFillTx/>
              </a:rPr>
              <a:t>Monate</a:t>
            </a:r>
            <a:endParaRPr kumimoji="0" lang="en-US" sz="1100" b="1" i="0" u="none" strike="noStrike" kern="0" cap="none" spc="0" normalizeH="0" baseline="0" noProof="0" dirty="0">
              <a:ln>
                <a:noFill/>
              </a:ln>
              <a:solidFill>
                <a:srgbClr val="030F3B"/>
              </a:solidFill>
              <a:effectLst/>
              <a:uLnTx/>
              <a:uFillTx/>
            </a:endParaRPr>
          </a:p>
        </p:txBody>
      </p:sp>
      <p:pic>
        <p:nvPicPr>
          <p:cNvPr id="28" name="Immagine 8">
            <a:extLst>
              <a:ext uri="{FF2B5EF4-FFF2-40B4-BE49-F238E27FC236}">
                <a16:creationId xmlns:a16="http://schemas.microsoft.com/office/drawing/2014/main" id="{CEB31BA8-35C8-B186-DAB0-BCA1F3C16CD4}"/>
              </a:ext>
            </a:extLst>
          </p:cNvPr>
          <p:cNvPicPr>
            <a:picLocks noChangeAspect="1"/>
          </p:cNvPicPr>
          <p:nvPr/>
        </p:nvPicPr>
        <p:blipFill>
          <a:blip r:embed="rId4"/>
          <a:stretch>
            <a:fillRect/>
          </a:stretch>
        </p:blipFill>
        <p:spPr>
          <a:xfrm>
            <a:off x="646822" y="2403346"/>
            <a:ext cx="655133" cy="655133"/>
          </a:xfrm>
          <a:prstGeom prst="rect">
            <a:avLst/>
          </a:prstGeom>
        </p:spPr>
      </p:pic>
      <p:pic>
        <p:nvPicPr>
          <p:cNvPr id="29" name="Immagine 12" descr="Immagine che contiene Viso umano, clipart, mascella, vestiti&#10;&#10;Descrizione generata automaticamente">
            <a:extLst>
              <a:ext uri="{FF2B5EF4-FFF2-40B4-BE49-F238E27FC236}">
                <a16:creationId xmlns:a16="http://schemas.microsoft.com/office/drawing/2014/main" id="{0CE34C69-BB88-74F5-7D60-95E7D2E20209}"/>
              </a:ext>
            </a:extLst>
          </p:cNvPr>
          <p:cNvPicPr>
            <a:picLocks noChangeAspect="1"/>
          </p:cNvPicPr>
          <p:nvPr/>
        </p:nvPicPr>
        <p:blipFill>
          <a:blip r:embed="rId5"/>
          <a:stretch>
            <a:fillRect/>
          </a:stretch>
        </p:blipFill>
        <p:spPr>
          <a:xfrm>
            <a:off x="646822" y="3822872"/>
            <a:ext cx="655133" cy="646722"/>
          </a:xfrm>
          <a:prstGeom prst="rect">
            <a:avLst/>
          </a:prstGeom>
        </p:spPr>
      </p:pic>
      <p:sp>
        <p:nvSpPr>
          <p:cNvPr id="30" name="TextBox 1">
            <a:extLst>
              <a:ext uri="{FF2B5EF4-FFF2-40B4-BE49-F238E27FC236}">
                <a16:creationId xmlns:a16="http://schemas.microsoft.com/office/drawing/2014/main" id="{45C85662-937B-3E9E-B0FC-EFC083D857BD}"/>
              </a:ext>
            </a:extLst>
          </p:cNvPr>
          <p:cNvSpPr txBox="1"/>
          <p:nvPr/>
        </p:nvSpPr>
        <p:spPr>
          <a:xfrm>
            <a:off x="1876555" y="2183562"/>
            <a:ext cx="1828220" cy="152349"/>
          </a:xfrm>
          <a:prstGeom prst="rect">
            <a:avLst/>
          </a:prstGeom>
          <a:noFill/>
        </p:spPr>
        <p:txBody>
          <a:bodyPr wrap="square" lIns="0" tIns="0" rIns="0" bIns="0" rtlCol="0">
            <a:spAutoFit/>
          </a:bodyPr>
          <a:lstStyle/>
          <a:p>
            <a:pPr algn="ctr" defTabSz="685800">
              <a:lnSpc>
                <a:spcPct val="90000"/>
              </a:lnSpc>
              <a:spcBef>
                <a:spcPts val="750"/>
              </a:spcBef>
              <a:defRPr/>
            </a:pPr>
            <a:r>
              <a:rPr lang="en-US" sz="1100" b="1" dirty="0">
                <a:solidFill>
                  <a:srgbClr val="030F3B"/>
                </a:solidFill>
                <a:cs typeface="Poppins" pitchFamily="2" charset="77"/>
              </a:rPr>
              <a:t>Test auf </a:t>
            </a:r>
            <a:r>
              <a:rPr lang="en-US" sz="1100" b="1" dirty="0" err="1">
                <a:solidFill>
                  <a:srgbClr val="030F3B"/>
                </a:solidFill>
                <a:cs typeface="Poppins" pitchFamily="2" charset="77"/>
              </a:rPr>
              <a:t>IAk</a:t>
            </a:r>
            <a:endParaRPr lang="en-US" sz="1100" b="1" dirty="0">
              <a:solidFill>
                <a:srgbClr val="030F3B"/>
              </a:solidFill>
              <a:cs typeface="Poppins" pitchFamily="2" charset="77"/>
            </a:endParaRPr>
          </a:p>
        </p:txBody>
      </p:sp>
      <p:sp>
        <p:nvSpPr>
          <p:cNvPr id="31" name="TextBox 2">
            <a:extLst>
              <a:ext uri="{FF2B5EF4-FFF2-40B4-BE49-F238E27FC236}">
                <a16:creationId xmlns:a16="http://schemas.microsoft.com/office/drawing/2014/main" id="{F5D2B182-5F77-E308-ED53-315D662FD631}"/>
              </a:ext>
            </a:extLst>
          </p:cNvPr>
          <p:cNvSpPr txBox="1"/>
          <p:nvPr/>
        </p:nvSpPr>
        <p:spPr>
          <a:xfrm>
            <a:off x="4540348" y="2183562"/>
            <a:ext cx="3849273" cy="152349"/>
          </a:xfrm>
          <a:prstGeom prst="rect">
            <a:avLst/>
          </a:prstGeom>
          <a:noFill/>
        </p:spPr>
        <p:txBody>
          <a:bodyPr wrap="square" lIns="0" tIns="0" rIns="0" bIns="0" rtlCol="0">
            <a:spAutoFit/>
          </a:bodyPr>
          <a:lstStyle/>
          <a:p>
            <a:pPr algn="ctr" defTabSz="685800">
              <a:lnSpc>
                <a:spcPct val="90000"/>
              </a:lnSpc>
              <a:spcBef>
                <a:spcPts val="750"/>
              </a:spcBef>
              <a:defRPr/>
            </a:pPr>
            <a:r>
              <a:rPr lang="en-US" sz="1100" b="1" dirty="0">
                <a:solidFill>
                  <a:srgbClr val="119693"/>
                </a:solidFill>
                <a:cs typeface="Poppins" pitchFamily="2" charset="77"/>
              </a:rPr>
              <a:t>HbA</a:t>
            </a:r>
            <a:r>
              <a:rPr lang="en-US" sz="1100" b="1" baseline="-25000" dirty="0">
                <a:solidFill>
                  <a:srgbClr val="119693"/>
                </a:solidFill>
                <a:cs typeface="Poppins" pitchFamily="2" charset="77"/>
              </a:rPr>
              <a:t>1c</a:t>
            </a:r>
          </a:p>
        </p:txBody>
      </p:sp>
      <p:sp>
        <p:nvSpPr>
          <p:cNvPr id="32" name="Parentesi quadra chiusa 16">
            <a:extLst>
              <a:ext uri="{FF2B5EF4-FFF2-40B4-BE49-F238E27FC236}">
                <a16:creationId xmlns:a16="http://schemas.microsoft.com/office/drawing/2014/main" id="{6A0EB566-BE51-6C7C-C458-702872C12A19}"/>
              </a:ext>
            </a:extLst>
          </p:cNvPr>
          <p:cNvSpPr/>
          <p:nvPr/>
        </p:nvSpPr>
        <p:spPr>
          <a:xfrm rot="16200000">
            <a:off x="6346716" y="-21941"/>
            <a:ext cx="236280" cy="4512949"/>
          </a:xfrm>
          <a:prstGeom prst="rightBracket">
            <a:avLst>
              <a:gd name="adj" fmla="val 0"/>
            </a:avLst>
          </a:prstGeom>
          <a:noFill/>
          <a:ln w="12700" cap="flat" cmpd="sng" algn="ctr">
            <a:solidFill>
              <a:srgbClr val="81879D"/>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a typeface="+mn-ea"/>
              <a:cs typeface="+mn-cs"/>
            </a:endParaRPr>
          </a:p>
        </p:txBody>
      </p:sp>
      <p:sp>
        <p:nvSpPr>
          <p:cNvPr id="33" name="TextBox 26">
            <a:extLst>
              <a:ext uri="{FF2B5EF4-FFF2-40B4-BE49-F238E27FC236}">
                <a16:creationId xmlns:a16="http://schemas.microsoft.com/office/drawing/2014/main" id="{E166898E-D35A-50E7-362C-D52239B750EA}"/>
              </a:ext>
            </a:extLst>
          </p:cNvPr>
          <p:cNvSpPr txBox="1"/>
          <p:nvPr/>
        </p:nvSpPr>
        <p:spPr>
          <a:xfrm>
            <a:off x="1700540" y="3973443"/>
            <a:ext cx="2187000" cy="288929"/>
          </a:xfrm>
          <a:prstGeom prst="roundRect">
            <a:avLst>
              <a:gd name="adj" fmla="val 22961"/>
            </a:avLst>
          </a:prstGeom>
          <a:solidFill>
            <a:srgbClr val="FFFFFF"/>
          </a:solidFill>
          <a:ln w="19050">
            <a:solidFill>
              <a:srgbClr val="030F3B"/>
            </a:solidFill>
          </a:ln>
        </p:spPr>
        <p:txBody>
          <a:bodyPr wrap="square" lIns="54000" tIns="54000" rIns="54000" bIns="54000" rtlCol="0" anchor="t" anchorCtr="0">
            <a:noAutofit/>
          </a:bodyPr>
          <a:lstStyle/>
          <a:p>
            <a:pPr marL="0" marR="0" lvl="0" indent="0" algn="ctr" defTabSz="685800" eaLnBrk="1" fontAlgn="auto" latinLnBrk="0" hangingPunct="1">
              <a:lnSpc>
                <a:spcPct val="90000"/>
              </a:lnSpc>
              <a:spcBef>
                <a:spcPts val="450"/>
              </a:spcBef>
              <a:spcAft>
                <a:spcPts val="0"/>
              </a:spcAft>
              <a:buClrTx/>
              <a:buSzTx/>
              <a:buFontTx/>
              <a:buNone/>
              <a:tabLst/>
              <a:defRPr/>
            </a:pPr>
            <a:r>
              <a:rPr kumimoji="0" lang="en-US" sz="1100" b="0" i="0" u="none" strike="noStrike" kern="0" cap="none" spc="0" normalizeH="0" baseline="0" noProof="0" dirty="0">
                <a:ln>
                  <a:noFill/>
                </a:ln>
                <a:solidFill>
                  <a:srgbClr val="030F3B"/>
                </a:solidFill>
                <a:effectLst/>
                <a:uLnTx/>
                <a:uFillTx/>
              </a:rPr>
              <a:t>Alle </a:t>
            </a:r>
            <a:r>
              <a:rPr kumimoji="0" lang="en-US" sz="1100" b="1" i="0" u="none" strike="noStrike" kern="0" cap="none" spc="0" normalizeH="0" baseline="0" noProof="0" dirty="0">
                <a:ln>
                  <a:noFill/>
                </a:ln>
                <a:solidFill>
                  <a:srgbClr val="030F3B"/>
                </a:solidFill>
                <a:effectLst/>
                <a:uLnTx/>
                <a:uFillTx/>
              </a:rPr>
              <a:t>3 Jahre </a:t>
            </a:r>
          </a:p>
        </p:txBody>
      </p:sp>
      <p:sp>
        <p:nvSpPr>
          <p:cNvPr id="34" name="TextBox 26">
            <a:extLst>
              <a:ext uri="{FF2B5EF4-FFF2-40B4-BE49-F238E27FC236}">
                <a16:creationId xmlns:a16="http://schemas.microsoft.com/office/drawing/2014/main" id="{4569351E-8099-ABD4-D262-5AEF59F75F38}"/>
              </a:ext>
            </a:extLst>
          </p:cNvPr>
          <p:cNvSpPr txBox="1"/>
          <p:nvPr/>
        </p:nvSpPr>
        <p:spPr>
          <a:xfrm>
            <a:off x="4186556" y="3973443"/>
            <a:ext cx="2187000" cy="288929"/>
          </a:xfrm>
          <a:prstGeom prst="roundRect">
            <a:avLst>
              <a:gd name="adj" fmla="val 20488"/>
            </a:avLst>
          </a:prstGeom>
          <a:solidFill>
            <a:srgbClr val="FFFFFF"/>
          </a:solidFill>
          <a:ln w="19050">
            <a:solidFill>
              <a:srgbClr val="80E8E6">
                <a:lumMod val="75000"/>
              </a:srgbClr>
            </a:solidFill>
          </a:ln>
        </p:spPr>
        <p:txBody>
          <a:bodyPr wrap="square" lIns="54000" tIns="54000" rIns="54000" bIns="54000" rtlCol="0" anchor="t" anchorCtr="0">
            <a:noAutofit/>
          </a:bodyPr>
          <a:lstStyle/>
          <a:p>
            <a:pPr marL="0" marR="0" lvl="0" indent="0" algn="ctr" defTabSz="685800" eaLnBrk="1" fontAlgn="auto" latinLnBrk="0" hangingPunct="1">
              <a:lnSpc>
                <a:spcPct val="90000"/>
              </a:lnSpc>
              <a:spcBef>
                <a:spcPts val="450"/>
              </a:spcBef>
              <a:spcAft>
                <a:spcPts val="0"/>
              </a:spcAft>
              <a:buClrTx/>
              <a:buSzTx/>
              <a:buFontTx/>
              <a:buNone/>
              <a:tabLst/>
              <a:defRPr/>
            </a:pPr>
            <a:r>
              <a:rPr kumimoji="0" lang="en-US" sz="1100" b="1" i="0" u="none" strike="noStrike" kern="0" cap="none" spc="0" normalizeH="0" baseline="0" noProof="0" dirty="0">
                <a:ln>
                  <a:noFill/>
                </a:ln>
                <a:solidFill>
                  <a:srgbClr val="030F3B"/>
                </a:solidFill>
                <a:effectLst/>
                <a:uLnTx/>
                <a:uFillTx/>
              </a:rPr>
              <a:t>Alle 12 </a:t>
            </a:r>
            <a:r>
              <a:rPr kumimoji="0" lang="en-US" sz="1100" b="1" i="0" u="none" strike="noStrike" kern="0" cap="none" spc="0" normalizeH="0" baseline="0" noProof="0" dirty="0" err="1">
                <a:ln>
                  <a:noFill/>
                </a:ln>
                <a:solidFill>
                  <a:srgbClr val="030F3B"/>
                </a:solidFill>
                <a:effectLst/>
                <a:uLnTx/>
                <a:uFillTx/>
              </a:rPr>
              <a:t>Monate</a:t>
            </a:r>
            <a:endParaRPr kumimoji="0" lang="en-US" sz="1100" b="1" i="0" u="none" strike="noStrike" kern="0" cap="none" spc="0" normalizeH="0" baseline="0" noProof="0" dirty="0">
              <a:ln>
                <a:noFill/>
              </a:ln>
              <a:solidFill>
                <a:srgbClr val="030F3B"/>
              </a:solidFill>
              <a:effectLst/>
              <a:uLnTx/>
              <a:uFillTx/>
            </a:endParaRPr>
          </a:p>
        </p:txBody>
      </p:sp>
      <p:sp>
        <p:nvSpPr>
          <p:cNvPr id="35" name="TextBox 26">
            <a:extLst>
              <a:ext uri="{FF2B5EF4-FFF2-40B4-BE49-F238E27FC236}">
                <a16:creationId xmlns:a16="http://schemas.microsoft.com/office/drawing/2014/main" id="{A2AA4F03-51E0-E8D4-B886-90C0EDB4FE13}"/>
              </a:ext>
            </a:extLst>
          </p:cNvPr>
          <p:cNvSpPr txBox="1"/>
          <p:nvPr/>
        </p:nvSpPr>
        <p:spPr>
          <a:xfrm>
            <a:off x="6546374" y="3973443"/>
            <a:ext cx="2187000" cy="288929"/>
          </a:xfrm>
          <a:prstGeom prst="roundRect">
            <a:avLst>
              <a:gd name="adj" fmla="val 21312"/>
            </a:avLst>
          </a:prstGeom>
          <a:solidFill>
            <a:srgbClr val="FFFFFF"/>
          </a:solidFill>
          <a:ln w="19050">
            <a:solidFill>
              <a:srgbClr val="80E8E6">
                <a:lumMod val="75000"/>
              </a:srgbClr>
            </a:solidFill>
          </a:ln>
        </p:spPr>
        <p:txBody>
          <a:bodyPr wrap="square" lIns="54000" tIns="54000" rIns="54000" bIns="54000" rtlCol="0" anchor="t" anchorCtr="0">
            <a:noAutofit/>
          </a:bodyPr>
          <a:lstStyle/>
          <a:p>
            <a:pPr marL="0" marR="0" lvl="0" indent="0" algn="ctr" defTabSz="685800" eaLnBrk="1" fontAlgn="auto" latinLnBrk="0" hangingPunct="1">
              <a:lnSpc>
                <a:spcPct val="90000"/>
              </a:lnSpc>
              <a:spcBef>
                <a:spcPts val="450"/>
              </a:spcBef>
              <a:spcAft>
                <a:spcPts val="0"/>
              </a:spcAft>
              <a:buClrTx/>
              <a:buSzTx/>
              <a:buFontTx/>
              <a:buNone/>
              <a:tabLst/>
              <a:defRPr/>
            </a:pPr>
            <a:r>
              <a:rPr kumimoji="0" lang="en-US" sz="1100" b="1" i="0" u="none" strike="noStrike" kern="0" cap="none" spc="0" normalizeH="0" baseline="0" noProof="0" dirty="0">
                <a:ln>
                  <a:noFill/>
                </a:ln>
                <a:solidFill>
                  <a:srgbClr val="030F3B"/>
                </a:solidFill>
                <a:effectLst/>
                <a:uLnTx/>
                <a:uFillTx/>
              </a:rPr>
              <a:t>Alle 6 </a:t>
            </a:r>
            <a:r>
              <a:rPr kumimoji="0" lang="en-US" sz="1100" b="1" i="0" u="none" strike="noStrike" kern="0" cap="none" spc="0" normalizeH="0" baseline="0" noProof="0" dirty="0" err="1">
                <a:ln>
                  <a:noFill/>
                </a:ln>
                <a:solidFill>
                  <a:srgbClr val="030F3B"/>
                </a:solidFill>
                <a:effectLst/>
                <a:uLnTx/>
                <a:uFillTx/>
              </a:rPr>
              <a:t>Monate</a:t>
            </a:r>
            <a:endParaRPr kumimoji="0" lang="en-US" sz="1100" b="1" i="0" u="none" strike="noStrike" kern="0" cap="none" spc="0" normalizeH="0" baseline="0" noProof="0" dirty="0">
              <a:ln>
                <a:noFill/>
              </a:ln>
              <a:solidFill>
                <a:srgbClr val="030F3B"/>
              </a:solidFill>
              <a:effectLst/>
              <a:uLnTx/>
              <a:uFillTx/>
            </a:endParaRPr>
          </a:p>
        </p:txBody>
      </p:sp>
      <p:cxnSp>
        <p:nvCxnSpPr>
          <p:cNvPr id="36" name="Straight Connector 7">
            <a:extLst>
              <a:ext uri="{FF2B5EF4-FFF2-40B4-BE49-F238E27FC236}">
                <a16:creationId xmlns:a16="http://schemas.microsoft.com/office/drawing/2014/main" id="{467036AF-31F3-7C45-951E-D189C2B7A815}"/>
              </a:ext>
            </a:extLst>
          </p:cNvPr>
          <p:cNvCxnSpPr>
            <a:cxnSpLocks/>
          </p:cNvCxnSpPr>
          <p:nvPr/>
        </p:nvCxnSpPr>
        <p:spPr>
          <a:xfrm>
            <a:off x="1831120" y="3859172"/>
            <a:ext cx="6722330" cy="0"/>
          </a:xfrm>
          <a:prstGeom prst="line">
            <a:avLst/>
          </a:prstGeom>
          <a:noFill/>
          <a:ln w="19050" cap="flat" cmpd="sng" algn="ctr">
            <a:solidFill>
              <a:srgbClr val="00D1CC"/>
            </a:solidFill>
            <a:prstDash val="solid"/>
            <a:miter lim="800000"/>
          </a:ln>
          <a:effectLst/>
        </p:spPr>
      </p:cxnSp>
    </p:spTree>
    <p:extLst>
      <p:ext uri="{BB962C8B-B14F-4D97-AF65-F5344CB8AC3E}">
        <p14:creationId xmlns:p14="http://schemas.microsoft.com/office/powerpoint/2010/main" val="39448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C3FA5-6D3A-64A5-E0F1-D5F855905C7C}"/>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A60EDF34-6B4D-80B9-4A1C-EB9291C994E9}"/>
              </a:ext>
            </a:extLst>
          </p:cNvPr>
          <p:cNvSpPr txBox="1">
            <a:spLocks/>
          </p:cNvSpPr>
          <p:nvPr/>
        </p:nvSpPr>
        <p:spPr>
          <a:xfrm>
            <a:off x="325166"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Schulung von Kindern und ihren Familien/Betreuern sollte kontinuierlich und maßgeschneidert sein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E992EA9F-7B50-6D2B-B458-3212FAF64038}"/>
              </a:ext>
            </a:extLst>
          </p:cNvPr>
          <p:cNvSpPr txBox="1">
            <a:spLocks/>
          </p:cNvSpPr>
          <p:nvPr/>
        </p:nvSpPr>
        <p:spPr>
          <a:xfrm>
            <a:off x="437438" y="4765255"/>
            <a:ext cx="826841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IAk: Inselautoantikörper;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Haller MJ </a:t>
            </a:r>
            <a:r>
              <a:rPr kumimoji="0" lang="de" sz="600" b="0" i="1" u="none" strike="noStrike" kern="1200" cap="none" spc="0" normalizeH="0" baseline="0" noProof="0" dirty="0">
                <a:ln>
                  <a:noFill/>
                </a:ln>
                <a:solidFill>
                  <a:srgbClr val="404040"/>
                </a:solidFill>
                <a:effectLst/>
                <a:uLnTx/>
                <a:uFillTx/>
                <a:latin typeface="+mn-lt"/>
                <a:ea typeface="Arial"/>
                <a:cs typeface="Arial"/>
              </a:rPr>
              <a:t>et al. </a:t>
            </a:r>
            <a:r>
              <a:rPr lang="de-DE" sz="600" i="1" dirty="0" err="1">
                <a:solidFill>
                  <a:srgbClr val="404040"/>
                </a:solidFill>
                <a:latin typeface="+mn-lt"/>
              </a:rPr>
              <a:t>Horm</a:t>
            </a:r>
            <a:r>
              <a:rPr lang="de-DE" sz="600" i="1" dirty="0">
                <a:solidFill>
                  <a:srgbClr val="404040"/>
                </a:solidFill>
                <a:latin typeface="+mn-lt"/>
              </a:rPr>
              <a:t> Res </a:t>
            </a:r>
            <a:r>
              <a:rPr lang="de-DE" sz="600" i="1" dirty="0" err="1">
                <a:solidFill>
                  <a:srgbClr val="404040"/>
                </a:solidFill>
                <a:latin typeface="+mn-lt"/>
              </a:rPr>
              <a:t>Paediatr</a:t>
            </a:r>
            <a:r>
              <a:rPr lang="de-DE" sz="600" i="1" dirty="0">
                <a:solidFill>
                  <a:srgbClr val="404040"/>
                </a:solidFill>
                <a:latin typeface="+mn-lt"/>
              </a:rPr>
              <a:t> </a:t>
            </a:r>
            <a:r>
              <a:rPr lang="de-DE" sz="600" dirty="0">
                <a:solidFill>
                  <a:srgbClr val="404040"/>
                </a:solidFill>
                <a:latin typeface="+mn-lt"/>
              </a:rPr>
              <a:t>2024; 97: 529–45</a:t>
            </a:r>
            <a:r>
              <a:rPr kumimoji="0" lang="de" sz="600" b="0" i="0" u="none" strike="noStrike" kern="1200" cap="none" spc="0" normalizeH="0" baseline="0" noProof="0" dirty="0">
                <a:ln>
                  <a:noFill/>
                </a:ln>
                <a:solidFill>
                  <a:srgbClr val="404040"/>
                </a:solidFill>
                <a:effectLst/>
                <a:uLnTx/>
                <a:uFillTx/>
                <a:latin typeface="+mn-lt"/>
                <a:ea typeface="Arial"/>
                <a:cs typeface="Arial"/>
              </a:rPr>
              <a:t>.</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grpSp>
        <p:nvGrpSpPr>
          <p:cNvPr id="63" name="Group 64">
            <a:extLst>
              <a:ext uri="{FF2B5EF4-FFF2-40B4-BE49-F238E27FC236}">
                <a16:creationId xmlns:a16="http://schemas.microsoft.com/office/drawing/2014/main" id="{82DC847A-B793-BA95-54C2-8E31D807D6F6}"/>
              </a:ext>
            </a:extLst>
          </p:cNvPr>
          <p:cNvGrpSpPr/>
          <p:nvPr/>
        </p:nvGrpSpPr>
        <p:grpSpPr>
          <a:xfrm>
            <a:off x="651883" y="1238345"/>
            <a:ext cx="8053967" cy="812848"/>
            <a:chOff x="1598299" y="2312240"/>
            <a:chExt cx="10738622" cy="1083796"/>
          </a:xfrm>
        </p:grpSpPr>
        <p:grpSp>
          <p:nvGrpSpPr>
            <p:cNvPr id="448" name="Elemento grafico 7">
              <a:extLst>
                <a:ext uri="{FF2B5EF4-FFF2-40B4-BE49-F238E27FC236}">
                  <a16:creationId xmlns:a16="http://schemas.microsoft.com/office/drawing/2014/main" id="{D306E1A3-1E47-D16E-6968-8BCAC8B20E91}"/>
                </a:ext>
              </a:extLst>
            </p:cNvPr>
            <p:cNvGrpSpPr/>
            <p:nvPr/>
          </p:nvGrpSpPr>
          <p:grpSpPr>
            <a:xfrm>
              <a:off x="1598299" y="2355556"/>
              <a:ext cx="611453" cy="662731"/>
              <a:chOff x="4679163" y="2615085"/>
              <a:chExt cx="119969" cy="131466"/>
            </a:xfrm>
            <a:solidFill>
              <a:srgbClr val="030F3B"/>
            </a:solidFill>
          </p:grpSpPr>
          <p:grpSp>
            <p:nvGrpSpPr>
              <p:cNvPr id="450" name="Elemento grafico 7">
                <a:extLst>
                  <a:ext uri="{FF2B5EF4-FFF2-40B4-BE49-F238E27FC236}">
                    <a16:creationId xmlns:a16="http://schemas.microsoft.com/office/drawing/2014/main" id="{C1A1EECA-A14A-0612-367E-B46FA63002FF}"/>
                  </a:ext>
                </a:extLst>
              </p:cNvPr>
              <p:cNvGrpSpPr/>
              <p:nvPr/>
            </p:nvGrpSpPr>
            <p:grpSpPr>
              <a:xfrm>
                <a:off x="4679163" y="2615085"/>
                <a:ext cx="119969" cy="131466"/>
                <a:chOff x="4679163" y="2615085"/>
                <a:chExt cx="119969" cy="131466"/>
              </a:xfrm>
              <a:grpFill/>
            </p:grpSpPr>
            <p:grpSp>
              <p:nvGrpSpPr>
                <p:cNvPr id="456" name="Elemento grafico 7">
                  <a:extLst>
                    <a:ext uri="{FF2B5EF4-FFF2-40B4-BE49-F238E27FC236}">
                      <a16:creationId xmlns:a16="http://schemas.microsoft.com/office/drawing/2014/main" id="{91B30D7E-9DCC-2660-4573-468249520237}"/>
                    </a:ext>
                  </a:extLst>
                </p:cNvPr>
                <p:cNvGrpSpPr/>
                <p:nvPr/>
              </p:nvGrpSpPr>
              <p:grpSpPr>
                <a:xfrm>
                  <a:off x="4679163" y="2680901"/>
                  <a:ext cx="119969" cy="65649"/>
                  <a:chOff x="4679163" y="2680901"/>
                  <a:chExt cx="119969" cy="65649"/>
                </a:xfrm>
                <a:grpFill/>
              </p:grpSpPr>
              <p:sp>
                <p:nvSpPr>
                  <p:cNvPr id="459" name="Figura a mano libera: forma 1179">
                    <a:extLst>
                      <a:ext uri="{FF2B5EF4-FFF2-40B4-BE49-F238E27FC236}">
                        <a16:creationId xmlns:a16="http://schemas.microsoft.com/office/drawing/2014/main" id="{5842122A-6D80-2397-0C55-86F8FFBD20E5}"/>
                      </a:ext>
                    </a:extLst>
                  </p:cNvPr>
                  <p:cNvSpPr/>
                  <p:nvPr/>
                </p:nvSpPr>
                <p:spPr>
                  <a:xfrm>
                    <a:off x="4679163" y="2686132"/>
                    <a:ext cx="119969" cy="60419"/>
                  </a:xfrm>
                  <a:custGeom>
                    <a:avLst/>
                    <a:gdLst>
                      <a:gd name="connsiteX0" fmla="*/ 117663 w 119969"/>
                      <a:gd name="connsiteY0" fmla="*/ 60419 h 60419"/>
                      <a:gd name="connsiteX1" fmla="*/ 115367 w 119969"/>
                      <a:gd name="connsiteY1" fmla="*/ 58336 h 60419"/>
                      <a:gd name="connsiteX2" fmla="*/ 111976 w 119969"/>
                      <a:gd name="connsiteY2" fmla="*/ 24821 h 60419"/>
                      <a:gd name="connsiteX3" fmla="*/ 96176 w 119969"/>
                      <a:gd name="connsiteY3" fmla="*/ 8018 h 60419"/>
                      <a:gd name="connsiteX4" fmla="*/ 75906 w 119969"/>
                      <a:gd name="connsiteY4" fmla="*/ 4703 h 60419"/>
                      <a:gd name="connsiteX5" fmla="*/ 61110 w 119969"/>
                      <a:gd name="connsiteY5" fmla="*/ 12945 h 60419"/>
                      <a:gd name="connsiteX6" fmla="*/ 58859 w 119969"/>
                      <a:gd name="connsiteY6" fmla="*/ 12945 h 60419"/>
                      <a:gd name="connsiteX7" fmla="*/ 44064 w 119969"/>
                      <a:gd name="connsiteY7" fmla="*/ 4703 h 60419"/>
                      <a:gd name="connsiteX8" fmla="*/ 23794 w 119969"/>
                      <a:gd name="connsiteY8" fmla="*/ 8018 h 60419"/>
                      <a:gd name="connsiteX9" fmla="*/ 7994 w 119969"/>
                      <a:gd name="connsiteY9" fmla="*/ 24821 h 60419"/>
                      <a:gd name="connsiteX10" fmla="*/ 4603 w 119969"/>
                      <a:gd name="connsiteY10" fmla="*/ 58336 h 60419"/>
                      <a:gd name="connsiteX11" fmla="*/ 2079 w 119969"/>
                      <a:gd name="connsiteY11" fmla="*/ 60404 h 60419"/>
                      <a:gd name="connsiteX12" fmla="*/ 11 w 119969"/>
                      <a:gd name="connsiteY12" fmla="*/ 57880 h 60419"/>
                      <a:gd name="connsiteX13" fmla="*/ 3402 w 119969"/>
                      <a:gd name="connsiteY13" fmla="*/ 24365 h 60419"/>
                      <a:gd name="connsiteX14" fmla="*/ 23064 w 119969"/>
                      <a:gd name="connsiteY14" fmla="*/ 3471 h 60419"/>
                      <a:gd name="connsiteX15" fmla="*/ 44125 w 119969"/>
                      <a:gd name="connsiteY15" fmla="*/ 34 h 60419"/>
                      <a:gd name="connsiteX16" fmla="*/ 45615 w 119969"/>
                      <a:gd name="connsiteY16" fmla="*/ 293 h 60419"/>
                      <a:gd name="connsiteX17" fmla="*/ 59985 w 119969"/>
                      <a:gd name="connsiteY17" fmla="*/ 8307 h 60419"/>
                      <a:gd name="connsiteX18" fmla="*/ 74355 w 119969"/>
                      <a:gd name="connsiteY18" fmla="*/ 293 h 60419"/>
                      <a:gd name="connsiteX19" fmla="*/ 75845 w 119969"/>
                      <a:gd name="connsiteY19" fmla="*/ 34 h 60419"/>
                      <a:gd name="connsiteX20" fmla="*/ 96906 w 119969"/>
                      <a:gd name="connsiteY20" fmla="*/ 3471 h 60419"/>
                      <a:gd name="connsiteX21" fmla="*/ 116568 w 119969"/>
                      <a:gd name="connsiteY21" fmla="*/ 24365 h 60419"/>
                      <a:gd name="connsiteX22" fmla="*/ 119959 w 119969"/>
                      <a:gd name="connsiteY22" fmla="*/ 57880 h 60419"/>
                      <a:gd name="connsiteX23" fmla="*/ 117891 w 119969"/>
                      <a:gd name="connsiteY23" fmla="*/ 60404 h 60419"/>
                      <a:gd name="connsiteX24" fmla="*/ 117663 w 119969"/>
                      <a:gd name="connsiteY24" fmla="*/ 60404 h 6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9969" h="60419">
                        <a:moveTo>
                          <a:pt x="117663" y="60419"/>
                        </a:moveTo>
                        <a:cubicBezTo>
                          <a:pt x="116492" y="60419"/>
                          <a:pt x="115488" y="59537"/>
                          <a:pt x="115367" y="58336"/>
                        </a:cubicBezTo>
                        <a:lnTo>
                          <a:pt x="111976" y="24821"/>
                        </a:lnTo>
                        <a:cubicBezTo>
                          <a:pt x="111109" y="16305"/>
                          <a:pt x="104616" y="9386"/>
                          <a:pt x="96176" y="8018"/>
                        </a:cubicBezTo>
                        <a:lnTo>
                          <a:pt x="75906" y="4703"/>
                        </a:lnTo>
                        <a:lnTo>
                          <a:pt x="61110" y="12945"/>
                        </a:lnTo>
                        <a:cubicBezTo>
                          <a:pt x="60411" y="13340"/>
                          <a:pt x="59559" y="13340"/>
                          <a:pt x="58859" y="12945"/>
                        </a:cubicBezTo>
                        <a:lnTo>
                          <a:pt x="44064" y="4703"/>
                        </a:lnTo>
                        <a:lnTo>
                          <a:pt x="23794" y="8018"/>
                        </a:lnTo>
                        <a:cubicBezTo>
                          <a:pt x="15354" y="9402"/>
                          <a:pt x="8846" y="16305"/>
                          <a:pt x="7994" y="24821"/>
                        </a:cubicBezTo>
                        <a:lnTo>
                          <a:pt x="4603" y="58336"/>
                        </a:lnTo>
                        <a:cubicBezTo>
                          <a:pt x="4481" y="59598"/>
                          <a:pt x="3341" y="60526"/>
                          <a:pt x="2079" y="60404"/>
                        </a:cubicBezTo>
                        <a:cubicBezTo>
                          <a:pt x="817" y="60282"/>
                          <a:pt x="-111" y="59142"/>
                          <a:pt x="11" y="57880"/>
                        </a:cubicBezTo>
                        <a:lnTo>
                          <a:pt x="3402" y="24365"/>
                        </a:lnTo>
                        <a:cubicBezTo>
                          <a:pt x="4466" y="13781"/>
                          <a:pt x="12556" y="5174"/>
                          <a:pt x="23064" y="3471"/>
                        </a:cubicBezTo>
                        <a:lnTo>
                          <a:pt x="44125" y="34"/>
                        </a:lnTo>
                        <a:cubicBezTo>
                          <a:pt x="44642" y="-42"/>
                          <a:pt x="45158" y="34"/>
                          <a:pt x="45615" y="293"/>
                        </a:cubicBezTo>
                        <a:lnTo>
                          <a:pt x="59985" y="8307"/>
                        </a:lnTo>
                        <a:lnTo>
                          <a:pt x="74355" y="293"/>
                        </a:lnTo>
                        <a:cubicBezTo>
                          <a:pt x="74811" y="34"/>
                          <a:pt x="75343" y="-57"/>
                          <a:pt x="75845" y="34"/>
                        </a:cubicBezTo>
                        <a:lnTo>
                          <a:pt x="96906" y="3471"/>
                        </a:lnTo>
                        <a:cubicBezTo>
                          <a:pt x="107414" y="5189"/>
                          <a:pt x="115488" y="13781"/>
                          <a:pt x="116568" y="24365"/>
                        </a:cubicBezTo>
                        <a:lnTo>
                          <a:pt x="119959" y="57880"/>
                        </a:lnTo>
                        <a:cubicBezTo>
                          <a:pt x="120081" y="59142"/>
                          <a:pt x="119168" y="60282"/>
                          <a:pt x="117891" y="60404"/>
                        </a:cubicBezTo>
                        <a:cubicBezTo>
                          <a:pt x="117815" y="60404"/>
                          <a:pt x="117739" y="60404"/>
                          <a:pt x="117663" y="60404"/>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60" name="Figura a mano libera: forma 1180">
                    <a:extLst>
                      <a:ext uri="{FF2B5EF4-FFF2-40B4-BE49-F238E27FC236}">
                        <a16:creationId xmlns:a16="http://schemas.microsoft.com/office/drawing/2014/main" id="{14EB33B7-CDDA-349B-0499-779AB9BB177A}"/>
                      </a:ext>
                    </a:extLst>
                  </p:cNvPr>
                  <p:cNvSpPr/>
                  <p:nvPr/>
                </p:nvSpPr>
                <p:spPr>
                  <a:xfrm>
                    <a:off x="4721353" y="2680901"/>
                    <a:ext cx="6850" cy="9827"/>
                  </a:xfrm>
                  <a:custGeom>
                    <a:avLst/>
                    <a:gdLst>
                      <a:gd name="connsiteX0" fmla="*/ 2315 w 6850"/>
                      <a:gd name="connsiteY0" fmla="*/ 9827 h 9827"/>
                      <a:gd name="connsiteX1" fmla="*/ 1403 w 6850"/>
                      <a:gd name="connsiteY1" fmla="*/ 9645 h 9827"/>
                      <a:gd name="connsiteX2" fmla="*/ 186 w 6850"/>
                      <a:gd name="connsiteY2" fmla="*/ 6619 h 9827"/>
                      <a:gd name="connsiteX3" fmla="*/ 2422 w 6850"/>
                      <a:gd name="connsiteY3" fmla="*/ 1403 h 9827"/>
                      <a:gd name="connsiteX4" fmla="*/ 5448 w 6850"/>
                      <a:gd name="connsiteY4" fmla="*/ 186 h 9827"/>
                      <a:gd name="connsiteX5" fmla="*/ 6664 w 6850"/>
                      <a:gd name="connsiteY5" fmla="*/ 3212 h 9827"/>
                      <a:gd name="connsiteX6" fmla="*/ 4429 w 6850"/>
                      <a:gd name="connsiteY6" fmla="*/ 8428 h 9827"/>
                      <a:gd name="connsiteX7" fmla="*/ 2300 w 6850"/>
                      <a:gd name="connsiteY7" fmla="*/ 9827 h 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0" h="9827">
                        <a:moveTo>
                          <a:pt x="2315" y="9827"/>
                        </a:moveTo>
                        <a:cubicBezTo>
                          <a:pt x="2011" y="9827"/>
                          <a:pt x="1707" y="9766"/>
                          <a:pt x="1403" y="9645"/>
                        </a:cubicBezTo>
                        <a:cubicBezTo>
                          <a:pt x="232" y="9143"/>
                          <a:pt x="-316" y="7790"/>
                          <a:pt x="186" y="6619"/>
                        </a:cubicBezTo>
                        <a:lnTo>
                          <a:pt x="2422" y="1403"/>
                        </a:lnTo>
                        <a:cubicBezTo>
                          <a:pt x="2923" y="232"/>
                          <a:pt x="4277" y="-316"/>
                          <a:pt x="5448" y="186"/>
                        </a:cubicBezTo>
                        <a:cubicBezTo>
                          <a:pt x="6619" y="688"/>
                          <a:pt x="7166" y="2041"/>
                          <a:pt x="6664" y="3212"/>
                        </a:cubicBezTo>
                        <a:lnTo>
                          <a:pt x="4429" y="8428"/>
                        </a:lnTo>
                        <a:cubicBezTo>
                          <a:pt x="4048" y="9310"/>
                          <a:pt x="3197" y="9827"/>
                          <a:pt x="2300" y="982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61" name="Figura a mano libera: forma 1181">
                    <a:extLst>
                      <a:ext uri="{FF2B5EF4-FFF2-40B4-BE49-F238E27FC236}">
                        <a16:creationId xmlns:a16="http://schemas.microsoft.com/office/drawing/2014/main" id="{F7308A28-0E08-7D83-7F9A-64AE474C31F2}"/>
                      </a:ext>
                    </a:extLst>
                  </p:cNvPr>
                  <p:cNvSpPr/>
                  <p:nvPr/>
                </p:nvSpPr>
                <p:spPr>
                  <a:xfrm>
                    <a:off x="4750093" y="2680901"/>
                    <a:ext cx="6850" cy="9827"/>
                  </a:xfrm>
                  <a:custGeom>
                    <a:avLst/>
                    <a:gdLst>
                      <a:gd name="connsiteX0" fmla="*/ 4551 w 6850"/>
                      <a:gd name="connsiteY0" fmla="*/ 9827 h 9827"/>
                      <a:gd name="connsiteX1" fmla="*/ 2422 w 6850"/>
                      <a:gd name="connsiteY1" fmla="*/ 8428 h 9827"/>
                      <a:gd name="connsiteX2" fmla="*/ 186 w 6850"/>
                      <a:gd name="connsiteY2" fmla="*/ 3212 h 9827"/>
                      <a:gd name="connsiteX3" fmla="*/ 1403 w 6850"/>
                      <a:gd name="connsiteY3" fmla="*/ 186 h 9827"/>
                      <a:gd name="connsiteX4" fmla="*/ 4429 w 6850"/>
                      <a:gd name="connsiteY4" fmla="*/ 1403 h 9827"/>
                      <a:gd name="connsiteX5" fmla="*/ 6664 w 6850"/>
                      <a:gd name="connsiteY5" fmla="*/ 6619 h 9827"/>
                      <a:gd name="connsiteX6" fmla="*/ 5448 w 6850"/>
                      <a:gd name="connsiteY6" fmla="*/ 9645 h 9827"/>
                      <a:gd name="connsiteX7" fmla="*/ 4536 w 6850"/>
                      <a:gd name="connsiteY7" fmla="*/ 9827 h 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0" h="9827">
                        <a:moveTo>
                          <a:pt x="4551" y="9827"/>
                        </a:moveTo>
                        <a:cubicBezTo>
                          <a:pt x="3653" y="9827"/>
                          <a:pt x="2802" y="9295"/>
                          <a:pt x="2422" y="8428"/>
                        </a:cubicBezTo>
                        <a:lnTo>
                          <a:pt x="186" y="3212"/>
                        </a:lnTo>
                        <a:cubicBezTo>
                          <a:pt x="-316" y="2041"/>
                          <a:pt x="232" y="688"/>
                          <a:pt x="1403" y="186"/>
                        </a:cubicBezTo>
                        <a:cubicBezTo>
                          <a:pt x="2574" y="-316"/>
                          <a:pt x="3927" y="232"/>
                          <a:pt x="4429" y="1403"/>
                        </a:cubicBezTo>
                        <a:lnTo>
                          <a:pt x="6664" y="6619"/>
                        </a:lnTo>
                        <a:cubicBezTo>
                          <a:pt x="7166" y="7790"/>
                          <a:pt x="6619" y="9143"/>
                          <a:pt x="5448" y="9645"/>
                        </a:cubicBezTo>
                        <a:cubicBezTo>
                          <a:pt x="5159" y="9766"/>
                          <a:pt x="4840" y="9827"/>
                          <a:pt x="4536" y="982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sp>
              <p:nvSpPr>
                <p:cNvPr id="457" name="Figura a mano libera: forma 1182">
                  <a:extLst>
                    <a:ext uri="{FF2B5EF4-FFF2-40B4-BE49-F238E27FC236}">
                      <a16:creationId xmlns:a16="http://schemas.microsoft.com/office/drawing/2014/main" id="{6DA40B25-7268-B1AD-B60A-3BB3B902633C}"/>
                    </a:ext>
                  </a:extLst>
                </p:cNvPr>
                <p:cNvSpPr/>
                <p:nvPr/>
              </p:nvSpPr>
              <p:spPr>
                <a:xfrm>
                  <a:off x="4712249" y="2615085"/>
                  <a:ext cx="53812" cy="66154"/>
                </a:xfrm>
                <a:custGeom>
                  <a:avLst/>
                  <a:gdLst>
                    <a:gd name="connsiteX0" fmla="*/ 26914 w 53812"/>
                    <a:gd name="connsiteY0" fmla="*/ 66155 h 66154"/>
                    <a:gd name="connsiteX1" fmla="*/ 3998 w 53812"/>
                    <a:gd name="connsiteY1" fmla="*/ 44775 h 66154"/>
                    <a:gd name="connsiteX2" fmla="*/ 257 w 53812"/>
                    <a:gd name="connsiteY2" fmla="*/ 37871 h 66154"/>
                    <a:gd name="connsiteX3" fmla="*/ 29 w 53812"/>
                    <a:gd name="connsiteY3" fmla="*/ 34343 h 66154"/>
                    <a:gd name="connsiteX4" fmla="*/ 2873 w 53812"/>
                    <a:gd name="connsiteY4" fmla="*/ 26998 h 66154"/>
                    <a:gd name="connsiteX5" fmla="*/ 10415 w 53812"/>
                    <a:gd name="connsiteY5" fmla="*/ 4858 h 66154"/>
                    <a:gd name="connsiteX6" fmla="*/ 10689 w 53812"/>
                    <a:gd name="connsiteY6" fmla="*/ 4463 h 66154"/>
                    <a:gd name="connsiteX7" fmla="*/ 19189 w 53812"/>
                    <a:gd name="connsiteY7" fmla="*/ 220 h 66154"/>
                    <a:gd name="connsiteX8" fmla="*/ 41953 w 53812"/>
                    <a:gd name="connsiteY8" fmla="*/ 5116 h 66154"/>
                    <a:gd name="connsiteX9" fmla="*/ 42151 w 53812"/>
                    <a:gd name="connsiteY9" fmla="*/ 5284 h 66154"/>
                    <a:gd name="connsiteX10" fmla="*/ 50925 w 53812"/>
                    <a:gd name="connsiteY10" fmla="*/ 26983 h 66154"/>
                    <a:gd name="connsiteX11" fmla="*/ 53784 w 53812"/>
                    <a:gd name="connsiteY11" fmla="*/ 34343 h 66154"/>
                    <a:gd name="connsiteX12" fmla="*/ 53556 w 53812"/>
                    <a:gd name="connsiteY12" fmla="*/ 37871 h 66154"/>
                    <a:gd name="connsiteX13" fmla="*/ 50013 w 53812"/>
                    <a:gd name="connsiteY13" fmla="*/ 44668 h 66154"/>
                    <a:gd name="connsiteX14" fmla="*/ 26899 w 53812"/>
                    <a:gd name="connsiteY14" fmla="*/ 66155 h 66154"/>
                    <a:gd name="connsiteX15" fmla="*/ 23341 w 53812"/>
                    <a:gd name="connsiteY15" fmla="*/ 4599 h 66154"/>
                    <a:gd name="connsiteX16" fmla="*/ 19706 w 53812"/>
                    <a:gd name="connsiteY16" fmla="*/ 4797 h 66154"/>
                    <a:gd name="connsiteX17" fmla="*/ 14840 w 53812"/>
                    <a:gd name="connsiteY17" fmla="*/ 6439 h 66154"/>
                    <a:gd name="connsiteX18" fmla="*/ 12422 w 53812"/>
                    <a:gd name="connsiteY18" fmla="*/ 8994 h 66154"/>
                    <a:gd name="connsiteX19" fmla="*/ 7541 w 53812"/>
                    <a:gd name="connsiteY19" fmla="*/ 28185 h 66154"/>
                    <a:gd name="connsiteX20" fmla="*/ 6096 w 53812"/>
                    <a:gd name="connsiteY20" fmla="*/ 30481 h 66154"/>
                    <a:gd name="connsiteX21" fmla="*/ 4637 w 53812"/>
                    <a:gd name="connsiteY21" fmla="*/ 34054 h 66154"/>
                    <a:gd name="connsiteX22" fmla="*/ 4865 w 53812"/>
                    <a:gd name="connsiteY22" fmla="*/ 37582 h 66154"/>
                    <a:gd name="connsiteX23" fmla="*/ 6659 w 53812"/>
                    <a:gd name="connsiteY23" fmla="*/ 40912 h 66154"/>
                    <a:gd name="connsiteX24" fmla="*/ 8165 w 53812"/>
                    <a:gd name="connsiteY24" fmla="*/ 42524 h 66154"/>
                    <a:gd name="connsiteX25" fmla="*/ 26929 w 53812"/>
                    <a:gd name="connsiteY25" fmla="*/ 61563 h 66154"/>
                    <a:gd name="connsiteX26" fmla="*/ 45831 w 53812"/>
                    <a:gd name="connsiteY26" fmla="*/ 42524 h 66154"/>
                    <a:gd name="connsiteX27" fmla="*/ 47306 w 53812"/>
                    <a:gd name="connsiteY27" fmla="*/ 40882 h 66154"/>
                    <a:gd name="connsiteX28" fmla="*/ 48994 w 53812"/>
                    <a:gd name="connsiteY28" fmla="*/ 37597 h 66154"/>
                    <a:gd name="connsiteX29" fmla="*/ 49222 w 53812"/>
                    <a:gd name="connsiteY29" fmla="*/ 34069 h 66154"/>
                    <a:gd name="connsiteX30" fmla="*/ 47762 w 53812"/>
                    <a:gd name="connsiteY30" fmla="*/ 30496 h 66154"/>
                    <a:gd name="connsiteX31" fmla="*/ 46317 w 53812"/>
                    <a:gd name="connsiteY31" fmla="*/ 28276 h 66154"/>
                    <a:gd name="connsiteX32" fmla="*/ 39277 w 53812"/>
                    <a:gd name="connsiteY32" fmla="*/ 8872 h 66154"/>
                    <a:gd name="connsiteX33" fmla="*/ 39064 w 53812"/>
                    <a:gd name="connsiteY33" fmla="*/ 8705 h 66154"/>
                    <a:gd name="connsiteX34" fmla="*/ 23371 w 53812"/>
                    <a:gd name="connsiteY34" fmla="*/ 4630 h 66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812" h="66154">
                      <a:moveTo>
                        <a:pt x="26914" y="66155"/>
                      </a:moveTo>
                      <a:cubicBezTo>
                        <a:pt x="14566" y="66155"/>
                        <a:pt x="6948" y="54872"/>
                        <a:pt x="3998" y="44775"/>
                      </a:cubicBezTo>
                      <a:cubicBezTo>
                        <a:pt x="577" y="42965"/>
                        <a:pt x="348" y="39331"/>
                        <a:pt x="257" y="37871"/>
                      </a:cubicBezTo>
                      <a:lnTo>
                        <a:pt x="29" y="34343"/>
                      </a:lnTo>
                      <a:cubicBezTo>
                        <a:pt x="-184" y="30937"/>
                        <a:pt x="774" y="28473"/>
                        <a:pt x="2873" y="26998"/>
                      </a:cubicBezTo>
                      <a:cubicBezTo>
                        <a:pt x="2736" y="22193"/>
                        <a:pt x="3040" y="8431"/>
                        <a:pt x="10415" y="4858"/>
                      </a:cubicBezTo>
                      <a:cubicBezTo>
                        <a:pt x="10552" y="4767"/>
                        <a:pt x="10628" y="4584"/>
                        <a:pt x="10689" y="4463"/>
                      </a:cubicBezTo>
                      <a:cubicBezTo>
                        <a:pt x="11753" y="2227"/>
                        <a:pt x="13426" y="874"/>
                        <a:pt x="19189" y="220"/>
                      </a:cubicBezTo>
                      <a:cubicBezTo>
                        <a:pt x="26336" y="-601"/>
                        <a:pt x="36737" y="843"/>
                        <a:pt x="41953" y="5116"/>
                      </a:cubicBezTo>
                      <a:lnTo>
                        <a:pt x="42151" y="5284"/>
                      </a:lnTo>
                      <a:cubicBezTo>
                        <a:pt x="45526" y="8036"/>
                        <a:pt x="51092" y="12583"/>
                        <a:pt x="50925" y="26983"/>
                      </a:cubicBezTo>
                      <a:cubicBezTo>
                        <a:pt x="53039" y="28443"/>
                        <a:pt x="53997" y="30907"/>
                        <a:pt x="53784" y="34343"/>
                      </a:cubicBezTo>
                      <a:lnTo>
                        <a:pt x="53556" y="37871"/>
                      </a:lnTo>
                      <a:cubicBezTo>
                        <a:pt x="53464" y="39300"/>
                        <a:pt x="53236" y="42844"/>
                        <a:pt x="50013" y="44668"/>
                      </a:cubicBezTo>
                      <a:cubicBezTo>
                        <a:pt x="47184" y="55252"/>
                        <a:pt x="39748" y="66155"/>
                        <a:pt x="26899" y="66155"/>
                      </a:cubicBezTo>
                      <a:close/>
                      <a:moveTo>
                        <a:pt x="23341" y="4599"/>
                      </a:moveTo>
                      <a:cubicBezTo>
                        <a:pt x="22078" y="4599"/>
                        <a:pt x="20847" y="4660"/>
                        <a:pt x="19706" y="4797"/>
                      </a:cubicBezTo>
                      <a:cubicBezTo>
                        <a:pt x="15388" y="5284"/>
                        <a:pt x="15068" y="5983"/>
                        <a:pt x="14840" y="6439"/>
                      </a:cubicBezTo>
                      <a:cubicBezTo>
                        <a:pt x="14521" y="7108"/>
                        <a:pt x="13988" y="8234"/>
                        <a:pt x="12422" y="8994"/>
                      </a:cubicBezTo>
                      <a:cubicBezTo>
                        <a:pt x="8119" y="11093"/>
                        <a:pt x="7146" y="21874"/>
                        <a:pt x="7541" y="28185"/>
                      </a:cubicBezTo>
                      <a:cubicBezTo>
                        <a:pt x="7602" y="29173"/>
                        <a:pt x="7024" y="30101"/>
                        <a:pt x="6096" y="30481"/>
                      </a:cubicBezTo>
                      <a:cubicBezTo>
                        <a:pt x="5229" y="30831"/>
                        <a:pt x="4469" y="31363"/>
                        <a:pt x="4637" y="34054"/>
                      </a:cubicBezTo>
                      <a:lnTo>
                        <a:pt x="4865" y="37582"/>
                      </a:lnTo>
                      <a:cubicBezTo>
                        <a:pt x="5017" y="39939"/>
                        <a:pt x="5579" y="40547"/>
                        <a:pt x="6659" y="40912"/>
                      </a:cubicBezTo>
                      <a:cubicBezTo>
                        <a:pt x="7404" y="41156"/>
                        <a:pt x="7967" y="41764"/>
                        <a:pt x="8165" y="42524"/>
                      </a:cubicBezTo>
                      <a:cubicBezTo>
                        <a:pt x="10461" y="51298"/>
                        <a:pt x="16756" y="61563"/>
                        <a:pt x="26929" y="61563"/>
                      </a:cubicBezTo>
                      <a:cubicBezTo>
                        <a:pt x="40280" y="61563"/>
                        <a:pt x="44766" y="46995"/>
                        <a:pt x="45831" y="42524"/>
                      </a:cubicBezTo>
                      <a:cubicBezTo>
                        <a:pt x="46013" y="41764"/>
                        <a:pt x="46561" y="41140"/>
                        <a:pt x="47306" y="40882"/>
                      </a:cubicBezTo>
                      <a:cubicBezTo>
                        <a:pt x="48325" y="40517"/>
                        <a:pt x="48842" y="39939"/>
                        <a:pt x="48994" y="37597"/>
                      </a:cubicBezTo>
                      <a:lnTo>
                        <a:pt x="49222" y="34069"/>
                      </a:lnTo>
                      <a:cubicBezTo>
                        <a:pt x="49389" y="31378"/>
                        <a:pt x="48629" y="30846"/>
                        <a:pt x="47762" y="30496"/>
                      </a:cubicBezTo>
                      <a:cubicBezTo>
                        <a:pt x="46865" y="30131"/>
                        <a:pt x="46287" y="29249"/>
                        <a:pt x="46317" y="28276"/>
                      </a:cubicBezTo>
                      <a:cubicBezTo>
                        <a:pt x="46804" y="15031"/>
                        <a:pt x="42272" y="11336"/>
                        <a:pt x="39277" y="8872"/>
                      </a:cubicBezTo>
                      <a:lnTo>
                        <a:pt x="39064" y="8705"/>
                      </a:lnTo>
                      <a:cubicBezTo>
                        <a:pt x="35718" y="5968"/>
                        <a:pt x="29119" y="4630"/>
                        <a:pt x="23371" y="4630"/>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58" name="Figura a mano libera: forma 1183">
                  <a:extLst>
                    <a:ext uri="{FF2B5EF4-FFF2-40B4-BE49-F238E27FC236}">
                      <a16:creationId xmlns:a16="http://schemas.microsoft.com/office/drawing/2014/main" id="{44698AE0-212A-235C-4822-FF1EC0203666}"/>
                    </a:ext>
                  </a:extLst>
                </p:cNvPr>
                <p:cNvSpPr/>
                <p:nvPr/>
              </p:nvSpPr>
              <p:spPr>
                <a:xfrm>
                  <a:off x="4717798" y="2623470"/>
                  <a:ext cx="44555" cy="12119"/>
                </a:xfrm>
                <a:custGeom>
                  <a:avLst/>
                  <a:gdLst>
                    <a:gd name="connsiteX0" fmla="*/ 42243 w 44555"/>
                    <a:gd name="connsiteY0" fmla="*/ 12119 h 12119"/>
                    <a:gd name="connsiteX1" fmla="*/ 39993 w 44555"/>
                    <a:gd name="connsiteY1" fmla="*/ 10340 h 12119"/>
                    <a:gd name="connsiteX2" fmla="*/ 38214 w 44555"/>
                    <a:gd name="connsiteY2" fmla="*/ 7983 h 12119"/>
                    <a:gd name="connsiteX3" fmla="*/ 20209 w 44555"/>
                    <a:gd name="connsiteY3" fmla="*/ 9276 h 12119"/>
                    <a:gd name="connsiteX4" fmla="*/ 3498 w 44555"/>
                    <a:gd name="connsiteY4" fmla="*/ 8880 h 12119"/>
                    <a:gd name="connsiteX5" fmla="*/ 0 w 44555"/>
                    <a:gd name="connsiteY5" fmla="*/ 2311 h 12119"/>
                    <a:gd name="connsiteX6" fmla="*/ 2311 w 44555"/>
                    <a:gd name="connsiteY6" fmla="*/ 0 h 12119"/>
                    <a:gd name="connsiteX7" fmla="*/ 2311 w 44555"/>
                    <a:gd name="connsiteY7" fmla="*/ 0 h 12119"/>
                    <a:gd name="connsiteX8" fmla="*/ 4623 w 44555"/>
                    <a:gd name="connsiteY8" fmla="*/ 2281 h 12119"/>
                    <a:gd name="connsiteX9" fmla="*/ 6296 w 44555"/>
                    <a:gd name="connsiteY9" fmla="*/ 5201 h 12119"/>
                    <a:gd name="connsiteX10" fmla="*/ 18841 w 44555"/>
                    <a:gd name="connsiteY10" fmla="*/ 4866 h 12119"/>
                    <a:gd name="connsiteX11" fmla="*/ 40510 w 44555"/>
                    <a:gd name="connsiteY11" fmla="*/ 3969 h 12119"/>
                    <a:gd name="connsiteX12" fmla="*/ 44494 w 44555"/>
                    <a:gd name="connsiteY12" fmla="*/ 9276 h 12119"/>
                    <a:gd name="connsiteX13" fmla="*/ 42776 w 44555"/>
                    <a:gd name="connsiteY13" fmla="*/ 12059 h 12119"/>
                    <a:gd name="connsiteX14" fmla="*/ 42243 w 44555"/>
                    <a:gd name="connsiteY14" fmla="*/ 12119 h 12119"/>
                    <a:gd name="connsiteX15" fmla="*/ 4623 w 44555"/>
                    <a:gd name="connsiteY15" fmla="*/ 2311 h 12119"/>
                    <a:gd name="connsiteX16" fmla="*/ 4623 w 44555"/>
                    <a:gd name="connsiteY16" fmla="*/ 2311 h 12119"/>
                    <a:gd name="connsiteX17" fmla="*/ 4623 w 44555"/>
                    <a:gd name="connsiteY17" fmla="*/ 2311 h 12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555" h="12119">
                      <a:moveTo>
                        <a:pt x="42243" y="12119"/>
                      </a:moveTo>
                      <a:cubicBezTo>
                        <a:pt x="41194" y="12119"/>
                        <a:pt x="40252" y="11405"/>
                        <a:pt x="39993" y="10340"/>
                      </a:cubicBezTo>
                      <a:cubicBezTo>
                        <a:pt x="39735" y="9291"/>
                        <a:pt x="39172" y="8531"/>
                        <a:pt x="38214" y="7983"/>
                      </a:cubicBezTo>
                      <a:cubicBezTo>
                        <a:pt x="35142" y="6235"/>
                        <a:pt x="28406" y="6721"/>
                        <a:pt x="20209" y="9276"/>
                      </a:cubicBezTo>
                      <a:cubicBezTo>
                        <a:pt x="12667" y="11633"/>
                        <a:pt x="7041" y="11496"/>
                        <a:pt x="3498" y="8880"/>
                      </a:cubicBezTo>
                      <a:cubicBezTo>
                        <a:pt x="745" y="6858"/>
                        <a:pt x="0" y="3802"/>
                        <a:pt x="0" y="2311"/>
                      </a:cubicBezTo>
                      <a:cubicBezTo>
                        <a:pt x="0" y="1034"/>
                        <a:pt x="1034" y="0"/>
                        <a:pt x="2311" y="0"/>
                      </a:cubicBezTo>
                      <a:lnTo>
                        <a:pt x="2311" y="0"/>
                      </a:lnTo>
                      <a:cubicBezTo>
                        <a:pt x="3574" y="0"/>
                        <a:pt x="4608" y="1019"/>
                        <a:pt x="4623" y="2281"/>
                      </a:cubicBezTo>
                      <a:cubicBezTo>
                        <a:pt x="4623" y="2403"/>
                        <a:pt x="4729" y="4091"/>
                        <a:pt x="6296" y="5201"/>
                      </a:cubicBezTo>
                      <a:cubicBezTo>
                        <a:pt x="8546" y="6797"/>
                        <a:pt x="13002" y="6691"/>
                        <a:pt x="18841" y="4866"/>
                      </a:cubicBezTo>
                      <a:cubicBezTo>
                        <a:pt x="24452" y="3117"/>
                        <a:pt x="34716" y="669"/>
                        <a:pt x="40510" y="3969"/>
                      </a:cubicBezTo>
                      <a:cubicBezTo>
                        <a:pt x="42578" y="5140"/>
                        <a:pt x="43947" y="6980"/>
                        <a:pt x="44494" y="9276"/>
                      </a:cubicBezTo>
                      <a:cubicBezTo>
                        <a:pt x="44783" y="10523"/>
                        <a:pt x="44023" y="11755"/>
                        <a:pt x="42776" y="12059"/>
                      </a:cubicBezTo>
                      <a:cubicBezTo>
                        <a:pt x="42593" y="12104"/>
                        <a:pt x="42411" y="12119"/>
                        <a:pt x="42243" y="12119"/>
                      </a:cubicBezTo>
                      <a:close/>
                      <a:moveTo>
                        <a:pt x="4623" y="2311"/>
                      </a:moveTo>
                      <a:lnTo>
                        <a:pt x="4623" y="2311"/>
                      </a:lnTo>
                      <a:lnTo>
                        <a:pt x="4623" y="2311"/>
                      </a:ln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sp>
            <p:nvSpPr>
              <p:cNvPr id="451" name="Figura a mano libera: forma 1184">
                <a:extLst>
                  <a:ext uri="{FF2B5EF4-FFF2-40B4-BE49-F238E27FC236}">
                    <a16:creationId xmlns:a16="http://schemas.microsoft.com/office/drawing/2014/main" id="{9D27436F-E578-9B3A-EB9E-0C038B922702}"/>
                  </a:ext>
                </a:extLst>
              </p:cNvPr>
              <p:cNvSpPr/>
              <p:nvPr/>
            </p:nvSpPr>
            <p:spPr>
              <a:xfrm>
                <a:off x="4707750" y="2687498"/>
                <a:ext cx="10679" cy="32867"/>
              </a:xfrm>
              <a:custGeom>
                <a:avLst/>
                <a:gdLst>
                  <a:gd name="connsiteX0" fmla="*/ 2445 w 10679"/>
                  <a:gd name="connsiteY0" fmla="*/ 32868 h 32867"/>
                  <a:gd name="connsiteX1" fmla="*/ 150 w 10679"/>
                  <a:gd name="connsiteY1" fmla="*/ 30724 h 32867"/>
                  <a:gd name="connsiteX2" fmla="*/ 6491 w 10679"/>
                  <a:gd name="connsiteY2" fmla="*/ 965 h 32867"/>
                  <a:gd name="connsiteX3" fmla="*/ 9714 w 10679"/>
                  <a:gd name="connsiteY3" fmla="*/ 433 h 32867"/>
                  <a:gd name="connsiteX4" fmla="*/ 10247 w 10679"/>
                  <a:gd name="connsiteY4" fmla="*/ 3641 h 32867"/>
                  <a:gd name="connsiteX5" fmla="*/ 4757 w 10679"/>
                  <a:gd name="connsiteY5" fmla="*/ 30389 h 32867"/>
                  <a:gd name="connsiteX6" fmla="*/ 2613 w 10679"/>
                  <a:gd name="connsiteY6" fmla="*/ 32853 h 32867"/>
                  <a:gd name="connsiteX7" fmla="*/ 2461 w 10679"/>
                  <a:gd name="connsiteY7" fmla="*/ 32853 h 3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79" h="32867">
                    <a:moveTo>
                      <a:pt x="2445" y="32868"/>
                    </a:moveTo>
                    <a:cubicBezTo>
                      <a:pt x="1244" y="32868"/>
                      <a:pt x="225" y="31940"/>
                      <a:pt x="150" y="30724"/>
                    </a:cubicBezTo>
                    <a:cubicBezTo>
                      <a:pt x="-1128" y="11822"/>
                      <a:pt x="6187" y="1406"/>
                      <a:pt x="6491" y="965"/>
                    </a:cubicBezTo>
                    <a:cubicBezTo>
                      <a:pt x="7236" y="-69"/>
                      <a:pt x="8680" y="-313"/>
                      <a:pt x="9714" y="433"/>
                    </a:cubicBezTo>
                    <a:cubicBezTo>
                      <a:pt x="10748" y="1178"/>
                      <a:pt x="10992" y="2607"/>
                      <a:pt x="10247" y="3641"/>
                    </a:cubicBezTo>
                    <a:cubicBezTo>
                      <a:pt x="10155" y="3778"/>
                      <a:pt x="3601" y="13297"/>
                      <a:pt x="4757" y="30389"/>
                    </a:cubicBezTo>
                    <a:cubicBezTo>
                      <a:pt x="4848" y="31666"/>
                      <a:pt x="3875" y="32761"/>
                      <a:pt x="2613" y="32853"/>
                    </a:cubicBezTo>
                    <a:cubicBezTo>
                      <a:pt x="2552" y="32853"/>
                      <a:pt x="2506" y="32853"/>
                      <a:pt x="2461" y="3285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52" name="Figura a mano libera: forma 1185">
                <a:extLst>
                  <a:ext uri="{FF2B5EF4-FFF2-40B4-BE49-F238E27FC236}">
                    <a16:creationId xmlns:a16="http://schemas.microsoft.com/office/drawing/2014/main" id="{0F75CDAD-EE0A-D0D3-DBA1-6469DB551EEA}"/>
                  </a:ext>
                </a:extLst>
              </p:cNvPr>
              <p:cNvSpPr/>
              <p:nvPr/>
            </p:nvSpPr>
            <p:spPr>
              <a:xfrm>
                <a:off x="4760662" y="2687497"/>
                <a:ext cx="9420" cy="25007"/>
              </a:xfrm>
              <a:custGeom>
                <a:avLst/>
                <a:gdLst>
                  <a:gd name="connsiteX0" fmla="*/ 7119 w 9420"/>
                  <a:gd name="connsiteY0" fmla="*/ 25007 h 25007"/>
                  <a:gd name="connsiteX1" fmla="*/ 7089 w 9420"/>
                  <a:gd name="connsiteY1" fmla="*/ 25007 h 25007"/>
                  <a:gd name="connsiteX2" fmla="*/ 4808 w 9420"/>
                  <a:gd name="connsiteY2" fmla="*/ 22665 h 25007"/>
                  <a:gd name="connsiteX3" fmla="*/ 398 w 9420"/>
                  <a:gd name="connsiteY3" fmla="*/ 3612 h 25007"/>
                  <a:gd name="connsiteX4" fmla="*/ 1006 w 9420"/>
                  <a:gd name="connsiteY4" fmla="*/ 403 h 25007"/>
                  <a:gd name="connsiteX5" fmla="*/ 4200 w 9420"/>
                  <a:gd name="connsiteY5" fmla="*/ 996 h 25007"/>
                  <a:gd name="connsiteX6" fmla="*/ 9416 w 9420"/>
                  <a:gd name="connsiteY6" fmla="*/ 22726 h 25007"/>
                  <a:gd name="connsiteX7" fmla="*/ 7104 w 9420"/>
                  <a:gd name="connsiteY7" fmla="*/ 25007 h 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20" h="25007">
                    <a:moveTo>
                      <a:pt x="7119" y="25007"/>
                    </a:moveTo>
                    <a:lnTo>
                      <a:pt x="7089" y="25007"/>
                    </a:lnTo>
                    <a:cubicBezTo>
                      <a:pt x="5811" y="24992"/>
                      <a:pt x="4793" y="23943"/>
                      <a:pt x="4808" y="22665"/>
                    </a:cubicBezTo>
                    <a:cubicBezTo>
                      <a:pt x="4960" y="10500"/>
                      <a:pt x="444" y="3673"/>
                      <a:pt x="398" y="3612"/>
                    </a:cubicBezTo>
                    <a:cubicBezTo>
                      <a:pt x="-316" y="2562"/>
                      <a:pt x="-43" y="1118"/>
                      <a:pt x="1006" y="403"/>
                    </a:cubicBezTo>
                    <a:cubicBezTo>
                      <a:pt x="2056" y="-312"/>
                      <a:pt x="3485" y="-53"/>
                      <a:pt x="4200" y="996"/>
                    </a:cubicBezTo>
                    <a:cubicBezTo>
                      <a:pt x="4413" y="1316"/>
                      <a:pt x="9598" y="8995"/>
                      <a:pt x="9416" y="22726"/>
                    </a:cubicBezTo>
                    <a:cubicBezTo>
                      <a:pt x="9400" y="23988"/>
                      <a:pt x="8366" y="25007"/>
                      <a:pt x="7104" y="2500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54" name="Figura a mano libera: forma 1186">
                <a:extLst>
                  <a:ext uri="{FF2B5EF4-FFF2-40B4-BE49-F238E27FC236}">
                    <a16:creationId xmlns:a16="http://schemas.microsoft.com/office/drawing/2014/main" id="{657AC5FD-09FF-D647-11F8-805C7B789CEF}"/>
                  </a:ext>
                </a:extLst>
              </p:cNvPr>
              <p:cNvSpPr/>
              <p:nvPr/>
            </p:nvSpPr>
            <p:spPr>
              <a:xfrm>
                <a:off x="4701968" y="2723057"/>
                <a:ext cx="16453" cy="16453"/>
              </a:xfrm>
              <a:custGeom>
                <a:avLst/>
                <a:gdLst>
                  <a:gd name="connsiteX0" fmla="*/ 8227 w 16453"/>
                  <a:gd name="connsiteY0" fmla="*/ 16453 h 16453"/>
                  <a:gd name="connsiteX1" fmla="*/ 0 w 16453"/>
                  <a:gd name="connsiteY1" fmla="*/ 8227 h 16453"/>
                  <a:gd name="connsiteX2" fmla="*/ 8227 w 16453"/>
                  <a:gd name="connsiteY2" fmla="*/ 0 h 16453"/>
                  <a:gd name="connsiteX3" fmla="*/ 16453 w 16453"/>
                  <a:gd name="connsiteY3" fmla="*/ 8227 h 16453"/>
                  <a:gd name="connsiteX4" fmla="*/ 8227 w 16453"/>
                  <a:gd name="connsiteY4" fmla="*/ 16453 h 16453"/>
                  <a:gd name="connsiteX5" fmla="*/ 8227 w 16453"/>
                  <a:gd name="connsiteY5" fmla="*/ 4623 h 16453"/>
                  <a:gd name="connsiteX6" fmla="*/ 4623 w 16453"/>
                  <a:gd name="connsiteY6" fmla="*/ 8227 h 16453"/>
                  <a:gd name="connsiteX7" fmla="*/ 8227 w 16453"/>
                  <a:gd name="connsiteY7" fmla="*/ 11831 h 16453"/>
                  <a:gd name="connsiteX8" fmla="*/ 11831 w 16453"/>
                  <a:gd name="connsiteY8" fmla="*/ 8227 h 16453"/>
                  <a:gd name="connsiteX9" fmla="*/ 8227 w 16453"/>
                  <a:gd name="connsiteY9" fmla="*/ 4623 h 16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53" h="16453">
                    <a:moveTo>
                      <a:pt x="8227" y="16453"/>
                    </a:moveTo>
                    <a:cubicBezTo>
                      <a:pt x="3695" y="16453"/>
                      <a:pt x="0" y="12758"/>
                      <a:pt x="0" y="8227"/>
                    </a:cubicBezTo>
                    <a:cubicBezTo>
                      <a:pt x="0" y="3695"/>
                      <a:pt x="3695" y="0"/>
                      <a:pt x="8227" y="0"/>
                    </a:cubicBezTo>
                    <a:cubicBezTo>
                      <a:pt x="12758" y="0"/>
                      <a:pt x="16453" y="3695"/>
                      <a:pt x="16453" y="8227"/>
                    </a:cubicBezTo>
                    <a:cubicBezTo>
                      <a:pt x="16453" y="12758"/>
                      <a:pt x="12758" y="16453"/>
                      <a:pt x="8227" y="16453"/>
                    </a:cubicBezTo>
                    <a:close/>
                    <a:moveTo>
                      <a:pt x="8227" y="4623"/>
                    </a:moveTo>
                    <a:cubicBezTo>
                      <a:pt x="6235" y="4623"/>
                      <a:pt x="4623" y="6235"/>
                      <a:pt x="4623" y="8227"/>
                    </a:cubicBezTo>
                    <a:cubicBezTo>
                      <a:pt x="4623" y="10219"/>
                      <a:pt x="6235" y="11831"/>
                      <a:pt x="8227" y="11831"/>
                    </a:cubicBezTo>
                    <a:cubicBezTo>
                      <a:pt x="10219" y="11831"/>
                      <a:pt x="11831" y="10219"/>
                      <a:pt x="11831" y="8227"/>
                    </a:cubicBezTo>
                    <a:cubicBezTo>
                      <a:pt x="11831" y="6235"/>
                      <a:pt x="10219" y="4623"/>
                      <a:pt x="8227"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55" name="Figura a mano libera: forma 1187">
                <a:extLst>
                  <a:ext uri="{FF2B5EF4-FFF2-40B4-BE49-F238E27FC236}">
                    <a16:creationId xmlns:a16="http://schemas.microsoft.com/office/drawing/2014/main" id="{216F45F3-DFA6-6F54-69F4-9C40A480E18E}"/>
                  </a:ext>
                </a:extLst>
              </p:cNvPr>
              <p:cNvSpPr/>
              <p:nvPr/>
            </p:nvSpPr>
            <p:spPr>
              <a:xfrm>
                <a:off x="4750310" y="2707881"/>
                <a:ext cx="34944" cy="32921"/>
              </a:xfrm>
              <a:custGeom>
                <a:avLst/>
                <a:gdLst>
                  <a:gd name="connsiteX0" fmla="*/ 8926 w 34944"/>
                  <a:gd name="connsiteY0" fmla="*/ 32922 h 32921"/>
                  <a:gd name="connsiteX1" fmla="*/ 5261 w 34944"/>
                  <a:gd name="connsiteY1" fmla="*/ 32922 h 32921"/>
                  <a:gd name="connsiteX2" fmla="*/ 3300 w 34944"/>
                  <a:gd name="connsiteY2" fmla="*/ 31842 h 32921"/>
                  <a:gd name="connsiteX3" fmla="*/ 0 w 34944"/>
                  <a:gd name="connsiteY3" fmla="*/ 20088 h 32921"/>
                  <a:gd name="connsiteX4" fmla="*/ 17472 w 34944"/>
                  <a:gd name="connsiteY4" fmla="*/ 0 h 32921"/>
                  <a:gd name="connsiteX5" fmla="*/ 34944 w 34944"/>
                  <a:gd name="connsiteY5" fmla="*/ 20088 h 32921"/>
                  <a:gd name="connsiteX6" fmla="*/ 32040 w 34944"/>
                  <a:gd name="connsiteY6" fmla="*/ 31173 h 32921"/>
                  <a:gd name="connsiteX7" fmla="*/ 30048 w 34944"/>
                  <a:gd name="connsiteY7" fmla="*/ 32329 h 32921"/>
                  <a:gd name="connsiteX8" fmla="*/ 26444 w 34944"/>
                  <a:gd name="connsiteY8" fmla="*/ 32329 h 32921"/>
                  <a:gd name="connsiteX9" fmla="*/ 24132 w 34944"/>
                  <a:gd name="connsiteY9" fmla="*/ 30017 h 32921"/>
                  <a:gd name="connsiteX10" fmla="*/ 26444 w 34944"/>
                  <a:gd name="connsiteY10" fmla="*/ 27706 h 32921"/>
                  <a:gd name="connsiteX11" fmla="*/ 28649 w 34944"/>
                  <a:gd name="connsiteY11" fmla="*/ 27706 h 32921"/>
                  <a:gd name="connsiteX12" fmla="*/ 30322 w 34944"/>
                  <a:gd name="connsiteY12" fmla="*/ 20072 h 32921"/>
                  <a:gd name="connsiteX13" fmla="*/ 17457 w 34944"/>
                  <a:gd name="connsiteY13" fmla="*/ 4607 h 32921"/>
                  <a:gd name="connsiteX14" fmla="*/ 4592 w 34944"/>
                  <a:gd name="connsiteY14" fmla="*/ 20072 h 32921"/>
                  <a:gd name="connsiteX15" fmla="*/ 6569 w 34944"/>
                  <a:gd name="connsiteY15" fmla="*/ 28284 h 32921"/>
                  <a:gd name="connsiteX16" fmla="*/ 8911 w 34944"/>
                  <a:gd name="connsiteY16" fmla="*/ 28284 h 32921"/>
                  <a:gd name="connsiteX17" fmla="*/ 11222 w 34944"/>
                  <a:gd name="connsiteY17" fmla="*/ 30595 h 32921"/>
                  <a:gd name="connsiteX18" fmla="*/ 8911 w 34944"/>
                  <a:gd name="connsiteY18" fmla="*/ 32907 h 3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944" h="32921">
                    <a:moveTo>
                      <a:pt x="8926" y="32922"/>
                    </a:moveTo>
                    <a:lnTo>
                      <a:pt x="5261" y="32922"/>
                    </a:lnTo>
                    <a:cubicBezTo>
                      <a:pt x="4471" y="32922"/>
                      <a:pt x="3725" y="32511"/>
                      <a:pt x="3300" y="31842"/>
                    </a:cubicBezTo>
                    <a:cubicBezTo>
                      <a:pt x="1140" y="28406"/>
                      <a:pt x="0" y="24345"/>
                      <a:pt x="0" y="20088"/>
                    </a:cubicBezTo>
                    <a:cubicBezTo>
                      <a:pt x="0" y="9017"/>
                      <a:pt x="7846" y="0"/>
                      <a:pt x="17472" y="0"/>
                    </a:cubicBezTo>
                    <a:cubicBezTo>
                      <a:pt x="27098" y="0"/>
                      <a:pt x="34944" y="9002"/>
                      <a:pt x="34944" y="20088"/>
                    </a:cubicBezTo>
                    <a:cubicBezTo>
                      <a:pt x="34944" y="24056"/>
                      <a:pt x="33941" y="27889"/>
                      <a:pt x="32040" y="31173"/>
                    </a:cubicBezTo>
                    <a:cubicBezTo>
                      <a:pt x="31629" y="31888"/>
                      <a:pt x="30869" y="32329"/>
                      <a:pt x="30048" y="32329"/>
                    </a:cubicBezTo>
                    <a:lnTo>
                      <a:pt x="26444" y="32329"/>
                    </a:lnTo>
                    <a:cubicBezTo>
                      <a:pt x="25167" y="32329"/>
                      <a:pt x="24132" y="31295"/>
                      <a:pt x="24132" y="30017"/>
                    </a:cubicBezTo>
                    <a:cubicBezTo>
                      <a:pt x="24132" y="28740"/>
                      <a:pt x="25167" y="27706"/>
                      <a:pt x="26444" y="27706"/>
                    </a:cubicBezTo>
                    <a:lnTo>
                      <a:pt x="28649" y="27706"/>
                    </a:lnTo>
                    <a:cubicBezTo>
                      <a:pt x="29744" y="25395"/>
                      <a:pt x="30322" y="22779"/>
                      <a:pt x="30322" y="20072"/>
                    </a:cubicBezTo>
                    <a:cubicBezTo>
                      <a:pt x="30322" y="11542"/>
                      <a:pt x="24558" y="4607"/>
                      <a:pt x="17457" y="4607"/>
                    </a:cubicBezTo>
                    <a:cubicBezTo>
                      <a:pt x="10356" y="4607"/>
                      <a:pt x="4592" y="11542"/>
                      <a:pt x="4592" y="20072"/>
                    </a:cubicBezTo>
                    <a:cubicBezTo>
                      <a:pt x="4592" y="23022"/>
                      <a:pt x="5277" y="25836"/>
                      <a:pt x="6569" y="28284"/>
                    </a:cubicBezTo>
                    <a:lnTo>
                      <a:pt x="8911" y="28284"/>
                    </a:lnTo>
                    <a:cubicBezTo>
                      <a:pt x="10188" y="28284"/>
                      <a:pt x="11222" y="29318"/>
                      <a:pt x="11222" y="30595"/>
                    </a:cubicBezTo>
                    <a:cubicBezTo>
                      <a:pt x="11222" y="31873"/>
                      <a:pt x="10188" y="32907"/>
                      <a:pt x="8911" y="3290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sp>
          <p:nvSpPr>
            <p:cNvPr id="449" name="Content Placeholder 6">
              <a:extLst>
                <a:ext uri="{FF2B5EF4-FFF2-40B4-BE49-F238E27FC236}">
                  <a16:creationId xmlns:a16="http://schemas.microsoft.com/office/drawing/2014/main" id="{6F187340-E51B-6707-54C2-11B40BF50C95}"/>
                </a:ext>
              </a:extLst>
            </p:cNvPr>
            <p:cNvSpPr txBox="1">
              <a:spLocks/>
            </p:cNvSpPr>
            <p:nvPr/>
          </p:nvSpPr>
          <p:spPr>
            <a:xfrm>
              <a:off x="2463192" y="2312240"/>
              <a:ext cx="9873729" cy="1083796"/>
            </a:xfrm>
            <a:prstGeom prst="roundRect">
              <a:avLst/>
            </a:prstGeom>
            <a:noFill/>
            <a:ln w="19050">
              <a:solidFill>
                <a:srgbClr val="00D1CC"/>
              </a:solidFill>
            </a:ln>
          </p:spPr>
          <p:txBody>
            <a:bodyPr lIns="135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685800">
                <a:spcBef>
                  <a:spcPts val="0"/>
                </a:spcBef>
                <a:buNone/>
                <a:defRPr/>
              </a:pP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T1D-Aufklärung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liegt</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in der </a:t>
              </a:r>
              <a:r>
                <a:rPr kumimoji="0" lang="en-US" sz="14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Verantwortung</a:t>
              </a:r>
              <a:r>
                <a:rPr kumimoji="0" lang="en-US" sz="14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aller</a:t>
              </a:r>
              <a:r>
                <a:rPr kumimoji="0" lang="en-US" sz="14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medizinischen</a:t>
              </a:r>
              <a:r>
                <a:rPr kumimoji="0" lang="en-US" sz="14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Fach-</a:t>
              </a:r>
              <a:r>
                <a:rPr kumimoji="0" lang="en-US" sz="14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kräfte</a:t>
              </a:r>
              <a:r>
                <a:rPr kumimoji="0" lang="en-US" sz="140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a:t>
              </a:r>
              <a:r>
                <a:rPr kumimoji="0" lang="en-US" sz="14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lang="de-DE" sz="1400" dirty="0">
                  <a:solidFill>
                    <a:srgbClr val="030F3B"/>
                  </a:solidFill>
                  <a:latin typeface="+mn-lt"/>
                </a:rPr>
                <a:t>die an Monitoring und Betreuung von Kindern mit positivem </a:t>
              </a:r>
              <a:r>
                <a:rPr lang="de-DE" sz="1400" dirty="0" err="1">
                  <a:solidFill>
                    <a:srgbClr val="030F3B"/>
                  </a:solidFill>
                  <a:latin typeface="+mn-lt"/>
                </a:rPr>
                <a:t>IAk</a:t>
              </a:r>
              <a:r>
                <a:rPr lang="de-DE" sz="1400" dirty="0">
                  <a:solidFill>
                    <a:srgbClr val="030F3B"/>
                  </a:solidFill>
                  <a:latin typeface="+mn-lt"/>
                </a:rPr>
                <a:t>-Status beteiligt sind</a:t>
              </a:r>
              <a:endPar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p:txBody>
        </p:sp>
      </p:grpSp>
      <p:grpSp>
        <p:nvGrpSpPr>
          <p:cNvPr id="462" name="Group 65">
            <a:extLst>
              <a:ext uri="{FF2B5EF4-FFF2-40B4-BE49-F238E27FC236}">
                <a16:creationId xmlns:a16="http://schemas.microsoft.com/office/drawing/2014/main" id="{18D980E1-3598-CFC3-BF33-94487E9820EC}"/>
              </a:ext>
            </a:extLst>
          </p:cNvPr>
          <p:cNvGrpSpPr/>
          <p:nvPr/>
        </p:nvGrpSpPr>
        <p:grpSpPr>
          <a:xfrm>
            <a:off x="625806" y="2315367"/>
            <a:ext cx="8070184" cy="562022"/>
            <a:chOff x="1563529" y="3287928"/>
            <a:chExt cx="10760245" cy="749362"/>
          </a:xfrm>
        </p:grpSpPr>
        <p:grpSp>
          <p:nvGrpSpPr>
            <p:cNvPr id="463" name="Elemento grafico 7">
              <a:extLst>
                <a:ext uri="{FF2B5EF4-FFF2-40B4-BE49-F238E27FC236}">
                  <a16:creationId xmlns:a16="http://schemas.microsoft.com/office/drawing/2014/main" id="{824DD37A-7921-E66A-982B-16C4E63482E9}"/>
                </a:ext>
              </a:extLst>
            </p:cNvPr>
            <p:cNvGrpSpPr/>
            <p:nvPr/>
          </p:nvGrpSpPr>
          <p:grpSpPr>
            <a:xfrm rot="21379824">
              <a:off x="1563529" y="3369852"/>
              <a:ext cx="733642" cy="585514"/>
              <a:chOff x="4292627" y="3049341"/>
              <a:chExt cx="153135" cy="138150"/>
            </a:xfrm>
            <a:solidFill>
              <a:srgbClr val="030F3B"/>
            </a:solidFill>
          </p:grpSpPr>
          <p:sp>
            <p:nvSpPr>
              <p:cNvPr id="465" name="Figura a mano libera: forma 311">
                <a:extLst>
                  <a:ext uri="{FF2B5EF4-FFF2-40B4-BE49-F238E27FC236}">
                    <a16:creationId xmlns:a16="http://schemas.microsoft.com/office/drawing/2014/main" id="{B81359B6-9155-5D20-5052-2D2C41D6146A}"/>
                  </a:ext>
                </a:extLst>
              </p:cNvPr>
              <p:cNvSpPr/>
              <p:nvPr/>
            </p:nvSpPr>
            <p:spPr>
              <a:xfrm>
                <a:off x="4292627" y="3049341"/>
                <a:ext cx="108953" cy="138150"/>
              </a:xfrm>
              <a:custGeom>
                <a:avLst/>
                <a:gdLst>
                  <a:gd name="connsiteX0" fmla="*/ 106642 w 108953"/>
                  <a:gd name="connsiteY0" fmla="*/ 138150 h 138150"/>
                  <a:gd name="connsiteX1" fmla="*/ 2311 w 108953"/>
                  <a:gd name="connsiteY1" fmla="*/ 138150 h 138150"/>
                  <a:gd name="connsiteX2" fmla="*/ 0 w 108953"/>
                  <a:gd name="connsiteY2" fmla="*/ 135839 h 138150"/>
                  <a:gd name="connsiteX3" fmla="*/ 0 w 108953"/>
                  <a:gd name="connsiteY3" fmla="*/ 2311 h 138150"/>
                  <a:gd name="connsiteX4" fmla="*/ 2311 w 108953"/>
                  <a:gd name="connsiteY4" fmla="*/ 0 h 138150"/>
                  <a:gd name="connsiteX5" fmla="*/ 106642 w 108953"/>
                  <a:gd name="connsiteY5" fmla="*/ 0 h 138150"/>
                  <a:gd name="connsiteX6" fmla="*/ 108954 w 108953"/>
                  <a:gd name="connsiteY6" fmla="*/ 2311 h 138150"/>
                  <a:gd name="connsiteX7" fmla="*/ 108954 w 108953"/>
                  <a:gd name="connsiteY7" fmla="*/ 135839 h 138150"/>
                  <a:gd name="connsiteX8" fmla="*/ 106642 w 108953"/>
                  <a:gd name="connsiteY8" fmla="*/ 138150 h 138150"/>
                  <a:gd name="connsiteX9" fmla="*/ 4623 w 108953"/>
                  <a:gd name="connsiteY9" fmla="*/ 133543 h 138150"/>
                  <a:gd name="connsiteX10" fmla="*/ 104331 w 108953"/>
                  <a:gd name="connsiteY10" fmla="*/ 133543 h 138150"/>
                  <a:gd name="connsiteX11" fmla="*/ 104331 w 108953"/>
                  <a:gd name="connsiteY11" fmla="*/ 4623 h 138150"/>
                  <a:gd name="connsiteX12" fmla="*/ 4623 w 108953"/>
                  <a:gd name="connsiteY12" fmla="*/ 4623 h 138150"/>
                  <a:gd name="connsiteX13" fmla="*/ 4623 w 108953"/>
                  <a:gd name="connsiteY13" fmla="*/ 133543 h 1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953" h="138150">
                    <a:moveTo>
                      <a:pt x="106642" y="138150"/>
                    </a:moveTo>
                    <a:lnTo>
                      <a:pt x="2311" y="138150"/>
                    </a:lnTo>
                    <a:cubicBezTo>
                      <a:pt x="1034" y="138150"/>
                      <a:pt x="0" y="137116"/>
                      <a:pt x="0" y="135839"/>
                    </a:cubicBezTo>
                    <a:lnTo>
                      <a:pt x="0" y="2311"/>
                    </a:lnTo>
                    <a:cubicBezTo>
                      <a:pt x="0" y="1034"/>
                      <a:pt x="1034" y="0"/>
                      <a:pt x="2311" y="0"/>
                    </a:cubicBezTo>
                    <a:lnTo>
                      <a:pt x="106642" y="0"/>
                    </a:lnTo>
                    <a:cubicBezTo>
                      <a:pt x="107920" y="0"/>
                      <a:pt x="108954" y="1034"/>
                      <a:pt x="108954" y="2311"/>
                    </a:cubicBezTo>
                    <a:lnTo>
                      <a:pt x="108954" y="135839"/>
                    </a:lnTo>
                    <a:cubicBezTo>
                      <a:pt x="108954" y="137116"/>
                      <a:pt x="107920" y="138150"/>
                      <a:pt x="106642" y="138150"/>
                    </a:cubicBezTo>
                    <a:close/>
                    <a:moveTo>
                      <a:pt x="4623" y="133543"/>
                    </a:moveTo>
                    <a:lnTo>
                      <a:pt x="104331" y="133543"/>
                    </a:lnTo>
                    <a:lnTo>
                      <a:pt x="104331" y="4623"/>
                    </a:lnTo>
                    <a:lnTo>
                      <a:pt x="4623" y="4623"/>
                    </a:lnTo>
                    <a:lnTo>
                      <a:pt x="4623" y="133543"/>
                    </a:ln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nvGrpSpPr>
              <p:cNvPr id="466" name="Elemento grafico 7">
                <a:extLst>
                  <a:ext uri="{FF2B5EF4-FFF2-40B4-BE49-F238E27FC236}">
                    <a16:creationId xmlns:a16="http://schemas.microsoft.com/office/drawing/2014/main" id="{126A527F-F7E8-FA12-1A82-2225B8E92FE3}"/>
                  </a:ext>
                </a:extLst>
              </p:cNvPr>
              <p:cNvGrpSpPr/>
              <p:nvPr/>
            </p:nvGrpSpPr>
            <p:grpSpPr>
              <a:xfrm>
                <a:off x="4309960" y="3065171"/>
                <a:ext cx="74285" cy="106490"/>
                <a:chOff x="4309960" y="3065171"/>
                <a:chExt cx="74285" cy="106490"/>
              </a:xfrm>
              <a:grpFill/>
            </p:grpSpPr>
            <p:grpSp>
              <p:nvGrpSpPr>
                <p:cNvPr id="468" name="Elemento grafico 7">
                  <a:extLst>
                    <a:ext uri="{FF2B5EF4-FFF2-40B4-BE49-F238E27FC236}">
                      <a16:creationId xmlns:a16="http://schemas.microsoft.com/office/drawing/2014/main" id="{DDF2F2A8-9C30-3A5F-96EC-2E7CDAF4C930}"/>
                    </a:ext>
                  </a:extLst>
                </p:cNvPr>
                <p:cNvGrpSpPr/>
                <p:nvPr/>
              </p:nvGrpSpPr>
              <p:grpSpPr>
                <a:xfrm>
                  <a:off x="4309960" y="3065171"/>
                  <a:ext cx="30835" cy="106490"/>
                  <a:chOff x="4309960" y="3065171"/>
                  <a:chExt cx="30835" cy="106490"/>
                </a:xfrm>
                <a:grpFill/>
              </p:grpSpPr>
              <p:grpSp>
                <p:nvGrpSpPr>
                  <p:cNvPr id="478" name="Elemento grafico 7">
                    <a:extLst>
                      <a:ext uri="{FF2B5EF4-FFF2-40B4-BE49-F238E27FC236}">
                        <a16:creationId xmlns:a16="http://schemas.microsoft.com/office/drawing/2014/main" id="{F5B8C303-5937-4415-F5F0-301A00F2E284}"/>
                      </a:ext>
                    </a:extLst>
                  </p:cNvPr>
                  <p:cNvGrpSpPr/>
                  <p:nvPr/>
                </p:nvGrpSpPr>
                <p:grpSpPr>
                  <a:xfrm>
                    <a:off x="4309960" y="3065171"/>
                    <a:ext cx="30835" cy="29195"/>
                    <a:chOff x="4309960" y="3065171"/>
                    <a:chExt cx="30835" cy="29195"/>
                  </a:xfrm>
                  <a:grpFill/>
                </p:grpSpPr>
                <p:sp>
                  <p:nvSpPr>
                    <p:cNvPr id="485" name="Figura a mano libera: forma 315">
                      <a:extLst>
                        <a:ext uri="{FF2B5EF4-FFF2-40B4-BE49-F238E27FC236}">
                          <a16:creationId xmlns:a16="http://schemas.microsoft.com/office/drawing/2014/main" id="{E912E9BD-8162-22A6-8FD4-D64831B518B9}"/>
                        </a:ext>
                      </a:extLst>
                    </p:cNvPr>
                    <p:cNvSpPr/>
                    <p:nvPr/>
                  </p:nvSpPr>
                  <p:spPr>
                    <a:xfrm>
                      <a:off x="4309960" y="3065171"/>
                      <a:ext cx="28407" cy="29195"/>
                    </a:xfrm>
                    <a:custGeom>
                      <a:avLst/>
                      <a:gdLst>
                        <a:gd name="connsiteX0" fmla="*/ 14585 w 28407"/>
                        <a:gd name="connsiteY0" fmla="*/ 29196 h 29195"/>
                        <a:gd name="connsiteX1" fmla="*/ 32 w 28407"/>
                        <a:gd name="connsiteY1" fmla="*/ 15556 h 29195"/>
                        <a:gd name="connsiteX2" fmla="*/ 13627 w 28407"/>
                        <a:gd name="connsiteY2" fmla="*/ 30 h 29195"/>
                        <a:gd name="connsiteX3" fmla="*/ 21169 w 28407"/>
                        <a:gd name="connsiteY3" fmla="*/ 1566 h 29195"/>
                        <a:gd name="connsiteX4" fmla="*/ 22188 w 28407"/>
                        <a:gd name="connsiteY4" fmla="*/ 4668 h 29195"/>
                        <a:gd name="connsiteX5" fmla="*/ 19086 w 28407"/>
                        <a:gd name="connsiteY5" fmla="*/ 5687 h 29195"/>
                        <a:gd name="connsiteX6" fmla="*/ 13931 w 28407"/>
                        <a:gd name="connsiteY6" fmla="*/ 4638 h 29195"/>
                        <a:gd name="connsiteX7" fmla="*/ 7088 w 28407"/>
                        <a:gd name="connsiteY7" fmla="*/ 8013 h 29195"/>
                        <a:gd name="connsiteX8" fmla="*/ 4640 w 28407"/>
                        <a:gd name="connsiteY8" fmla="*/ 15252 h 29195"/>
                        <a:gd name="connsiteX9" fmla="*/ 15254 w 28407"/>
                        <a:gd name="connsiteY9" fmla="*/ 24558 h 29195"/>
                        <a:gd name="connsiteX10" fmla="*/ 23937 w 28407"/>
                        <a:gd name="connsiteY10" fmla="*/ 18111 h 29195"/>
                        <a:gd name="connsiteX11" fmla="*/ 26917 w 28407"/>
                        <a:gd name="connsiteY11" fmla="*/ 16772 h 29195"/>
                        <a:gd name="connsiteX12" fmla="*/ 28256 w 28407"/>
                        <a:gd name="connsiteY12" fmla="*/ 19753 h 29195"/>
                        <a:gd name="connsiteX13" fmla="*/ 15558 w 28407"/>
                        <a:gd name="connsiteY13" fmla="*/ 29166 h 29195"/>
                        <a:gd name="connsiteX14" fmla="*/ 14585 w 28407"/>
                        <a:gd name="connsiteY14" fmla="*/ 29196 h 29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07" h="29195">
                          <a:moveTo>
                            <a:pt x="14585" y="29196"/>
                          </a:moveTo>
                          <a:cubicBezTo>
                            <a:pt x="6967" y="29196"/>
                            <a:pt x="534" y="23265"/>
                            <a:pt x="32" y="15556"/>
                          </a:cubicBezTo>
                          <a:cubicBezTo>
                            <a:pt x="-500" y="7527"/>
                            <a:pt x="5598" y="562"/>
                            <a:pt x="13627" y="30"/>
                          </a:cubicBezTo>
                          <a:cubicBezTo>
                            <a:pt x="16243" y="-137"/>
                            <a:pt x="18843" y="395"/>
                            <a:pt x="21169" y="1566"/>
                          </a:cubicBezTo>
                          <a:cubicBezTo>
                            <a:pt x="22310" y="2144"/>
                            <a:pt x="22766" y="3528"/>
                            <a:pt x="22188" y="4668"/>
                          </a:cubicBezTo>
                          <a:cubicBezTo>
                            <a:pt x="21610" y="5809"/>
                            <a:pt x="20226" y="6265"/>
                            <a:pt x="19086" y="5687"/>
                          </a:cubicBezTo>
                          <a:cubicBezTo>
                            <a:pt x="17504" y="4881"/>
                            <a:pt x="15710" y="4516"/>
                            <a:pt x="13931" y="4638"/>
                          </a:cubicBezTo>
                          <a:cubicBezTo>
                            <a:pt x="11270" y="4820"/>
                            <a:pt x="8837" y="6006"/>
                            <a:pt x="7088" y="8013"/>
                          </a:cubicBezTo>
                          <a:cubicBezTo>
                            <a:pt x="5324" y="10021"/>
                            <a:pt x="4458" y="12591"/>
                            <a:pt x="4640" y="15252"/>
                          </a:cubicBezTo>
                          <a:cubicBezTo>
                            <a:pt x="5005" y="20741"/>
                            <a:pt x="9765" y="24923"/>
                            <a:pt x="15254" y="24558"/>
                          </a:cubicBezTo>
                          <a:cubicBezTo>
                            <a:pt x="19147" y="24300"/>
                            <a:pt x="22553" y="21775"/>
                            <a:pt x="23937" y="18111"/>
                          </a:cubicBezTo>
                          <a:cubicBezTo>
                            <a:pt x="24393" y="16924"/>
                            <a:pt x="25716" y="16316"/>
                            <a:pt x="26917" y="16772"/>
                          </a:cubicBezTo>
                          <a:cubicBezTo>
                            <a:pt x="28103" y="17229"/>
                            <a:pt x="28712" y="18552"/>
                            <a:pt x="28256" y="19753"/>
                          </a:cubicBezTo>
                          <a:cubicBezTo>
                            <a:pt x="26233" y="25105"/>
                            <a:pt x="21260" y="28801"/>
                            <a:pt x="15558" y="29166"/>
                          </a:cubicBezTo>
                          <a:cubicBezTo>
                            <a:pt x="15239" y="29181"/>
                            <a:pt x="14904" y="29196"/>
                            <a:pt x="14585" y="29196"/>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86" name="Figura a mano libera: forma 316">
                      <a:extLst>
                        <a:ext uri="{FF2B5EF4-FFF2-40B4-BE49-F238E27FC236}">
                          <a16:creationId xmlns:a16="http://schemas.microsoft.com/office/drawing/2014/main" id="{293A5639-6E91-6976-BFF4-20D9E006F152}"/>
                        </a:ext>
                      </a:extLst>
                    </p:cNvPr>
                    <p:cNvSpPr/>
                    <p:nvPr/>
                  </p:nvSpPr>
                  <p:spPr>
                    <a:xfrm>
                      <a:off x="4317470" y="3069009"/>
                      <a:ext cx="23325" cy="16402"/>
                    </a:xfrm>
                    <a:custGeom>
                      <a:avLst/>
                      <a:gdLst>
                        <a:gd name="connsiteX0" fmla="*/ 8992 w 23325"/>
                        <a:gd name="connsiteY0" fmla="*/ 16402 h 16402"/>
                        <a:gd name="connsiteX1" fmla="*/ 7410 w 23325"/>
                        <a:gd name="connsiteY1" fmla="*/ 15763 h 16402"/>
                        <a:gd name="connsiteX2" fmla="*/ 719 w 23325"/>
                        <a:gd name="connsiteY2" fmla="*/ 9407 h 16402"/>
                        <a:gd name="connsiteX3" fmla="*/ 628 w 23325"/>
                        <a:gd name="connsiteY3" fmla="*/ 6138 h 16402"/>
                        <a:gd name="connsiteX4" fmla="*/ 3897 w 23325"/>
                        <a:gd name="connsiteY4" fmla="*/ 6047 h 16402"/>
                        <a:gd name="connsiteX5" fmla="*/ 8976 w 23325"/>
                        <a:gd name="connsiteY5" fmla="*/ 10867 h 16402"/>
                        <a:gd name="connsiteX6" fmla="*/ 19393 w 23325"/>
                        <a:gd name="connsiteY6" fmla="*/ 664 h 16402"/>
                        <a:gd name="connsiteX7" fmla="*/ 22662 w 23325"/>
                        <a:gd name="connsiteY7" fmla="*/ 694 h 16402"/>
                        <a:gd name="connsiteX8" fmla="*/ 22632 w 23325"/>
                        <a:gd name="connsiteY8" fmla="*/ 3963 h 16402"/>
                        <a:gd name="connsiteX9" fmla="*/ 10634 w 23325"/>
                        <a:gd name="connsiteY9" fmla="*/ 15733 h 16402"/>
                        <a:gd name="connsiteX10" fmla="*/ 9022 w 23325"/>
                        <a:gd name="connsiteY10" fmla="*/ 16387 h 1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25" h="16402">
                          <a:moveTo>
                            <a:pt x="8992" y="16402"/>
                          </a:moveTo>
                          <a:cubicBezTo>
                            <a:pt x="8414" y="16402"/>
                            <a:pt x="7851" y="16189"/>
                            <a:pt x="7410" y="15763"/>
                          </a:cubicBezTo>
                          <a:lnTo>
                            <a:pt x="719" y="9407"/>
                          </a:lnTo>
                          <a:cubicBezTo>
                            <a:pt x="-208" y="8525"/>
                            <a:pt x="-239" y="7065"/>
                            <a:pt x="628" y="6138"/>
                          </a:cubicBezTo>
                          <a:cubicBezTo>
                            <a:pt x="1510" y="5210"/>
                            <a:pt x="2970" y="5180"/>
                            <a:pt x="3897" y="6047"/>
                          </a:cubicBezTo>
                          <a:lnTo>
                            <a:pt x="8976" y="10867"/>
                          </a:lnTo>
                          <a:lnTo>
                            <a:pt x="19393" y="664"/>
                          </a:lnTo>
                          <a:cubicBezTo>
                            <a:pt x="20305" y="-234"/>
                            <a:pt x="21765" y="-218"/>
                            <a:pt x="22662" y="694"/>
                          </a:cubicBezTo>
                          <a:cubicBezTo>
                            <a:pt x="23559" y="1606"/>
                            <a:pt x="23544" y="3066"/>
                            <a:pt x="22632" y="3963"/>
                          </a:cubicBezTo>
                          <a:lnTo>
                            <a:pt x="10634" y="15733"/>
                          </a:lnTo>
                          <a:cubicBezTo>
                            <a:pt x="10178" y="16174"/>
                            <a:pt x="9600" y="16387"/>
                            <a:pt x="9022" y="1638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nvGrpSpPr>
                  <p:cNvPr id="479" name="Elemento grafico 7">
                    <a:extLst>
                      <a:ext uri="{FF2B5EF4-FFF2-40B4-BE49-F238E27FC236}">
                        <a16:creationId xmlns:a16="http://schemas.microsoft.com/office/drawing/2014/main" id="{176ECDEB-A9EE-A4CC-EDFD-25D0FC56C334}"/>
                      </a:ext>
                    </a:extLst>
                  </p:cNvPr>
                  <p:cNvGrpSpPr/>
                  <p:nvPr/>
                </p:nvGrpSpPr>
                <p:grpSpPr>
                  <a:xfrm>
                    <a:off x="4309960" y="3103826"/>
                    <a:ext cx="30835" cy="29195"/>
                    <a:chOff x="4309960" y="3103826"/>
                    <a:chExt cx="30835" cy="29195"/>
                  </a:xfrm>
                  <a:grpFill/>
                </p:grpSpPr>
                <p:sp>
                  <p:nvSpPr>
                    <p:cNvPr id="483" name="Figura a mano libera: forma 318">
                      <a:extLst>
                        <a:ext uri="{FF2B5EF4-FFF2-40B4-BE49-F238E27FC236}">
                          <a16:creationId xmlns:a16="http://schemas.microsoft.com/office/drawing/2014/main" id="{4D8D4A6F-BAA3-35F5-6AC5-3267C7FD3262}"/>
                        </a:ext>
                      </a:extLst>
                    </p:cNvPr>
                    <p:cNvSpPr/>
                    <p:nvPr/>
                  </p:nvSpPr>
                  <p:spPr>
                    <a:xfrm>
                      <a:off x="4309960" y="3103826"/>
                      <a:ext cx="28407" cy="29195"/>
                    </a:xfrm>
                    <a:custGeom>
                      <a:avLst/>
                      <a:gdLst>
                        <a:gd name="connsiteX0" fmla="*/ 14585 w 28407"/>
                        <a:gd name="connsiteY0" fmla="*/ 29196 h 29195"/>
                        <a:gd name="connsiteX1" fmla="*/ 32 w 28407"/>
                        <a:gd name="connsiteY1" fmla="*/ 15556 h 29195"/>
                        <a:gd name="connsiteX2" fmla="*/ 13627 w 28407"/>
                        <a:gd name="connsiteY2" fmla="*/ 30 h 29195"/>
                        <a:gd name="connsiteX3" fmla="*/ 21169 w 28407"/>
                        <a:gd name="connsiteY3" fmla="*/ 1566 h 29195"/>
                        <a:gd name="connsiteX4" fmla="*/ 22188 w 28407"/>
                        <a:gd name="connsiteY4" fmla="*/ 4668 h 29195"/>
                        <a:gd name="connsiteX5" fmla="*/ 19086 w 28407"/>
                        <a:gd name="connsiteY5" fmla="*/ 5687 h 29195"/>
                        <a:gd name="connsiteX6" fmla="*/ 13931 w 28407"/>
                        <a:gd name="connsiteY6" fmla="*/ 4638 h 29195"/>
                        <a:gd name="connsiteX7" fmla="*/ 7088 w 28407"/>
                        <a:gd name="connsiteY7" fmla="*/ 8013 h 29195"/>
                        <a:gd name="connsiteX8" fmla="*/ 4640 w 28407"/>
                        <a:gd name="connsiteY8" fmla="*/ 15252 h 29195"/>
                        <a:gd name="connsiteX9" fmla="*/ 15254 w 28407"/>
                        <a:gd name="connsiteY9" fmla="*/ 24558 h 29195"/>
                        <a:gd name="connsiteX10" fmla="*/ 23937 w 28407"/>
                        <a:gd name="connsiteY10" fmla="*/ 18111 h 29195"/>
                        <a:gd name="connsiteX11" fmla="*/ 26917 w 28407"/>
                        <a:gd name="connsiteY11" fmla="*/ 16772 h 29195"/>
                        <a:gd name="connsiteX12" fmla="*/ 28256 w 28407"/>
                        <a:gd name="connsiteY12" fmla="*/ 19753 h 29195"/>
                        <a:gd name="connsiteX13" fmla="*/ 15558 w 28407"/>
                        <a:gd name="connsiteY13" fmla="*/ 29166 h 29195"/>
                        <a:gd name="connsiteX14" fmla="*/ 14585 w 28407"/>
                        <a:gd name="connsiteY14" fmla="*/ 29196 h 29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407" h="29195">
                          <a:moveTo>
                            <a:pt x="14585" y="29196"/>
                          </a:moveTo>
                          <a:cubicBezTo>
                            <a:pt x="6967" y="29196"/>
                            <a:pt x="534" y="23266"/>
                            <a:pt x="32" y="15556"/>
                          </a:cubicBezTo>
                          <a:cubicBezTo>
                            <a:pt x="-500" y="7527"/>
                            <a:pt x="5598" y="562"/>
                            <a:pt x="13627" y="30"/>
                          </a:cubicBezTo>
                          <a:cubicBezTo>
                            <a:pt x="16243" y="-137"/>
                            <a:pt x="18843" y="395"/>
                            <a:pt x="21169" y="1566"/>
                          </a:cubicBezTo>
                          <a:cubicBezTo>
                            <a:pt x="22310" y="2144"/>
                            <a:pt x="22766" y="3528"/>
                            <a:pt x="22188" y="4668"/>
                          </a:cubicBezTo>
                          <a:cubicBezTo>
                            <a:pt x="21610" y="5809"/>
                            <a:pt x="20226" y="6265"/>
                            <a:pt x="19086" y="5687"/>
                          </a:cubicBezTo>
                          <a:cubicBezTo>
                            <a:pt x="17504" y="4881"/>
                            <a:pt x="15710" y="4516"/>
                            <a:pt x="13931" y="4638"/>
                          </a:cubicBezTo>
                          <a:cubicBezTo>
                            <a:pt x="11270" y="4820"/>
                            <a:pt x="8837" y="6006"/>
                            <a:pt x="7088" y="8013"/>
                          </a:cubicBezTo>
                          <a:cubicBezTo>
                            <a:pt x="5324" y="10021"/>
                            <a:pt x="4458" y="12591"/>
                            <a:pt x="4640" y="15252"/>
                          </a:cubicBezTo>
                          <a:cubicBezTo>
                            <a:pt x="5005" y="20741"/>
                            <a:pt x="9765" y="24923"/>
                            <a:pt x="15254" y="24558"/>
                          </a:cubicBezTo>
                          <a:cubicBezTo>
                            <a:pt x="19147" y="24300"/>
                            <a:pt x="22553" y="21775"/>
                            <a:pt x="23937" y="18111"/>
                          </a:cubicBezTo>
                          <a:cubicBezTo>
                            <a:pt x="24393" y="16924"/>
                            <a:pt x="25716" y="16316"/>
                            <a:pt x="26917" y="16772"/>
                          </a:cubicBezTo>
                          <a:cubicBezTo>
                            <a:pt x="28103" y="17229"/>
                            <a:pt x="28712" y="18552"/>
                            <a:pt x="28256" y="19753"/>
                          </a:cubicBezTo>
                          <a:cubicBezTo>
                            <a:pt x="26233" y="25105"/>
                            <a:pt x="21260" y="28801"/>
                            <a:pt x="15558" y="29166"/>
                          </a:cubicBezTo>
                          <a:cubicBezTo>
                            <a:pt x="15239" y="29181"/>
                            <a:pt x="14904" y="29196"/>
                            <a:pt x="14585" y="29196"/>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84" name="Figura a mano libera: forma 319">
                      <a:extLst>
                        <a:ext uri="{FF2B5EF4-FFF2-40B4-BE49-F238E27FC236}">
                          <a16:creationId xmlns:a16="http://schemas.microsoft.com/office/drawing/2014/main" id="{72FFDB9E-E53B-B91E-FE15-906AF1DC1EC7}"/>
                        </a:ext>
                      </a:extLst>
                    </p:cNvPr>
                    <p:cNvSpPr/>
                    <p:nvPr/>
                  </p:nvSpPr>
                  <p:spPr>
                    <a:xfrm>
                      <a:off x="4317470" y="3107648"/>
                      <a:ext cx="23325" cy="16402"/>
                    </a:xfrm>
                    <a:custGeom>
                      <a:avLst/>
                      <a:gdLst>
                        <a:gd name="connsiteX0" fmla="*/ 8992 w 23325"/>
                        <a:gd name="connsiteY0" fmla="*/ 16402 h 16402"/>
                        <a:gd name="connsiteX1" fmla="*/ 7410 w 23325"/>
                        <a:gd name="connsiteY1" fmla="*/ 15763 h 16402"/>
                        <a:gd name="connsiteX2" fmla="*/ 719 w 23325"/>
                        <a:gd name="connsiteY2" fmla="*/ 9407 h 16402"/>
                        <a:gd name="connsiteX3" fmla="*/ 628 w 23325"/>
                        <a:gd name="connsiteY3" fmla="*/ 6138 h 16402"/>
                        <a:gd name="connsiteX4" fmla="*/ 3897 w 23325"/>
                        <a:gd name="connsiteY4" fmla="*/ 6047 h 16402"/>
                        <a:gd name="connsiteX5" fmla="*/ 8976 w 23325"/>
                        <a:gd name="connsiteY5" fmla="*/ 10867 h 16402"/>
                        <a:gd name="connsiteX6" fmla="*/ 19393 w 23325"/>
                        <a:gd name="connsiteY6" fmla="*/ 663 h 16402"/>
                        <a:gd name="connsiteX7" fmla="*/ 22662 w 23325"/>
                        <a:gd name="connsiteY7" fmla="*/ 694 h 16402"/>
                        <a:gd name="connsiteX8" fmla="*/ 22632 w 23325"/>
                        <a:gd name="connsiteY8" fmla="*/ 3963 h 16402"/>
                        <a:gd name="connsiteX9" fmla="*/ 10634 w 23325"/>
                        <a:gd name="connsiteY9" fmla="*/ 15733 h 16402"/>
                        <a:gd name="connsiteX10" fmla="*/ 9022 w 23325"/>
                        <a:gd name="connsiteY10" fmla="*/ 16387 h 1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25" h="16402">
                          <a:moveTo>
                            <a:pt x="8992" y="16402"/>
                          </a:moveTo>
                          <a:cubicBezTo>
                            <a:pt x="8414" y="16402"/>
                            <a:pt x="7851" y="16189"/>
                            <a:pt x="7410" y="15763"/>
                          </a:cubicBezTo>
                          <a:lnTo>
                            <a:pt x="719" y="9407"/>
                          </a:lnTo>
                          <a:cubicBezTo>
                            <a:pt x="-208" y="8525"/>
                            <a:pt x="-239" y="7065"/>
                            <a:pt x="628" y="6138"/>
                          </a:cubicBezTo>
                          <a:cubicBezTo>
                            <a:pt x="1510" y="5210"/>
                            <a:pt x="2970" y="5180"/>
                            <a:pt x="3897" y="6047"/>
                          </a:cubicBezTo>
                          <a:lnTo>
                            <a:pt x="8976" y="10867"/>
                          </a:lnTo>
                          <a:lnTo>
                            <a:pt x="19393" y="663"/>
                          </a:lnTo>
                          <a:cubicBezTo>
                            <a:pt x="20305" y="-234"/>
                            <a:pt x="21765" y="-218"/>
                            <a:pt x="22662" y="694"/>
                          </a:cubicBezTo>
                          <a:cubicBezTo>
                            <a:pt x="23559" y="1606"/>
                            <a:pt x="23544" y="3066"/>
                            <a:pt x="22632" y="3963"/>
                          </a:cubicBezTo>
                          <a:lnTo>
                            <a:pt x="10634" y="15733"/>
                          </a:lnTo>
                          <a:cubicBezTo>
                            <a:pt x="10178" y="16174"/>
                            <a:pt x="9600" y="16387"/>
                            <a:pt x="9022" y="1638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nvGrpSpPr>
                  <p:cNvPr id="480" name="Elemento grafico 7">
                    <a:extLst>
                      <a:ext uri="{FF2B5EF4-FFF2-40B4-BE49-F238E27FC236}">
                        <a16:creationId xmlns:a16="http://schemas.microsoft.com/office/drawing/2014/main" id="{AC3BE2DB-233F-C1F3-F02B-BF87F64220C2}"/>
                      </a:ext>
                    </a:extLst>
                  </p:cNvPr>
                  <p:cNvGrpSpPr/>
                  <p:nvPr/>
                </p:nvGrpSpPr>
                <p:grpSpPr>
                  <a:xfrm>
                    <a:off x="4309960" y="3142466"/>
                    <a:ext cx="30835" cy="29196"/>
                    <a:chOff x="4309960" y="3142466"/>
                    <a:chExt cx="30835" cy="29196"/>
                  </a:xfrm>
                  <a:grpFill/>
                </p:grpSpPr>
                <p:sp>
                  <p:nvSpPr>
                    <p:cNvPr id="481" name="Figura a mano libera: forma 321">
                      <a:extLst>
                        <a:ext uri="{FF2B5EF4-FFF2-40B4-BE49-F238E27FC236}">
                          <a16:creationId xmlns:a16="http://schemas.microsoft.com/office/drawing/2014/main" id="{5647DCA3-F385-3088-9A4E-C1B737CA70FC}"/>
                        </a:ext>
                      </a:extLst>
                    </p:cNvPr>
                    <p:cNvSpPr/>
                    <p:nvPr/>
                  </p:nvSpPr>
                  <p:spPr>
                    <a:xfrm>
                      <a:off x="4309960" y="3142466"/>
                      <a:ext cx="28392" cy="29196"/>
                    </a:xfrm>
                    <a:custGeom>
                      <a:avLst/>
                      <a:gdLst>
                        <a:gd name="connsiteX0" fmla="*/ 14585 w 28392"/>
                        <a:gd name="connsiteY0" fmla="*/ 29196 h 29196"/>
                        <a:gd name="connsiteX1" fmla="*/ 32 w 28392"/>
                        <a:gd name="connsiteY1" fmla="*/ 15556 h 29196"/>
                        <a:gd name="connsiteX2" fmla="*/ 13627 w 28392"/>
                        <a:gd name="connsiteY2" fmla="*/ 30 h 29196"/>
                        <a:gd name="connsiteX3" fmla="*/ 21169 w 28392"/>
                        <a:gd name="connsiteY3" fmla="*/ 1566 h 29196"/>
                        <a:gd name="connsiteX4" fmla="*/ 22188 w 28392"/>
                        <a:gd name="connsiteY4" fmla="*/ 4668 h 29196"/>
                        <a:gd name="connsiteX5" fmla="*/ 19086 w 28392"/>
                        <a:gd name="connsiteY5" fmla="*/ 5687 h 29196"/>
                        <a:gd name="connsiteX6" fmla="*/ 13931 w 28392"/>
                        <a:gd name="connsiteY6" fmla="*/ 4638 h 29196"/>
                        <a:gd name="connsiteX7" fmla="*/ 4625 w 28392"/>
                        <a:gd name="connsiteY7" fmla="*/ 15252 h 29196"/>
                        <a:gd name="connsiteX8" fmla="*/ 15239 w 28392"/>
                        <a:gd name="connsiteY8" fmla="*/ 24558 h 29196"/>
                        <a:gd name="connsiteX9" fmla="*/ 23922 w 28392"/>
                        <a:gd name="connsiteY9" fmla="*/ 18110 h 29196"/>
                        <a:gd name="connsiteX10" fmla="*/ 26902 w 28392"/>
                        <a:gd name="connsiteY10" fmla="*/ 16772 h 29196"/>
                        <a:gd name="connsiteX11" fmla="*/ 28240 w 28392"/>
                        <a:gd name="connsiteY11" fmla="*/ 19753 h 29196"/>
                        <a:gd name="connsiteX12" fmla="*/ 15543 w 28392"/>
                        <a:gd name="connsiteY12" fmla="*/ 29166 h 29196"/>
                        <a:gd name="connsiteX13" fmla="*/ 14570 w 28392"/>
                        <a:gd name="connsiteY13" fmla="*/ 29196 h 29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392" h="29196">
                          <a:moveTo>
                            <a:pt x="14585" y="29196"/>
                          </a:moveTo>
                          <a:cubicBezTo>
                            <a:pt x="6967" y="29196"/>
                            <a:pt x="534" y="23265"/>
                            <a:pt x="32" y="15556"/>
                          </a:cubicBezTo>
                          <a:cubicBezTo>
                            <a:pt x="-500" y="7527"/>
                            <a:pt x="5598" y="562"/>
                            <a:pt x="13627" y="30"/>
                          </a:cubicBezTo>
                          <a:cubicBezTo>
                            <a:pt x="16227" y="-137"/>
                            <a:pt x="18843" y="395"/>
                            <a:pt x="21169" y="1566"/>
                          </a:cubicBezTo>
                          <a:cubicBezTo>
                            <a:pt x="22310" y="2144"/>
                            <a:pt x="22766" y="3528"/>
                            <a:pt x="22188" y="4668"/>
                          </a:cubicBezTo>
                          <a:cubicBezTo>
                            <a:pt x="21610" y="5809"/>
                            <a:pt x="20226" y="6265"/>
                            <a:pt x="19086" y="5687"/>
                          </a:cubicBezTo>
                          <a:cubicBezTo>
                            <a:pt x="17504" y="4881"/>
                            <a:pt x="15710" y="4531"/>
                            <a:pt x="13931" y="4638"/>
                          </a:cubicBezTo>
                          <a:cubicBezTo>
                            <a:pt x="8442" y="5003"/>
                            <a:pt x="4275" y="9762"/>
                            <a:pt x="4625" y="15252"/>
                          </a:cubicBezTo>
                          <a:cubicBezTo>
                            <a:pt x="4990" y="20741"/>
                            <a:pt x="9749" y="24923"/>
                            <a:pt x="15239" y="24558"/>
                          </a:cubicBezTo>
                          <a:cubicBezTo>
                            <a:pt x="19132" y="24300"/>
                            <a:pt x="22538" y="21775"/>
                            <a:pt x="23922" y="18110"/>
                          </a:cubicBezTo>
                          <a:cubicBezTo>
                            <a:pt x="24378" y="16924"/>
                            <a:pt x="25701" y="16316"/>
                            <a:pt x="26902" y="16772"/>
                          </a:cubicBezTo>
                          <a:cubicBezTo>
                            <a:pt x="28088" y="17229"/>
                            <a:pt x="28697" y="18552"/>
                            <a:pt x="28240" y="19753"/>
                          </a:cubicBezTo>
                          <a:cubicBezTo>
                            <a:pt x="26218" y="25105"/>
                            <a:pt x="21245" y="28801"/>
                            <a:pt x="15543" y="29166"/>
                          </a:cubicBezTo>
                          <a:cubicBezTo>
                            <a:pt x="15224" y="29181"/>
                            <a:pt x="14889" y="29196"/>
                            <a:pt x="14570" y="29196"/>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82" name="Figura a mano libera: forma 322">
                      <a:extLst>
                        <a:ext uri="{FF2B5EF4-FFF2-40B4-BE49-F238E27FC236}">
                          <a16:creationId xmlns:a16="http://schemas.microsoft.com/office/drawing/2014/main" id="{81E3288C-9987-6B6C-B520-64355C2C9FA8}"/>
                        </a:ext>
                      </a:extLst>
                    </p:cNvPr>
                    <p:cNvSpPr/>
                    <p:nvPr/>
                  </p:nvSpPr>
                  <p:spPr>
                    <a:xfrm>
                      <a:off x="4317470" y="3146288"/>
                      <a:ext cx="23325" cy="16402"/>
                    </a:xfrm>
                    <a:custGeom>
                      <a:avLst/>
                      <a:gdLst>
                        <a:gd name="connsiteX0" fmla="*/ 8992 w 23325"/>
                        <a:gd name="connsiteY0" fmla="*/ 16402 h 16402"/>
                        <a:gd name="connsiteX1" fmla="*/ 7410 w 23325"/>
                        <a:gd name="connsiteY1" fmla="*/ 15763 h 16402"/>
                        <a:gd name="connsiteX2" fmla="*/ 719 w 23325"/>
                        <a:gd name="connsiteY2" fmla="*/ 9407 h 16402"/>
                        <a:gd name="connsiteX3" fmla="*/ 628 w 23325"/>
                        <a:gd name="connsiteY3" fmla="*/ 6138 h 16402"/>
                        <a:gd name="connsiteX4" fmla="*/ 3897 w 23325"/>
                        <a:gd name="connsiteY4" fmla="*/ 6047 h 16402"/>
                        <a:gd name="connsiteX5" fmla="*/ 8976 w 23325"/>
                        <a:gd name="connsiteY5" fmla="*/ 10867 h 16402"/>
                        <a:gd name="connsiteX6" fmla="*/ 19393 w 23325"/>
                        <a:gd name="connsiteY6" fmla="*/ 664 h 16402"/>
                        <a:gd name="connsiteX7" fmla="*/ 22662 w 23325"/>
                        <a:gd name="connsiteY7" fmla="*/ 694 h 16402"/>
                        <a:gd name="connsiteX8" fmla="*/ 22632 w 23325"/>
                        <a:gd name="connsiteY8" fmla="*/ 3963 h 16402"/>
                        <a:gd name="connsiteX9" fmla="*/ 10634 w 23325"/>
                        <a:gd name="connsiteY9" fmla="*/ 15733 h 16402"/>
                        <a:gd name="connsiteX10" fmla="*/ 9022 w 23325"/>
                        <a:gd name="connsiteY10" fmla="*/ 16387 h 1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25" h="16402">
                          <a:moveTo>
                            <a:pt x="8992" y="16402"/>
                          </a:moveTo>
                          <a:cubicBezTo>
                            <a:pt x="8414" y="16402"/>
                            <a:pt x="7851" y="16189"/>
                            <a:pt x="7410" y="15763"/>
                          </a:cubicBezTo>
                          <a:lnTo>
                            <a:pt x="719" y="9407"/>
                          </a:lnTo>
                          <a:cubicBezTo>
                            <a:pt x="-208" y="8525"/>
                            <a:pt x="-239" y="7065"/>
                            <a:pt x="628" y="6138"/>
                          </a:cubicBezTo>
                          <a:cubicBezTo>
                            <a:pt x="1510" y="5210"/>
                            <a:pt x="2970" y="5180"/>
                            <a:pt x="3897" y="6047"/>
                          </a:cubicBezTo>
                          <a:lnTo>
                            <a:pt x="8976" y="10867"/>
                          </a:lnTo>
                          <a:lnTo>
                            <a:pt x="19393" y="664"/>
                          </a:lnTo>
                          <a:cubicBezTo>
                            <a:pt x="20305" y="-234"/>
                            <a:pt x="21765" y="-218"/>
                            <a:pt x="22662" y="694"/>
                          </a:cubicBezTo>
                          <a:cubicBezTo>
                            <a:pt x="23559" y="1606"/>
                            <a:pt x="23544" y="3066"/>
                            <a:pt x="22632" y="3963"/>
                          </a:cubicBezTo>
                          <a:lnTo>
                            <a:pt x="10634" y="15733"/>
                          </a:lnTo>
                          <a:cubicBezTo>
                            <a:pt x="10178" y="16174"/>
                            <a:pt x="9600" y="16387"/>
                            <a:pt x="9022" y="16387"/>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grpSp>
              <p:nvGrpSpPr>
                <p:cNvPr id="469" name="Elemento grafico 7">
                  <a:extLst>
                    <a:ext uri="{FF2B5EF4-FFF2-40B4-BE49-F238E27FC236}">
                      <a16:creationId xmlns:a16="http://schemas.microsoft.com/office/drawing/2014/main" id="{3A647FFE-7146-FADA-818E-E6D877E4D331}"/>
                    </a:ext>
                  </a:extLst>
                </p:cNvPr>
                <p:cNvGrpSpPr/>
                <p:nvPr/>
              </p:nvGrpSpPr>
              <p:grpSpPr>
                <a:xfrm>
                  <a:off x="4345986" y="3071314"/>
                  <a:ext cx="38259" cy="16909"/>
                  <a:chOff x="4345986" y="3071314"/>
                  <a:chExt cx="38259" cy="16909"/>
                </a:xfrm>
                <a:grpFill/>
              </p:grpSpPr>
              <p:sp>
                <p:nvSpPr>
                  <p:cNvPr id="476" name="Figura a mano libera: forma 324">
                    <a:extLst>
                      <a:ext uri="{FF2B5EF4-FFF2-40B4-BE49-F238E27FC236}">
                        <a16:creationId xmlns:a16="http://schemas.microsoft.com/office/drawing/2014/main" id="{7E581556-3FEF-108B-CF00-A279A9026842}"/>
                      </a:ext>
                    </a:extLst>
                  </p:cNvPr>
                  <p:cNvSpPr/>
                  <p:nvPr/>
                </p:nvSpPr>
                <p:spPr>
                  <a:xfrm>
                    <a:off x="4345986" y="3083601"/>
                    <a:ext cx="38259" cy="4622"/>
                  </a:xfrm>
                  <a:custGeom>
                    <a:avLst/>
                    <a:gdLst>
                      <a:gd name="connsiteX0" fmla="*/ 35948 w 38259"/>
                      <a:gd name="connsiteY0" fmla="*/ 4623 h 4622"/>
                      <a:gd name="connsiteX1" fmla="*/ 2311 w 38259"/>
                      <a:gd name="connsiteY1" fmla="*/ 4623 h 4622"/>
                      <a:gd name="connsiteX2" fmla="*/ 0 w 38259"/>
                      <a:gd name="connsiteY2" fmla="*/ 2311 h 4622"/>
                      <a:gd name="connsiteX3" fmla="*/ 2311 w 38259"/>
                      <a:gd name="connsiteY3" fmla="*/ 0 h 4622"/>
                      <a:gd name="connsiteX4" fmla="*/ 35948 w 38259"/>
                      <a:gd name="connsiteY4" fmla="*/ 0 h 4622"/>
                      <a:gd name="connsiteX5" fmla="*/ 38259 w 38259"/>
                      <a:gd name="connsiteY5" fmla="*/ 2311 h 4622"/>
                      <a:gd name="connsiteX6" fmla="*/ 35948 w 38259"/>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59" h="4622">
                        <a:moveTo>
                          <a:pt x="35948" y="4623"/>
                        </a:moveTo>
                        <a:lnTo>
                          <a:pt x="2311" y="4623"/>
                        </a:lnTo>
                        <a:cubicBezTo>
                          <a:pt x="1034" y="4623"/>
                          <a:pt x="0" y="3589"/>
                          <a:pt x="0" y="2311"/>
                        </a:cubicBezTo>
                        <a:cubicBezTo>
                          <a:pt x="0" y="1034"/>
                          <a:pt x="1034" y="0"/>
                          <a:pt x="2311" y="0"/>
                        </a:cubicBezTo>
                        <a:lnTo>
                          <a:pt x="35948" y="0"/>
                        </a:lnTo>
                        <a:cubicBezTo>
                          <a:pt x="37225" y="0"/>
                          <a:pt x="38259" y="1034"/>
                          <a:pt x="38259" y="2311"/>
                        </a:cubicBezTo>
                        <a:cubicBezTo>
                          <a:pt x="38259" y="3589"/>
                          <a:pt x="37225" y="4623"/>
                          <a:pt x="35948"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77" name="Figura a mano libera: forma 325">
                    <a:extLst>
                      <a:ext uri="{FF2B5EF4-FFF2-40B4-BE49-F238E27FC236}">
                        <a16:creationId xmlns:a16="http://schemas.microsoft.com/office/drawing/2014/main" id="{09634218-BB1C-AF3E-BB34-2CD51141D125}"/>
                      </a:ext>
                    </a:extLst>
                  </p:cNvPr>
                  <p:cNvSpPr/>
                  <p:nvPr/>
                </p:nvSpPr>
                <p:spPr>
                  <a:xfrm>
                    <a:off x="4345986" y="3071314"/>
                    <a:ext cx="25303" cy="4622"/>
                  </a:xfrm>
                  <a:custGeom>
                    <a:avLst/>
                    <a:gdLst>
                      <a:gd name="connsiteX0" fmla="*/ 22992 w 25303"/>
                      <a:gd name="connsiteY0" fmla="*/ 4623 h 4622"/>
                      <a:gd name="connsiteX1" fmla="*/ 2311 w 25303"/>
                      <a:gd name="connsiteY1" fmla="*/ 4623 h 4622"/>
                      <a:gd name="connsiteX2" fmla="*/ 0 w 25303"/>
                      <a:gd name="connsiteY2" fmla="*/ 2311 h 4622"/>
                      <a:gd name="connsiteX3" fmla="*/ 2311 w 25303"/>
                      <a:gd name="connsiteY3" fmla="*/ 0 h 4622"/>
                      <a:gd name="connsiteX4" fmla="*/ 22992 w 25303"/>
                      <a:gd name="connsiteY4" fmla="*/ 0 h 4622"/>
                      <a:gd name="connsiteX5" fmla="*/ 25303 w 25303"/>
                      <a:gd name="connsiteY5" fmla="*/ 2311 h 4622"/>
                      <a:gd name="connsiteX6" fmla="*/ 22992 w 25303"/>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03" h="4622">
                        <a:moveTo>
                          <a:pt x="22992" y="4623"/>
                        </a:moveTo>
                        <a:lnTo>
                          <a:pt x="2311" y="4623"/>
                        </a:lnTo>
                        <a:cubicBezTo>
                          <a:pt x="1034" y="4623"/>
                          <a:pt x="0" y="3589"/>
                          <a:pt x="0" y="2311"/>
                        </a:cubicBezTo>
                        <a:cubicBezTo>
                          <a:pt x="0" y="1034"/>
                          <a:pt x="1034" y="0"/>
                          <a:pt x="2311" y="0"/>
                        </a:cubicBezTo>
                        <a:lnTo>
                          <a:pt x="22992" y="0"/>
                        </a:lnTo>
                        <a:cubicBezTo>
                          <a:pt x="24269" y="0"/>
                          <a:pt x="25303" y="1034"/>
                          <a:pt x="25303" y="2311"/>
                        </a:cubicBezTo>
                        <a:cubicBezTo>
                          <a:pt x="25303" y="3589"/>
                          <a:pt x="24269" y="4623"/>
                          <a:pt x="22992"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nvGrpSpPr>
                <p:cNvPr id="470" name="Elemento grafico 7">
                  <a:extLst>
                    <a:ext uri="{FF2B5EF4-FFF2-40B4-BE49-F238E27FC236}">
                      <a16:creationId xmlns:a16="http://schemas.microsoft.com/office/drawing/2014/main" id="{A63D3D9C-FB47-464E-B64C-50FCDDE360AC}"/>
                    </a:ext>
                  </a:extLst>
                </p:cNvPr>
                <p:cNvGrpSpPr/>
                <p:nvPr/>
              </p:nvGrpSpPr>
              <p:grpSpPr>
                <a:xfrm>
                  <a:off x="4345986" y="3109969"/>
                  <a:ext cx="38259" cy="16909"/>
                  <a:chOff x="4345986" y="3109969"/>
                  <a:chExt cx="38259" cy="16909"/>
                </a:xfrm>
                <a:grpFill/>
              </p:grpSpPr>
              <p:sp>
                <p:nvSpPr>
                  <p:cNvPr id="474" name="Figura a mano libera: forma 327">
                    <a:extLst>
                      <a:ext uri="{FF2B5EF4-FFF2-40B4-BE49-F238E27FC236}">
                        <a16:creationId xmlns:a16="http://schemas.microsoft.com/office/drawing/2014/main" id="{8D6E918C-5EE2-A3CB-37E2-653BD61C9955}"/>
                      </a:ext>
                    </a:extLst>
                  </p:cNvPr>
                  <p:cNvSpPr/>
                  <p:nvPr/>
                </p:nvSpPr>
                <p:spPr>
                  <a:xfrm>
                    <a:off x="4345986" y="3122256"/>
                    <a:ext cx="38259" cy="4622"/>
                  </a:xfrm>
                  <a:custGeom>
                    <a:avLst/>
                    <a:gdLst>
                      <a:gd name="connsiteX0" fmla="*/ 35948 w 38259"/>
                      <a:gd name="connsiteY0" fmla="*/ 4623 h 4622"/>
                      <a:gd name="connsiteX1" fmla="*/ 2311 w 38259"/>
                      <a:gd name="connsiteY1" fmla="*/ 4623 h 4622"/>
                      <a:gd name="connsiteX2" fmla="*/ 0 w 38259"/>
                      <a:gd name="connsiteY2" fmla="*/ 2311 h 4622"/>
                      <a:gd name="connsiteX3" fmla="*/ 2311 w 38259"/>
                      <a:gd name="connsiteY3" fmla="*/ 0 h 4622"/>
                      <a:gd name="connsiteX4" fmla="*/ 35948 w 38259"/>
                      <a:gd name="connsiteY4" fmla="*/ 0 h 4622"/>
                      <a:gd name="connsiteX5" fmla="*/ 38259 w 38259"/>
                      <a:gd name="connsiteY5" fmla="*/ 2311 h 4622"/>
                      <a:gd name="connsiteX6" fmla="*/ 35948 w 38259"/>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59" h="4622">
                        <a:moveTo>
                          <a:pt x="35948" y="4623"/>
                        </a:moveTo>
                        <a:lnTo>
                          <a:pt x="2311" y="4623"/>
                        </a:lnTo>
                        <a:cubicBezTo>
                          <a:pt x="1034" y="4623"/>
                          <a:pt x="0" y="3589"/>
                          <a:pt x="0" y="2311"/>
                        </a:cubicBezTo>
                        <a:cubicBezTo>
                          <a:pt x="0" y="1034"/>
                          <a:pt x="1034" y="0"/>
                          <a:pt x="2311" y="0"/>
                        </a:cubicBezTo>
                        <a:lnTo>
                          <a:pt x="35948" y="0"/>
                        </a:lnTo>
                        <a:cubicBezTo>
                          <a:pt x="37225" y="0"/>
                          <a:pt x="38259" y="1034"/>
                          <a:pt x="38259" y="2311"/>
                        </a:cubicBezTo>
                        <a:cubicBezTo>
                          <a:pt x="38259" y="3589"/>
                          <a:pt x="37225" y="4623"/>
                          <a:pt x="35948"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75" name="Figura a mano libera: forma 328">
                    <a:extLst>
                      <a:ext uri="{FF2B5EF4-FFF2-40B4-BE49-F238E27FC236}">
                        <a16:creationId xmlns:a16="http://schemas.microsoft.com/office/drawing/2014/main" id="{9F93E112-0496-6F62-B5FD-010836CD1487}"/>
                      </a:ext>
                    </a:extLst>
                  </p:cNvPr>
                  <p:cNvSpPr/>
                  <p:nvPr/>
                </p:nvSpPr>
                <p:spPr>
                  <a:xfrm>
                    <a:off x="4345986" y="3109969"/>
                    <a:ext cx="25303" cy="4622"/>
                  </a:xfrm>
                  <a:custGeom>
                    <a:avLst/>
                    <a:gdLst>
                      <a:gd name="connsiteX0" fmla="*/ 22992 w 25303"/>
                      <a:gd name="connsiteY0" fmla="*/ 4623 h 4622"/>
                      <a:gd name="connsiteX1" fmla="*/ 2311 w 25303"/>
                      <a:gd name="connsiteY1" fmla="*/ 4623 h 4622"/>
                      <a:gd name="connsiteX2" fmla="*/ 0 w 25303"/>
                      <a:gd name="connsiteY2" fmla="*/ 2311 h 4622"/>
                      <a:gd name="connsiteX3" fmla="*/ 2311 w 25303"/>
                      <a:gd name="connsiteY3" fmla="*/ 0 h 4622"/>
                      <a:gd name="connsiteX4" fmla="*/ 22992 w 25303"/>
                      <a:gd name="connsiteY4" fmla="*/ 0 h 4622"/>
                      <a:gd name="connsiteX5" fmla="*/ 25303 w 25303"/>
                      <a:gd name="connsiteY5" fmla="*/ 2311 h 4622"/>
                      <a:gd name="connsiteX6" fmla="*/ 22992 w 25303"/>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03" h="4622">
                        <a:moveTo>
                          <a:pt x="22992" y="4623"/>
                        </a:moveTo>
                        <a:lnTo>
                          <a:pt x="2311" y="4623"/>
                        </a:lnTo>
                        <a:cubicBezTo>
                          <a:pt x="1034" y="4623"/>
                          <a:pt x="0" y="3589"/>
                          <a:pt x="0" y="2311"/>
                        </a:cubicBezTo>
                        <a:cubicBezTo>
                          <a:pt x="0" y="1034"/>
                          <a:pt x="1034" y="0"/>
                          <a:pt x="2311" y="0"/>
                        </a:cubicBezTo>
                        <a:lnTo>
                          <a:pt x="22992" y="0"/>
                        </a:lnTo>
                        <a:cubicBezTo>
                          <a:pt x="24269" y="0"/>
                          <a:pt x="25303" y="1034"/>
                          <a:pt x="25303" y="2311"/>
                        </a:cubicBezTo>
                        <a:cubicBezTo>
                          <a:pt x="25303" y="3589"/>
                          <a:pt x="24269" y="4623"/>
                          <a:pt x="22992"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nvGrpSpPr>
                <p:cNvPr id="471" name="Elemento grafico 7">
                  <a:extLst>
                    <a:ext uri="{FF2B5EF4-FFF2-40B4-BE49-F238E27FC236}">
                      <a16:creationId xmlns:a16="http://schemas.microsoft.com/office/drawing/2014/main" id="{012F46F1-56B6-23A4-1A77-3828C9D681DB}"/>
                    </a:ext>
                  </a:extLst>
                </p:cNvPr>
                <p:cNvGrpSpPr/>
                <p:nvPr/>
              </p:nvGrpSpPr>
              <p:grpSpPr>
                <a:xfrm>
                  <a:off x="4345986" y="3148609"/>
                  <a:ext cx="38259" cy="16909"/>
                  <a:chOff x="4345986" y="3148609"/>
                  <a:chExt cx="38259" cy="16909"/>
                </a:xfrm>
                <a:grpFill/>
              </p:grpSpPr>
              <p:sp>
                <p:nvSpPr>
                  <p:cNvPr id="472" name="Figura a mano libera: forma 330">
                    <a:extLst>
                      <a:ext uri="{FF2B5EF4-FFF2-40B4-BE49-F238E27FC236}">
                        <a16:creationId xmlns:a16="http://schemas.microsoft.com/office/drawing/2014/main" id="{EB087789-3768-C90B-E56D-0375ACCE442A}"/>
                      </a:ext>
                    </a:extLst>
                  </p:cNvPr>
                  <p:cNvSpPr/>
                  <p:nvPr/>
                </p:nvSpPr>
                <p:spPr>
                  <a:xfrm>
                    <a:off x="4345986" y="3160896"/>
                    <a:ext cx="38259" cy="4622"/>
                  </a:xfrm>
                  <a:custGeom>
                    <a:avLst/>
                    <a:gdLst>
                      <a:gd name="connsiteX0" fmla="*/ 35948 w 38259"/>
                      <a:gd name="connsiteY0" fmla="*/ 4623 h 4622"/>
                      <a:gd name="connsiteX1" fmla="*/ 2311 w 38259"/>
                      <a:gd name="connsiteY1" fmla="*/ 4623 h 4622"/>
                      <a:gd name="connsiteX2" fmla="*/ 0 w 38259"/>
                      <a:gd name="connsiteY2" fmla="*/ 2311 h 4622"/>
                      <a:gd name="connsiteX3" fmla="*/ 2311 w 38259"/>
                      <a:gd name="connsiteY3" fmla="*/ 0 h 4622"/>
                      <a:gd name="connsiteX4" fmla="*/ 35948 w 38259"/>
                      <a:gd name="connsiteY4" fmla="*/ 0 h 4622"/>
                      <a:gd name="connsiteX5" fmla="*/ 38259 w 38259"/>
                      <a:gd name="connsiteY5" fmla="*/ 2311 h 4622"/>
                      <a:gd name="connsiteX6" fmla="*/ 35948 w 38259"/>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59" h="4622">
                        <a:moveTo>
                          <a:pt x="35948" y="4623"/>
                        </a:moveTo>
                        <a:lnTo>
                          <a:pt x="2311" y="4623"/>
                        </a:lnTo>
                        <a:cubicBezTo>
                          <a:pt x="1034" y="4623"/>
                          <a:pt x="0" y="3589"/>
                          <a:pt x="0" y="2311"/>
                        </a:cubicBezTo>
                        <a:cubicBezTo>
                          <a:pt x="0" y="1034"/>
                          <a:pt x="1034" y="0"/>
                          <a:pt x="2311" y="0"/>
                        </a:cubicBezTo>
                        <a:lnTo>
                          <a:pt x="35948" y="0"/>
                        </a:lnTo>
                        <a:cubicBezTo>
                          <a:pt x="37225" y="0"/>
                          <a:pt x="38259" y="1034"/>
                          <a:pt x="38259" y="2311"/>
                        </a:cubicBezTo>
                        <a:cubicBezTo>
                          <a:pt x="38259" y="3589"/>
                          <a:pt x="37225" y="4623"/>
                          <a:pt x="35948"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73" name="Figura a mano libera: forma 331">
                    <a:extLst>
                      <a:ext uri="{FF2B5EF4-FFF2-40B4-BE49-F238E27FC236}">
                        <a16:creationId xmlns:a16="http://schemas.microsoft.com/office/drawing/2014/main" id="{3C3DD47F-B82E-4D71-2517-C2F1AA0EC838}"/>
                      </a:ext>
                    </a:extLst>
                  </p:cNvPr>
                  <p:cNvSpPr/>
                  <p:nvPr/>
                </p:nvSpPr>
                <p:spPr>
                  <a:xfrm>
                    <a:off x="4345986" y="3148609"/>
                    <a:ext cx="25303" cy="4622"/>
                  </a:xfrm>
                  <a:custGeom>
                    <a:avLst/>
                    <a:gdLst>
                      <a:gd name="connsiteX0" fmla="*/ 22992 w 25303"/>
                      <a:gd name="connsiteY0" fmla="*/ 4623 h 4622"/>
                      <a:gd name="connsiteX1" fmla="*/ 2311 w 25303"/>
                      <a:gd name="connsiteY1" fmla="*/ 4623 h 4622"/>
                      <a:gd name="connsiteX2" fmla="*/ 0 w 25303"/>
                      <a:gd name="connsiteY2" fmla="*/ 2311 h 4622"/>
                      <a:gd name="connsiteX3" fmla="*/ 2311 w 25303"/>
                      <a:gd name="connsiteY3" fmla="*/ 0 h 4622"/>
                      <a:gd name="connsiteX4" fmla="*/ 22992 w 25303"/>
                      <a:gd name="connsiteY4" fmla="*/ 0 h 4622"/>
                      <a:gd name="connsiteX5" fmla="*/ 25303 w 25303"/>
                      <a:gd name="connsiteY5" fmla="*/ 2311 h 4622"/>
                      <a:gd name="connsiteX6" fmla="*/ 22992 w 25303"/>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03" h="4622">
                        <a:moveTo>
                          <a:pt x="22992" y="4623"/>
                        </a:moveTo>
                        <a:lnTo>
                          <a:pt x="2311" y="4623"/>
                        </a:lnTo>
                        <a:cubicBezTo>
                          <a:pt x="1034" y="4623"/>
                          <a:pt x="0" y="3589"/>
                          <a:pt x="0" y="2311"/>
                        </a:cubicBezTo>
                        <a:cubicBezTo>
                          <a:pt x="0" y="1034"/>
                          <a:pt x="1034" y="0"/>
                          <a:pt x="2311" y="0"/>
                        </a:cubicBezTo>
                        <a:lnTo>
                          <a:pt x="22992" y="0"/>
                        </a:lnTo>
                        <a:cubicBezTo>
                          <a:pt x="24269" y="0"/>
                          <a:pt x="25303" y="1034"/>
                          <a:pt x="25303" y="2311"/>
                        </a:cubicBezTo>
                        <a:cubicBezTo>
                          <a:pt x="25303" y="3589"/>
                          <a:pt x="24269" y="4623"/>
                          <a:pt x="22992"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sp>
            <p:nvSpPr>
              <p:cNvPr id="467" name="Figura a mano libera: forma 332">
                <a:extLst>
                  <a:ext uri="{FF2B5EF4-FFF2-40B4-BE49-F238E27FC236}">
                    <a16:creationId xmlns:a16="http://schemas.microsoft.com/office/drawing/2014/main" id="{11836622-5054-81C5-C988-FDDDA6A07E50}"/>
                  </a:ext>
                </a:extLst>
              </p:cNvPr>
              <p:cNvSpPr/>
              <p:nvPr/>
            </p:nvSpPr>
            <p:spPr>
              <a:xfrm>
                <a:off x="4410181" y="3066246"/>
                <a:ext cx="35582" cy="95060"/>
              </a:xfrm>
              <a:custGeom>
                <a:avLst/>
                <a:gdLst>
                  <a:gd name="connsiteX0" fmla="*/ 8842 w 35582"/>
                  <a:gd name="connsiteY0" fmla="*/ 95060 h 95060"/>
                  <a:gd name="connsiteX1" fmla="*/ 8447 w 35582"/>
                  <a:gd name="connsiteY1" fmla="*/ 95030 h 95060"/>
                  <a:gd name="connsiteX2" fmla="*/ 6789 w 35582"/>
                  <a:gd name="connsiteY2" fmla="*/ 93798 h 95060"/>
                  <a:gd name="connsiteX3" fmla="*/ 250 w 35582"/>
                  <a:gd name="connsiteY3" fmla="*/ 80842 h 95060"/>
                  <a:gd name="connsiteX4" fmla="*/ 38 w 35582"/>
                  <a:gd name="connsiteY4" fmla="*/ 79398 h 95060"/>
                  <a:gd name="connsiteX5" fmla="*/ 13997 w 35582"/>
                  <a:gd name="connsiteY5" fmla="*/ 1906 h 95060"/>
                  <a:gd name="connsiteX6" fmla="*/ 14955 w 35582"/>
                  <a:gd name="connsiteY6" fmla="*/ 415 h 95060"/>
                  <a:gd name="connsiteX7" fmla="*/ 16673 w 35582"/>
                  <a:gd name="connsiteY7" fmla="*/ 35 h 95060"/>
                  <a:gd name="connsiteX8" fmla="*/ 33689 w 35582"/>
                  <a:gd name="connsiteY8" fmla="*/ 3107 h 95060"/>
                  <a:gd name="connsiteX9" fmla="*/ 35544 w 35582"/>
                  <a:gd name="connsiteY9" fmla="*/ 5783 h 95060"/>
                  <a:gd name="connsiteX10" fmla="*/ 21585 w 35582"/>
                  <a:gd name="connsiteY10" fmla="*/ 83275 h 95060"/>
                  <a:gd name="connsiteX11" fmla="*/ 20901 w 35582"/>
                  <a:gd name="connsiteY11" fmla="*/ 84537 h 95060"/>
                  <a:gd name="connsiteX12" fmla="*/ 10423 w 35582"/>
                  <a:gd name="connsiteY12" fmla="*/ 94437 h 95060"/>
                  <a:gd name="connsiteX13" fmla="*/ 8842 w 35582"/>
                  <a:gd name="connsiteY13" fmla="*/ 95060 h 95060"/>
                  <a:gd name="connsiteX14" fmla="*/ 4706 w 35582"/>
                  <a:gd name="connsiteY14" fmla="*/ 79443 h 95060"/>
                  <a:gd name="connsiteX15" fmla="*/ 9511 w 35582"/>
                  <a:gd name="connsiteY15" fmla="*/ 88947 h 95060"/>
                  <a:gd name="connsiteX16" fmla="*/ 17190 w 35582"/>
                  <a:gd name="connsiteY16" fmla="*/ 81694 h 95060"/>
                  <a:gd name="connsiteX17" fmla="*/ 30602 w 35582"/>
                  <a:gd name="connsiteY17" fmla="*/ 7213 h 95060"/>
                  <a:gd name="connsiteX18" fmla="*/ 18118 w 35582"/>
                  <a:gd name="connsiteY18" fmla="*/ 4962 h 95060"/>
                  <a:gd name="connsiteX19" fmla="*/ 4706 w 35582"/>
                  <a:gd name="connsiteY19" fmla="*/ 79428 h 9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582" h="95060">
                    <a:moveTo>
                      <a:pt x="8842" y="95060"/>
                    </a:moveTo>
                    <a:cubicBezTo>
                      <a:pt x="8705" y="95060"/>
                      <a:pt x="8583" y="95060"/>
                      <a:pt x="8447" y="95030"/>
                    </a:cubicBezTo>
                    <a:cubicBezTo>
                      <a:pt x="7732" y="94908"/>
                      <a:pt x="7109" y="94452"/>
                      <a:pt x="6789" y="93798"/>
                    </a:cubicBezTo>
                    <a:lnTo>
                      <a:pt x="250" y="80842"/>
                    </a:lnTo>
                    <a:cubicBezTo>
                      <a:pt x="22" y="80401"/>
                      <a:pt x="-54" y="79884"/>
                      <a:pt x="38" y="79398"/>
                    </a:cubicBezTo>
                    <a:lnTo>
                      <a:pt x="13997" y="1906"/>
                    </a:lnTo>
                    <a:cubicBezTo>
                      <a:pt x="14104" y="1297"/>
                      <a:pt x="14453" y="765"/>
                      <a:pt x="14955" y="415"/>
                    </a:cubicBezTo>
                    <a:cubicBezTo>
                      <a:pt x="15457" y="66"/>
                      <a:pt x="16080" y="-71"/>
                      <a:pt x="16673" y="35"/>
                    </a:cubicBezTo>
                    <a:lnTo>
                      <a:pt x="33689" y="3107"/>
                    </a:lnTo>
                    <a:cubicBezTo>
                      <a:pt x="34936" y="3335"/>
                      <a:pt x="35773" y="4536"/>
                      <a:pt x="35544" y="5783"/>
                    </a:cubicBezTo>
                    <a:lnTo>
                      <a:pt x="21585" y="83275"/>
                    </a:lnTo>
                    <a:cubicBezTo>
                      <a:pt x="21494" y="83762"/>
                      <a:pt x="21251" y="84203"/>
                      <a:pt x="20901" y="84537"/>
                    </a:cubicBezTo>
                    <a:lnTo>
                      <a:pt x="10423" y="94437"/>
                    </a:lnTo>
                    <a:cubicBezTo>
                      <a:pt x="9998" y="94847"/>
                      <a:pt x="9420" y="95060"/>
                      <a:pt x="8842" y="95060"/>
                    </a:cubicBezTo>
                    <a:close/>
                    <a:moveTo>
                      <a:pt x="4706" y="79443"/>
                    </a:moveTo>
                    <a:lnTo>
                      <a:pt x="9511" y="88947"/>
                    </a:lnTo>
                    <a:lnTo>
                      <a:pt x="17190" y="81694"/>
                    </a:lnTo>
                    <a:lnTo>
                      <a:pt x="30602" y="7213"/>
                    </a:lnTo>
                    <a:lnTo>
                      <a:pt x="18118" y="4962"/>
                    </a:lnTo>
                    <a:lnTo>
                      <a:pt x="4706" y="79428"/>
                    </a:ln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sp>
          <p:nvSpPr>
            <p:cNvPr id="464" name="Content Placeholder 6">
              <a:extLst>
                <a:ext uri="{FF2B5EF4-FFF2-40B4-BE49-F238E27FC236}">
                  <a16:creationId xmlns:a16="http://schemas.microsoft.com/office/drawing/2014/main" id="{39F4A79B-7414-B6BC-1A5B-96E8B1BBB945}"/>
                </a:ext>
              </a:extLst>
            </p:cNvPr>
            <p:cNvSpPr txBox="1">
              <a:spLocks/>
            </p:cNvSpPr>
            <p:nvPr/>
          </p:nvSpPr>
          <p:spPr>
            <a:xfrm>
              <a:off x="2463192" y="3287928"/>
              <a:ext cx="9860582" cy="749362"/>
            </a:xfrm>
            <a:prstGeom prst="roundRect">
              <a:avLst/>
            </a:prstGeom>
            <a:noFill/>
            <a:ln w="19050">
              <a:solidFill>
                <a:srgbClr val="00D1CC"/>
              </a:solidFill>
            </a:ln>
          </p:spPr>
          <p:txBody>
            <a:bodyPr lIns="135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685800">
                <a:spcBef>
                  <a:spcPts val="0"/>
                </a:spcBef>
                <a:buNone/>
                <a:defRPr/>
              </a:pPr>
              <a:r>
                <a:rPr lang="de-DE" sz="1400" dirty="0">
                  <a:solidFill>
                    <a:srgbClr val="030F3B"/>
                  </a:solidFill>
                  <a:latin typeface="+mn-lt"/>
                </a:rPr>
                <a:t>Aufklärung muss auf die Empfänger zugeschnitten sein und </a:t>
              </a:r>
              <a:r>
                <a:rPr lang="de-DE" sz="1400" b="1" dirty="0">
                  <a:solidFill>
                    <a:srgbClr val="030F3B"/>
                  </a:solidFill>
                  <a:latin typeface="+mn-lt"/>
                </a:rPr>
                <a:t>kulturelle</a:t>
              </a:r>
              <a:r>
                <a:rPr lang="de-DE" sz="1400" dirty="0">
                  <a:solidFill>
                    <a:srgbClr val="030F3B"/>
                  </a:solidFill>
                  <a:latin typeface="+mn-lt"/>
                </a:rPr>
                <a:t>, </a:t>
              </a:r>
              <a:r>
                <a:rPr lang="de-DE" sz="1400" b="1" dirty="0">
                  <a:solidFill>
                    <a:srgbClr val="030F3B"/>
                  </a:solidFill>
                  <a:latin typeface="+mn-lt"/>
                </a:rPr>
                <a:t>sprachliche</a:t>
              </a:r>
              <a:r>
                <a:rPr lang="de-DE" sz="1400" dirty="0">
                  <a:solidFill>
                    <a:srgbClr val="030F3B"/>
                  </a:solidFill>
                  <a:latin typeface="+mn-lt"/>
                </a:rPr>
                <a:t> und </a:t>
              </a:r>
              <a:r>
                <a:rPr lang="de-DE" sz="1400" b="1" dirty="0">
                  <a:solidFill>
                    <a:srgbClr val="030F3B"/>
                  </a:solidFill>
                  <a:latin typeface="+mn-lt"/>
                </a:rPr>
                <a:t>sozioökonomische Faktoren </a:t>
              </a:r>
              <a:r>
                <a:rPr lang="de-DE" sz="1400" dirty="0">
                  <a:solidFill>
                    <a:srgbClr val="030F3B"/>
                  </a:solidFill>
                  <a:latin typeface="+mn-lt"/>
                </a:rPr>
                <a:t>berücksichtigen</a:t>
              </a:r>
              <a:endPar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p:txBody>
        </p:sp>
      </p:grpSp>
      <p:grpSp>
        <p:nvGrpSpPr>
          <p:cNvPr id="487" name="Group 66">
            <a:extLst>
              <a:ext uri="{FF2B5EF4-FFF2-40B4-BE49-F238E27FC236}">
                <a16:creationId xmlns:a16="http://schemas.microsoft.com/office/drawing/2014/main" id="{E1DA7E5C-A449-2886-B0D6-4D08709D6E6A}"/>
              </a:ext>
            </a:extLst>
          </p:cNvPr>
          <p:cNvGrpSpPr/>
          <p:nvPr/>
        </p:nvGrpSpPr>
        <p:grpSpPr>
          <a:xfrm>
            <a:off x="562770" y="3121695"/>
            <a:ext cx="8133219" cy="1109770"/>
            <a:chOff x="1479481" y="4273612"/>
            <a:chExt cx="10844292" cy="1339787"/>
          </a:xfrm>
        </p:grpSpPr>
        <p:pic>
          <p:nvPicPr>
            <p:cNvPr id="488" name="Graphic 69" descr="Daily calendar outline">
              <a:extLst>
                <a:ext uri="{FF2B5EF4-FFF2-40B4-BE49-F238E27FC236}">
                  <a16:creationId xmlns:a16="http://schemas.microsoft.com/office/drawing/2014/main" id="{0C625D55-2D10-DC87-640B-C09006CB1AE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79481" y="4498075"/>
              <a:ext cx="868890" cy="868890"/>
            </a:xfrm>
            <a:prstGeom prst="rect">
              <a:avLst/>
            </a:prstGeom>
          </p:spPr>
        </p:pic>
        <p:sp>
          <p:nvSpPr>
            <p:cNvPr id="489" name="Content Placeholder 6">
              <a:extLst>
                <a:ext uri="{FF2B5EF4-FFF2-40B4-BE49-F238E27FC236}">
                  <a16:creationId xmlns:a16="http://schemas.microsoft.com/office/drawing/2014/main" id="{F6349BC2-CE7D-7C94-91DE-2E0BC2D1D45F}"/>
                </a:ext>
              </a:extLst>
            </p:cNvPr>
            <p:cNvSpPr txBox="1">
              <a:spLocks/>
            </p:cNvSpPr>
            <p:nvPr/>
          </p:nvSpPr>
          <p:spPr>
            <a:xfrm>
              <a:off x="2463192" y="4273612"/>
              <a:ext cx="9860581" cy="1339787"/>
            </a:xfrm>
            <a:prstGeom prst="roundRect">
              <a:avLst>
                <a:gd name="adj" fmla="val 9463"/>
              </a:avLst>
            </a:prstGeom>
            <a:noFill/>
            <a:ln w="19050">
              <a:solidFill>
                <a:srgbClr val="00D1CC"/>
              </a:solidFill>
            </a:ln>
          </p:spPr>
          <p:txBody>
            <a:bodyPr lIns="135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685800">
                <a:spcBef>
                  <a:spcPts val="0"/>
                </a:spcBef>
                <a:buNone/>
                <a:defRPr/>
              </a:pPr>
              <a:r>
                <a:rPr lang="de-DE" sz="1400" dirty="0">
                  <a:solidFill>
                    <a:srgbClr val="030F3B"/>
                  </a:solidFill>
                  <a:latin typeface="+mn-lt"/>
                </a:rPr>
                <a:t>Für Kinder mit T1D Stadium 2 wird eine </a:t>
              </a:r>
              <a:r>
                <a:rPr lang="de-DE" sz="1400" b="1" dirty="0">
                  <a:solidFill>
                    <a:srgbClr val="030F3B"/>
                  </a:solidFill>
                  <a:latin typeface="+mn-lt"/>
                </a:rPr>
                <a:t>halbjährliche Untersuchung durch einen (Kinder-)Endokrinologen/Diabetologen oder Diabetesberater </a:t>
              </a:r>
              <a:r>
                <a:rPr lang="de-DE" sz="1400" dirty="0">
                  <a:solidFill>
                    <a:srgbClr val="030F3B"/>
                  </a:solidFill>
                  <a:latin typeface="+mn-lt"/>
                </a:rPr>
                <a:t>empfohlen, um das Verständnis der Erkrankung und die Erwartungen hinsichtlich ihres Verlaufs zu vertiefen</a:t>
              </a:r>
              <a:endPar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p:txBody>
        </p:sp>
      </p:grpSp>
    </p:spTree>
    <p:extLst>
      <p:ext uri="{BB962C8B-B14F-4D97-AF65-F5344CB8AC3E}">
        <p14:creationId xmlns:p14="http://schemas.microsoft.com/office/powerpoint/2010/main" val="411624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62"/>
                                        </p:tgtEl>
                                        <p:attrNameLst>
                                          <p:attrName>style.visibility</p:attrName>
                                        </p:attrNameLst>
                                      </p:cBhvr>
                                      <p:to>
                                        <p:strVal val="visible"/>
                                      </p:to>
                                    </p:set>
                                    <p:animEffect transition="in" filter="fade">
                                      <p:cBhvr>
                                        <p:cTn id="14" dur="1000"/>
                                        <p:tgtEl>
                                          <p:spTgt spid="462"/>
                                        </p:tgtEl>
                                      </p:cBhvr>
                                    </p:animEffect>
                                    <p:anim calcmode="lin" valueType="num">
                                      <p:cBhvr>
                                        <p:cTn id="15" dur="1000" fill="hold"/>
                                        <p:tgtEl>
                                          <p:spTgt spid="462"/>
                                        </p:tgtEl>
                                        <p:attrNameLst>
                                          <p:attrName>ppt_x</p:attrName>
                                        </p:attrNameLst>
                                      </p:cBhvr>
                                      <p:tavLst>
                                        <p:tav tm="0">
                                          <p:val>
                                            <p:strVal val="#ppt_x"/>
                                          </p:val>
                                        </p:tav>
                                        <p:tav tm="100000">
                                          <p:val>
                                            <p:strVal val="#ppt_x"/>
                                          </p:val>
                                        </p:tav>
                                      </p:tavLst>
                                    </p:anim>
                                    <p:anim calcmode="lin" valueType="num">
                                      <p:cBhvr>
                                        <p:cTn id="16" dur="1000" fill="hold"/>
                                        <p:tgtEl>
                                          <p:spTgt spid="46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87"/>
                                        </p:tgtEl>
                                        <p:attrNameLst>
                                          <p:attrName>style.visibility</p:attrName>
                                        </p:attrNameLst>
                                      </p:cBhvr>
                                      <p:to>
                                        <p:strVal val="visible"/>
                                      </p:to>
                                    </p:set>
                                    <p:animEffect transition="in" filter="fade">
                                      <p:cBhvr>
                                        <p:cTn id="21" dur="1000"/>
                                        <p:tgtEl>
                                          <p:spTgt spid="487"/>
                                        </p:tgtEl>
                                      </p:cBhvr>
                                    </p:animEffect>
                                    <p:anim calcmode="lin" valueType="num">
                                      <p:cBhvr>
                                        <p:cTn id="22" dur="1000" fill="hold"/>
                                        <p:tgtEl>
                                          <p:spTgt spid="487"/>
                                        </p:tgtEl>
                                        <p:attrNameLst>
                                          <p:attrName>ppt_x</p:attrName>
                                        </p:attrNameLst>
                                      </p:cBhvr>
                                      <p:tavLst>
                                        <p:tav tm="0">
                                          <p:val>
                                            <p:strVal val="#ppt_x"/>
                                          </p:val>
                                        </p:tav>
                                        <p:tav tm="100000">
                                          <p:val>
                                            <p:strVal val="#ppt_x"/>
                                          </p:val>
                                        </p:tav>
                                      </p:tavLst>
                                    </p:anim>
                                    <p:anim calcmode="lin" valueType="num">
                                      <p:cBhvr>
                                        <p:cTn id="23" dur="1000" fill="hold"/>
                                        <p:tgtEl>
                                          <p:spTgt spid="4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E176D-AE95-6A9A-197C-4A13EFEB9334}"/>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BF2247F5-045F-611E-B584-A7F16B44F742}"/>
              </a:ext>
            </a:extLst>
          </p:cNvPr>
          <p:cNvSpPr txBox="1">
            <a:spLocks/>
          </p:cNvSpPr>
          <p:nvPr/>
        </p:nvSpPr>
        <p:spPr>
          <a:xfrm>
            <a:off x="335924"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In der Kommunikation kommt es auf die Sprache an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0175C6AB-73FB-3579-2071-A59D92E8C727}"/>
              </a:ext>
            </a:extLst>
          </p:cNvPr>
          <p:cNvSpPr txBox="1">
            <a:spLocks/>
          </p:cNvSpPr>
          <p:nvPr/>
        </p:nvSpPr>
        <p:spPr>
          <a:xfrm>
            <a:off x="426680" y="4770634"/>
            <a:ext cx="8343004"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 sz="600" dirty="0">
                <a:solidFill>
                  <a:srgbClr val="404040"/>
                </a:solidFill>
                <a:latin typeface="+mn-lt"/>
                <a:ea typeface="Arial"/>
                <a:cs typeface="Arial"/>
              </a:rPr>
              <a:t>Bell K. JDRF – Parallel Session 04 – International Consensus Monitoring Guidance for Presymptomatic (Early Stage) Type 1 Diabetes – Implications for Research and Clinical Care. Invited Speaker Abstract # ISO13 / #1235; präsentiert beim ATTD 2024 in Florenz, Italien. S. A-7 Abstractband, erhältlich unter </a:t>
            </a:r>
            <a:r>
              <a:rPr lang="de-DE" sz="600" dirty="0">
                <a:solidFill>
                  <a:srgbClr val="404040"/>
                </a:solidFill>
                <a:latin typeface="+mn-lt"/>
                <a:ea typeface="Arial"/>
                <a:cs typeface="Arial"/>
                <a:hlinkClick r:id="rId4">
                  <a:extLst>
                    <a:ext uri="{A12FA001-AC4F-418D-AE19-62706E023703}">
                      <ahyp:hlinkClr xmlns:ahyp="http://schemas.microsoft.com/office/drawing/2018/hyperlinkcolor" val="tx"/>
                    </a:ext>
                  </a:extLst>
                </a:hlinkClick>
              </a:rPr>
              <a:t>https://www.liebertpub.com/doi/10.1089/dia.2024.2525.abstracts</a:t>
            </a:r>
            <a:r>
              <a:rPr lang="de-DE" sz="600" dirty="0">
                <a:solidFill>
                  <a:srgbClr val="404040"/>
                </a:solidFill>
                <a:latin typeface="+mn-lt"/>
                <a:ea typeface="Arial"/>
                <a:cs typeface="Arial"/>
              </a:rPr>
              <a:t>. Zuletzt abgerufen am 12.01.2026. </a:t>
            </a:r>
            <a:r>
              <a:rPr lang="de-DE" sz="600" b="1" dirty="0">
                <a:solidFill>
                  <a:srgbClr val="404040"/>
                </a:solidFill>
                <a:latin typeface="+mn-lt"/>
                <a:ea typeface="Arial"/>
                <a:cs typeface="Arial"/>
              </a:rPr>
              <a:t>2.</a:t>
            </a:r>
            <a:r>
              <a:rPr lang="de-DE" sz="600" dirty="0">
                <a:solidFill>
                  <a:srgbClr val="404040"/>
                </a:solidFill>
                <a:latin typeface="+mn-lt"/>
                <a:ea typeface="Arial"/>
                <a:cs typeface="Arial"/>
              </a:rPr>
              <a:t> </a:t>
            </a:r>
            <a:r>
              <a:rPr kumimoji="0" lang="de" sz="600" b="0" i="0" u="none" strike="noStrike" kern="1200" cap="none" spc="0" normalizeH="0" baseline="0" noProof="0" dirty="0">
                <a:ln>
                  <a:noFill/>
                </a:ln>
                <a:solidFill>
                  <a:srgbClr val="404040"/>
                </a:solidFill>
                <a:effectLst/>
                <a:uLnTx/>
                <a:uFillTx/>
                <a:latin typeface="+mn-lt"/>
                <a:ea typeface="Arial"/>
                <a:cs typeface="Arial"/>
              </a:rPr>
              <a:t>Whyte MB </a:t>
            </a:r>
            <a:r>
              <a:rPr kumimoji="0" lang="de" sz="600" b="0" i="1" u="none" strike="noStrike" kern="1200" cap="none" spc="0" normalizeH="0" baseline="0" noProof="0" dirty="0">
                <a:ln>
                  <a:noFill/>
                </a:ln>
                <a:solidFill>
                  <a:srgbClr val="404040"/>
                </a:solidFill>
                <a:effectLst/>
                <a:uLnTx/>
                <a:uFillTx/>
                <a:latin typeface="+mn-lt"/>
                <a:ea typeface="Arial"/>
                <a:cs typeface="Arial"/>
              </a:rPr>
              <a:t>et al. </a:t>
            </a:r>
            <a:r>
              <a:rPr lang="de-DE" sz="600" i="1" dirty="0" err="1">
                <a:solidFill>
                  <a:srgbClr val="404040"/>
                </a:solidFill>
                <a:latin typeface="+mn-lt"/>
              </a:rPr>
              <a:t>Humanit</a:t>
            </a:r>
            <a:r>
              <a:rPr lang="de-DE" sz="600" i="1" dirty="0">
                <a:solidFill>
                  <a:srgbClr val="404040"/>
                </a:solidFill>
                <a:latin typeface="+mn-lt"/>
              </a:rPr>
              <a:t> </a:t>
            </a:r>
            <a:r>
              <a:rPr lang="de-DE" sz="600" i="1" dirty="0" err="1">
                <a:solidFill>
                  <a:srgbClr val="404040"/>
                </a:solidFill>
                <a:latin typeface="+mn-lt"/>
              </a:rPr>
              <a:t>Soc</a:t>
            </a:r>
            <a:r>
              <a:rPr lang="de-DE" sz="600" i="1" dirty="0">
                <a:solidFill>
                  <a:srgbClr val="404040"/>
                </a:solidFill>
                <a:latin typeface="+mn-lt"/>
              </a:rPr>
              <a:t> </a:t>
            </a:r>
            <a:r>
              <a:rPr lang="de-DE" sz="600" i="1" dirty="0" err="1">
                <a:solidFill>
                  <a:srgbClr val="404040"/>
                </a:solidFill>
                <a:latin typeface="+mn-lt"/>
              </a:rPr>
              <a:t>Sci</a:t>
            </a:r>
            <a:r>
              <a:rPr lang="de-DE" sz="600" i="1" dirty="0">
                <a:solidFill>
                  <a:srgbClr val="404040"/>
                </a:solidFill>
                <a:latin typeface="+mn-lt"/>
              </a:rPr>
              <a:t> Commun </a:t>
            </a:r>
            <a:r>
              <a:rPr lang="de-DE" sz="600" dirty="0">
                <a:solidFill>
                  <a:srgbClr val="404040"/>
                </a:solidFill>
                <a:latin typeface="+mn-lt"/>
              </a:rPr>
              <a:t>2024; 11: 357</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kumimoji="0" lang="de" sz="600" b="1" i="0" u="none" strike="noStrike" kern="1200" cap="none" spc="0" normalizeH="0" baseline="0" noProof="0" dirty="0">
                <a:ln>
                  <a:noFill/>
                </a:ln>
                <a:solidFill>
                  <a:srgbClr val="404040"/>
                </a:solidFill>
                <a:effectLst/>
                <a:uLnTx/>
                <a:uFillTx/>
                <a:latin typeface="+mn-lt"/>
                <a:ea typeface="Arial"/>
                <a:cs typeface="Arial"/>
              </a:rPr>
              <a:t>3.</a:t>
            </a:r>
            <a:r>
              <a:rPr kumimoji="0" lang="de" sz="600" b="0" i="0" u="none" strike="noStrike" kern="1200" cap="none" spc="0" normalizeH="0" baseline="0" noProof="0" dirty="0">
                <a:ln>
                  <a:noFill/>
                </a:ln>
                <a:solidFill>
                  <a:srgbClr val="404040"/>
                </a:solidFill>
                <a:effectLst/>
                <a:uLnTx/>
                <a:uFillTx/>
                <a:latin typeface="+mn-lt"/>
                <a:ea typeface="Arial"/>
                <a:cs typeface="Arial"/>
              </a:rPr>
              <a:t> Diabetes Australia. </a:t>
            </a:r>
            <a:r>
              <a:rPr lang="de" sz="600" dirty="0">
                <a:solidFill>
                  <a:srgbClr val="404040"/>
                </a:solidFill>
                <a:latin typeface="+mn-lt"/>
                <a:ea typeface="Arial"/>
                <a:cs typeface="Arial"/>
              </a:rPr>
              <a:t>Position Statement. Erhältlich unter </a:t>
            </a:r>
            <a:r>
              <a:rPr lang="de-DE" sz="600" dirty="0">
                <a:solidFill>
                  <a:srgbClr val="404040"/>
                </a:solidFill>
                <a:latin typeface="+mn-lt"/>
                <a:ea typeface="Arial"/>
                <a:cs typeface="Arial"/>
                <a:hlinkClick r:id="rId5">
                  <a:extLst>
                    <a:ext uri="{A12FA001-AC4F-418D-AE19-62706E023703}">
                      <ahyp:hlinkClr xmlns:ahyp="http://schemas.microsoft.com/office/drawing/2018/hyperlinkcolor" val="tx"/>
                    </a:ext>
                  </a:extLst>
                </a:hlinkClick>
              </a:rPr>
              <a:t>https://diabetesaustralia.com.au/wp-content/uploads/Language-Matters-2021-Diabetes-Australia-Position-Statement-1.pdf</a:t>
            </a:r>
            <a:r>
              <a:rPr lang="de-DE" sz="600" dirty="0">
                <a:solidFill>
                  <a:srgbClr val="404040"/>
                </a:solidFill>
                <a:latin typeface="+mn-lt"/>
                <a:ea typeface="Arial"/>
                <a:cs typeface="Arial"/>
              </a:rPr>
              <a:t>. Zuletzt abgerufen am 12.01.2026. </a:t>
            </a:r>
            <a:r>
              <a:rPr lang="de-DE" sz="600" b="1" dirty="0">
                <a:solidFill>
                  <a:srgbClr val="404040"/>
                </a:solidFill>
                <a:latin typeface="+mn-lt"/>
                <a:ea typeface="Arial"/>
                <a:cs typeface="Arial"/>
              </a:rPr>
              <a:t>4.</a:t>
            </a:r>
            <a:r>
              <a:rPr lang="de-DE" sz="600" dirty="0">
                <a:solidFill>
                  <a:srgbClr val="404040"/>
                </a:solidFill>
                <a:latin typeface="+mn-lt"/>
                <a:ea typeface="Arial"/>
                <a:cs typeface="Arial"/>
              </a:rPr>
              <a:t> Simmons KMW </a:t>
            </a:r>
            <a:r>
              <a:rPr lang="de-DE" sz="600" i="1" dirty="0">
                <a:solidFill>
                  <a:srgbClr val="404040"/>
                </a:solidFill>
                <a:latin typeface="+mn-lt"/>
                <a:ea typeface="Arial"/>
                <a:cs typeface="Arial"/>
              </a:rPr>
              <a:t>et al. Diabetes </a:t>
            </a:r>
            <a:r>
              <a:rPr lang="de-DE" sz="600" i="1" dirty="0" err="1">
                <a:solidFill>
                  <a:srgbClr val="404040"/>
                </a:solidFill>
                <a:latin typeface="+mn-lt"/>
                <a:ea typeface="Arial"/>
                <a:cs typeface="Arial"/>
              </a:rPr>
              <a:t>Technol</a:t>
            </a:r>
            <a:r>
              <a:rPr lang="de-DE" sz="600" i="1" dirty="0">
                <a:solidFill>
                  <a:srgbClr val="404040"/>
                </a:solidFill>
                <a:latin typeface="+mn-lt"/>
                <a:ea typeface="Arial"/>
                <a:cs typeface="Arial"/>
              </a:rPr>
              <a:t> </a:t>
            </a:r>
            <a:r>
              <a:rPr lang="de-DE" sz="600" i="1" dirty="0" err="1">
                <a:solidFill>
                  <a:srgbClr val="404040"/>
                </a:solidFill>
                <a:latin typeface="+mn-lt"/>
                <a:ea typeface="Arial"/>
                <a:cs typeface="Arial"/>
              </a:rPr>
              <a:t>Ther</a:t>
            </a:r>
            <a:r>
              <a:rPr lang="de-DE" sz="600" i="1" dirty="0">
                <a:solidFill>
                  <a:srgbClr val="404040"/>
                </a:solidFill>
                <a:latin typeface="+mn-lt"/>
                <a:ea typeface="Arial"/>
                <a:cs typeface="Arial"/>
              </a:rPr>
              <a:t> </a:t>
            </a:r>
            <a:r>
              <a:rPr lang="de-DE" sz="600" dirty="0">
                <a:solidFill>
                  <a:srgbClr val="404040"/>
                </a:solidFill>
                <a:latin typeface="+mn-lt"/>
                <a:ea typeface="Arial"/>
                <a:cs typeface="Arial"/>
              </a:rPr>
              <a:t>2023; 25: 790</a:t>
            </a:r>
            <a:r>
              <a:rPr lang="de-DE" sz="600" dirty="0">
                <a:solidFill>
                  <a:srgbClr val="404040"/>
                </a:solidFill>
                <a:latin typeface="+mn-lt"/>
              </a:rPr>
              <a:t>–</a:t>
            </a:r>
            <a:r>
              <a:rPr lang="de-DE" sz="600" dirty="0">
                <a:solidFill>
                  <a:srgbClr val="404040"/>
                </a:solidFill>
                <a:latin typeface="+mn-lt"/>
                <a:ea typeface="Arial"/>
                <a:cs typeface="Arial"/>
              </a:rPr>
              <a:t>9. </a:t>
            </a:r>
            <a:r>
              <a:rPr lang="de-DE" sz="600" b="1" dirty="0">
                <a:solidFill>
                  <a:srgbClr val="404040"/>
                </a:solidFill>
                <a:latin typeface="+mn-lt"/>
                <a:ea typeface="Arial"/>
                <a:cs typeface="Arial"/>
              </a:rPr>
              <a:t>5.</a:t>
            </a:r>
            <a:r>
              <a:rPr lang="de-DE" sz="600" dirty="0">
                <a:solidFill>
                  <a:srgbClr val="404040"/>
                </a:solidFill>
                <a:latin typeface="+mn-lt"/>
                <a:ea typeface="Arial"/>
                <a:cs typeface="Arial"/>
              </a:rPr>
              <a:t> </a:t>
            </a:r>
            <a:r>
              <a:rPr lang="de" sz="600" dirty="0">
                <a:solidFill>
                  <a:srgbClr val="404040"/>
                </a:solidFill>
                <a:latin typeface="+mn-lt"/>
                <a:ea typeface="Arial"/>
                <a:cs typeface="Arial"/>
              </a:rPr>
              <a:t>Phillip M </a:t>
            </a:r>
            <a:r>
              <a:rPr lang="de" sz="600" i="1" dirty="0">
                <a:solidFill>
                  <a:srgbClr val="404040"/>
                </a:solidFill>
                <a:latin typeface="+mn-lt"/>
                <a:ea typeface="Arial"/>
                <a:cs typeface="Arial"/>
              </a:rPr>
              <a:t>et al. </a:t>
            </a:r>
            <a:r>
              <a:rPr lang="de-DE" sz="600" i="1" dirty="0">
                <a:solidFill>
                  <a:srgbClr val="404040"/>
                </a:solidFill>
                <a:latin typeface="+mn-lt"/>
              </a:rPr>
              <a:t>Diabetes Care </a:t>
            </a:r>
            <a:r>
              <a:rPr lang="de-DE" sz="600" dirty="0">
                <a:solidFill>
                  <a:srgbClr val="404040"/>
                </a:solidFill>
                <a:latin typeface="+mn-lt"/>
              </a:rPr>
              <a:t>2024; 47: 1276–98.</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grpSp>
        <p:nvGrpSpPr>
          <p:cNvPr id="29" name="Group 68">
            <a:extLst>
              <a:ext uri="{FF2B5EF4-FFF2-40B4-BE49-F238E27FC236}">
                <a16:creationId xmlns:a16="http://schemas.microsoft.com/office/drawing/2014/main" id="{41E29559-5EF7-3374-45B5-AB824125D696}"/>
              </a:ext>
            </a:extLst>
          </p:cNvPr>
          <p:cNvGrpSpPr/>
          <p:nvPr/>
        </p:nvGrpSpPr>
        <p:grpSpPr>
          <a:xfrm>
            <a:off x="434341" y="1106437"/>
            <a:ext cx="8444133" cy="562022"/>
            <a:chOff x="1214121" y="1560801"/>
            <a:chExt cx="10825479" cy="749362"/>
          </a:xfrm>
        </p:grpSpPr>
        <p:sp>
          <p:nvSpPr>
            <p:cNvPr id="30" name="Content Placeholder 6">
              <a:extLst>
                <a:ext uri="{FF2B5EF4-FFF2-40B4-BE49-F238E27FC236}">
                  <a16:creationId xmlns:a16="http://schemas.microsoft.com/office/drawing/2014/main" id="{6BA8F128-6556-C1BC-A92B-3644D899F4C5}"/>
                </a:ext>
              </a:extLst>
            </p:cNvPr>
            <p:cNvSpPr txBox="1">
              <a:spLocks/>
            </p:cNvSpPr>
            <p:nvPr/>
          </p:nvSpPr>
          <p:spPr>
            <a:xfrm>
              <a:off x="1214121" y="1560801"/>
              <a:ext cx="3515360" cy="749362"/>
            </a:xfrm>
            <a:prstGeom prst="roundRect">
              <a:avLst/>
            </a:prstGeom>
            <a:noFill/>
            <a:ln w="19050">
              <a:solidFill>
                <a:srgbClr val="00D1CC"/>
              </a:solidFill>
            </a:ln>
          </p:spPr>
          <p:txBody>
            <a:bodyPr lIns="756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Finden Sie die </a:t>
              </a:r>
              <a:r>
                <a:rPr kumimoji="0" lang="en-US" sz="12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richtige</a:t>
              </a:r>
              <a:r>
                <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Balance</a:t>
              </a:r>
            </a:p>
          </p:txBody>
        </p:sp>
        <p:sp>
          <p:nvSpPr>
            <p:cNvPr id="31" name="Rectangle 13">
              <a:extLst>
                <a:ext uri="{FF2B5EF4-FFF2-40B4-BE49-F238E27FC236}">
                  <a16:creationId xmlns:a16="http://schemas.microsoft.com/office/drawing/2014/main" id="{E6856B7C-4975-8044-E371-BB77078F25EA}"/>
                </a:ext>
              </a:extLst>
            </p:cNvPr>
            <p:cNvSpPr/>
            <p:nvPr/>
          </p:nvSpPr>
          <p:spPr>
            <a:xfrm>
              <a:off x="4929143" y="1633185"/>
              <a:ext cx="7110457" cy="676604"/>
            </a:xfrm>
            <a:prstGeom prst="rect">
              <a:avLst/>
            </a:prstGeom>
            <a:noFill/>
            <a:ln w="25400" cap="flat" cmpd="sng" algn="ctr">
              <a:noFill/>
              <a:prstDash val="solid"/>
            </a:ln>
            <a:effectLst/>
          </p:spPr>
          <p:txBody>
            <a:bodyPr lIns="0" tIns="0" rIns="0" bIns="0" rtlCol="0" anchor="t"/>
            <a:lstStyle/>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Streben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Sie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einen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Tonfall</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gesunder</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Achtsamkeit</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i="0" u="none" strike="noStrike" kern="0" cap="none" spc="0" normalizeH="0" baseline="0" noProof="0" dirty="0">
                  <a:ln>
                    <a:noFill/>
                  </a:ln>
                  <a:solidFill>
                    <a:srgbClr val="030F3B"/>
                  </a:solidFill>
                  <a:effectLst/>
                  <a:uLnTx/>
                  <a:uFillTx/>
                  <a:cs typeface="Poppins" panose="00000500000000000000" pitchFamily="2" charset="0"/>
                </a:rPr>
                <a:t>an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a:t>
              </a:r>
              <a:br>
                <a:rPr kumimoji="0" lang="en-US" sz="1100" b="0" i="0" u="none" strike="noStrike" kern="0" cap="none" spc="0" normalizeH="0" baseline="0" noProof="0" dirty="0">
                  <a:ln>
                    <a:noFill/>
                  </a:ln>
                  <a:solidFill>
                    <a:srgbClr val="030F3B"/>
                  </a:solidFill>
                  <a:effectLst/>
                  <a:uLnTx/>
                  <a:uFillTx/>
                  <a:cs typeface="Poppins" panose="00000500000000000000" pitchFamily="2" charset="0"/>
                </a:rPr>
              </a:b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ohne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zu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viel</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Angst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oder</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zu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wenig</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Besorgnis</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auszudrücken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1</a:t>
              </a:r>
            </a:p>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Drücken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Sie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Empathie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aus</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2</a:t>
              </a:r>
            </a:p>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Verwenden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Sie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eine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respektvolle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integrative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i="0" u="none" strike="noStrike" kern="0" cap="none" spc="0" normalizeH="0" baseline="0" noProof="0" dirty="0">
                  <a:ln>
                    <a:noFill/>
                  </a:ln>
                  <a:solidFill>
                    <a:srgbClr val="030F3B"/>
                  </a:solidFill>
                  <a:effectLst/>
                  <a:uLnTx/>
                  <a:uFillTx/>
                  <a:cs typeface="Poppins" panose="00000500000000000000" pitchFamily="2" charset="0"/>
                </a:rPr>
                <a:t>und</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nicht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wertende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Ausdrucksweise</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3</a:t>
              </a:r>
            </a:p>
          </p:txBody>
        </p:sp>
        <p:pic>
          <p:nvPicPr>
            <p:cNvPr id="32" name="Graphic 24" descr="Scales of justice outline">
              <a:extLst>
                <a:ext uri="{FF2B5EF4-FFF2-40B4-BE49-F238E27FC236}">
                  <a16:creationId xmlns:a16="http://schemas.microsoft.com/office/drawing/2014/main" id="{15B344B2-084E-4DFD-DAB8-9C99D2AD90D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13783" y="1599793"/>
              <a:ext cx="634148" cy="634148"/>
            </a:xfrm>
            <a:prstGeom prst="rect">
              <a:avLst/>
            </a:prstGeom>
          </p:spPr>
        </p:pic>
      </p:grpSp>
      <p:grpSp>
        <p:nvGrpSpPr>
          <p:cNvPr id="33" name="Group 69">
            <a:extLst>
              <a:ext uri="{FF2B5EF4-FFF2-40B4-BE49-F238E27FC236}">
                <a16:creationId xmlns:a16="http://schemas.microsoft.com/office/drawing/2014/main" id="{6202B824-C04C-147C-FBCA-2154D26C6858}"/>
              </a:ext>
            </a:extLst>
          </p:cNvPr>
          <p:cNvGrpSpPr/>
          <p:nvPr/>
        </p:nvGrpSpPr>
        <p:grpSpPr>
          <a:xfrm>
            <a:off x="434341" y="2151801"/>
            <a:ext cx="8709659" cy="1077779"/>
            <a:chOff x="1214121" y="2814920"/>
            <a:chExt cx="11612879" cy="1437038"/>
          </a:xfrm>
        </p:grpSpPr>
        <p:grpSp>
          <p:nvGrpSpPr>
            <p:cNvPr id="34" name="Group 50">
              <a:extLst>
                <a:ext uri="{FF2B5EF4-FFF2-40B4-BE49-F238E27FC236}">
                  <a16:creationId xmlns:a16="http://schemas.microsoft.com/office/drawing/2014/main" id="{65292862-7384-D74E-FCEC-35295E460225}"/>
                </a:ext>
              </a:extLst>
            </p:cNvPr>
            <p:cNvGrpSpPr/>
            <p:nvPr/>
          </p:nvGrpSpPr>
          <p:grpSpPr>
            <a:xfrm>
              <a:off x="1392825" y="3103808"/>
              <a:ext cx="596666" cy="491609"/>
              <a:chOff x="274806" y="2340999"/>
              <a:chExt cx="596666" cy="491609"/>
            </a:xfrm>
          </p:grpSpPr>
          <p:sp>
            <p:nvSpPr>
              <p:cNvPr id="38" name="Freeform: Shape 38">
                <a:extLst>
                  <a:ext uri="{FF2B5EF4-FFF2-40B4-BE49-F238E27FC236}">
                    <a16:creationId xmlns:a16="http://schemas.microsoft.com/office/drawing/2014/main" id="{0FF98900-12B8-DCCD-D367-C0F793F9B108}"/>
                  </a:ext>
                </a:extLst>
              </p:cNvPr>
              <p:cNvSpPr/>
              <p:nvPr/>
            </p:nvSpPr>
            <p:spPr>
              <a:xfrm>
                <a:off x="638946" y="2340999"/>
                <a:ext cx="232526" cy="485092"/>
              </a:xfrm>
              <a:custGeom>
                <a:avLst/>
                <a:gdLst>
                  <a:gd name="connsiteX0" fmla="*/ 66458 w 232526"/>
                  <a:gd name="connsiteY0" fmla="*/ 15000 h 485092"/>
                  <a:gd name="connsiteX1" fmla="*/ 117675 w 232526"/>
                  <a:gd name="connsiteY1" fmla="*/ 63045 h 485092"/>
                  <a:gd name="connsiteX2" fmla="*/ 118380 w 232526"/>
                  <a:gd name="connsiteY2" fmla="*/ 73778 h 485092"/>
                  <a:gd name="connsiteX3" fmla="*/ 128768 w 232526"/>
                  <a:gd name="connsiteY3" fmla="*/ 76560 h 485092"/>
                  <a:gd name="connsiteX4" fmla="*/ 130065 w 232526"/>
                  <a:gd name="connsiteY4" fmla="*/ 76920 h 485092"/>
                  <a:gd name="connsiteX5" fmla="*/ 162353 w 232526"/>
                  <a:gd name="connsiteY5" fmla="*/ 136687 h 485092"/>
                  <a:gd name="connsiteX6" fmla="*/ 158738 w 232526"/>
                  <a:gd name="connsiteY6" fmla="*/ 148838 h 485092"/>
                  <a:gd name="connsiteX7" fmla="*/ 170108 w 232526"/>
                  <a:gd name="connsiteY7" fmla="*/ 154433 h 485092"/>
                  <a:gd name="connsiteX8" fmla="*/ 174608 w 232526"/>
                  <a:gd name="connsiteY8" fmla="*/ 156892 h 485092"/>
                  <a:gd name="connsiteX9" fmla="*/ 195473 w 232526"/>
                  <a:gd name="connsiteY9" fmla="*/ 240833 h 485092"/>
                  <a:gd name="connsiteX10" fmla="*/ 189323 w 232526"/>
                  <a:gd name="connsiteY10" fmla="*/ 251048 h 485092"/>
                  <a:gd name="connsiteX11" fmla="*/ 197888 w 232526"/>
                  <a:gd name="connsiteY11" fmla="*/ 259342 h 485092"/>
                  <a:gd name="connsiteX12" fmla="*/ 199262 w 232526"/>
                  <a:gd name="connsiteY12" fmla="*/ 350750 h 485092"/>
                  <a:gd name="connsiteX13" fmla="*/ 179768 w 232526"/>
                  <a:gd name="connsiteY13" fmla="*/ 364515 h 485092"/>
                  <a:gd name="connsiteX14" fmla="*/ 171008 w 232526"/>
                  <a:gd name="connsiteY14" fmla="*/ 368520 h 485092"/>
                  <a:gd name="connsiteX15" fmla="*/ 171008 w 232526"/>
                  <a:gd name="connsiteY15" fmla="*/ 378825 h 485092"/>
                  <a:gd name="connsiteX16" fmla="*/ 113273 w 232526"/>
                  <a:gd name="connsiteY16" fmla="*/ 436921 h 485092"/>
                  <a:gd name="connsiteX17" fmla="*/ 100590 w 232526"/>
                  <a:gd name="connsiteY17" fmla="*/ 435555 h 485092"/>
                  <a:gd name="connsiteX18" fmla="*/ 87180 w 232526"/>
                  <a:gd name="connsiteY18" fmla="*/ 432615 h 485092"/>
                  <a:gd name="connsiteX19" fmla="*/ 83063 w 232526"/>
                  <a:gd name="connsiteY19" fmla="*/ 445688 h 485092"/>
                  <a:gd name="connsiteX20" fmla="*/ 39403 w 232526"/>
                  <a:gd name="connsiteY20" fmla="*/ 468493 h 485092"/>
                  <a:gd name="connsiteX21" fmla="*/ 15000 w 232526"/>
                  <a:gd name="connsiteY21" fmla="*/ 435263 h 485092"/>
                  <a:gd name="connsiteX22" fmla="*/ 15000 w 232526"/>
                  <a:gd name="connsiteY22" fmla="*/ 66473 h 485092"/>
                  <a:gd name="connsiteX23" fmla="*/ 63000 w 232526"/>
                  <a:gd name="connsiteY23" fmla="*/ 15120 h 485092"/>
                  <a:gd name="connsiteX24" fmla="*/ 66428 w 232526"/>
                  <a:gd name="connsiteY24" fmla="*/ 15000 h 485092"/>
                  <a:gd name="connsiteX25" fmla="*/ 66428 w 232526"/>
                  <a:gd name="connsiteY25" fmla="*/ 0 h 485092"/>
                  <a:gd name="connsiteX26" fmla="*/ 62018 w 232526"/>
                  <a:gd name="connsiteY26" fmla="*/ 150 h 485092"/>
                  <a:gd name="connsiteX27" fmla="*/ 0 w 232526"/>
                  <a:gd name="connsiteY27" fmla="*/ 66488 h 485092"/>
                  <a:gd name="connsiteX28" fmla="*/ 0 w 232526"/>
                  <a:gd name="connsiteY28" fmla="*/ 435263 h 485092"/>
                  <a:gd name="connsiteX29" fmla="*/ 49830 w 232526"/>
                  <a:gd name="connsiteY29" fmla="*/ 485093 h 485092"/>
                  <a:gd name="connsiteX30" fmla="*/ 49830 w 232526"/>
                  <a:gd name="connsiteY30" fmla="*/ 485093 h 485092"/>
                  <a:gd name="connsiteX31" fmla="*/ 97380 w 232526"/>
                  <a:gd name="connsiteY31" fmla="*/ 450188 h 485092"/>
                  <a:gd name="connsiteX32" fmla="*/ 184310 w 232526"/>
                  <a:gd name="connsiteY32" fmla="*/ 394487 h 485092"/>
                  <a:gd name="connsiteX33" fmla="*/ 186000 w 232526"/>
                  <a:gd name="connsiteY33" fmla="*/ 378780 h 485092"/>
                  <a:gd name="connsiteX34" fmla="*/ 186000 w 232526"/>
                  <a:gd name="connsiteY34" fmla="*/ 378120 h 485092"/>
                  <a:gd name="connsiteX35" fmla="*/ 225290 w 232526"/>
                  <a:gd name="connsiteY35" fmla="*/ 272575 h 485092"/>
                  <a:gd name="connsiteX36" fmla="*/ 208313 w 232526"/>
                  <a:gd name="connsiteY36" fmla="*/ 248535 h 485092"/>
                  <a:gd name="connsiteX37" fmla="*/ 182340 w 232526"/>
                  <a:gd name="connsiteY37" fmla="*/ 144008 h 485092"/>
                  <a:gd name="connsiteX38" fmla="*/ 176723 w 232526"/>
                  <a:gd name="connsiteY38" fmla="*/ 140940 h 485092"/>
                  <a:gd name="connsiteX39" fmla="*/ 134368 w 232526"/>
                  <a:gd name="connsiteY39" fmla="*/ 62556 h 485092"/>
                  <a:gd name="connsiteX40" fmla="*/ 134348 w 232526"/>
                  <a:gd name="connsiteY40" fmla="*/ 62550 h 485092"/>
                  <a:gd name="connsiteX41" fmla="*/ 132638 w 232526"/>
                  <a:gd name="connsiteY41" fmla="*/ 62070 h 485092"/>
                  <a:gd name="connsiteX42" fmla="*/ 66450 w 232526"/>
                  <a:gd name="connsiteY42" fmla="*/ 0 h 485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32526" h="485092">
                    <a:moveTo>
                      <a:pt x="66458" y="15000"/>
                    </a:moveTo>
                    <a:cubicBezTo>
                      <a:pt x="93497" y="15081"/>
                      <a:pt x="115868" y="36065"/>
                      <a:pt x="117675" y="63045"/>
                    </a:cubicBezTo>
                    <a:lnTo>
                      <a:pt x="118380" y="73778"/>
                    </a:lnTo>
                    <a:lnTo>
                      <a:pt x="128768" y="76560"/>
                    </a:lnTo>
                    <a:lnTo>
                      <a:pt x="130065" y="76920"/>
                    </a:lnTo>
                    <a:cubicBezTo>
                      <a:pt x="155470" y="84527"/>
                      <a:pt x="169917" y="111270"/>
                      <a:pt x="162353" y="136687"/>
                    </a:cubicBezTo>
                    <a:lnTo>
                      <a:pt x="158738" y="148838"/>
                    </a:lnTo>
                    <a:lnTo>
                      <a:pt x="170108" y="154433"/>
                    </a:lnTo>
                    <a:cubicBezTo>
                      <a:pt x="171608" y="155183"/>
                      <a:pt x="173145" y="156007"/>
                      <a:pt x="174608" y="156892"/>
                    </a:cubicBezTo>
                    <a:cubicBezTo>
                      <a:pt x="203512" y="174337"/>
                      <a:pt x="212845" y="211885"/>
                      <a:pt x="195473" y="240833"/>
                    </a:cubicBezTo>
                    <a:lnTo>
                      <a:pt x="189323" y="251048"/>
                    </a:lnTo>
                    <a:lnTo>
                      <a:pt x="197888" y="259342"/>
                    </a:lnTo>
                    <a:cubicBezTo>
                      <a:pt x="223509" y="284204"/>
                      <a:pt x="224124" y="325130"/>
                      <a:pt x="199262" y="350750"/>
                    </a:cubicBezTo>
                    <a:cubicBezTo>
                      <a:pt x="193675" y="356509"/>
                      <a:pt x="187064" y="361177"/>
                      <a:pt x="179768" y="364515"/>
                    </a:cubicBezTo>
                    <a:lnTo>
                      <a:pt x="171008" y="368520"/>
                    </a:lnTo>
                    <a:lnTo>
                      <a:pt x="171008" y="378825"/>
                    </a:lnTo>
                    <a:cubicBezTo>
                      <a:pt x="171107" y="410810"/>
                      <a:pt x="145259" y="436821"/>
                      <a:pt x="113273" y="436921"/>
                    </a:cubicBezTo>
                    <a:cubicBezTo>
                      <a:pt x="109008" y="436933"/>
                      <a:pt x="104755" y="436476"/>
                      <a:pt x="100590" y="435555"/>
                    </a:cubicBezTo>
                    <a:lnTo>
                      <a:pt x="87180" y="432615"/>
                    </a:lnTo>
                    <a:lnTo>
                      <a:pt x="83063" y="445688"/>
                    </a:lnTo>
                    <a:cubicBezTo>
                      <a:pt x="77304" y="464042"/>
                      <a:pt x="57757" y="474251"/>
                      <a:pt x="39403" y="468493"/>
                    </a:cubicBezTo>
                    <a:cubicBezTo>
                      <a:pt x="24882" y="463937"/>
                      <a:pt x="15001" y="450481"/>
                      <a:pt x="15000" y="435263"/>
                    </a:cubicBezTo>
                    <a:lnTo>
                      <a:pt x="15000" y="66473"/>
                    </a:lnTo>
                    <a:cubicBezTo>
                      <a:pt x="15017" y="39400"/>
                      <a:pt x="35990" y="16961"/>
                      <a:pt x="63000" y="15120"/>
                    </a:cubicBezTo>
                    <a:cubicBezTo>
                      <a:pt x="64148" y="15037"/>
                      <a:pt x="65295" y="15000"/>
                      <a:pt x="66428" y="15000"/>
                    </a:cubicBezTo>
                    <a:moveTo>
                      <a:pt x="66428" y="0"/>
                    </a:moveTo>
                    <a:cubicBezTo>
                      <a:pt x="64967" y="0"/>
                      <a:pt x="63497" y="50"/>
                      <a:pt x="62018" y="150"/>
                    </a:cubicBezTo>
                    <a:cubicBezTo>
                      <a:pt x="27091" y="2459"/>
                      <a:pt x="-44" y="31485"/>
                      <a:pt x="0" y="66488"/>
                    </a:cubicBezTo>
                    <a:lnTo>
                      <a:pt x="0" y="435263"/>
                    </a:lnTo>
                    <a:cubicBezTo>
                      <a:pt x="5" y="462782"/>
                      <a:pt x="22311" y="485089"/>
                      <a:pt x="49830" y="485093"/>
                    </a:cubicBezTo>
                    <a:lnTo>
                      <a:pt x="49830" y="485093"/>
                    </a:lnTo>
                    <a:cubicBezTo>
                      <a:pt x="71603" y="485091"/>
                      <a:pt x="90854" y="470959"/>
                      <a:pt x="97380" y="450188"/>
                    </a:cubicBezTo>
                    <a:cubicBezTo>
                      <a:pt x="136766" y="458812"/>
                      <a:pt x="175687" y="433874"/>
                      <a:pt x="184310" y="394487"/>
                    </a:cubicBezTo>
                    <a:cubicBezTo>
                      <a:pt x="185441" y="389328"/>
                      <a:pt x="186007" y="384062"/>
                      <a:pt x="186000" y="378780"/>
                    </a:cubicBezTo>
                    <a:lnTo>
                      <a:pt x="186000" y="378120"/>
                    </a:lnTo>
                    <a:cubicBezTo>
                      <a:pt x="225995" y="359824"/>
                      <a:pt x="243586" y="312570"/>
                      <a:pt x="225290" y="272575"/>
                    </a:cubicBezTo>
                    <a:cubicBezTo>
                      <a:pt x="221174" y="263576"/>
                      <a:pt x="215416" y="255424"/>
                      <a:pt x="208313" y="248535"/>
                    </a:cubicBezTo>
                    <a:cubicBezTo>
                      <a:pt x="229999" y="212498"/>
                      <a:pt x="218372" y="165704"/>
                      <a:pt x="182340" y="144008"/>
                    </a:cubicBezTo>
                    <a:cubicBezTo>
                      <a:pt x="180510" y="142913"/>
                      <a:pt x="178635" y="141885"/>
                      <a:pt x="176723" y="140940"/>
                    </a:cubicBezTo>
                    <a:cubicBezTo>
                      <a:pt x="186672" y="107599"/>
                      <a:pt x="167709" y="72505"/>
                      <a:pt x="134368" y="62556"/>
                    </a:cubicBezTo>
                    <a:cubicBezTo>
                      <a:pt x="134361" y="62554"/>
                      <a:pt x="134354" y="62552"/>
                      <a:pt x="134348" y="62550"/>
                    </a:cubicBezTo>
                    <a:cubicBezTo>
                      <a:pt x="133778" y="62377"/>
                      <a:pt x="133208" y="62220"/>
                      <a:pt x="132638" y="62070"/>
                    </a:cubicBezTo>
                    <a:cubicBezTo>
                      <a:pt x="130355" y="27182"/>
                      <a:pt x="101412" y="40"/>
                      <a:pt x="66450" y="0"/>
                    </a:cubicBezTo>
                    <a:close/>
                  </a:path>
                </a:pathLst>
              </a:custGeom>
              <a:solidFill>
                <a:srgbClr val="030F3B"/>
              </a:solidFill>
              <a:ln w="3175"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39" name="Freeform: Shape 39">
                <a:extLst>
                  <a:ext uri="{FF2B5EF4-FFF2-40B4-BE49-F238E27FC236}">
                    <a16:creationId xmlns:a16="http://schemas.microsoft.com/office/drawing/2014/main" id="{C33988F6-6A03-E7FA-B134-F77F28219BA2}"/>
                  </a:ext>
                </a:extLst>
              </p:cNvPr>
              <p:cNvSpPr/>
              <p:nvPr/>
            </p:nvSpPr>
            <p:spPr>
              <a:xfrm>
                <a:off x="376453" y="2341029"/>
                <a:ext cx="232493" cy="485086"/>
              </a:xfrm>
              <a:custGeom>
                <a:avLst/>
                <a:gdLst>
                  <a:gd name="connsiteX0" fmla="*/ 166073 w 232493"/>
                  <a:gd name="connsiteY0" fmla="*/ 15000 h 485086"/>
                  <a:gd name="connsiteX1" fmla="*/ 217493 w 232493"/>
                  <a:gd name="connsiteY1" fmla="*/ 66458 h 485086"/>
                  <a:gd name="connsiteX2" fmla="*/ 217493 w 232493"/>
                  <a:gd name="connsiteY2" fmla="*/ 435203 h 485086"/>
                  <a:gd name="connsiteX3" fmla="*/ 182622 w 232493"/>
                  <a:gd name="connsiteY3" fmla="*/ 469976 h 485086"/>
                  <a:gd name="connsiteX4" fmla="*/ 149461 w 232493"/>
                  <a:gd name="connsiteY4" fmla="*/ 445627 h 485086"/>
                  <a:gd name="connsiteX5" fmla="*/ 145336 w 232493"/>
                  <a:gd name="connsiteY5" fmla="*/ 432563 h 485086"/>
                  <a:gd name="connsiteX6" fmla="*/ 131948 w 232493"/>
                  <a:gd name="connsiteY6" fmla="*/ 435495 h 485086"/>
                  <a:gd name="connsiteX7" fmla="*/ 119461 w 232493"/>
                  <a:gd name="connsiteY7" fmla="*/ 436845 h 485086"/>
                  <a:gd name="connsiteX8" fmla="*/ 61493 w 232493"/>
                  <a:gd name="connsiteY8" fmla="*/ 378818 h 485086"/>
                  <a:gd name="connsiteX9" fmla="*/ 61493 w 232493"/>
                  <a:gd name="connsiteY9" fmla="*/ 378750 h 485086"/>
                  <a:gd name="connsiteX10" fmla="*/ 61493 w 232493"/>
                  <a:gd name="connsiteY10" fmla="*/ 368452 h 485086"/>
                  <a:gd name="connsiteX11" fmla="*/ 52726 w 232493"/>
                  <a:gd name="connsiteY11" fmla="*/ 364448 h 485086"/>
                  <a:gd name="connsiteX12" fmla="*/ 20783 w 232493"/>
                  <a:gd name="connsiteY12" fmla="*/ 278837 h 485086"/>
                  <a:gd name="connsiteX13" fmla="*/ 34591 w 232493"/>
                  <a:gd name="connsiteY13" fmla="*/ 259275 h 485086"/>
                  <a:gd name="connsiteX14" fmla="*/ 43148 w 232493"/>
                  <a:gd name="connsiteY14" fmla="*/ 250980 h 485086"/>
                  <a:gd name="connsiteX15" fmla="*/ 36998 w 232493"/>
                  <a:gd name="connsiteY15" fmla="*/ 240772 h 485086"/>
                  <a:gd name="connsiteX16" fmla="*/ 34523 w 232493"/>
                  <a:gd name="connsiteY16" fmla="*/ 236273 h 485086"/>
                  <a:gd name="connsiteX17" fmla="*/ 62393 w 232493"/>
                  <a:gd name="connsiteY17" fmla="*/ 154373 h 485086"/>
                  <a:gd name="connsiteX18" fmla="*/ 73748 w 232493"/>
                  <a:gd name="connsiteY18" fmla="*/ 148778 h 485086"/>
                  <a:gd name="connsiteX19" fmla="*/ 70141 w 232493"/>
                  <a:gd name="connsiteY19" fmla="*/ 136657 h 485086"/>
                  <a:gd name="connsiteX20" fmla="*/ 69766 w 232493"/>
                  <a:gd name="connsiteY20" fmla="*/ 135338 h 485086"/>
                  <a:gd name="connsiteX21" fmla="*/ 103733 w 232493"/>
                  <a:gd name="connsiteY21" fmla="*/ 76538 h 485086"/>
                  <a:gd name="connsiteX22" fmla="*/ 114121 w 232493"/>
                  <a:gd name="connsiteY22" fmla="*/ 73763 h 485086"/>
                  <a:gd name="connsiteX23" fmla="*/ 114826 w 232493"/>
                  <a:gd name="connsiteY23" fmla="*/ 63038 h 485086"/>
                  <a:gd name="connsiteX24" fmla="*/ 166073 w 232493"/>
                  <a:gd name="connsiteY24" fmla="*/ 15038 h 485086"/>
                  <a:gd name="connsiteX25" fmla="*/ 166073 w 232493"/>
                  <a:gd name="connsiteY25" fmla="*/ 38 h 485086"/>
                  <a:gd name="connsiteX26" fmla="*/ 166073 w 232493"/>
                  <a:gd name="connsiteY26" fmla="*/ 38 h 485086"/>
                  <a:gd name="connsiteX27" fmla="*/ 99863 w 232493"/>
                  <a:gd name="connsiteY27" fmla="*/ 62062 h 485086"/>
                  <a:gd name="connsiteX28" fmla="*/ 55275 w 232493"/>
                  <a:gd name="connsiteY28" fmla="*/ 139198 h 485086"/>
                  <a:gd name="connsiteX29" fmla="*/ 55283 w 232493"/>
                  <a:gd name="connsiteY29" fmla="*/ 139230 h 485086"/>
                  <a:gd name="connsiteX30" fmla="*/ 55771 w 232493"/>
                  <a:gd name="connsiteY30" fmla="*/ 140948 h 485086"/>
                  <a:gd name="connsiteX31" fmla="*/ 21106 w 232493"/>
                  <a:gd name="connsiteY31" fmla="*/ 242903 h 485086"/>
                  <a:gd name="connsiteX32" fmla="*/ 24188 w 232493"/>
                  <a:gd name="connsiteY32" fmla="*/ 248543 h 485086"/>
                  <a:gd name="connsiteX33" fmla="*/ 22462 w 232493"/>
                  <a:gd name="connsiteY33" fmla="*/ 361118 h 485086"/>
                  <a:gd name="connsiteX34" fmla="*/ 46493 w 232493"/>
                  <a:gd name="connsiteY34" fmla="*/ 378090 h 485086"/>
                  <a:gd name="connsiteX35" fmla="*/ 46493 w 232493"/>
                  <a:gd name="connsiteY35" fmla="*/ 378750 h 485086"/>
                  <a:gd name="connsiteX36" fmla="*/ 119416 w 232493"/>
                  <a:gd name="connsiteY36" fmla="*/ 451845 h 485086"/>
                  <a:gd name="connsiteX37" fmla="*/ 119506 w 232493"/>
                  <a:gd name="connsiteY37" fmla="*/ 451845 h 485086"/>
                  <a:gd name="connsiteX38" fmla="*/ 135128 w 232493"/>
                  <a:gd name="connsiteY38" fmla="*/ 450150 h 485086"/>
                  <a:gd name="connsiteX39" fmla="*/ 197570 w 232493"/>
                  <a:gd name="connsiteY39" fmla="*/ 482793 h 485086"/>
                  <a:gd name="connsiteX40" fmla="*/ 232493 w 232493"/>
                  <a:gd name="connsiteY40" fmla="*/ 435233 h 485086"/>
                  <a:gd name="connsiteX41" fmla="*/ 232493 w 232493"/>
                  <a:gd name="connsiteY41" fmla="*/ 66458 h 485086"/>
                  <a:gd name="connsiteX42" fmla="*/ 166073 w 232493"/>
                  <a:gd name="connsiteY42" fmla="*/ 0 h 4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32493" h="485086">
                    <a:moveTo>
                      <a:pt x="166073" y="15000"/>
                    </a:moveTo>
                    <a:cubicBezTo>
                      <a:pt x="194467" y="15046"/>
                      <a:pt x="217468" y="38063"/>
                      <a:pt x="217493" y="66458"/>
                    </a:cubicBezTo>
                    <a:lnTo>
                      <a:pt x="217493" y="435203"/>
                    </a:lnTo>
                    <a:cubicBezTo>
                      <a:pt x="217466" y="454435"/>
                      <a:pt x="201854" y="470003"/>
                      <a:pt x="182622" y="469976"/>
                    </a:cubicBezTo>
                    <a:cubicBezTo>
                      <a:pt x="167443" y="469954"/>
                      <a:pt x="154026" y="460104"/>
                      <a:pt x="149461" y="445627"/>
                    </a:cubicBezTo>
                    <a:lnTo>
                      <a:pt x="145336" y="432563"/>
                    </a:lnTo>
                    <a:lnTo>
                      <a:pt x="131948" y="435495"/>
                    </a:lnTo>
                    <a:cubicBezTo>
                      <a:pt x="127846" y="436393"/>
                      <a:pt x="123660" y="436847"/>
                      <a:pt x="119461" y="436845"/>
                    </a:cubicBezTo>
                    <a:cubicBezTo>
                      <a:pt x="87430" y="436829"/>
                      <a:pt x="61477" y="410849"/>
                      <a:pt x="61493" y="378818"/>
                    </a:cubicBezTo>
                    <a:cubicBezTo>
                      <a:pt x="61493" y="378795"/>
                      <a:pt x="61493" y="378773"/>
                      <a:pt x="61493" y="378750"/>
                    </a:cubicBezTo>
                    <a:lnTo>
                      <a:pt x="61493" y="368452"/>
                    </a:lnTo>
                    <a:lnTo>
                      <a:pt x="52726" y="364448"/>
                    </a:lnTo>
                    <a:cubicBezTo>
                      <a:pt x="20264" y="349628"/>
                      <a:pt x="5963" y="311298"/>
                      <a:pt x="20783" y="278837"/>
                    </a:cubicBezTo>
                    <a:cubicBezTo>
                      <a:pt x="24127" y="271513"/>
                      <a:pt x="28810" y="264878"/>
                      <a:pt x="34591" y="259275"/>
                    </a:cubicBezTo>
                    <a:lnTo>
                      <a:pt x="43148" y="250980"/>
                    </a:lnTo>
                    <a:lnTo>
                      <a:pt x="36998" y="240772"/>
                    </a:lnTo>
                    <a:cubicBezTo>
                      <a:pt x="36113" y="239273"/>
                      <a:pt x="35281" y="237773"/>
                      <a:pt x="34523" y="236273"/>
                    </a:cubicBezTo>
                    <a:cubicBezTo>
                      <a:pt x="19633" y="205958"/>
                      <a:pt x="32103" y="169312"/>
                      <a:pt x="62393" y="154373"/>
                    </a:cubicBezTo>
                    <a:lnTo>
                      <a:pt x="73748" y="148778"/>
                    </a:lnTo>
                    <a:lnTo>
                      <a:pt x="70141" y="136657"/>
                    </a:lnTo>
                    <a:cubicBezTo>
                      <a:pt x="70013" y="136223"/>
                      <a:pt x="69886" y="135788"/>
                      <a:pt x="69766" y="135338"/>
                    </a:cubicBezTo>
                    <a:cubicBezTo>
                      <a:pt x="62947" y="109726"/>
                      <a:pt x="78140" y="83426"/>
                      <a:pt x="103733" y="76538"/>
                    </a:cubicBezTo>
                    <a:lnTo>
                      <a:pt x="114121" y="73763"/>
                    </a:lnTo>
                    <a:lnTo>
                      <a:pt x="114826" y="63038"/>
                    </a:lnTo>
                    <a:cubicBezTo>
                      <a:pt x="116671" y="36071"/>
                      <a:pt x="139044" y="15116"/>
                      <a:pt x="166073" y="15038"/>
                    </a:cubicBezTo>
                    <a:moveTo>
                      <a:pt x="166073" y="38"/>
                    </a:moveTo>
                    <a:lnTo>
                      <a:pt x="166073" y="38"/>
                    </a:lnTo>
                    <a:cubicBezTo>
                      <a:pt x="131116" y="57"/>
                      <a:pt x="102162" y="27181"/>
                      <a:pt x="99863" y="62062"/>
                    </a:cubicBezTo>
                    <a:cubicBezTo>
                      <a:pt x="66250" y="71050"/>
                      <a:pt x="46287" y="105585"/>
                      <a:pt x="55275" y="139198"/>
                    </a:cubicBezTo>
                    <a:cubicBezTo>
                      <a:pt x="55277" y="139208"/>
                      <a:pt x="55280" y="139220"/>
                      <a:pt x="55283" y="139230"/>
                    </a:cubicBezTo>
                    <a:cubicBezTo>
                      <a:pt x="55433" y="139808"/>
                      <a:pt x="55598" y="140378"/>
                      <a:pt x="55771" y="140948"/>
                    </a:cubicBezTo>
                    <a:cubicBezTo>
                      <a:pt x="18052" y="159535"/>
                      <a:pt x="2533" y="205175"/>
                      <a:pt x="21106" y="242903"/>
                    </a:cubicBezTo>
                    <a:cubicBezTo>
                      <a:pt x="22051" y="244832"/>
                      <a:pt x="23078" y="246712"/>
                      <a:pt x="24188" y="248543"/>
                    </a:cubicBezTo>
                    <a:cubicBezTo>
                      <a:pt x="-7376" y="279153"/>
                      <a:pt x="-8149" y="329555"/>
                      <a:pt x="22462" y="361118"/>
                    </a:cubicBezTo>
                    <a:cubicBezTo>
                      <a:pt x="29348" y="368219"/>
                      <a:pt x="37498" y="373975"/>
                      <a:pt x="46493" y="378090"/>
                    </a:cubicBezTo>
                    <a:lnTo>
                      <a:pt x="46493" y="378750"/>
                    </a:lnTo>
                    <a:cubicBezTo>
                      <a:pt x="46447" y="419071"/>
                      <a:pt x="79095" y="451796"/>
                      <a:pt x="119416" y="451845"/>
                    </a:cubicBezTo>
                    <a:lnTo>
                      <a:pt x="119506" y="451845"/>
                    </a:lnTo>
                    <a:cubicBezTo>
                      <a:pt x="124759" y="451844"/>
                      <a:pt x="129997" y="451276"/>
                      <a:pt x="135128" y="450150"/>
                    </a:cubicBezTo>
                    <a:cubicBezTo>
                      <a:pt x="143357" y="476407"/>
                      <a:pt x="171313" y="491022"/>
                      <a:pt x="197570" y="482793"/>
                    </a:cubicBezTo>
                    <a:cubicBezTo>
                      <a:pt x="218356" y="476278"/>
                      <a:pt x="232501" y="457016"/>
                      <a:pt x="232493" y="435233"/>
                    </a:cubicBezTo>
                    <a:lnTo>
                      <a:pt x="232493" y="66458"/>
                    </a:lnTo>
                    <a:cubicBezTo>
                      <a:pt x="232501" y="29765"/>
                      <a:pt x="202765" y="13"/>
                      <a:pt x="166073" y="0"/>
                    </a:cubicBezTo>
                    <a:close/>
                  </a:path>
                </a:pathLst>
              </a:custGeom>
              <a:solidFill>
                <a:srgbClr val="030F3B"/>
              </a:solidFill>
              <a:ln w="3175"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40" name="Freeform: Shape 40">
                <a:extLst>
                  <a:ext uri="{FF2B5EF4-FFF2-40B4-BE49-F238E27FC236}">
                    <a16:creationId xmlns:a16="http://schemas.microsoft.com/office/drawing/2014/main" id="{1F05BE41-EC0B-EE52-F76B-511BFB620140}"/>
                  </a:ext>
                </a:extLst>
              </p:cNvPr>
              <p:cNvSpPr/>
              <p:nvPr/>
            </p:nvSpPr>
            <p:spPr>
              <a:xfrm>
                <a:off x="364229" y="2341488"/>
                <a:ext cx="50698" cy="50421"/>
              </a:xfrm>
              <a:custGeom>
                <a:avLst/>
                <a:gdLst>
                  <a:gd name="connsiteX0" fmla="*/ 43170 w 50698"/>
                  <a:gd name="connsiteY0" fmla="*/ 50421 h 50421"/>
                  <a:gd name="connsiteX1" fmla="*/ 37920 w 50698"/>
                  <a:gd name="connsiteY1" fmla="*/ 48246 h 50421"/>
                  <a:gd name="connsiteX2" fmla="*/ 2310 w 50698"/>
                  <a:gd name="connsiteY2" fmla="*/ 12914 h 50421"/>
                  <a:gd name="connsiteX3" fmla="*/ 2086 w 50698"/>
                  <a:gd name="connsiteY3" fmla="*/ 2310 h 50421"/>
                  <a:gd name="connsiteX4" fmla="*/ 12690 w 50698"/>
                  <a:gd name="connsiteY4" fmla="*/ 2086 h 50421"/>
                  <a:gd name="connsiteX5" fmla="*/ 12870 w 50698"/>
                  <a:gd name="connsiteY5" fmla="*/ 2264 h 50421"/>
                  <a:gd name="connsiteX6" fmla="*/ 48480 w 50698"/>
                  <a:gd name="connsiteY6" fmla="*/ 37596 h 50421"/>
                  <a:gd name="connsiteX7" fmla="*/ 48523 w 50698"/>
                  <a:gd name="connsiteY7" fmla="*/ 48203 h 50421"/>
                  <a:gd name="connsiteX8" fmla="*/ 43230 w 50698"/>
                  <a:gd name="connsiteY8" fmla="*/ 50421 h 5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698" h="50421">
                    <a:moveTo>
                      <a:pt x="43170" y="50421"/>
                    </a:moveTo>
                    <a:cubicBezTo>
                      <a:pt x="41202" y="50413"/>
                      <a:pt x="39317" y="49632"/>
                      <a:pt x="37920" y="48246"/>
                    </a:cubicBezTo>
                    <a:lnTo>
                      <a:pt x="2310" y="12914"/>
                    </a:lnTo>
                    <a:cubicBezTo>
                      <a:pt x="-681" y="10047"/>
                      <a:pt x="-780" y="5300"/>
                      <a:pt x="2086" y="2310"/>
                    </a:cubicBezTo>
                    <a:cubicBezTo>
                      <a:pt x="4953" y="-681"/>
                      <a:pt x="9700" y="-780"/>
                      <a:pt x="12690" y="2086"/>
                    </a:cubicBezTo>
                    <a:cubicBezTo>
                      <a:pt x="12751" y="2144"/>
                      <a:pt x="12811" y="2204"/>
                      <a:pt x="12870" y="2264"/>
                    </a:cubicBezTo>
                    <a:lnTo>
                      <a:pt x="48480" y="37596"/>
                    </a:lnTo>
                    <a:cubicBezTo>
                      <a:pt x="51420" y="40513"/>
                      <a:pt x="51440" y="45262"/>
                      <a:pt x="48523" y="48203"/>
                    </a:cubicBezTo>
                    <a:cubicBezTo>
                      <a:pt x="47123" y="49615"/>
                      <a:pt x="45219" y="50413"/>
                      <a:pt x="43230" y="50421"/>
                    </a:cubicBezTo>
                    <a:close/>
                  </a:path>
                </a:pathLst>
              </a:custGeom>
              <a:solidFill>
                <a:srgbClr val="030F3B"/>
              </a:solidFill>
              <a:ln w="7441"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41" name="Freeform: Shape 41">
                <a:extLst>
                  <a:ext uri="{FF2B5EF4-FFF2-40B4-BE49-F238E27FC236}">
                    <a16:creationId xmlns:a16="http://schemas.microsoft.com/office/drawing/2014/main" id="{AB4E0C05-D42B-D92C-BC37-861DECB93302}"/>
                  </a:ext>
                </a:extLst>
              </p:cNvPr>
              <p:cNvSpPr/>
              <p:nvPr/>
            </p:nvSpPr>
            <p:spPr>
              <a:xfrm>
                <a:off x="300313" y="2451186"/>
                <a:ext cx="66050" cy="36670"/>
              </a:xfrm>
              <a:custGeom>
                <a:avLst/>
                <a:gdLst>
                  <a:gd name="connsiteX0" fmla="*/ 58538 w 66050"/>
                  <a:gd name="connsiteY0" fmla="*/ 36670 h 36670"/>
                  <a:gd name="connsiteX1" fmla="*/ 55613 w 66050"/>
                  <a:gd name="connsiteY1" fmla="*/ 36070 h 36670"/>
                  <a:gd name="connsiteX2" fmla="*/ 4478 w 66050"/>
                  <a:gd name="connsiteY2" fmla="*/ 14365 h 36670"/>
                  <a:gd name="connsiteX3" fmla="*/ 638 w 66050"/>
                  <a:gd name="connsiteY3" fmla="*/ 4478 h 36670"/>
                  <a:gd name="connsiteX4" fmla="*/ 10336 w 66050"/>
                  <a:gd name="connsiteY4" fmla="*/ 558 h 36670"/>
                  <a:gd name="connsiteX5" fmla="*/ 61471 w 66050"/>
                  <a:gd name="connsiteY5" fmla="*/ 22263 h 36670"/>
                  <a:gd name="connsiteX6" fmla="*/ 65456 w 66050"/>
                  <a:gd name="connsiteY6" fmla="*/ 32092 h 36670"/>
                  <a:gd name="connsiteX7" fmla="*/ 58538 w 66050"/>
                  <a:gd name="connsiteY7" fmla="*/ 36670 h 36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050" h="36670">
                    <a:moveTo>
                      <a:pt x="58538" y="36670"/>
                    </a:moveTo>
                    <a:cubicBezTo>
                      <a:pt x="57533" y="36668"/>
                      <a:pt x="56538" y="36464"/>
                      <a:pt x="55613" y="36070"/>
                    </a:cubicBezTo>
                    <a:lnTo>
                      <a:pt x="4478" y="14365"/>
                    </a:lnTo>
                    <a:cubicBezTo>
                      <a:pt x="688" y="12695"/>
                      <a:pt x="-1032" y="8268"/>
                      <a:pt x="638" y="4478"/>
                    </a:cubicBezTo>
                    <a:cubicBezTo>
                      <a:pt x="2276" y="761"/>
                      <a:pt x="6575" y="-977"/>
                      <a:pt x="10336" y="558"/>
                    </a:cubicBezTo>
                    <a:lnTo>
                      <a:pt x="61471" y="22263"/>
                    </a:lnTo>
                    <a:cubicBezTo>
                      <a:pt x="65286" y="23876"/>
                      <a:pt x="67070" y="28277"/>
                      <a:pt x="65456" y="32092"/>
                    </a:cubicBezTo>
                    <a:cubicBezTo>
                      <a:pt x="64281" y="34871"/>
                      <a:pt x="61555" y="36675"/>
                      <a:pt x="58538" y="36670"/>
                    </a:cubicBezTo>
                    <a:close/>
                  </a:path>
                </a:pathLst>
              </a:custGeom>
              <a:solidFill>
                <a:srgbClr val="030F3B"/>
              </a:solidFill>
              <a:ln w="7441"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42" name="Freeform: Shape 42">
                <a:extLst>
                  <a:ext uri="{FF2B5EF4-FFF2-40B4-BE49-F238E27FC236}">
                    <a16:creationId xmlns:a16="http://schemas.microsoft.com/office/drawing/2014/main" id="{4823955F-6D13-3B82-7358-F645FFC02D5A}"/>
                  </a:ext>
                </a:extLst>
              </p:cNvPr>
              <p:cNvSpPr/>
              <p:nvPr/>
            </p:nvSpPr>
            <p:spPr>
              <a:xfrm>
                <a:off x="274806" y="2578532"/>
                <a:ext cx="68190" cy="15000"/>
              </a:xfrm>
              <a:custGeom>
                <a:avLst/>
                <a:gdLst>
                  <a:gd name="connsiteX0" fmla="*/ 60690 w 68190"/>
                  <a:gd name="connsiteY0" fmla="*/ 15000 h 15000"/>
                  <a:gd name="connsiteX1" fmla="*/ 7500 w 68190"/>
                  <a:gd name="connsiteY1" fmla="*/ 15000 h 15000"/>
                  <a:gd name="connsiteX2" fmla="*/ 0 w 68190"/>
                  <a:gd name="connsiteY2" fmla="*/ 7500 h 15000"/>
                  <a:gd name="connsiteX3" fmla="*/ 7500 w 68190"/>
                  <a:gd name="connsiteY3" fmla="*/ 0 h 15000"/>
                  <a:gd name="connsiteX4" fmla="*/ 60690 w 68190"/>
                  <a:gd name="connsiteY4" fmla="*/ 0 h 15000"/>
                  <a:gd name="connsiteX5" fmla="*/ 68190 w 68190"/>
                  <a:gd name="connsiteY5" fmla="*/ 7500 h 15000"/>
                  <a:gd name="connsiteX6" fmla="*/ 60690 w 68190"/>
                  <a:gd name="connsiteY6" fmla="*/ 15000 h 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190" h="15000">
                    <a:moveTo>
                      <a:pt x="60690" y="15000"/>
                    </a:moveTo>
                    <a:lnTo>
                      <a:pt x="7500" y="15000"/>
                    </a:lnTo>
                    <a:cubicBezTo>
                      <a:pt x="3358" y="15000"/>
                      <a:pt x="0" y="11642"/>
                      <a:pt x="0" y="7500"/>
                    </a:cubicBezTo>
                    <a:cubicBezTo>
                      <a:pt x="0" y="3358"/>
                      <a:pt x="3358" y="0"/>
                      <a:pt x="7500" y="0"/>
                    </a:cubicBezTo>
                    <a:lnTo>
                      <a:pt x="60690" y="0"/>
                    </a:lnTo>
                    <a:cubicBezTo>
                      <a:pt x="64832" y="0"/>
                      <a:pt x="68190" y="3358"/>
                      <a:pt x="68190" y="7500"/>
                    </a:cubicBezTo>
                    <a:cubicBezTo>
                      <a:pt x="68190" y="11642"/>
                      <a:pt x="64832" y="15000"/>
                      <a:pt x="60690" y="15000"/>
                    </a:cubicBezTo>
                    <a:close/>
                  </a:path>
                </a:pathLst>
              </a:custGeom>
              <a:solidFill>
                <a:srgbClr val="030F3B"/>
              </a:solidFill>
              <a:ln w="7441"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43" name="Freeform: Shape 43">
                <a:extLst>
                  <a:ext uri="{FF2B5EF4-FFF2-40B4-BE49-F238E27FC236}">
                    <a16:creationId xmlns:a16="http://schemas.microsoft.com/office/drawing/2014/main" id="{D08B7570-968A-32C0-5A49-4BEE9656A51C}"/>
                  </a:ext>
                </a:extLst>
              </p:cNvPr>
              <p:cNvSpPr/>
              <p:nvPr/>
            </p:nvSpPr>
            <p:spPr>
              <a:xfrm>
                <a:off x="288863" y="2690243"/>
                <a:ext cx="58705" cy="34681"/>
              </a:xfrm>
              <a:custGeom>
                <a:avLst/>
                <a:gdLst>
                  <a:gd name="connsiteX0" fmla="*/ 7506 w 58705"/>
                  <a:gd name="connsiteY0" fmla="*/ 34681 h 34681"/>
                  <a:gd name="connsiteX1" fmla="*/ 0 w 58705"/>
                  <a:gd name="connsiteY1" fmla="*/ 27187 h 34681"/>
                  <a:gd name="connsiteX2" fmla="*/ 4424 w 58705"/>
                  <a:gd name="connsiteY2" fmla="*/ 20341 h 34681"/>
                  <a:gd name="connsiteX3" fmla="*/ 48014 w 58705"/>
                  <a:gd name="connsiteY3" fmla="*/ 714 h 34681"/>
                  <a:gd name="connsiteX4" fmla="*/ 57992 w 58705"/>
                  <a:gd name="connsiteY4" fmla="*/ 4312 h 34681"/>
                  <a:gd name="connsiteX5" fmla="*/ 54393 w 58705"/>
                  <a:gd name="connsiteY5" fmla="*/ 14290 h 34681"/>
                  <a:gd name="connsiteX6" fmla="*/ 54179 w 58705"/>
                  <a:gd name="connsiteY6" fmla="*/ 14386 h 34681"/>
                  <a:gd name="connsiteX7" fmla="*/ 10589 w 58705"/>
                  <a:gd name="connsiteY7" fmla="*/ 34014 h 34681"/>
                  <a:gd name="connsiteX8" fmla="*/ 7506 w 58705"/>
                  <a:gd name="connsiteY8" fmla="*/ 34681 h 3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705" h="34681">
                    <a:moveTo>
                      <a:pt x="7506" y="34681"/>
                    </a:moveTo>
                    <a:cubicBezTo>
                      <a:pt x="3364" y="34685"/>
                      <a:pt x="3" y="31330"/>
                      <a:pt x="0" y="27187"/>
                    </a:cubicBezTo>
                    <a:cubicBezTo>
                      <a:pt x="-2" y="24233"/>
                      <a:pt x="1730" y="21553"/>
                      <a:pt x="4424" y="20341"/>
                    </a:cubicBezTo>
                    <a:lnTo>
                      <a:pt x="48014" y="714"/>
                    </a:lnTo>
                    <a:cubicBezTo>
                      <a:pt x="51762" y="-1048"/>
                      <a:pt x="56230" y="563"/>
                      <a:pt x="57992" y="4312"/>
                    </a:cubicBezTo>
                    <a:cubicBezTo>
                      <a:pt x="59753" y="8061"/>
                      <a:pt x="58142" y="12528"/>
                      <a:pt x="54393" y="14290"/>
                    </a:cubicBezTo>
                    <a:cubicBezTo>
                      <a:pt x="54323" y="14323"/>
                      <a:pt x="54251" y="14355"/>
                      <a:pt x="54179" y="14386"/>
                    </a:cubicBezTo>
                    <a:lnTo>
                      <a:pt x="10589" y="34014"/>
                    </a:lnTo>
                    <a:cubicBezTo>
                      <a:pt x="9620" y="34453"/>
                      <a:pt x="8569" y="34680"/>
                      <a:pt x="7506" y="34681"/>
                    </a:cubicBezTo>
                    <a:close/>
                  </a:path>
                </a:pathLst>
              </a:custGeom>
              <a:solidFill>
                <a:srgbClr val="030F3B"/>
              </a:solidFill>
              <a:ln w="7441"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44" name="Freeform: Shape 44">
                <a:extLst>
                  <a:ext uri="{FF2B5EF4-FFF2-40B4-BE49-F238E27FC236}">
                    <a16:creationId xmlns:a16="http://schemas.microsoft.com/office/drawing/2014/main" id="{9DA48A1A-F251-C1CA-24D0-1B6491299DD6}"/>
                  </a:ext>
                </a:extLst>
              </p:cNvPr>
              <p:cNvSpPr/>
              <p:nvPr/>
            </p:nvSpPr>
            <p:spPr>
              <a:xfrm>
                <a:off x="361700" y="2785591"/>
                <a:ext cx="48564" cy="47017"/>
              </a:xfrm>
              <a:custGeom>
                <a:avLst/>
                <a:gdLst>
                  <a:gd name="connsiteX0" fmla="*/ 7494 w 48564"/>
                  <a:gd name="connsiteY0" fmla="*/ 47018 h 47017"/>
                  <a:gd name="connsiteX1" fmla="*/ 0 w 48564"/>
                  <a:gd name="connsiteY1" fmla="*/ 39511 h 47017"/>
                  <a:gd name="connsiteX2" fmla="*/ 2319 w 48564"/>
                  <a:gd name="connsiteY2" fmla="*/ 34095 h 47017"/>
                  <a:gd name="connsiteX3" fmla="*/ 35859 w 48564"/>
                  <a:gd name="connsiteY3" fmla="*/ 2085 h 47017"/>
                  <a:gd name="connsiteX4" fmla="*/ 46479 w 48564"/>
                  <a:gd name="connsiteY4" fmla="*/ 2318 h 47017"/>
                  <a:gd name="connsiteX5" fmla="*/ 46247 w 48564"/>
                  <a:gd name="connsiteY5" fmla="*/ 12938 h 47017"/>
                  <a:gd name="connsiteX6" fmla="*/ 12706 w 48564"/>
                  <a:gd name="connsiteY6" fmla="*/ 44948 h 47017"/>
                  <a:gd name="connsiteX7" fmla="*/ 7494 w 48564"/>
                  <a:gd name="connsiteY7" fmla="*/ 47018 h 4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64" h="47017">
                    <a:moveTo>
                      <a:pt x="7494" y="47018"/>
                    </a:moveTo>
                    <a:cubicBezTo>
                      <a:pt x="3352" y="47014"/>
                      <a:pt x="-3" y="43653"/>
                      <a:pt x="0" y="39511"/>
                    </a:cubicBezTo>
                    <a:cubicBezTo>
                      <a:pt x="2" y="37465"/>
                      <a:pt x="840" y="35509"/>
                      <a:pt x="2319" y="34095"/>
                    </a:cubicBezTo>
                    <a:lnTo>
                      <a:pt x="35859" y="2085"/>
                    </a:lnTo>
                    <a:cubicBezTo>
                      <a:pt x="38856" y="-784"/>
                      <a:pt x="43610" y="-679"/>
                      <a:pt x="46479" y="2318"/>
                    </a:cubicBezTo>
                    <a:cubicBezTo>
                      <a:pt x="49348" y="5315"/>
                      <a:pt x="49244" y="10069"/>
                      <a:pt x="46247" y="12938"/>
                    </a:cubicBezTo>
                    <a:lnTo>
                      <a:pt x="12706" y="44948"/>
                    </a:lnTo>
                    <a:cubicBezTo>
                      <a:pt x="11302" y="46286"/>
                      <a:pt x="9434" y="47027"/>
                      <a:pt x="7494" y="47018"/>
                    </a:cubicBezTo>
                    <a:close/>
                  </a:path>
                </a:pathLst>
              </a:custGeom>
              <a:solidFill>
                <a:srgbClr val="030F3B"/>
              </a:solidFill>
              <a:ln w="7441"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grpSp>
            <p:nvGrpSpPr>
              <p:cNvPr id="45" name="Group 49">
                <a:extLst>
                  <a:ext uri="{FF2B5EF4-FFF2-40B4-BE49-F238E27FC236}">
                    <a16:creationId xmlns:a16="http://schemas.microsoft.com/office/drawing/2014/main" id="{A8DF0D3F-BC30-5803-E7EB-5DD8B8651CC0}"/>
                  </a:ext>
                </a:extLst>
              </p:cNvPr>
              <p:cNvGrpSpPr/>
              <p:nvPr/>
            </p:nvGrpSpPr>
            <p:grpSpPr>
              <a:xfrm>
                <a:off x="438832" y="2523126"/>
                <a:ext cx="140603" cy="140811"/>
                <a:chOff x="440422" y="2586631"/>
                <a:chExt cx="106852" cy="107010"/>
              </a:xfrm>
            </p:grpSpPr>
            <p:sp>
              <p:nvSpPr>
                <p:cNvPr id="46" name="Freeform: Shape 47">
                  <a:extLst>
                    <a:ext uri="{FF2B5EF4-FFF2-40B4-BE49-F238E27FC236}">
                      <a16:creationId xmlns:a16="http://schemas.microsoft.com/office/drawing/2014/main" id="{A4FE5EC3-8F9B-7817-98A3-E1A33F0B130B}"/>
                    </a:ext>
                  </a:extLst>
                </p:cNvPr>
                <p:cNvSpPr/>
                <p:nvPr/>
              </p:nvSpPr>
              <p:spPr>
                <a:xfrm>
                  <a:off x="440422" y="2586631"/>
                  <a:ext cx="106852" cy="107010"/>
                </a:xfrm>
                <a:custGeom>
                  <a:avLst/>
                  <a:gdLst>
                    <a:gd name="connsiteX0" fmla="*/ 59025 w 106852"/>
                    <a:gd name="connsiteY0" fmla="*/ 107010 h 107010"/>
                    <a:gd name="connsiteX1" fmla="*/ 50775 w 106852"/>
                    <a:gd name="connsiteY1" fmla="*/ 98273 h 107010"/>
                    <a:gd name="connsiteX2" fmla="*/ 46890 w 106852"/>
                    <a:gd name="connsiteY2" fmla="*/ 97882 h 107010"/>
                    <a:gd name="connsiteX3" fmla="*/ 37140 w 106852"/>
                    <a:gd name="connsiteY3" fmla="*/ 104783 h 107010"/>
                    <a:gd name="connsiteX4" fmla="*/ 19552 w 106852"/>
                    <a:gd name="connsiteY4" fmla="*/ 95303 h 107010"/>
                    <a:gd name="connsiteX5" fmla="*/ 19995 w 106852"/>
                    <a:gd name="connsiteY5" fmla="*/ 83220 h 107010"/>
                    <a:gd name="connsiteX6" fmla="*/ 17550 w 106852"/>
                    <a:gd name="connsiteY6" fmla="*/ 80220 h 107010"/>
                    <a:gd name="connsiteX7" fmla="*/ 5767 w 106852"/>
                    <a:gd name="connsiteY7" fmla="*/ 78225 h 107010"/>
                    <a:gd name="connsiteX8" fmla="*/ 0 w 106852"/>
                    <a:gd name="connsiteY8" fmla="*/ 59145 h 107010"/>
                    <a:gd name="connsiteX9" fmla="*/ 8730 w 106852"/>
                    <a:gd name="connsiteY9" fmla="*/ 50895 h 107010"/>
                    <a:gd name="connsiteX10" fmla="*/ 9105 w 106852"/>
                    <a:gd name="connsiteY10" fmla="*/ 47047 h 107010"/>
                    <a:gd name="connsiteX11" fmla="*/ 2025 w 106852"/>
                    <a:gd name="connsiteY11" fmla="*/ 37245 h 107010"/>
                    <a:gd name="connsiteX12" fmla="*/ 11602 w 106852"/>
                    <a:gd name="connsiteY12" fmla="*/ 19628 h 107010"/>
                    <a:gd name="connsiteX13" fmla="*/ 23602 w 106852"/>
                    <a:gd name="connsiteY13" fmla="*/ 19988 h 107010"/>
                    <a:gd name="connsiteX14" fmla="*/ 26655 w 106852"/>
                    <a:gd name="connsiteY14" fmla="*/ 17535 h 107010"/>
                    <a:gd name="connsiteX15" fmla="*/ 28702 w 106852"/>
                    <a:gd name="connsiteY15" fmla="*/ 5768 h 107010"/>
                    <a:gd name="connsiteX16" fmla="*/ 47738 w 106852"/>
                    <a:gd name="connsiteY16" fmla="*/ 0 h 107010"/>
                    <a:gd name="connsiteX17" fmla="*/ 55950 w 106852"/>
                    <a:gd name="connsiteY17" fmla="*/ 8670 h 107010"/>
                    <a:gd name="connsiteX18" fmla="*/ 59850 w 106852"/>
                    <a:gd name="connsiteY18" fmla="*/ 9060 h 107010"/>
                    <a:gd name="connsiteX19" fmla="*/ 69645 w 106852"/>
                    <a:gd name="connsiteY19" fmla="*/ 2190 h 107010"/>
                    <a:gd name="connsiteX20" fmla="*/ 87195 w 106852"/>
                    <a:gd name="connsiteY20" fmla="*/ 11640 h 107010"/>
                    <a:gd name="connsiteX21" fmla="*/ 86835 w 106852"/>
                    <a:gd name="connsiteY21" fmla="*/ 23640 h 107010"/>
                    <a:gd name="connsiteX22" fmla="*/ 89288 w 106852"/>
                    <a:gd name="connsiteY22" fmla="*/ 26640 h 107010"/>
                    <a:gd name="connsiteX23" fmla="*/ 101085 w 106852"/>
                    <a:gd name="connsiteY23" fmla="*/ 28635 h 107010"/>
                    <a:gd name="connsiteX24" fmla="*/ 106853 w 106852"/>
                    <a:gd name="connsiteY24" fmla="*/ 47722 h 107010"/>
                    <a:gd name="connsiteX25" fmla="*/ 98100 w 106852"/>
                    <a:gd name="connsiteY25" fmla="*/ 55973 h 107010"/>
                    <a:gd name="connsiteX26" fmla="*/ 97673 w 106852"/>
                    <a:gd name="connsiteY26" fmla="*/ 59978 h 107010"/>
                    <a:gd name="connsiteX27" fmla="*/ 104550 w 106852"/>
                    <a:gd name="connsiteY27" fmla="*/ 69728 h 107010"/>
                    <a:gd name="connsiteX28" fmla="*/ 95100 w 106852"/>
                    <a:gd name="connsiteY28" fmla="*/ 87300 h 107010"/>
                    <a:gd name="connsiteX29" fmla="*/ 83153 w 106852"/>
                    <a:gd name="connsiteY29" fmla="*/ 86940 h 107010"/>
                    <a:gd name="connsiteX30" fmla="*/ 80107 w 106852"/>
                    <a:gd name="connsiteY30" fmla="*/ 89437 h 107010"/>
                    <a:gd name="connsiteX31" fmla="*/ 78053 w 106852"/>
                    <a:gd name="connsiteY31" fmla="*/ 101250 h 107010"/>
                    <a:gd name="connsiteX32" fmla="*/ 57270 w 106852"/>
                    <a:gd name="connsiteY32" fmla="*/ 83258 h 107010"/>
                    <a:gd name="connsiteX33" fmla="*/ 63570 w 106852"/>
                    <a:gd name="connsiteY33" fmla="*/ 89955 h 107010"/>
                    <a:gd name="connsiteX34" fmla="*/ 64875 w 106852"/>
                    <a:gd name="connsiteY34" fmla="*/ 89558 h 107010"/>
                    <a:gd name="connsiteX35" fmla="*/ 66450 w 106852"/>
                    <a:gd name="connsiteY35" fmla="*/ 80482 h 107010"/>
                    <a:gd name="connsiteX36" fmla="*/ 69262 w 106852"/>
                    <a:gd name="connsiteY36" fmla="*/ 78705 h 107010"/>
                    <a:gd name="connsiteX37" fmla="*/ 74820 w 106852"/>
                    <a:gd name="connsiteY37" fmla="*/ 74153 h 107010"/>
                    <a:gd name="connsiteX38" fmla="*/ 77130 w 106852"/>
                    <a:gd name="connsiteY38" fmla="*/ 71738 h 107010"/>
                    <a:gd name="connsiteX39" fmla="*/ 86302 w 106852"/>
                    <a:gd name="connsiteY39" fmla="*/ 72015 h 107010"/>
                    <a:gd name="connsiteX40" fmla="*/ 86962 w 106852"/>
                    <a:gd name="connsiteY40" fmla="*/ 70785 h 107010"/>
                    <a:gd name="connsiteX41" fmla="*/ 81652 w 106852"/>
                    <a:gd name="connsiteY41" fmla="*/ 63285 h 107010"/>
                    <a:gd name="connsiteX42" fmla="*/ 82402 w 106852"/>
                    <a:gd name="connsiteY42" fmla="*/ 59993 h 107010"/>
                    <a:gd name="connsiteX43" fmla="*/ 83153 w 106852"/>
                    <a:gd name="connsiteY43" fmla="*/ 52785 h 107010"/>
                    <a:gd name="connsiteX44" fmla="*/ 83100 w 106852"/>
                    <a:gd name="connsiteY44" fmla="*/ 49478 h 107010"/>
                    <a:gd name="connsiteX45" fmla="*/ 89775 w 106852"/>
                    <a:gd name="connsiteY45" fmla="*/ 43192 h 107010"/>
                    <a:gd name="connsiteX46" fmla="*/ 89385 w 106852"/>
                    <a:gd name="connsiteY46" fmla="*/ 41895 h 107010"/>
                    <a:gd name="connsiteX47" fmla="*/ 80310 w 106852"/>
                    <a:gd name="connsiteY47" fmla="*/ 40395 h 107010"/>
                    <a:gd name="connsiteX48" fmla="*/ 78525 w 106852"/>
                    <a:gd name="connsiteY48" fmla="*/ 37523 h 107010"/>
                    <a:gd name="connsiteX49" fmla="*/ 74025 w 106852"/>
                    <a:gd name="connsiteY49" fmla="*/ 31987 h 107010"/>
                    <a:gd name="connsiteX50" fmla="*/ 71625 w 106852"/>
                    <a:gd name="connsiteY50" fmla="*/ 29678 h 107010"/>
                    <a:gd name="connsiteX51" fmla="*/ 71903 w 106852"/>
                    <a:gd name="connsiteY51" fmla="*/ 20453 h 107010"/>
                    <a:gd name="connsiteX52" fmla="*/ 70665 w 106852"/>
                    <a:gd name="connsiteY52" fmla="*/ 19785 h 107010"/>
                    <a:gd name="connsiteX53" fmla="*/ 63165 w 106852"/>
                    <a:gd name="connsiteY53" fmla="*/ 25035 h 107010"/>
                    <a:gd name="connsiteX54" fmla="*/ 59932 w 106852"/>
                    <a:gd name="connsiteY54" fmla="*/ 24285 h 107010"/>
                    <a:gd name="connsiteX55" fmla="*/ 52807 w 106852"/>
                    <a:gd name="connsiteY55" fmla="*/ 23573 h 107010"/>
                    <a:gd name="connsiteX56" fmla="*/ 49485 w 106852"/>
                    <a:gd name="connsiteY56" fmla="*/ 23640 h 107010"/>
                    <a:gd name="connsiteX57" fmla="*/ 43207 w 106852"/>
                    <a:gd name="connsiteY57" fmla="*/ 17003 h 107010"/>
                    <a:gd name="connsiteX58" fmla="*/ 41880 w 106852"/>
                    <a:gd name="connsiteY58" fmla="*/ 17407 h 107010"/>
                    <a:gd name="connsiteX59" fmla="*/ 40297 w 106852"/>
                    <a:gd name="connsiteY59" fmla="*/ 26520 h 107010"/>
                    <a:gd name="connsiteX60" fmla="*/ 37432 w 106852"/>
                    <a:gd name="connsiteY60" fmla="*/ 28297 h 107010"/>
                    <a:gd name="connsiteX61" fmla="*/ 31830 w 106852"/>
                    <a:gd name="connsiteY61" fmla="*/ 32798 h 107010"/>
                    <a:gd name="connsiteX62" fmla="*/ 29527 w 106852"/>
                    <a:gd name="connsiteY62" fmla="*/ 35145 h 107010"/>
                    <a:gd name="connsiteX63" fmla="*/ 20385 w 106852"/>
                    <a:gd name="connsiteY63" fmla="*/ 34875 h 107010"/>
                    <a:gd name="connsiteX64" fmla="*/ 19688 w 106852"/>
                    <a:gd name="connsiteY64" fmla="*/ 36143 h 107010"/>
                    <a:gd name="connsiteX65" fmla="*/ 25035 w 106852"/>
                    <a:gd name="connsiteY65" fmla="*/ 43643 h 107010"/>
                    <a:gd name="connsiteX66" fmla="*/ 24285 w 106852"/>
                    <a:gd name="connsiteY66" fmla="*/ 46898 h 107010"/>
                    <a:gd name="connsiteX67" fmla="*/ 23580 w 106852"/>
                    <a:gd name="connsiteY67" fmla="*/ 54038 h 107010"/>
                    <a:gd name="connsiteX68" fmla="*/ 23662 w 106852"/>
                    <a:gd name="connsiteY68" fmla="*/ 57375 h 107010"/>
                    <a:gd name="connsiteX69" fmla="*/ 16965 w 106852"/>
                    <a:gd name="connsiteY69" fmla="*/ 63690 h 107010"/>
                    <a:gd name="connsiteX70" fmla="*/ 17355 w 106852"/>
                    <a:gd name="connsiteY70" fmla="*/ 64980 h 107010"/>
                    <a:gd name="connsiteX71" fmla="*/ 26415 w 106852"/>
                    <a:gd name="connsiteY71" fmla="*/ 66480 h 107010"/>
                    <a:gd name="connsiteX72" fmla="*/ 28207 w 106852"/>
                    <a:gd name="connsiteY72" fmla="*/ 69323 h 107010"/>
                    <a:gd name="connsiteX73" fmla="*/ 32708 w 106852"/>
                    <a:gd name="connsiteY73" fmla="*/ 74857 h 107010"/>
                    <a:gd name="connsiteX74" fmla="*/ 35130 w 106852"/>
                    <a:gd name="connsiteY74" fmla="*/ 77190 h 107010"/>
                    <a:gd name="connsiteX75" fmla="*/ 34793 w 106852"/>
                    <a:gd name="connsiteY75" fmla="*/ 86475 h 107010"/>
                    <a:gd name="connsiteX76" fmla="*/ 35993 w 106852"/>
                    <a:gd name="connsiteY76" fmla="*/ 87120 h 107010"/>
                    <a:gd name="connsiteX77" fmla="*/ 43493 w 106852"/>
                    <a:gd name="connsiteY77" fmla="*/ 81870 h 107010"/>
                    <a:gd name="connsiteX78" fmla="*/ 46740 w 106852"/>
                    <a:gd name="connsiteY78" fmla="*/ 82620 h 107010"/>
                    <a:gd name="connsiteX79" fmla="*/ 53858 w 106852"/>
                    <a:gd name="connsiteY79" fmla="*/ 83333 h 107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06852" h="107010">
                      <a:moveTo>
                        <a:pt x="59025" y="107010"/>
                      </a:moveTo>
                      <a:lnTo>
                        <a:pt x="50775" y="98273"/>
                      </a:lnTo>
                      <a:cubicBezTo>
                        <a:pt x="49478" y="98198"/>
                        <a:pt x="48180" y="98070"/>
                        <a:pt x="46890" y="97882"/>
                      </a:cubicBezTo>
                      <a:lnTo>
                        <a:pt x="37140" y="104783"/>
                      </a:lnTo>
                      <a:lnTo>
                        <a:pt x="19552" y="95303"/>
                      </a:lnTo>
                      <a:lnTo>
                        <a:pt x="19995" y="83220"/>
                      </a:lnTo>
                      <a:cubicBezTo>
                        <a:pt x="19132" y="82260"/>
                        <a:pt x="18322" y="81255"/>
                        <a:pt x="17550" y="80220"/>
                      </a:cubicBezTo>
                      <a:lnTo>
                        <a:pt x="5767" y="78225"/>
                      </a:lnTo>
                      <a:lnTo>
                        <a:pt x="0" y="59145"/>
                      </a:lnTo>
                      <a:lnTo>
                        <a:pt x="8730" y="50895"/>
                      </a:lnTo>
                      <a:cubicBezTo>
                        <a:pt x="8797" y="49605"/>
                        <a:pt x="8925" y="48323"/>
                        <a:pt x="9105" y="47047"/>
                      </a:cubicBezTo>
                      <a:lnTo>
                        <a:pt x="2025" y="37245"/>
                      </a:lnTo>
                      <a:lnTo>
                        <a:pt x="11602" y="19628"/>
                      </a:lnTo>
                      <a:lnTo>
                        <a:pt x="23602" y="19988"/>
                      </a:lnTo>
                      <a:cubicBezTo>
                        <a:pt x="24577" y="19125"/>
                        <a:pt x="25605" y="18308"/>
                        <a:pt x="26655" y="17535"/>
                      </a:cubicBezTo>
                      <a:lnTo>
                        <a:pt x="28702" y="5768"/>
                      </a:lnTo>
                      <a:lnTo>
                        <a:pt x="47738" y="0"/>
                      </a:lnTo>
                      <a:lnTo>
                        <a:pt x="55950" y="8670"/>
                      </a:lnTo>
                      <a:cubicBezTo>
                        <a:pt x="57255" y="8745"/>
                        <a:pt x="58552" y="8880"/>
                        <a:pt x="59850" y="9060"/>
                      </a:cubicBezTo>
                      <a:lnTo>
                        <a:pt x="69645" y="2190"/>
                      </a:lnTo>
                      <a:lnTo>
                        <a:pt x="87195" y="11640"/>
                      </a:lnTo>
                      <a:lnTo>
                        <a:pt x="86835" y="23640"/>
                      </a:lnTo>
                      <a:cubicBezTo>
                        <a:pt x="87700" y="24610"/>
                        <a:pt x="88517" y="25610"/>
                        <a:pt x="89288" y="26640"/>
                      </a:cubicBezTo>
                      <a:lnTo>
                        <a:pt x="101085" y="28635"/>
                      </a:lnTo>
                      <a:lnTo>
                        <a:pt x="106853" y="47722"/>
                      </a:lnTo>
                      <a:lnTo>
                        <a:pt x="98100" y="55973"/>
                      </a:lnTo>
                      <a:cubicBezTo>
                        <a:pt x="98015" y="57317"/>
                        <a:pt x="97873" y="58652"/>
                        <a:pt x="97673" y="59978"/>
                      </a:cubicBezTo>
                      <a:lnTo>
                        <a:pt x="104550" y="69728"/>
                      </a:lnTo>
                      <a:lnTo>
                        <a:pt x="95100" y="87300"/>
                      </a:lnTo>
                      <a:lnTo>
                        <a:pt x="83153" y="86940"/>
                      </a:lnTo>
                      <a:cubicBezTo>
                        <a:pt x="82177" y="87818"/>
                        <a:pt x="81158" y="88650"/>
                        <a:pt x="80107" y="89437"/>
                      </a:cubicBezTo>
                      <a:lnTo>
                        <a:pt x="78053" y="101250"/>
                      </a:lnTo>
                      <a:close/>
                      <a:moveTo>
                        <a:pt x="57270" y="83258"/>
                      </a:moveTo>
                      <a:lnTo>
                        <a:pt x="63570" y="89955"/>
                      </a:lnTo>
                      <a:lnTo>
                        <a:pt x="64875" y="89558"/>
                      </a:lnTo>
                      <a:lnTo>
                        <a:pt x="66450" y="80482"/>
                      </a:lnTo>
                      <a:lnTo>
                        <a:pt x="69262" y="78705"/>
                      </a:lnTo>
                      <a:cubicBezTo>
                        <a:pt x="71293" y="77418"/>
                        <a:pt x="73159" y="75889"/>
                        <a:pt x="74820" y="74153"/>
                      </a:cubicBezTo>
                      <a:lnTo>
                        <a:pt x="77130" y="71738"/>
                      </a:lnTo>
                      <a:lnTo>
                        <a:pt x="86302" y="72015"/>
                      </a:lnTo>
                      <a:lnTo>
                        <a:pt x="86962" y="70785"/>
                      </a:lnTo>
                      <a:lnTo>
                        <a:pt x="81652" y="63285"/>
                      </a:lnTo>
                      <a:lnTo>
                        <a:pt x="82402" y="59993"/>
                      </a:lnTo>
                      <a:cubicBezTo>
                        <a:pt x="82949" y="57630"/>
                        <a:pt x="83201" y="55209"/>
                        <a:pt x="83153" y="52785"/>
                      </a:cubicBezTo>
                      <a:lnTo>
                        <a:pt x="83100" y="49478"/>
                      </a:lnTo>
                      <a:lnTo>
                        <a:pt x="89775" y="43192"/>
                      </a:lnTo>
                      <a:lnTo>
                        <a:pt x="89385" y="41895"/>
                      </a:lnTo>
                      <a:lnTo>
                        <a:pt x="80310" y="40395"/>
                      </a:lnTo>
                      <a:lnTo>
                        <a:pt x="78525" y="37523"/>
                      </a:lnTo>
                      <a:cubicBezTo>
                        <a:pt x="77260" y="35498"/>
                        <a:pt x="75748" y="33639"/>
                        <a:pt x="74025" y="31987"/>
                      </a:cubicBezTo>
                      <a:lnTo>
                        <a:pt x="71625" y="29678"/>
                      </a:lnTo>
                      <a:lnTo>
                        <a:pt x="71903" y="20453"/>
                      </a:lnTo>
                      <a:lnTo>
                        <a:pt x="70665" y="19785"/>
                      </a:lnTo>
                      <a:lnTo>
                        <a:pt x="63165" y="25035"/>
                      </a:lnTo>
                      <a:lnTo>
                        <a:pt x="59932" y="24285"/>
                      </a:lnTo>
                      <a:cubicBezTo>
                        <a:pt x="57599" y="23740"/>
                        <a:pt x="55203" y="23501"/>
                        <a:pt x="52807" y="23573"/>
                      </a:cubicBezTo>
                      <a:lnTo>
                        <a:pt x="49485" y="23640"/>
                      </a:lnTo>
                      <a:lnTo>
                        <a:pt x="43207" y="17003"/>
                      </a:lnTo>
                      <a:lnTo>
                        <a:pt x="41880" y="17407"/>
                      </a:lnTo>
                      <a:lnTo>
                        <a:pt x="40297" y="26520"/>
                      </a:lnTo>
                      <a:lnTo>
                        <a:pt x="37432" y="28297"/>
                      </a:lnTo>
                      <a:cubicBezTo>
                        <a:pt x="35389" y="29564"/>
                        <a:pt x="33508" y="31076"/>
                        <a:pt x="31830" y="32798"/>
                      </a:cubicBezTo>
                      <a:lnTo>
                        <a:pt x="29527" y="35145"/>
                      </a:lnTo>
                      <a:lnTo>
                        <a:pt x="20385" y="34875"/>
                      </a:lnTo>
                      <a:lnTo>
                        <a:pt x="19688" y="36143"/>
                      </a:lnTo>
                      <a:lnTo>
                        <a:pt x="25035" y="43643"/>
                      </a:lnTo>
                      <a:lnTo>
                        <a:pt x="24285" y="46898"/>
                      </a:lnTo>
                      <a:cubicBezTo>
                        <a:pt x="23770" y="49241"/>
                        <a:pt x="23533" y="51638"/>
                        <a:pt x="23580" y="54038"/>
                      </a:cubicBezTo>
                      <a:lnTo>
                        <a:pt x="23662" y="57375"/>
                      </a:lnTo>
                      <a:lnTo>
                        <a:pt x="16965" y="63690"/>
                      </a:lnTo>
                      <a:lnTo>
                        <a:pt x="17355" y="64980"/>
                      </a:lnTo>
                      <a:lnTo>
                        <a:pt x="26415" y="66480"/>
                      </a:lnTo>
                      <a:lnTo>
                        <a:pt x="28207" y="69323"/>
                      </a:lnTo>
                      <a:cubicBezTo>
                        <a:pt x="29476" y="71344"/>
                        <a:pt x="30988" y="73203"/>
                        <a:pt x="32708" y="74857"/>
                      </a:cubicBezTo>
                      <a:lnTo>
                        <a:pt x="35130" y="77190"/>
                      </a:lnTo>
                      <a:lnTo>
                        <a:pt x="34793" y="86475"/>
                      </a:lnTo>
                      <a:lnTo>
                        <a:pt x="35993" y="87120"/>
                      </a:lnTo>
                      <a:lnTo>
                        <a:pt x="43493" y="81870"/>
                      </a:lnTo>
                      <a:lnTo>
                        <a:pt x="46740" y="82620"/>
                      </a:lnTo>
                      <a:cubicBezTo>
                        <a:pt x="49070" y="83174"/>
                        <a:pt x="51463" y="83413"/>
                        <a:pt x="53858" y="83333"/>
                      </a:cubicBezTo>
                      <a:close/>
                    </a:path>
                  </a:pathLst>
                </a:custGeom>
                <a:solidFill>
                  <a:srgbClr val="030F3B"/>
                </a:solid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sp>
              <p:nvSpPr>
                <p:cNvPr id="47" name="Freeform: Shape 48">
                  <a:extLst>
                    <a:ext uri="{FF2B5EF4-FFF2-40B4-BE49-F238E27FC236}">
                      <a16:creationId xmlns:a16="http://schemas.microsoft.com/office/drawing/2014/main" id="{53D5506B-AE8E-5ADA-584C-372F1C02DF74}"/>
                    </a:ext>
                  </a:extLst>
                </p:cNvPr>
                <p:cNvSpPr/>
                <p:nvPr/>
              </p:nvSpPr>
              <p:spPr>
                <a:xfrm>
                  <a:off x="480170" y="2626374"/>
                  <a:ext cx="27397" cy="27393"/>
                </a:xfrm>
                <a:custGeom>
                  <a:avLst/>
                  <a:gdLst>
                    <a:gd name="connsiteX0" fmla="*/ 13666 w 27397"/>
                    <a:gd name="connsiteY0" fmla="*/ 8 h 27393"/>
                    <a:gd name="connsiteX1" fmla="*/ 9714 w 27397"/>
                    <a:gd name="connsiteY1" fmla="*/ 593 h 27393"/>
                    <a:gd name="connsiteX2" fmla="*/ 9714 w 27397"/>
                    <a:gd name="connsiteY2" fmla="*/ 593 h 27393"/>
                    <a:gd name="connsiteX3" fmla="*/ 596 w 27397"/>
                    <a:gd name="connsiteY3" fmla="*/ 17680 h 27393"/>
                    <a:gd name="connsiteX4" fmla="*/ 17683 w 27397"/>
                    <a:gd name="connsiteY4" fmla="*/ 26798 h 27393"/>
                    <a:gd name="connsiteX5" fmla="*/ 26801 w 27397"/>
                    <a:gd name="connsiteY5" fmla="*/ 9710 h 27393"/>
                    <a:gd name="connsiteX6" fmla="*/ 13674 w 27397"/>
                    <a:gd name="connsiteY6" fmla="*/ 0 h 2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97" h="27393">
                      <a:moveTo>
                        <a:pt x="13666" y="8"/>
                      </a:moveTo>
                      <a:cubicBezTo>
                        <a:pt x="12328" y="12"/>
                        <a:pt x="10996" y="209"/>
                        <a:pt x="9714" y="593"/>
                      </a:cubicBezTo>
                      <a:lnTo>
                        <a:pt x="9714" y="593"/>
                      </a:lnTo>
                      <a:cubicBezTo>
                        <a:pt x="2478" y="2793"/>
                        <a:pt x="-1604" y="10444"/>
                        <a:pt x="596" y="17680"/>
                      </a:cubicBezTo>
                      <a:cubicBezTo>
                        <a:pt x="2797" y="24916"/>
                        <a:pt x="10447" y="28998"/>
                        <a:pt x="17683" y="26798"/>
                      </a:cubicBezTo>
                      <a:cubicBezTo>
                        <a:pt x="24919" y="24597"/>
                        <a:pt x="29002" y="16946"/>
                        <a:pt x="26801" y="9710"/>
                      </a:cubicBezTo>
                      <a:cubicBezTo>
                        <a:pt x="25045" y="3934"/>
                        <a:pt x="19711" y="-11"/>
                        <a:pt x="13674" y="0"/>
                      </a:cubicBezTo>
                      <a:close/>
                    </a:path>
                  </a:pathLst>
                </a:custGeom>
                <a:solidFill>
                  <a:srgbClr val="030F3B"/>
                </a:solidFill>
                <a:ln w="7441"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D1CC"/>
                    </a:solidFill>
                    <a:effectLst/>
                    <a:uLnTx/>
                    <a:uFillTx/>
                  </a:endParaRPr>
                </a:p>
              </p:txBody>
            </p:sp>
          </p:grpSp>
        </p:grpSp>
        <p:sp>
          <p:nvSpPr>
            <p:cNvPr id="35" name="Content Placeholder 6">
              <a:extLst>
                <a:ext uri="{FF2B5EF4-FFF2-40B4-BE49-F238E27FC236}">
                  <a16:creationId xmlns:a16="http://schemas.microsoft.com/office/drawing/2014/main" id="{C2F4CDA6-76F9-500E-F37B-36FF984ED424}"/>
                </a:ext>
              </a:extLst>
            </p:cNvPr>
            <p:cNvSpPr txBox="1">
              <a:spLocks/>
            </p:cNvSpPr>
            <p:nvPr/>
          </p:nvSpPr>
          <p:spPr>
            <a:xfrm>
              <a:off x="1214121" y="2974932"/>
              <a:ext cx="3515360" cy="749362"/>
            </a:xfrm>
            <a:prstGeom prst="roundRect">
              <a:avLst/>
            </a:prstGeom>
            <a:noFill/>
            <a:ln w="19050">
              <a:solidFill>
                <a:srgbClr val="00D1CC"/>
              </a:solidFill>
            </a:ln>
          </p:spPr>
          <p:txBody>
            <a:bodyPr lIns="756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Komplexität</a:t>
              </a:r>
              <a:r>
                <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2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reduzieren</a:t>
              </a:r>
              <a:endPar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p:txBody>
        </p:sp>
        <p:sp>
          <p:nvSpPr>
            <p:cNvPr id="36" name="Rectangle 35">
              <a:extLst>
                <a:ext uri="{FF2B5EF4-FFF2-40B4-BE49-F238E27FC236}">
                  <a16:creationId xmlns:a16="http://schemas.microsoft.com/office/drawing/2014/main" id="{66FCB7C7-20B8-B4EC-7759-2F70B3C6B990}"/>
                </a:ext>
              </a:extLst>
            </p:cNvPr>
            <p:cNvSpPr/>
            <p:nvPr/>
          </p:nvSpPr>
          <p:spPr>
            <a:xfrm>
              <a:off x="4929142" y="3047316"/>
              <a:ext cx="7398770" cy="1204642"/>
            </a:xfrm>
            <a:prstGeom prst="rect">
              <a:avLst/>
            </a:prstGeom>
            <a:noFill/>
            <a:ln w="25400" cap="flat" cmpd="sng" algn="ctr">
              <a:noFill/>
              <a:prstDash val="solid"/>
            </a:ln>
            <a:effectLst/>
          </p:spPr>
          <p:txBody>
            <a:bodyPr lIns="0" tIns="0" rIns="0" bIns="0" rtlCol="0" anchor="t"/>
            <a:lstStyle/>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Verwenden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Sie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eine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verständliche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Sprache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i="0" u="none" strike="noStrike" kern="0" cap="none" spc="0" normalizeH="0" baseline="0" noProof="0" dirty="0">
                  <a:ln>
                    <a:noFill/>
                  </a:ln>
                  <a:solidFill>
                    <a:srgbClr val="030F3B"/>
                  </a:solidFill>
                  <a:effectLst/>
                  <a:uLnTx/>
                  <a:uFillTx/>
                  <a:cs typeface="Poppins" panose="00000500000000000000" pitchFamily="2" charset="0"/>
                </a:rPr>
                <a:t>und</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vermeiden</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i="0" u="none" strike="noStrike" kern="0" cap="none" spc="0" normalizeH="0" baseline="0" noProof="0" dirty="0">
                  <a:ln>
                    <a:noFill/>
                  </a:ln>
                  <a:solidFill>
                    <a:srgbClr val="030F3B"/>
                  </a:solidFill>
                  <a:effectLst/>
                  <a:uLnTx/>
                  <a:uFillTx/>
                  <a:cs typeface="Poppins" panose="00000500000000000000" pitchFamily="2" charset="0"/>
                </a:rPr>
                <a:t>Sie </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Fachjargon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3,4</a:t>
              </a:r>
            </a:p>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Verwenden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Sie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einheitliche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Sprache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und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einheitliches</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Vokabular</a:t>
              </a:r>
              <a:r>
                <a:rPr kumimoji="0" lang="en-US" sz="1100" i="0" u="none" strike="noStrike" kern="0" cap="none" spc="0" normalizeH="0" baseline="0" noProof="0" dirty="0">
                  <a:ln>
                    <a:noFill/>
                  </a:ln>
                  <a:solidFill>
                    <a:srgbClr val="030F3B"/>
                  </a:solidFill>
                  <a:effectLst/>
                  <a:uLnTx/>
                  <a:uFillTx/>
                  <a:cs typeface="Poppins" panose="00000500000000000000" pitchFamily="2" charset="0"/>
                </a:rPr>
                <a:t>,</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wenn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Sie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sich</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auf die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Stadien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und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Risiken</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von T1D beziehen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5</a:t>
              </a:r>
            </a:p>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Führen</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Sie Wissen und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Fähigkeiten</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schrittweise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ein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1</a:t>
              </a:r>
            </a:p>
          </p:txBody>
        </p:sp>
        <p:cxnSp>
          <p:nvCxnSpPr>
            <p:cNvPr id="37" name="Connettore diritto 41">
              <a:extLst>
                <a:ext uri="{FF2B5EF4-FFF2-40B4-BE49-F238E27FC236}">
                  <a16:creationId xmlns:a16="http://schemas.microsoft.com/office/drawing/2014/main" id="{DFBFEF82-B103-80DA-E5ED-BCD5A2060891}"/>
                </a:ext>
              </a:extLst>
            </p:cNvPr>
            <p:cNvCxnSpPr>
              <a:cxnSpLocks/>
            </p:cNvCxnSpPr>
            <p:nvPr/>
          </p:nvCxnSpPr>
          <p:spPr>
            <a:xfrm>
              <a:off x="1214121" y="2814920"/>
              <a:ext cx="11612879" cy="0"/>
            </a:xfrm>
            <a:prstGeom prst="line">
              <a:avLst/>
            </a:prstGeom>
            <a:noFill/>
            <a:ln w="15875" cap="flat" cmpd="sng" algn="ctr">
              <a:solidFill>
                <a:srgbClr val="00D1CC"/>
              </a:solidFill>
              <a:prstDash val="solid"/>
              <a:miter lim="800000"/>
            </a:ln>
            <a:effectLst/>
          </p:spPr>
        </p:cxnSp>
      </p:grpSp>
      <p:grpSp>
        <p:nvGrpSpPr>
          <p:cNvPr id="48" name="Group 70">
            <a:extLst>
              <a:ext uri="{FF2B5EF4-FFF2-40B4-BE49-F238E27FC236}">
                <a16:creationId xmlns:a16="http://schemas.microsoft.com/office/drawing/2014/main" id="{67B59660-12E9-0EE5-5971-C65C51FEE56F}"/>
              </a:ext>
            </a:extLst>
          </p:cNvPr>
          <p:cNvGrpSpPr/>
          <p:nvPr/>
        </p:nvGrpSpPr>
        <p:grpSpPr>
          <a:xfrm>
            <a:off x="434341" y="3315757"/>
            <a:ext cx="8700134" cy="1077779"/>
            <a:chOff x="1214121" y="4430360"/>
            <a:chExt cx="11600179" cy="1437039"/>
          </a:xfrm>
        </p:grpSpPr>
        <p:pic>
          <p:nvPicPr>
            <p:cNvPr id="49" name="Graphic 23" descr="Transfer outline">
              <a:extLst>
                <a:ext uri="{FF2B5EF4-FFF2-40B4-BE49-F238E27FC236}">
                  <a16:creationId xmlns:a16="http://schemas.microsoft.com/office/drawing/2014/main" id="{D81329CA-FA78-8519-1685-05691050B2A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13783" y="4679864"/>
              <a:ext cx="596666" cy="596666"/>
            </a:xfrm>
            <a:prstGeom prst="rect">
              <a:avLst/>
            </a:prstGeom>
          </p:spPr>
        </p:pic>
        <p:sp>
          <p:nvSpPr>
            <p:cNvPr id="50" name="Content Placeholder 6">
              <a:extLst>
                <a:ext uri="{FF2B5EF4-FFF2-40B4-BE49-F238E27FC236}">
                  <a16:creationId xmlns:a16="http://schemas.microsoft.com/office/drawing/2014/main" id="{A825FBFC-1F58-3320-E72A-67B923451E11}"/>
                </a:ext>
              </a:extLst>
            </p:cNvPr>
            <p:cNvSpPr txBox="1">
              <a:spLocks/>
            </p:cNvSpPr>
            <p:nvPr/>
          </p:nvSpPr>
          <p:spPr>
            <a:xfrm>
              <a:off x="1214121" y="4587763"/>
              <a:ext cx="3515360" cy="749362"/>
            </a:xfrm>
            <a:prstGeom prst="roundRect">
              <a:avLst/>
            </a:prstGeom>
            <a:noFill/>
            <a:ln w="19050">
              <a:solidFill>
                <a:srgbClr val="00D1CC"/>
              </a:solidFill>
            </a:ln>
          </p:spPr>
          <p:txBody>
            <a:bodyPr lIns="756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Ein </a:t>
              </a:r>
              <a:r>
                <a:rPr kumimoji="0" lang="en-US" sz="12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wechselseitiges</a:t>
              </a:r>
              <a:r>
                <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2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Gespräch</a:t>
              </a:r>
              <a:r>
                <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2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führen</a:t>
              </a:r>
              <a:endParaRPr kumimoji="0" lang="en-US" sz="12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p:txBody>
        </p:sp>
        <p:sp>
          <p:nvSpPr>
            <p:cNvPr id="51" name="Rectangle 63">
              <a:extLst>
                <a:ext uri="{FF2B5EF4-FFF2-40B4-BE49-F238E27FC236}">
                  <a16:creationId xmlns:a16="http://schemas.microsoft.com/office/drawing/2014/main" id="{6EB4B416-46E8-AC55-F6B6-5A0EE02FE208}"/>
                </a:ext>
              </a:extLst>
            </p:cNvPr>
            <p:cNvSpPr/>
            <p:nvPr/>
          </p:nvSpPr>
          <p:spPr>
            <a:xfrm>
              <a:off x="4929144" y="4660147"/>
              <a:ext cx="7192004" cy="1207252"/>
            </a:xfrm>
            <a:prstGeom prst="rect">
              <a:avLst/>
            </a:prstGeom>
            <a:noFill/>
            <a:ln w="25400" cap="flat" cmpd="sng" algn="ctr">
              <a:noFill/>
              <a:prstDash val="solid"/>
            </a:ln>
            <a:effectLst/>
          </p:spPr>
          <p:txBody>
            <a:bodyPr lIns="0" tIns="0" rIns="0" bIns="0" rtlCol="0" anchor="t"/>
            <a:lstStyle/>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Achten Sie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darauf</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aktiv</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zuzuhören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2</a:t>
              </a:r>
            </a:p>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Bitten Sie die Menschen,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wichtige</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1" i="0" u="none" strike="noStrike" kern="0" cap="none" spc="0" normalizeH="0" baseline="0" noProof="0" dirty="0" err="1">
                  <a:ln>
                    <a:noFill/>
                  </a:ln>
                  <a:solidFill>
                    <a:srgbClr val="030F3B"/>
                  </a:solidFill>
                  <a:effectLst/>
                  <a:uLnTx/>
                  <a:uFillTx/>
                  <a:cs typeface="Poppins" panose="00000500000000000000" pitchFamily="2" charset="0"/>
                </a:rPr>
                <a:t>Informationen</a:t>
              </a:r>
              <a:r>
                <a:rPr kumimoji="0" lang="en-US" sz="1100" b="1" i="0" u="none" strike="noStrike" kern="0" cap="none" spc="0" normalizeH="0" baseline="0" noProof="0" dirty="0">
                  <a:ln>
                    <a:noFill/>
                  </a:ln>
                  <a:solidFill>
                    <a:srgbClr val="030F3B"/>
                  </a:solidFill>
                  <a:effectLst/>
                  <a:uLnTx/>
                  <a:uFillTx/>
                  <a:cs typeface="Poppins" panose="00000500000000000000" pitchFamily="2" charset="0"/>
                </a:rPr>
                <a:t> zu wiederholen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4</a:t>
              </a:r>
            </a:p>
            <a:p>
              <a:pPr marL="107156" marR="0" lvl="1" indent="-107156" defTabSz="685800" eaLnBrk="1" fontAlgn="auto" latinLnBrk="0" hangingPunct="1">
                <a:lnSpc>
                  <a:spcPct val="90000"/>
                </a:lnSpc>
                <a:spcBef>
                  <a:spcPts val="600"/>
                </a:spcBef>
                <a:spcAft>
                  <a:spcPts val="0"/>
                </a:spcAft>
                <a:buClr>
                  <a:srgbClr val="030F3B"/>
                </a:buClr>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Geben Sie der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Familie</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kumimoji="0" lang="en-US" sz="1100" b="0" i="0" u="none" strike="noStrike" kern="0" cap="none" spc="0" normalizeH="0" baseline="0" noProof="0" dirty="0" err="1">
                  <a:ln>
                    <a:noFill/>
                  </a:ln>
                  <a:solidFill>
                    <a:srgbClr val="030F3B"/>
                  </a:solidFill>
                  <a:effectLst/>
                  <a:uLnTx/>
                  <a:uFillTx/>
                  <a:cs typeface="Poppins" panose="00000500000000000000" pitchFamily="2" charset="0"/>
                </a:rPr>
                <a:t>Gelegenheit</a:t>
              </a:r>
              <a:r>
                <a:rPr kumimoji="0" lang="en-US" sz="1100" b="0" i="0" u="none" strike="noStrike" kern="0" cap="none" spc="0" normalizeH="0" baseline="0" noProof="0" dirty="0">
                  <a:ln>
                    <a:noFill/>
                  </a:ln>
                  <a:solidFill>
                    <a:srgbClr val="030F3B"/>
                  </a:solidFill>
                  <a:effectLst/>
                  <a:uLnTx/>
                  <a:uFillTx/>
                  <a:cs typeface="Poppins" panose="00000500000000000000" pitchFamily="2" charset="0"/>
                </a:rPr>
                <a:t>, </a:t>
              </a:r>
              <a:r>
                <a:rPr lang="en-US" sz="1100" b="1" kern="0" dirty="0" err="1">
                  <a:solidFill>
                    <a:srgbClr val="030F3B"/>
                  </a:solidFill>
                  <a:cs typeface="Poppins" panose="00000500000000000000" pitchFamily="2" charset="0"/>
                </a:rPr>
                <a:t>Fragen</a:t>
              </a:r>
              <a:r>
                <a:rPr lang="en-US" sz="1100" b="1" kern="0" dirty="0">
                  <a:solidFill>
                    <a:srgbClr val="030F3B"/>
                  </a:solidFill>
                  <a:cs typeface="Poppins" panose="00000500000000000000" pitchFamily="2" charset="0"/>
                </a:rPr>
                <a:t> zu </a:t>
              </a:r>
              <a:r>
                <a:rPr lang="en-US" sz="1100" b="1" kern="0" dirty="0" err="1">
                  <a:solidFill>
                    <a:srgbClr val="030F3B"/>
                  </a:solidFill>
                  <a:cs typeface="Poppins" panose="00000500000000000000" pitchFamily="2" charset="0"/>
                </a:rPr>
                <a:t>stellen</a:t>
              </a:r>
              <a:r>
                <a:rPr lang="en-US" sz="1100" b="1" kern="0" dirty="0">
                  <a:solidFill>
                    <a:srgbClr val="030F3B"/>
                  </a:solidFill>
                  <a:cs typeface="Poppins" panose="00000500000000000000" pitchFamily="2" charset="0"/>
                </a:rPr>
                <a:t> und um </a:t>
              </a:r>
              <a:r>
                <a:rPr lang="en-US" sz="1100" b="1" kern="0" dirty="0" err="1">
                  <a:solidFill>
                    <a:srgbClr val="030F3B"/>
                  </a:solidFill>
                  <a:cs typeface="Poppins" panose="00000500000000000000" pitchFamily="2" charset="0"/>
                </a:rPr>
                <a:t>Klarstellung</a:t>
              </a:r>
              <a:r>
                <a:rPr lang="en-US" sz="1100" b="1" kern="0" dirty="0">
                  <a:solidFill>
                    <a:srgbClr val="030F3B"/>
                  </a:solidFill>
                  <a:cs typeface="Poppins" panose="00000500000000000000" pitchFamily="2" charset="0"/>
                </a:rPr>
                <a:t> zu bitten</a:t>
              </a:r>
              <a:r>
                <a:rPr kumimoji="0" lang="en-US" sz="1100" b="0" i="0" u="none" strike="noStrike" kern="0" cap="none" spc="0" normalizeH="0" baseline="30000" noProof="0" dirty="0">
                  <a:ln>
                    <a:noFill/>
                  </a:ln>
                  <a:solidFill>
                    <a:srgbClr val="030F3B"/>
                  </a:solidFill>
                  <a:effectLst/>
                  <a:uLnTx/>
                  <a:uFillTx/>
                  <a:cs typeface="Poppins" panose="00000500000000000000" pitchFamily="2" charset="0"/>
                </a:rPr>
                <a:t>4</a:t>
              </a:r>
            </a:p>
          </p:txBody>
        </p:sp>
        <p:cxnSp>
          <p:nvCxnSpPr>
            <p:cNvPr id="52" name="Connettore diritto 41">
              <a:extLst>
                <a:ext uri="{FF2B5EF4-FFF2-40B4-BE49-F238E27FC236}">
                  <a16:creationId xmlns:a16="http://schemas.microsoft.com/office/drawing/2014/main" id="{4C8E64C5-ADFF-1E06-2DCE-7D51DB1FCFBB}"/>
                </a:ext>
              </a:extLst>
            </p:cNvPr>
            <p:cNvCxnSpPr>
              <a:cxnSpLocks/>
            </p:cNvCxnSpPr>
            <p:nvPr/>
          </p:nvCxnSpPr>
          <p:spPr>
            <a:xfrm>
              <a:off x="1214121" y="4430360"/>
              <a:ext cx="11600179" cy="0"/>
            </a:xfrm>
            <a:prstGeom prst="line">
              <a:avLst/>
            </a:prstGeom>
            <a:noFill/>
            <a:ln w="15875" cap="flat" cmpd="sng" algn="ctr">
              <a:solidFill>
                <a:srgbClr val="00D1CC"/>
              </a:solidFill>
              <a:prstDash val="solid"/>
              <a:miter lim="800000"/>
            </a:ln>
            <a:effectLst/>
          </p:spPr>
        </p:cxnSp>
      </p:grpSp>
    </p:spTree>
    <p:extLst>
      <p:ext uri="{BB962C8B-B14F-4D97-AF65-F5344CB8AC3E}">
        <p14:creationId xmlns:p14="http://schemas.microsoft.com/office/powerpoint/2010/main" val="368017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1000"/>
                                        <p:tgtEl>
                                          <p:spTgt spid="33"/>
                                        </p:tgtEl>
                                      </p:cBhvr>
                                    </p:animEffect>
                                    <p:anim calcmode="lin" valueType="num">
                                      <p:cBhvr>
                                        <p:cTn id="15" dur="1000" fill="hold"/>
                                        <p:tgtEl>
                                          <p:spTgt spid="33"/>
                                        </p:tgtEl>
                                        <p:attrNameLst>
                                          <p:attrName>ppt_x</p:attrName>
                                        </p:attrNameLst>
                                      </p:cBhvr>
                                      <p:tavLst>
                                        <p:tav tm="0">
                                          <p:val>
                                            <p:strVal val="#ppt_x"/>
                                          </p:val>
                                        </p:tav>
                                        <p:tav tm="100000">
                                          <p:val>
                                            <p:strVal val="#ppt_x"/>
                                          </p:val>
                                        </p:tav>
                                      </p:tavLst>
                                    </p:anim>
                                    <p:anim calcmode="lin" valueType="num">
                                      <p:cBhvr>
                                        <p:cTn id="1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1000"/>
                                        <p:tgtEl>
                                          <p:spTgt spid="48"/>
                                        </p:tgtEl>
                                      </p:cBhvr>
                                    </p:animEffect>
                                    <p:anim calcmode="lin" valueType="num">
                                      <p:cBhvr>
                                        <p:cTn id="22" dur="1000" fill="hold"/>
                                        <p:tgtEl>
                                          <p:spTgt spid="48"/>
                                        </p:tgtEl>
                                        <p:attrNameLst>
                                          <p:attrName>ppt_x</p:attrName>
                                        </p:attrNameLst>
                                      </p:cBhvr>
                                      <p:tavLst>
                                        <p:tav tm="0">
                                          <p:val>
                                            <p:strVal val="#ppt_x"/>
                                          </p:val>
                                        </p:tav>
                                        <p:tav tm="100000">
                                          <p:val>
                                            <p:strVal val="#ppt_x"/>
                                          </p:val>
                                        </p:tav>
                                      </p:tavLst>
                                    </p:anim>
                                    <p:anim calcmode="lin" valueType="num">
                                      <p:cBhvr>
                                        <p:cTn id="23"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7E401-38F0-B471-7E6C-F82AF1B39D8C}"/>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05396828-FA9D-6022-5F2B-8992ECFE55DB}"/>
              </a:ext>
            </a:extLst>
          </p:cNvPr>
          <p:cNvSpPr txBox="1">
            <a:spLocks/>
          </p:cNvSpPr>
          <p:nvPr/>
        </p:nvSpPr>
        <p:spPr>
          <a:xfrm>
            <a:off x="314409"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Bei positivem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IAk</a:t>
            </a:r>
            <a:r>
              <a:rPr kumimoji="0" lang="de-DE" sz="2000" b="1" i="0" u="none" strike="noStrike" kern="1200" cap="none" spc="0" normalizeH="0" baseline="0" noProof="0" dirty="0">
                <a:ln>
                  <a:noFill/>
                </a:ln>
                <a:solidFill>
                  <a:srgbClr val="7030A0"/>
                </a:solidFill>
                <a:effectLst/>
                <a:uLnTx/>
                <a:uFillTx/>
                <a:latin typeface="Verdana"/>
                <a:ea typeface="+mn-ea"/>
                <a:cs typeface="+mn-cs"/>
              </a:rPr>
              <a:t>-Status ist eine Bestätigung anhand einer zweiten Probe erforderlich</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4EC7E29F-A419-E048-2B9D-44FABAE949BB}"/>
              </a:ext>
            </a:extLst>
          </p:cNvPr>
          <p:cNvSpPr txBox="1">
            <a:spLocks/>
          </p:cNvSpPr>
          <p:nvPr/>
        </p:nvSpPr>
        <p:spPr>
          <a:xfrm>
            <a:off x="415922" y="4770634"/>
            <a:ext cx="8368510"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DKA: Diabetische Ketoazidose; IAk: Inselautoantikörper;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Phillip M </a:t>
            </a:r>
            <a:r>
              <a:rPr lang="de-DE" sz="600" i="1" dirty="0">
                <a:solidFill>
                  <a:srgbClr val="404040"/>
                </a:solidFill>
                <a:latin typeface="+mn-lt"/>
                <a:ea typeface="Arial"/>
                <a:cs typeface="Arial"/>
              </a:rPr>
              <a:t>et al. Diabetes Care </a:t>
            </a:r>
            <a:r>
              <a:rPr lang="de-DE" sz="600" dirty="0">
                <a:solidFill>
                  <a:srgbClr val="404040"/>
                </a:solidFill>
                <a:latin typeface="+mn-lt"/>
                <a:ea typeface="Arial"/>
                <a:cs typeface="Arial"/>
              </a:rPr>
              <a:t>2024; 47: 1276–98.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24" name="Segnaposto contenuto 42">
            <a:extLst>
              <a:ext uri="{FF2B5EF4-FFF2-40B4-BE49-F238E27FC236}">
                <a16:creationId xmlns:a16="http://schemas.microsoft.com/office/drawing/2014/main" id="{F3F44BA0-1559-22DC-4960-AC7B065F371E}"/>
              </a:ext>
            </a:extLst>
          </p:cNvPr>
          <p:cNvSpPr txBox="1">
            <a:spLocks/>
          </p:cNvSpPr>
          <p:nvPr/>
        </p:nvSpPr>
        <p:spPr>
          <a:xfrm>
            <a:off x="1016794" y="2189272"/>
            <a:ext cx="3612356" cy="1276350"/>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1" kern="1200">
                <a:solidFill>
                  <a:schemeClr val="tx2"/>
                </a:solidFill>
                <a:latin typeface="Poppins" panose="00000500000000000000" pitchFamily="2" charset="0"/>
                <a:ea typeface="+mn-ea"/>
                <a:cs typeface="Poppins" panose="00000500000000000000" pitchFamily="2" charset="0"/>
              </a:defRPr>
            </a:lvl1pPr>
            <a:lvl2pPr marL="107156" indent="-107156" algn="l" defTabSz="685800" rtl="0" eaLnBrk="1" latinLnBrk="0" hangingPunct="1">
              <a:lnSpc>
                <a:spcPct val="90000"/>
              </a:lnSpc>
              <a:spcBef>
                <a:spcPts val="9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105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12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Singulär</a:t>
            </a:r>
            <a:r>
              <a:rPr kumimoji="0" lang="en-US" sz="12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2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positiver</a:t>
            </a:r>
            <a:r>
              <a:rPr kumimoji="0" lang="en-US" sz="12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IAk</a:t>
            </a:r>
            <a:r>
              <a:rPr kumimoji="0" lang="en-US" sz="1200" b="0" i="0" u="none" strike="noStrike" kern="1200" cap="none" spc="0" normalizeH="0" baseline="30000" noProof="0" dirty="0">
                <a:ln>
                  <a:noFill/>
                </a:ln>
                <a:solidFill>
                  <a:srgbClr val="030F3B"/>
                </a:solidFill>
                <a:effectLst/>
                <a:uLnTx/>
                <a:uFillTx/>
                <a:latin typeface="+mn-lt"/>
                <a:ea typeface="+mn-ea"/>
                <a:cs typeface="Poppins" panose="00000500000000000000" pitchFamily="2" charset="0"/>
              </a:rPr>
              <a:t>1</a:t>
            </a:r>
          </a:p>
          <a:p>
            <a:pPr marL="107156" marR="0" lvl="1" indent="-107156" algn="l" defTabSz="685800" rtl="0" eaLnBrk="1" fontAlgn="auto" latinLnBrk="0" hangingPunct="1">
              <a:lnSpc>
                <a:spcPct val="90000"/>
              </a:lnSpc>
              <a:spcBef>
                <a:spcPts val="9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Regelmäßige</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Neubewertung</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der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Autoantikörper</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Stoffwechselüberwachung</a:t>
            </a:r>
            <a:endPar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a:p>
            <a:pPr marL="107156" marR="0" lvl="1" indent="-107156" algn="l" defTabSz="685800" rtl="0" eaLnBrk="1" fontAlgn="auto" latinLnBrk="0" hangingPunct="1">
              <a:lnSpc>
                <a:spcPct val="90000"/>
              </a:lnSpc>
              <a:spcBef>
                <a:spcPts val="9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Schulung</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anbieten</a:t>
            </a:r>
            <a:endPar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a:p>
            <a:pPr marL="107156" marR="0" lvl="1" indent="-107156" algn="l" defTabSz="685800" rtl="0" eaLnBrk="1" fontAlgn="auto" latinLnBrk="0" hangingPunct="1">
              <a:lnSpc>
                <a:spcPct val="90000"/>
              </a:lnSpc>
              <a:spcBef>
                <a:spcPts val="9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Psychosoziale</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Bewertung</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Unterstützung</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bereitstellen</a:t>
            </a:r>
            <a:endPar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endParaRPr>
          </a:p>
        </p:txBody>
      </p:sp>
      <p:pic>
        <p:nvPicPr>
          <p:cNvPr id="25" name="Graphic 12" descr="CheckList with solid fill">
            <a:extLst>
              <a:ext uri="{FF2B5EF4-FFF2-40B4-BE49-F238E27FC236}">
                <a16:creationId xmlns:a16="http://schemas.microsoft.com/office/drawing/2014/main" id="{96BF5B97-297F-922D-6936-A2393C1DFA0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8613" y="1753938"/>
            <a:ext cx="499666" cy="499666"/>
          </a:xfrm>
          <a:prstGeom prst="rect">
            <a:avLst/>
          </a:prstGeom>
        </p:spPr>
      </p:pic>
      <p:grpSp>
        <p:nvGrpSpPr>
          <p:cNvPr id="26" name="Gruppo 61">
            <a:extLst>
              <a:ext uri="{FF2B5EF4-FFF2-40B4-BE49-F238E27FC236}">
                <a16:creationId xmlns:a16="http://schemas.microsoft.com/office/drawing/2014/main" id="{EB2EAF3B-DD8B-CE60-0B8E-35DF34D71930}"/>
              </a:ext>
            </a:extLst>
          </p:cNvPr>
          <p:cNvGrpSpPr/>
          <p:nvPr/>
        </p:nvGrpSpPr>
        <p:grpSpPr>
          <a:xfrm>
            <a:off x="365523" y="4067175"/>
            <a:ext cx="8418909" cy="552078"/>
            <a:chOff x="487364" y="5422900"/>
            <a:chExt cx="11225212" cy="736104"/>
          </a:xfrm>
        </p:grpSpPr>
        <p:sp>
          <p:nvSpPr>
            <p:cNvPr id="27" name="Content Placeholder 6">
              <a:extLst>
                <a:ext uri="{FF2B5EF4-FFF2-40B4-BE49-F238E27FC236}">
                  <a16:creationId xmlns:a16="http://schemas.microsoft.com/office/drawing/2014/main" id="{8DF50E64-0810-BFDA-231E-55AF58AA6D09}"/>
                </a:ext>
              </a:extLst>
            </p:cNvPr>
            <p:cNvSpPr txBox="1">
              <a:spLocks/>
            </p:cNvSpPr>
            <p:nvPr/>
          </p:nvSpPr>
          <p:spPr>
            <a:xfrm>
              <a:off x="487364" y="5422900"/>
              <a:ext cx="11225212" cy="736104"/>
            </a:xfrm>
            <a:prstGeom prst="roundRect">
              <a:avLst/>
            </a:prstGeom>
            <a:solidFill>
              <a:srgbClr val="030F3B"/>
            </a:solidFill>
            <a:ln w="19050">
              <a:noFill/>
            </a:ln>
          </p:spPr>
          <p:txBody>
            <a:bodyPr lIns="648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685800" rtl="0" eaLnBrk="1" fontAlgn="auto" latinLnBrk="0" hangingPunct="1">
                <a:lnSpc>
                  <a:spcPct val="90000"/>
                </a:lnSpc>
                <a:spcBef>
                  <a:spcPts val="2700"/>
                </a:spcBef>
                <a:spcAft>
                  <a:spcPts val="1800"/>
                </a:spcAft>
                <a:buClrTx/>
                <a:buSzTx/>
                <a:buFont typeface="Arial" panose="020B0604020202020204" pitchFamily="34" charset="0"/>
                <a:buNone/>
                <a:tabLst/>
                <a:defRPr/>
              </a:pPr>
              <a:r>
                <a:rPr kumimoji="0" lang="en-US" sz="1300" b="1" i="0" u="none" strike="noStrike" kern="1200" cap="none" spc="0" normalizeH="0" baseline="30000" noProof="0" dirty="0">
                  <a:ln>
                    <a:noFill/>
                  </a:ln>
                  <a:solidFill>
                    <a:srgbClr val="FFFFFF"/>
                  </a:solidFill>
                  <a:effectLst/>
                  <a:uLnTx/>
                  <a:uFillTx/>
                  <a:latin typeface="+mn-lt"/>
                  <a:ea typeface="+mn-ea"/>
                  <a:cs typeface="Poppins" panose="00000500000000000000" pitchFamily="2" charset="0"/>
                </a:rPr>
                <a:t>* </a:t>
              </a:r>
              <a:r>
                <a:rPr kumimoji="0" lang="en-US" sz="1300" b="1"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Die “Zweier-Regel”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sollte</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angewendet</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werden</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d. h.,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Bestätigung</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des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Vorhandenseins</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von </a:t>
              </a:r>
              <a:r>
                <a:rPr kumimoji="0" lang="en-US" sz="1300" b="1"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zwei</a:t>
              </a:r>
              <a:r>
                <a:rPr kumimoji="0" lang="en-US" sz="1300" b="1"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a:t>
              </a:r>
              <a:r>
                <a:rPr kumimoji="0" lang="en-US" sz="1300" b="1"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verschiedenen</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IAk</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in </a:t>
              </a:r>
              <a:r>
                <a:rPr kumimoji="0" lang="en-US" sz="1300" b="1"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zwei</a:t>
              </a:r>
              <a:r>
                <a:rPr kumimoji="0" lang="en-US" sz="1300" b="1"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Tests </a:t>
              </a:r>
              <a:r>
                <a:rPr kumimoji="0" lang="en-US" sz="1300" b="0"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aus</a:t>
              </a:r>
              <a:r>
                <a:rPr kumimoji="0" lang="en-US" sz="1300" b="0"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a:t>
              </a:r>
              <a:r>
                <a:rPr kumimoji="0" lang="en-US" sz="1300" b="1"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zwei</a:t>
              </a:r>
              <a:r>
                <a:rPr kumimoji="0" lang="en-US" sz="1300" b="1"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a:t>
              </a:r>
              <a:r>
                <a:rPr kumimoji="0" lang="en-US" sz="1300" b="1" i="0" u="none" strike="noStrike" kern="1200" cap="none" spc="0" normalizeH="0" baseline="0" noProof="0" dirty="0" err="1">
                  <a:ln>
                    <a:noFill/>
                  </a:ln>
                  <a:solidFill>
                    <a:srgbClr val="FFFFFF"/>
                  </a:solidFill>
                  <a:effectLst/>
                  <a:uLnTx/>
                  <a:uFillTx/>
                  <a:latin typeface="+mn-lt"/>
                  <a:ea typeface="+mn-ea"/>
                  <a:cs typeface="Poppins" panose="00000500000000000000" pitchFamily="2" charset="0"/>
                </a:rPr>
                <a:t>separaten</a:t>
              </a:r>
              <a:r>
                <a:rPr kumimoji="0" lang="en-US" sz="1300" b="1" i="0" u="none" strike="noStrike" kern="1200" cap="none" spc="0" normalizeH="0" baseline="0" noProof="0" dirty="0">
                  <a:ln>
                    <a:noFill/>
                  </a:ln>
                  <a:solidFill>
                    <a:srgbClr val="FFFFFF"/>
                  </a:solidFill>
                  <a:effectLst/>
                  <a:uLnTx/>
                  <a:uFillTx/>
                  <a:latin typeface="+mn-lt"/>
                  <a:ea typeface="+mn-ea"/>
                  <a:cs typeface="Poppins" panose="00000500000000000000" pitchFamily="2" charset="0"/>
                </a:rPr>
                <a:t> Proben</a:t>
              </a:r>
              <a:r>
                <a:rPr kumimoji="0" lang="en-US" sz="1300" b="0" i="0" u="none" strike="noStrike" kern="1200" cap="none" spc="0" normalizeH="0" baseline="30000" noProof="0" dirty="0">
                  <a:ln>
                    <a:noFill/>
                  </a:ln>
                  <a:solidFill>
                    <a:srgbClr val="FFFFFF"/>
                  </a:solidFill>
                  <a:effectLst/>
                  <a:uLnTx/>
                  <a:uFillTx/>
                  <a:latin typeface="+mn-lt"/>
                  <a:ea typeface="+mn-ea"/>
                  <a:cs typeface="Poppins" panose="00000500000000000000" pitchFamily="2" charset="0"/>
                </a:rPr>
                <a:t>1</a:t>
              </a:r>
            </a:p>
          </p:txBody>
        </p:sp>
        <p:pic>
          <p:nvPicPr>
            <p:cNvPr id="28" name="Graphic 22" descr="Test tubes outline">
              <a:extLst>
                <a:ext uri="{FF2B5EF4-FFF2-40B4-BE49-F238E27FC236}">
                  <a16:creationId xmlns:a16="http://schemas.microsoft.com/office/drawing/2014/main" id="{EDCB6EB5-49C7-D46A-411E-A54DB61B2D0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6410" y="5500479"/>
              <a:ext cx="576440" cy="576440"/>
            </a:xfrm>
            <a:prstGeom prst="rect">
              <a:avLst/>
            </a:prstGeom>
          </p:spPr>
        </p:pic>
      </p:grpSp>
      <p:grpSp>
        <p:nvGrpSpPr>
          <p:cNvPr id="53" name="Gruppo 60">
            <a:extLst>
              <a:ext uri="{FF2B5EF4-FFF2-40B4-BE49-F238E27FC236}">
                <a16:creationId xmlns:a16="http://schemas.microsoft.com/office/drawing/2014/main" id="{D7DA3BD3-8F30-1F91-69CE-D6C59647C9BF}"/>
              </a:ext>
            </a:extLst>
          </p:cNvPr>
          <p:cNvGrpSpPr/>
          <p:nvPr/>
        </p:nvGrpSpPr>
        <p:grpSpPr>
          <a:xfrm>
            <a:off x="365523" y="1077243"/>
            <a:ext cx="8418909" cy="552078"/>
            <a:chOff x="487364" y="1321616"/>
            <a:chExt cx="11225212" cy="736104"/>
          </a:xfrm>
        </p:grpSpPr>
        <p:sp>
          <p:nvSpPr>
            <p:cNvPr id="54" name="Content Placeholder 6">
              <a:extLst>
                <a:ext uri="{FF2B5EF4-FFF2-40B4-BE49-F238E27FC236}">
                  <a16:creationId xmlns:a16="http://schemas.microsoft.com/office/drawing/2014/main" id="{02F23C3D-A8B6-3939-3291-68BA73909042}"/>
                </a:ext>
              </a:extLst>
            </p:cNvPr>
            <p:cNvSpPr txBox="1">
              <a:spLocks/>
            </p:cNvSpPr>
            <p:nvPr/>
          </p:nvSpPr>
          <p:spPr>
            <a:xfrm>
              <a:off x="487364" y="1321616"/>
              <a:ext cx="11225212" cy="736104"/>
            </a:xfrm>
            <a:prstGeom prst="roundRect">
              <a:avLst/>
            </a:prstGeom>
            <a:noFill/>
            <a:ln w="19050">
              <a:solidFill>
                <a:srgbClr val="030F3B"/>
              </a:solidFill>
            </a:ln>
          </p:spPr>
          <p:txBody>
            <a:bodyPr lIns="648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685800" rtl="0" eaLnBrk="1" fontAlgn="auto" latinLnBrk="0" hangingPunct="1">
                <a:lnSpc>
                  <a:spcPct val="90000"/>
                </a:lnSpc>
                <a:spcBef>
                  <a:spcPts val="2700"/>
                </a:spcBef>
                <a:spcAft>
                  <a:spcPts val="1800"/>
                </a:spcAft>
                <a:buClrTx/>
                <a:buSzTx/>
                <a:buFont typeface="Arial" panose="020B0604020202020204" pitchFamily="34" charset="0"/>
                <a:buNone/>
                <a:tabLst/>
                <a:defRPr/>
              </a:pP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Ein</a:t>
              </a:r>
              <a:r>
                <a:rPr kumimoji="0" lang="en-US" sz="14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1"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Bestätigungstest</a:t>
              </a:r>
              <a:r>
                <a:rPr kumimoji="0" lang="en-US" sz="14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wird</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nach</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einem</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ersten</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positiven</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4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Testergebnis</a:t>
              </a:r>
              <a:r>
                <a:rPr kumimoji="0" lang="en-US" sz="14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empfohlen</a:t>
              </a:r>
              <a:r>
                <a:rPr kumimoji="0" lang="en-US" sz="1400" b="0" i="0" u="none" strike="noStrike" kern="1200" cap="none" spc="0" normalizeH="0" baseline="30000" noProof="0" dirty="0">
                  <a:ln>
                    <a:noFill/>
                  </a:ln>
                  <a:solidFill>
                    <a:srgbClr val="030F3B"/>
                  </a:solidFill>
                  <a:effectLst/>
                  <a:uLnTx/>
                  <a:uFillTx/>
                  <a:latin typeface="+mn-lt"/>
                  <a:ea typeface="+mn-ea"/>
                  <a:cs typeface="Poppins" panose="00000500000000000000" pitchFamily="2" charset="0"/>
                </a:rPr>
                <a:t>1</a:t>
              </a:r>
            </a:p>
          </p:txBody>
        </p:sp>
        <p:pic>
          <p:nvPicPr>
            <p:cNvPr id="55" name="Graphic 22" descr="Test tubes outline">
              <a:extLst>
                <a:ext uri="{FF2B5EF4-FFF2-40B4-BE49-F238E27FC236}">
                  <a16:creationId xmlns:a16="http://schemas.microsoft.com/office/drawing/2014/main" id="{964E0774-686F-94C7-C53F-B454002FDF1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36410" y="1399195"/>
              <a:ext cx="576440" cy="576440"/>
            </a:xfrm>
            <a:prstGeom prst="rect">
              <a:avLst/>
            </a:prstGeom>
          </p:spPr>
        </p:pic>
      </p:grpSp>
      <p:sp>
        <p:nvSpPr>
          <p:cNvPr id="56" name="Segnaposto contenuto 42">
            <a:extLst>
              <a:ext uri="{FF2B5EF4-FFF2-40B4-BE49-F238E27FC236}">
                <a16:creationId xmlns:a16="http://schemas.microsoft.com/office/drawing/2014/main" id="{F14A9098-FCC8-9C4F-EFC7-B50C8A18B851}"/>
              </a:ext>
            </a:extLst>
          </p:cNvPr>
          <p:cNvSpPr txBox="1">
            <a:spLocks/>
          </p:cNvSpPr>
          <p:nvPr/>
        </p:nvSpPr>
        <p:spPr>
          <a:xfrm>
            <a:off x="5143501" y="2189272"/>
            <a:ext cx="3612356" cy="1276350"/>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1200" b="1"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2 positive IAk</a:t>
            </a:r>
            <a:r>
              <a:rPr kumimoji="0" lang="en-US" sz="1200" b="0" i="0" u="none" strike="noStrike" kern="1200" cap="none" spc="0" normalizeH="0" baseline="30000" noProof="0" dirty="0">
                <a:ln>
                  <a:noFill/>
                </a:ln>
                <a:solidFill>
                  <a:srgbClr val="030F3B"/>
                </a:solidFill>
                <a:effectLst/>
                <a:uLnTx/>
                <a:uFillTx/>
                <a:latin typeface="+mn-lt"/>
                <a:ea typeface="+mn-ea"/>
                <a:cs typeface="Poppins" panose="00000500000000000000" pitchFamily="2" charset="0"/>
              </a:rPr>
              <a:t>1,</a:t>
            </a:r>
            <a:r>
              <a:rPr kumimoji="0" lang="en-US" sz="1200" b="0" i="0" u="none" strike="noStrike" kern="1200" cap="none" spc="0" normalizeH="0" noProof="0" dirty="0">
                <a:ln>
                  <a:noFill/>
                </a:ln>
                <a:solidFill>
                  <a:srgbClr val="030F3B"/>
                </a:solidFill>
                <a:effectLst/>
                <a:uLnTx/>
                <a:uFillTx/>
                <a:latin typeface="+mn-lt"/>
                <a:ea typeface="+mn-ea"/>
                <a:cs typeface="Poppins" panose="00000500000000000000" pitchFamily="2" charset="0"/>
              </a:rPr>
              <a:t>*</a:t>
            </a:r>
          </a:p>
          <a:p>
            <a:pPr marL="107156" marR="0" lvl="1" indent="-107156" algn="l" defTabSz="685800" rtl="0" eaLnBrk="1" fontAlgn="auto" latinLnBrk="0" hangingPunct="1">
              <a:lnSpc>
                <a:spcPct val="90000"/>
              </a:lnSpc>
              <a:spcBef>
                <a:spcPts val="9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Diagnose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Stadieneinteilung</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des T1D-Frühstadiums</a:t>
            </a:r>
          </a:p>
          <a:p>
            <a:pPr marL="107156" marR="0" lvl="1" indent="-107156" algn="l" defTabSz="685800" rtl="0" eaLnBrk="1" fontAlgn="auto" latinLnBrk="0" hangingPunct="1">
              <a:lnSpc>
                <a:spcPct val="90000"/>
              </a:lnSpc>
              <a:spcBef>
                <a:spcPts val="9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Beginn</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des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Stoffwechsel-Monitorings</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im</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Labor und zu Hause)</a:t>
            </a:r>
          </a:p>
          <a:p>
            <a:pPr marL="107156" marR="0" lvl="1" indent="-107156" algn="l" defTabSz="685800" rtl="0" eaLnBrk="1" fontAlgn="auto" latinLnBrk="0" hangingPunct="1">
              <a:lnSpc>
                <a:spcPct val="90000"/>
              </a:lnSpc>
              <a:spcBef>
                <a:spcPts val="9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Aufklärung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zur</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Verringerung</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des DKA-</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Risikos</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bei</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Diagnose der </a:t>
            </a:r>
            <a:r>
              <a:rPr kumimoji="0" lang="en-US" sz="1100" b="0" i="0" u="none" strike="noStrike" kern="1200" cap="none" spc="0" normalizeH="0" baseline="0" noProof="0" dirty="0" err="1">
                <a:ln>
                  <a:noFill/>
                </a:ln>
                <a:solidFill>
                  <a:srgbClr val="030F3B"/>
                </a:solidFill>
                <a:effectLst/>
                <a:uLnTx/>
                <a:uFillTx/>
                <a:latin typeface="+mn-lt"/>
                <a:ea typeface="+mn-ea"/>
                <a:cs typeface="Poppins" panose="00000500000000000000" pitchFamily="2" charset="0"/>
              </a:rPr>
              <a:t>klinischen</a:t>
            </a:r>
            <a:r>
              <a:rPr kumimoji="0" lang="en-US" sz="1100" b="0" i="0" u="none" strike="noStrike" kern="1200" cap="none" spc="0" normalizeH="0" baseline="0" noProof="0" dirty="0">
                <a:ln>
                  <a:noFill/>
                </a:ln>
                <a:solidFill>
                  <a:srgbClr val="030F3B"/>
                </a:solidFill>
                <a:effectLst/>
                <a:uLnTx/>
                <a:uFillTx/>
                <a:latin typeface="+mn-lt"/>
                <a:ea typeface="+mn-ea"/>
                <a:cs typeface="Poppins" panose="00000500000000000000" pitchFamily="2" charset="0"/>
              </a:rPr>
              <a:t> Manifestation</a:t>
            </a:r>
          </a:p>
        </p:txBody>
      </p:sp>
      <p:sp>
        <p:nvSpPr>
          <p:cNvPr id="57" name="Segnaposto contenuto 42">
            <a:extLst>
              <a:ext uri="{FF2B5EF4-FFF2-40B4-BE49-F238E27FC236}">
                <a16:creationId xmlns:a16="http://schemas.microsoft.com/office/drawing/2014/main" id="{1E65D277-64F0-65BF-D22F-2810A15D2233}"/>
              </a:ext>
            </a:extLst>
          </p:cNvPr>
          <p:cNvSpPr txBox="1">
            <a:spLocks/>
          </p:cNvSpPr>
          <p:nvPr/>
        </p:nvSpPr>
        <p:spPr>
          <a:xfrm>
            <a:off x="845344" y="1743623"/>
            <a:ext cx="7708106" cy="312420"/>
          </a:xfrm>
          <a:prstGeom prst="rect">
            <a:avLst/>
          </a:prstGeom>
        </p:spPr>
        <p:txBody>
          <a:bodyPr vert="horz" lIns="0" tIns="0" rIns="0" bIns="0" rtlCol="0" anchor="b">
            <a:noAutofit/>
          </a:bodyPr>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1200" b="1" i="0" u="none" strike="noStrike" kern="1200" cap="none" spc="0" normalizeH="0" baseline="0" noProof="0" dirty="0">
                <a:ln>
                  <a:noFill/>
                </a:ln>
                <a:solidFill>
                  <a:srgbClr val="119693"/>
                </a:solidFill>
                <a:effectLst/>
                <a:uLnTx/>
                <a:uFillTx/>
                <a:latin typeface="+mn-lt"/>
                <a:ea typeface="+mn-ea"/>
                <a:cs typeface="Poppins" panose="00000500000000000000" pitchFamily="2" charset="0"/>
              </a:rPr>
              <a:t>NACH BESTÄTIGUNG:</a:t>
            </a:r>
          </a:p>
        </p:txBody>
      </p:sp>
      <p:cxnSp>
        <p:nvCxnSpPr>
          <p:cNvPr id="58" name="Connettore diritto 48">
            <a:extLst>
              <a:ext uri="{FF2B5EF4-FFF2-40B4-BE49-F238E27FC236}">
                <a16:creationId xmlns:a16="http://schemas.microsoft.com/office/drawing/2014/main" id="{28A12782-DFA9-53F2-8058-E9E54475BA7D}"/>
              </a:ext>
            </a:extLst>
          </p:cNvPr>
          <p:cNvCxnSpPr/>
          <p:nvPr/>
        </p:nvCxnSpPr>
        <p:spPr>
          <a:xfrm>
            <a:off x="762000" y="2070194"/>
            <a:ext cx="7829550" cy="0"/>
          </a:xfrm>
          <a:prstGeom prst="line">
            <a:avLst/>
          </a:prstGeom>
          <a:noFill/>
          <a:ln w="12700" cap="flat" cmpd="sng" algn="ctr">
            <a:solidFill>
              <a:srgbClr val="00D1CC"/>
            </a:solidFill>
            <a:prstDash val="solid"/>
            <a:miter lim="800000"/>
          </a:ln>
          <a:effectLst/>
        </p:spPr>
      </p:cxnSp>
      <p:grpSp>
        <p:nvGrpSpPr>
          <p:cNvPr id="59" name="Gruppo 58">
            <a:extLst>
              <a:ext uri="{FF2B5EF4-FFF2-40B4-BE49-F238E27FC236}">
                <a16:creationId xmlns:a16="http://schemas.microsoft.com/office/drawing/2014/main" id="{B03FBF86-6BFA-FB0E-8AC7-EDB55CC38D74}"/>
              </a:ext>
            </a:extLst>
          </p:cNvPr>
          <p:cNvGrpSpPr/>
          <p:nvPr/>
        </p:nvGrpSpPr>
        <p:grpSpPr>
          <a:xfrm>
            <a:off x="4048952" y="2170229"/>
            <a:ext cx="466431" cy="467172"/>
            <a:chOff x="5319787" y="2649251"/>
            <a:chExt cx="621908" cy="622896"/>
          </a:xfrm>
        </p:grpSpPr>
        <p:sp>
          <p:nvSpPr>
            <p:cNvPr id="60" name="Oval 11">
              <a:extLst>
                <a:ext uri="{FF2B5EF4-FFF2-40B4-BE49-F238E27FC236}">
                  <a16:creationId xmlns:a16="http://schemas.microsoft.com/office/drawing/2014/main" id="{FC360092-A02B-3A79-F85B-65B7DB196627}"/>
                </a:ext>
              </a:extLst>
            </p:cNvPr>
            <p:cNvSpPr/>
            <p:nvPr/>
          </p:nvSpPr>
          <p:spPr>
            <a:xfrm>
              <a:off x="5319787" y="2649251"/>
              <a:ext cx="621908" cy="622896"/>
            </a:xfrm>
            <a:prstGeom prst="ellipse">
              <a:avLst/>
            </a:prstGeom>
            <a:noFill/>
            <a:ln w="19050" cap="flat" cmpd="sng" algn="ctr">
              <a:solidFill>
                <a:srgbClr val="00D1CC"/>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sp>
          <p:nvSpPr>
            <p:cNvPr id="61" name="Figura a mano libera: forma 103">
              <a:extLst>
                <a:ext uri="{FF2B5EF4-FFF2-40B4-BE49-F238E27FC236}">
                  <a16:creationId xmlns:a16="http://schemas.microsoft.com/office/drawing/2014/main" id="{B325514F-B9CC-64C1-AEF0-7A6D1D5F6F10}"/>
                </a:ext>
              </a:extLst>
            </p:cNvPr>
            <p:cNvSpPr/>
            <p:nvPr/>
          </p:nvSpPr>
          <p:spPr>
            <a:xfrm rot="15775613">
              <a:off x="5481615" y="2856942"/>
              <a:ext cx="272326" cy="250083"/>
            </a:xfrm>
            <a:custGeom>
              <a:avLst/>
              <a:gdLst>
                <a:gd name="connsiteX0" fmla="*/ 344360 w 353448"/>
                <a:gd name="connsiteY0" fmla="*/ 324579 h 324578"/>
                <a:gd name="connsiteX1" fmla="*/ 157739 w 353448"/>
                <a:gd name="connsiteY1" fmla="*/ 244041 h 324578"/>
                <a:gd name="connsiteX2" fmla="*/ 38044 w 353448"/>
                <a:gd name="connsiteY2" fmla="*/ 278004 h 324578"/>
                <a:gd name="connsiteX3" fmla="*/ 1689 w 353448"/>
                <a:gd name="connsiteY3" fmla="*/ 248323 h 324578"/>
                <a:gd name="connsiteX4" fmla="*/ 18875 w 353448"/>
                <a:gd name="connsiteY4" fmla="*/ 203426 h 324578"/>
                <a:gd name="connsiteX5" fmla="*/ 137358 w 353448"/>
                <a:gd name="connsiteY5" fmla="*/ 169869 h 324578"/>
                <a:gd name="connsiteX6" fmla="*/ 137358 w 353448"/>
                <a:gd name="connsiteY6" fmla="*/ 169869 h 324578"/>
                <a:gd name="connsiteX7" fmla="*/ 261130 w 353448"/>
                <a:gd name="connsiteY7" fmla="*/ 0 h 324578"/>
                <a:gd name="connsiteX8" fmla="*/ 267960 w 353448"/>
                <a:gd name="connsiteY8" fmla="*/ 9026 h 324578"/>
                <a:gd name="connsiteX9" fmla="*/ 269943 w 353448"/>
                <a:gd name="connsiteY9" fmla="*/ 37260 h 324578"/>
                <a:gd name="connsiteX10" fmla="*/ 290985 w 353448"/>
                <a:gd name="connsiteY10" fmla="*/ 38996 h 324578"/>
                <a:gd name="connsiteX11" fmla="*/ 300129 w 353448"/>
                <a:gd name="connsiteY11" fmla="*/ 50972 h 324578"/>
                <a:gd name="connsiteX12" fmla="*/ 196793 w 353448"/>
                <a:gd name="connsiteY12" fmla="*/ 192433 h 324578"/>
                <a:gd name="connsiteX13" fmla="*/ 353449 w 353448"/>
                <a:gd name="connsiteY13" fmla="*/ 260357 h 324578"/>
                <a:gd name="connsiteX14" fmla="*/ 351851 w 353448"/>
                <a:gd name="connsiteY14" fmla="*/ 271929 h 324578"/>
                <a:gd name="connsiteX15" fmla="*/ 334500 w 353448"/>
                <a:gd name="connsiteY15" fmla="*/ 284541 h 324578"/>
                <a:gd name="connsiteX16" fmla="*/ 346508 w 353448"/>
                <a:gd name="connsiteY16" fmla="*/ 309883 h 32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3448" h="324578">
                  <a:moveTo>
                    <a:pt x="344360" y="324579"/>
                  </a:moveTo>
                  <a:lnTo>
                    <a:pt x="157739" y="244041"/>
                  </a:lnTo>
                  <a:lnTo>
                    <a:pt x="38044" y="278004"/>
                  </a:lnTo>
                  <a:cubicBezTo>
                    <a:pt x="23282" y="282169"/>
                    <a:pt x="7032" y="268920"/>
                    <a:pt x="1689" y="248323"/>
                  </a:cubicBezTo>
                  <a:cubicBezTo>
                    <a:pt x="-3654" y="227726"/>
                    <a:pt x="4113" y="207823"/>
                    <a:pt x="18875" y="203426"/>
                  </a:cubicBezTo>
                  <a:lnTo>
                    <a:pt x="137358" y="169869"/>
                  </a:lnTo>
                  <a:lnTo>
                    <a:pt x="137358" y="169869"/>
                  </a:lnTo>
                  <a:lnTo>
                    <a:pt x="261130" y="0"/>
                  </a:lnTo>
                  <a:lnTo>
                    <a:pt x="267960" y="9026"/>
                  </a:lnTo>
                  <a:cubicBezTo>
                    <a:pt x="262760" y="17903"/>
                    <a:pt x="263558" y="29281"/>
                    <a:pt x="269943" y="37260"/>
                  </a:cubicBezTo>
                  <a:cubicBezTo>
                    <a:pt x="276223" y="45534"/>
                    <a:pt x="285642" y="46286"/>
                    <a:pt x="290985" y="38996"/>
                  </a:cubicBezTo>
                  <a:lnTo>
                    <a:pt x="300129" y="50972"/>
                  </a:lnTo>
                  <a:lnTo>
                    <a:pt x="196793" y="192433"/>
                  </a:lnTo>
                  <a:lnTo>
                    <a:pt x="353449" y="260357"/>
                  </a:lnTo>
                  <a:lnTo>
                    <a:pt x="351851" y="271929"/>
                  </a:lnTo>
                  <a:cubicBezTo>
                    <a:pt x="343754" y="268399"/>
                    <a:pt x="335933" y="274069"/>
                    <a:pt x="334500" y="284541"/>
                  </a:cubicBezTo>
                  <a:cubicBezTo>
                    <a:pt x="332905" y="294821"/>
                    <a:pt x="337739" y="305022"/>
                    <a:pt x="346508" y="309883"/>
                  </a:cubicBezTo>
                  <a:close/>
                </a:path>
              </a:pathLst>
            </a:custGeom>
            <a:solidFill>
              <a:srgbClr val="00D1CC"/>
            </a:solidFill>
            <a:ln w="1905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nvGrpSpPr>
          <p:cNvPr id="62" name="Gruppo 59">
            <a:extLst>
              <a:ext uri="{FF2B5EF4-FFF2-40B4-BE49-F238E27FC236}">
                <a16:creationId xmlns:a16="http://schemas.microsoft.com/office/drawing/2014/main" id="{46EB96B9-3C45-53FC-1572-276ECF57BDC3}"/>
              </a:ext>
            </a:extLst>
          </p:cNvPr>
          <p:cNvGrpSpPr/>
          <p:nvPr/>
        </p:nvGrpSpPr>
        <p:grpSpPr>
          <a:xfrm>
            <a:off x="8097497" y="2170229"/>
            <a:ext cx="466431" cy="467172"/>
            <a:chOff x="10587112" y="2649251"/>
            <a:chExt cx="621908" cy="622896"/>
          </a:xfrm>
        </p:grpSpPr>
        <p:sp>
          <p:nvSpPr>
            <p:cNvPr id="63" name="Oval 11">
              <a:extLst>
                <a:ext uri="{FF2B5EF4-FFF2-40B4-BE49-F238E27FC236}">
                  <a16:creationId xmlns:a16="http://schemas.microsoft.com/office/drawing/2014/main" id="{DA108114-8B69-6A08-6A76-F25858D2709F}"/>
                </a:ext>
              </a:extLst>
            </p:cNvPr>
            <p:cNvSpPr/>
            <p:nvPr/>
          </p:nvSpPr>
          <p:spPr>
            <a:xfrm>
              <a:off x="10587112" y="2649251"/>
              <a:ext cx="621908" cy="622896"/>
            </a:xfrm>
            <a:prstGeom prst="ellipse">
              <a:avLst/>
            </a:prstGeom>
            <a:noFill/>
            <a:ln w="19050" cap="flat" cmpd="sng" algn="ctr">
              <a:solidFill>
                <a:srgbClr val="00D1CC"/>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grpSp>
          <p:nvGrpSpPr>
            <p:cNvPr id="448" name="Gruppo 57">
              <a:extLst>
                <a:ext uri="{FF2B5EF4-FFF2-40B4-BE49-F238E27FC236}">
                  <a16:creationId xmlns:a16="http://schemas.microsoft.com/office/drawing/2014/main" id="{C250FF28-73A5-5E25-C93C-03CDB0476FE8}"/>
                </a:ext>
              </a:extLst>
            </p:cNvPr>
            <p:cNvGrpSpPr/>
            <p:nvPr/>
          </p:nvGrpSpPr>
          <p:grpSpPr>
            <a:xfrm>
              <a:off x="10647179" y="2749407"/>
              <a:ext cx="447284" cy="432685"/>
              <a:chOff x="10647179" y="2734167"/>
              <a:chExt cx="447284" cy="432685"/>
            </a:xfrm>
          </p:grpSpPr>
          <p:sp>
            <p:nvSpPr>
              <p:cNvPr id="449" name="Figura a mano libera: forma 103">
                <a:extLst>
                  <a:ext uri="{FF2B5EF4-FFF2-40B4-BE49-F238E27FC236}">
                    <a16:creationId xmlns:a16="http://schemas.microsoft.com/office/drawing/2014/main" id="{71A9EE6F-38FF-F2B1-BEB0-AAE4AF4EFDB6}"/>
                  </a:ext>
                </a:extLst>
              </p:cNvPr>
              <p:cNvSpPr/>
              <p:nvPr/>
            </p:nvSpPr>
            <p:spPr>
              <a:xfrm rot="15775613">
                <a:off x="10636058" y="2905647"/>
                <a:ext cx="272326" cy="250083"/>
              </a:xfrm>
              <a:custGeom>
                <a:avLst/>
                <a:gdLst>
                  <a:gd name="connsiteX0" fmla="*/ 344360 w 353448"/>
                  <a:gd name="connsiteY0" fmla="*/ 324579 h 324578"/>
                  <a:gd name="connsiteX1" fmla="*/ 157739 w 353448"/>
                  <a:gd name="connsiteY1" fmla="*/ 244041 h 324578"/>
                  <a:gd name="connsiteX2" fmla="*/ 38044 w 353448"/>
                  <a:gd name="connsiteY2" fmla="*/ 278004 h 324578"/>
                  <a:gd name="connsiteX3" fmla="*/ 1689 w 353448"/>
                  <a:gd name="connsiteY3" fmla="*/ 248323 h 324578"/>
                  <a:gd name="connsiteX4" fmla="*/ 18875 w 353448"/>
                  <a:gd name="connsiteY4" fmla="*/ 203426 h 324578"/>
                  <a:gd name="connsiteX5" fmla="*/ 137358 w 353448"/>
                  <a:gd name="connsiteY5" fmla="*/ 169869 h 324578"/>
                  <a:gd name="connsiteX6" fmla="*/ 137358 w 353448"/>
                  <a:gd name="connsiteY6" fmla="*/ 169869 h 324578"/>
                  <a:gd name="connsiteX7" fmla="*/ 261130 w 353448"/>
                  <a:gd name="connsiteY7" fmla="*/ 0 h 324578"/>
                  <a:gd name="connsiteX8" fmla="*/ 267960 w 353448"/>
                  <a:gd name="connsiteY8" fmla="*/ 9026 h 324578"/>
                  <a:gd name="connsiteX9" fmla="*/ 269943 w 353448"/>
                  <a:gd name="connsiteY9" fmla="*/ 37260 h 324578"/>
                  <a:gd name="connsiteX10" fmla="*/ 290985 w 353448"/>
                  <a:gd name="connsiteY10" fmla="*/ 38996 h 324578"/>
                  <a:gd name="connsiteX11" fmla="*/ 300129 w 353448"/>
                  <a:gd name="connsiteY11" fmla="*/ 50972 h 324578"/>
                  <a:gd name="connsiteX12" fmla="*/ 196793 w 353448"/>
                  <a:gd name="connsiteY12" fmla="*/ 192433 h 324578"/>
                  <a:gd name="connsiteX13" fmla="*/ 353449 w 353448"/>
                  <a:gd name="connsiteY13" fmla="*/ 260357 h 324578"/>
                  <a:gd name="connsiteX14" fmla="*/ 351851 w 353448"/>
                  <a:gd name="connsiteY14" fmla="*/ 271929 h 324578"/>
                  <a:gd name="connsiteX15" fmla="*/ 334500 w 353448"/>
                  <a:gd name="connsiteY15" fmla="*/ 284541 h 324578"/>
                  <a:gd name="connsiteX16" fmla="*/ 346508 w 353448"/>
                  <a:gd name="connsiteY16" fmla="*/ 309883 h 32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3448" h="324578">
                    <a:moveTo>
                      <a:pt x="344360" y="324579"/>
                    </a:moveTo>
                    <a:lnTo>
                      <a:pt x="157739" y="244041"/>
                    </a:lnTo>
                    <a:lnTo>
                      <a:pt x="38044" y="278004"/>
                    </a:lnTo>
                    <a:cubicBezTo>
                      <a:pt x="23282" y="282169"/>
                      <a:pt x="7032" y="268920"/>
                      <a:pt x="1689" y="248323"/>
                    </a:cubicBezTo>
                    <a:cubicBezTo>
                      <a:pt x="-3654" y="227726"/>
                      <a:pt x="4113" y="207823"/>
                      <a:pt x="18875" y="203426"/>
                    </a:cubicBezTo>
                    <a:lnTo>
                      <a:pt x="137358" y="169869"/>
                    </a:lnTo>
                    <a:lnTo>
                      <a:pt x="137358" y="169869"/>
                    </a:lnTo>
                    <a:lnTo>
                      <a:pt x="261130" y="0"/>
                    </a:lnTo>
                    <a:lnTo>
                      <a:pt x="267960" y="9026"/>
                    </a:lnTo>
                    <a:cubicBezTo>
                      <a:pt x="262760" y="17903"/>
                      <a:pt x="263558" y="29281"/>
                      <a:pt x="269943" y="37260"/>
                    </a:cubicBezTo>
                    <a:cubicBezTo>
                      <a:pt x="276223" y="45534"/>
                      <a:pt x="285642" y="46286"/>
                      <a:pt x="290985" y="38996"/>
                    </a:cubicBezTo>
                    <a:lnTo>
                      <a:pt x="300129" y="50972"/>
                    </a:lnTo>
                    <a:lnTo>
                      <a:pt x="196793" y="192433"/>
                    </a:lnTo>
                    <a:lnTo>
                      <a:pt x="353449" y="260357"/>
                    </a:lnTo>
                    <a:lnTo>
                      <a:pt x="351851" y="271929"/>
                    </a:lnTo>
                    <a:cubicBezTo>
                      <a:pt x="343754" y="268399"/>
                      <a:pt x="335933" y="274069"/>
                      <a:pt x="334500" y="284541"/>
                    </a:cubicBezTo>
                    <a:cubicBezTo>
                      <a:pt x="332905" y="294821"/>
                      <a:pt x="337739" y="305022"/>
                      <a:pt x="346508" y="309883"/>
                    </a:cubicBezTo>
                    <a:close/>
                  </a:path>
                </a:pathLst>
              </a:custGeom>
              <a:solidFill>
                <a:srgbClr val="00D1CC"/>
              </a:solidFill>
              <a:ln w="1905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50" name="Figura a mano libera: forma 104">
                <a:extLst>
                  <a:ext uri="{FF2B5EF4-FFF2-40B4-BE49-F238E27FC236}">
                    <a16:creationId xmlns:a16="http://schemas.microsoft.com/office/drawing/2014/main" id="{3B67F426-0DFA-7F82-83D7-F7835C3A3DD0}"/>
                  </a:ext>
                </a:extLst>
              </p:cNvPr>
              <p:cNvSpPr/>
              <p:nvPr/>
            </p:nvSpPr>
            <p:spPr>
              <a:xfrm rot="18790483">
                <a:off x="10833259" y="2745288"/>
                <a:ext cx="272326" cy="250083"/>
              </a:xfrm>
              <a:custGeom>
                <a:avLst/>
                <a:gdLst>
                  <a:gd name="connsiteX0" fmla="*/ 344360 w 353448"/>
                  <a:gd name="connsiteY0" fmla="*/ 324579 h 324578"/>
                  <a:gd name="connsiteX1" fmla="*/ 157739 w 353448"/>
                  <a:gd name="connsiteY1" fmla="*/ 244041 h 324578"/>
                  <a:gd name="connsiteX2" fmla="*/ 38044 w 353448"/>
                  <a:gd name="connsiteY2" fmla="*/ 278004 h 324578"/>
                  <a:gd name="connsiteX3" fmla="*/ 1689 w 353448"/>
                  <a:gd name="connsiteY3" fmla="*/ 248323 h 324578"/>
                  <a:gd name="connsiteX4" fmla="*/ 18875 w 353448"/>
                  <a:gd name="connsiteY4" fmla="*/ 203426 h 324578"/>
                  <a:gd name="connsiteX5" fmla="*/ 137358 w 353448"/>
                  <a:gd name="connsiteY5" fmla="*/ 169869 h 324578"/>
                  <a:gd name="connsiteX6" fmla="*/ 137358 w 353448"/>
                  <a:gd name="connsiteY6" fmla="*/ 169869 h 324578"/>
                  <a:gd name="connsiteX7" fmla="*/ 261130 w 353448"/>
                  <a:gd name="connsiteY7" fmla="*/ 0 h 324578"/>
                  <a:gd name="connsiteX8" fmla="*/ 267960 w 353448"/>
                  <a:gd name="connsiteY8" fmla="*/ 9026 h 324578"/>
                  <a:gd name="connsiteX9" fmla="*/ 269943 w 353448"/>
                  <a:gd name="connsiteY9" fmla="*/ 37260 h 324578"/>
                  <a:gd name="connsiteX10" fmla="*/ 290985 w 353448"/>
                  <a:gd name="connsiteY10" fmla="*/ 38996 h 324578"/>
                  <a:gd name="connsiteX11" fmla="*/ 300129 w 353448"/>
                  <a:gd name="connsiteY11" fmla="*/ 50972 h 324578"/>
                  <a:gd name="connsiteX12" fmla="*/ 196793 w 353448"/>
                  <a:gd name="connsiteY12" fmla="*/ 192433 h 324578"/>
                  <a:gd name="connsiteX13" fmla="*/ 353449 w 353448"/>
                  <a:gd name="connsiteY13" fmla="*/ 260357 h 324578"/>
                  <a:gd name="connsiteX14" fmla="*/ 351851 w 353448"/>
                  <a:gd name="connsiteY14" fmla="*/ 271929 h 324578"/>
                  <a:gd name="connsiteX15" fmla="*/ 334500 w 353448"/>
                  <a:gd name="connsiteY15" fmla="*/ 284541 h 324578"/>
                  <a:gd name="connsiteX16" fmla="*/ 346508 w 353448"/>
                  <a:gd name="connsiteY16" fmla="*/ 309883 h 32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3448" h="324578">
                    <a:moveTo>
                      <a:pt x="344360" y="324579"/>
                    </a:moveTo>
                    <a:lnTo>
                      <a:pt x="157739" y="244041"/>
                    </a:lnTo>
                    <a:lnTo>
                      <a:pt x="38044" y="278004"/>
                    </a:lnTo>
                    <a:cubicBezTo>
                      <a:pt x="23282" y="282169"/>
                      <a:pt x="7032" y="268920"/>
                      <a:pt x="1689" y="248323"/>
                    </a:cubicBezTo>
                    <a:cubicBezTo>
                      <a:pt x="-3654" y="227726"/>
                      <a:pt x="4113" y="207823"/>
                      <a:pt x="18875" y="203426"/>
                    </a:cubicBezTo>
                    <a:lnTo>
                      <a:pt x="137358" y="169869"/>
                    </a:lnTo>
                    <a:lnTo>
                      <a:pt x="137358" y="169869"/>
                    </a:lnTo>
                    <a:lnTo>
                      <a:pt x="261130" y="0"/>
                    </a:lnTo>
                    <a:lnTo>
                      <a:pt x="267960" y="9026"/>
                    </a:lnTo>
                    <a:cubicBezTo>
                      <a:pt x="262760" y="17903"/>
                      <a:pt x="263558" y="29281"/>
                      <a:pt x="269943" y="37260"/>
                    </a:cubicBezTo>
                    <a:cubicBezTo>
                      <a:pt x="276223" y="45534"/>
                      <a:pt x="285642" y="46286"/>
                      <a:pt x="290985" y="38996"/>
                    </a:cubicBezTo>
                    <a:lnTo>
                      <a:pt x="300129" y="50972"/>
                    </a:lnTo>
                    <a:lnTo>
                      <a:pt x="196793" y="192433"/>
                    </a:lnTo>
                    <a:lnTo>
                      <a:pt x="353449" y="260357"/>
                    </a:lnTo>
                    <a:lnTo>
                      <a:pt x="351851" y="271929"/>
                    </a:lnTo>
                    <a:cubicBezTo>
                      <a:pt x="343754" y="268399"/>
                      <a:pt x="335933" y="274069"/>
                      <a:pt x="334500" y="284541"/>
                    </a:cubicBezTo>
                    <a:cubicBezTo>
                      <a:pt x="332905" y="294821"/>
                      <a:pt x="337739" y="305022"/>
                      <a:pt x="346508" y="309883"/>
                    </a:cubicBezTo>
                    <a:close/>
                  </a:path>
                </a:pathLst>
              </a:custGeom>
              <a:solidFill>
                <a:srgbClr val="00D1CC"/>
              </a:solidFill>
              <a:ln w="1905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spTree>
    <p:extLst>
      <p:ext uri="{BB962C8B-B14F-4D97-AF65-F5344CB8AC3E}">
        <p14:creationId xmlns:p14="http://schemas.microsoft.com/office/powerpoint/2010/main" val="3629071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707DB-9210-E0BD-30A6-B6ECC0A639EF}"/>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26EB9C41-5F43-B09B-3E5D-7E3C664A2748}"/>
              </a:ext>
            </a:extLst>
          </p:cNvPr>
          <p:cNvSpPr txBox="1">
            <a:spLocks/>
          </p:cNvSpPr>
          <p:nvPr/>
        </p:nvSpPr>
        <p:spPr>
          <a:xfrm>
            <a:off x="314408"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Negative Testergebnisse schließen künftige Autoimmunität nicht aus</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3B90A709-CB16-A014-C51B-AE04D7E09821}"/>
              </a:ext>
            </a:extLst>
          </p:cNvPr>
          <p:cNvSpPr txBox="1">
            <a:spLocks/>
          </p:cNvSpPr>
          <p:nvPr/>
        </p:nvSpPr>
        <p:spPr>
          <a:xfrm>
            <a:off x="415922" y="4770634"/>
            <a:ext cx="8366128"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Moore DJ </a:t>
            </a:r>
            <a:r>
              <a:rPr lang="de-DE" sz="600" i="1" dirty="0">
                <a:solidFill>
                  <a:srgbClr val="404040"/>
                </a:solidFill>
                <a:latin typeface="+mn-lt"/>
                <a:ea typeface="Arial"/>
                <a:cs typeface="Arial"/>
              </a:rPr>
              <a:t>et al. </a:t>
            </a:r>
            <a:r>
              <a:rPr lang="de-DE" sz="600" i="1" dirty="0" err="1">
                <a:solidFill>
                  <a:srgbClr val="404040"/>
                </a:solidFill>
                <a:latin typeface="+mn-lt"/>
                <a:ea typeface="Arial"/>
                <a:cs typeface="Arial"/>
              </a:rPr>
              <a:t>Int</a:t>
            </a:r>
            <a:r>
              <a:rPr lang="de-DE" sz="600" i="1" dirty="0">
                <a:solidFill>
                  <a:srgbClr val="404040"/>
                </a:solidFill>
                <a:latin typeface="+mn-lt"/>
                <a:ea typeface="Arial"/>
                <a:cs typeface="Arial"/>
              </a:rPr>
              <a:t> J Med </a:t>
            </a:r>
            <a:r>
              <a:rPr lang="de-DE" sz="600" dirty="0">
                <a:solidFill>
                  <a:srgbClr val="404040"/>
                </a:solidFill>
                <a:latin typeface="+mn-lt"/>
                <a:ea typeface="Arial"/>
                <a:cs typeface="Arial"/>
              </a:rPr>
              <a:t>2024; 17: 3003–14.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1" name="Segnaposto testo 27">
            <a:extLst>
              <a:ext uri="{FF2B5EF4-FFF2-40B4-BE49-F238E27FC236}">
                <a16:creationId xmlns:a16="http://schemas.microsoft.com/office/drawing/2014/main" id="{78598388-1DEA-6D1E-0D52-2AB5887C26FE}"/>
              </a:ext>
            </a:extLst>
          </p:cNvPr>
          <p:cNvSpPr txBox="1">
            <a:spLocks/>
          </p:cNvSpPr>
          <p:nvPr/>
        </p:nvSpPr>
        <p:spPr>
          <a:xfrm>
            <a:off x="404060" y="900590"/>
            <a:ext cx="8370369"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de-DE" sz="1100" dirty="0">
                <a:solidFill>
                  <a:srgbClr val="119693"/>
                </a:solidFill>
                <a:latin typeface="+mn-lt"/>
              </a:rPr>
              <a:t>Ein negatives Testergebnis weist auf ein begrenztes unmittelbares Risiko für eine Progression zu T1D hin;		 dennoch wird eine erneute Untersuchung empfohlen</a:t>
            </a:r>
            <a:endParaRPr kumimoji="0" lang="en-US" sz="1100" b="0" i="1" u="none" strike="noStrike" kern="1200" cap="none" spc="0" normalizeH="0" baseline="0" noProof="0" dirty="0">
              <a:ln>
                <a:noFill/>
              </a:ln>
              <a:solidFill>
                <a:srgbClr val="119693"/>
              </a:solidFill>
              <a:effectLst/>
              <a:uLnTx/>
              <a:uFillTx/>
              <a:latin typeface="+mn-lt"/>
            </a:endParaRPr>
          </a:p>
        </p:txBody>
      </p:sp>
      <p:grpSp>
        <p:nvGrpSpPr>
          <p:cNvPr id="42" name="Gruppo 66">
            <a:extLst>
              <a:ext uri="{FF2B5EF4-FFF2-40B4-BE49-F238E27FC236}">
                <a16:creationId xmlns:a16="http://schemas.microsoft.com/office/drawing/2014/main" id="{58AC6195-A440-F2B1-6E89-94DB32F0773E}"/>
              </a:ext>
            </a:extLst>
          </p:cNvPr>
          <p:cNvGrpSpPr/>
          <p:nvPr/>
        </p:nvGrpSpPr>
        <p:grpSpPr>
          <a:xfrm>
            <a:off x="379056" y="1387464"/>
            <a:ext cx="8402994" cy="526491"/>
            <a:chOff x="505408" y="1878704"/>
            <a:chExt cx="11203992" cy="701988"/>
          </a:xfrm>
        </p:grpSpPr>
        <p:sp>
          <p:nvSpPr>
            <p:cNvPr id="43" name="TextBox 5">
              <a:extLst>
                <a:ext uri="{FF2B5EF4-FFF2-40B4-BE49-F238E27FC236}">
                  <a16:creationId xmlns:a16="http://schemas.microsoft.com/office/drawing/2014/main" id="{AE20BA99-511F-5BCF-3A3F-57F8FE85D10F}"/>
                </a:ext>
              </a:extLst>
            </p:cNvPr>
            <p:cNvSpPr txBox="1"/>
            <p:nvPr/>
          </p:nvSpPr>
          <p:spPr>
            <a:xfrm>
              <a:off x="1423572" y="1878704"/>
              <a:ext cx="9561928" cy="517064"/>
            </a:xfrm>
            <a:prstGeom prst="rect">
              <a:avLst/>
            </a:prstGeom>
            <a:noFill/>
          </p:spPr>
          <p:txBody>
            <a:bodyPr wrap="square" lIns="0" tIns="0" rIns="0" bIns="0" rtlCol="0" anchor="b">
              <a:spAutoFit/>
            </a:bodyPr>
            <a:lstStyle/>
            <a:p>
              <a:pPr lvl="0" defTabSz="685800">
                <a:lnSpc>
                  <a:spcPct val="90000"/>
                </a:lnSpc>
                <a:spcBef>
                  <a:spcPts val="750"/>
                </a:spcBef>
              </a:pPr>
              <a:r>
                <a:rPr lang="de-DE" sz="1400" kern="0" dirty="0">
                  <a:solidFill>
                    <a:srgbClr val="030F3B"/>
                  </a:solidFill>
                  <a:cs typeface="Poppins" pitchFamily="2" charset="77"/>
                </a:rPr>
                <a:t>Wenn die Erstuntersuchung im Alter von 2-6 Jahren erfolgt ist, sollte eine </a:t>
              </a:r>
              <a:r>
                <a:rPr lang="de-DE" sz="1400" b="1" kern="0" dirty="0">
                  <a:solidFill>
                    <a:srgbClr val="030F3B"/>
                  </a:solidFill>
                  <a:cs typeface="Poppins" pitchFamily="2" charset="77"/>
                </a:rPr>
                <a:t>erneute Untersuchung im Alter von 10 Jahren</a:t>
              </a:r>
              <a:r>
                <a:rPr lang="de-DE" sz="1400" kern="0" dirty="0">
                  <a:solidFill>
                    <a:srgbClr val="030F3B"/>
                  </a:solidFill>
                  <a:cs typeface="Poppins" pitchFamily="2" charset="77"/>
                </a:rPr>
                <a:t> durchgeführt werden</a:t>
              </a:r>
              <a:endParaRPr kumimoji="0" lang="en-US" sz="1400" b="1" i="0" u="none" strike="noStrike" kern="0" cap="none" spc="0" normalizeH="0" baseline="0" noProof="0" dirty="0">
                <a:ln>
                  <a:noFill/>
                </a:ln>
                <a:solidFill>
                  <a:srgbClr val="030F3B"/>
                </a:solidFill>
                <a:effectLst/>
                <a:uLnTx/>
                <a:uFillTx/>
                <a:cs typeface="Poppins" pitchFamily="2" charset="77"/>
              </a:endParaRPr>
            </a:p>
          </p:txBody>
        </p:sp>
        <p:cxnSp>
          <p:nvCxnSpPr>
            <p:cNvPr id="44" name="Straight Connector 26">
              <a:extLst>
                <a:ext uri="{FF2B5EF4-FFF2-40B4-BE49-F238E27FC236}">
                  <a16:creationId xmlns:a16="http://schemas.microsoft.com/office/drawing/2014/main" id="{1A6A3CC9-F584-678F-5409-F32DC7AA6C45}"/>
                </a:ext>
              </a:extLst>
            </p:cNvPr>
            <p:cNvCxnSpPr>
              <a:cxnSpLocks/>
            </p:cNvCxnSpPr>
            <p:nvPr/>
          </p:nvCxnSpPr>
          <p:spPr>
            <a:xfrm>
              <a:off x="1227396" y="2435906"/>
              <a:ext cx="10482004" cy="0"/>
            </a:xfrm>
            <a:prstGeom prst="line">
              <a:avLst/>
            </a:prstGeom>
            <a:noFill/>
            <a:ln w="12700" cap="flat" cmpd="sng" algn="ctr">
              <a:solidFill>
                <a:srgbClr val="00D1CC"/>
              </a:solidFill>
              <a:prstDash val="solid"/>
              <a:miter lim="800000"/>
              <a:tailEnd type="oval"/>
            </a:ln>
            <a:effectLst/>
          </p:spPr>
        </p:cxnSp>
        <p:grpSp>
          <p:nvGrpSpPr>
            <p:cNvPr id="45" name="Gruppo 61">
              <a:extLst>
                <a:ext uri="{FF2B5EF4-FFF2-40B4-BE49-F238E27FC236}">
                  <a16:creationId xmlns:a16="http://schemas.microsoft.com/office/drawing/2014/main" id="{59515E8D-BDEF-ABAA-918F-22F0046BB369}"/>
                </a:ext>
              </a:extLst>
            </p:cNvPr>
            <p:cNvGrpSpPr/>
            <p:nvPr/>
          </p:nvGrpSpPr>
          <p:grpSpPr>
            <a:xfrm>
              <a:off x="505408" y="1905000"/>
              <a:ext cx="675692" cy="675692"/>
              <a:chOff x="457200" y="1856792"/>
              <a:chExt cx="723900" cy="723900"/>
            </a:xfrm>
          </p:grpSpPr>
          <p:pic>
            <p:nvPicPr>
              <p:cNvPr id="46" name="Graphic 19" descr="Child with balloon outline">
                <a:extLst>
                  <a:ext uri="{FF2B5EF4-FFF2-40B4-BE49-F238E27FC236}">
                    <a16:creationId xmlns:a16="http://schemas.microsoft.com/office/drawing/2014/main" id="{17950DEA-AEE2-E786-29CE-5B3611600B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9025" y="1935978"/>
                <a:ext cx="540000" cy="540000"/>
              </a:xfrm>
              <a:prstGeom prst="rect">
                <a:avLst/>
              </a:prstGeom>
            </p:spPr>
          </p:pic>
          <p:sp>
            <p:nvSpPr>
              <p:cNvPr id="47" name="Ovale 23">
                <a:extLst>
                  <a:ext uri="{FF2B5EF4-FFF2-40B4-BE49-F238E27FC236}">
                    <a16:creationId xmlns:a16="http://schemas.microsoft.com/office/drawing/2014/main" id="{0C535588-EAB5-A64F-01B7-E1D9D354A5FE}"/>
                  </a:ext>
                </a:extLst>
              </p:cNvPr>
              <p:cNvSpPr>
                <a:spLocks noChangeAspect="1"/>
              </p:cNvSpPr>
              <p:nvPr/>
            </p:nvSpPr>
            <p:spPr>
              <a:xfrm>
                <a:off x="457200" y="1856792"/>
                <a:ext cx="723900" cy="723900"/>
              </a:xfrm>
              <a:prstGeom prst="ellipse">
                <a:avLst/>
              </a:prstGeom>
              <a:noFill/>
              <a:ln w="19050" cap="flat" cmpd="sng" algn="ctr">
                <a:solidFill>
                  <a:srgbClr val="00D1CC"/>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a:ln>
                    <a:noFill/>
                  </a:ln>
                  <a:solidFill>
                    <a:srgbClr val="00D1CC"/>
                  </a:solidFill>
                  <a:effectLst/>
                  <a:uLnTx/>
                  <a:uFillTx/>
                  <a:ea typeface="+mn-ea"/>
                  <a:cs typeface="+mn-cs"/>
                </a:endParaRPr>
              </a:p>
            </p:txBody>
          </p:sp>
        </p:grpSp>
      </p:grpSp>
      <p:grpSp>
        <p:nvGrpSpPr>
          <p:cNvPr id="48" name="Gruppo 67">
            <a:extLst>
              <a:ext uri="{FF2B5EF4-FFF2-40B4-BE49-F238E27FC236}">
                <a16:creationId xmlns:a16="http://schemas.microsoft.com/office/drawing/2014/main" id="{68FB955B-DB37-D840-CCDB-CC06DB9596F4}"/>
              </a:ext>
            </a:extLst>
          </p:cNvPr>
          <p:cNvGrpSpPr/>
          <p:nvPr/>
        </p:nvGrpSpPr>
        <p:grpSpPr>
          <a:xfrm>
            <a:off x="379056" y="2071555"/>
            <a:ext cx="8402994" cy="506769"/>
            <a:chOff x="505408" y="2781300"/>
            <a:chExt cx="11203992" cy="675692"/>
          </a:xfrm>
        </p:grpSpPr>
        <p:sp>
          <p:nvSpPr>
            <p:cNvPr id="49" name="TextBox 5">
              <a:extLst>
                <a:ext uri="{FF2B5EF4-FFF2-40B4-BE49-F238E27FC236}">
                  <a16:creationId xmlns:a16="http://schemas.microsoft.com/office/drawing/2014/main" id="{A7A5674E-B97C-A778-FA95-A3A0DAA5D6CE}"/>
                </a:ext>
              </a:extLst>
            </p:cNvPr>
            <p:cNvSpPr txBox="1"/>
            <p:nvPr/>
          </p:nvSpPr>
          <p:spPr>
            <a:xfrm>
              <a:off x="1423572" y="3013536"/>
              <a:ext cx="9561928" cy="258532"/>
            </a:xfrm>
            <a:prstGeom prst="rect">
              <a:avLst/>
            </a:prstGeom>
            <a:noFill/>
          </p:spPr>
          <p:txBody>
            <a:bodyPr wrap="square" lIns="0" tIns="0" rIns="0" bIns="0" rtlCol="0" anchor="b">
              <a:spAutoFit/>
            </a:bodyPr>
            <a:lstStyle/>
            <a:p>
              <a:pPr lvl="0" defTabSz="685800">
                <a:lnSpc>
                  <a:spcPct val="90000"/>
                </a:lnSpc>
                <a:spcBef>
                  <a:spcPts val="750"/>
                </a:spcBef>
              </a:pPr>
              <a:r>
                <a:rPr lang="de-DE" sz="1400" kern="0" dirty="0">
                  <a:solidFill>
                    <a:srgbClr val="030F3B"/>
                  </a:solidFill>
                  <a:cs typeface="Poppins" pitchFamily="2" charset="77"/>
                </a:rPr>
                <a:t>Von da an </a:t>
              </a:r>
              <a:r>
                <a:rPr lang="de-DE" sz="1400" b="1" kern="0" dirty="0">
                  <a:solidFill>
                    <a:srgbClr val="030F3B"/>
                  </a:solidFill>
                  <a:cs typeface="Poppins" pitchFamily="2" charset="77"/>
                </a:rPr>
                <a:t>alle 3 Jahre erneut untersuchen</a:t>
              </a:r>
              <a:r>
                <a:rPr lang="de-DE" sz="1400" kern="0" dirty="0">
                  <a:solidFill>
                    <a:srgbClr val="030F3B"/>
                  </a:solidFill>
                  <a:cs typeface="Poppins" pitchFamily="2" charset="77"/>
                </a:rPr>
                <a:t> bis zum Alter von 18 Jahren</a:t>
              </a:r>
              <a:endParaRPr kumimoji="0" lang="en-US" sz="1400" b="0" i="0" u="none" strike="noStrike" kern="0" cap="none" spc="0" normalizeH="0" baseline="0" noProof="0" dirty="0">
                <a:ln>
                  <a:noFill/>
                </a:ln>
                <a:solidFill>
                  <a:srgbClr val="030F3B"/>
                </a:solidFill>
                <a:effectLst/>
                <a:uLnTx/>
                <a:uFillTx/>
                <a:cs typeface="Poppins" pitchFamily="2" charset="77"/>
              </a:endParaRPr>
            </a:p>
          </p:txBody>
        </p:sp>
        <p:cxnSp>
          <p:nvCxnSpPr>
            <p:cNvPr id="50" name="Straight Connector 26">
              <a:extLst>
                <a:ext uri="{FF2B5EF4-FFF2-40B4-BE49-F238E27FC236}">
                  <a16:creationId xmlns:a16="http://schemas.microsoft.com/office/drawing/2014/main" id="{A649431B-8FF4-D88E-08BF-CE3833B5AF93}"/>
                </a:ext>
              </a:extLst>
            </p:cNvPr>
            <p:cNvCxnSpPr>
              <a:cxnSpLocks/>
            </p:cNvCxnSpPr>
            <p:nvPr/>
          </p:nvCxnSpPr>
          <p:spPr>
            <a:xfrm>
              <a:off x="1227396" y="3312206"/>
              <a:ext cx="10482004" cy="0"/>
            </a:xfrm>
            <a:prstGeom prst="line">
              <a:avLst/>
            </a:prstGeom>
            <a:noFill/>
            <a:ln w="12700" cap="flat" cmpd="sng" algn="ctr">
              <a:solidFill>
                <a:srgbClr val="00D1CC"/>
              </a:solidFill>
              <a:prstDash val="solid"/>
              <a:miter lim="800000"/>
              <a:tailEnd type="oval"/>
            </a:ln>
            <a:effectLst/>
          </p:spPr>
        </p:cxnSp>
        <p:grpSp>
          <p:nvGrpSpPr>
            <p:cNvPr id="51" name="Gruppo 62">
              <a:extLst>
                <a:ext uri="{FF2B5EF4-FFF2-40B4-BE49-F238E27FC236}">
                  <a16:creationId xmlns:a16="http://schemas.microsoft.com/office/drawing/2014/main" id="{F4B9A2C2-D5B4-A195-E02E-AE12C92D92C0}"/>
                </a:ext>
              </a:extLst>
            </p:cNvPr>
            <p:cNvGrpSpPr/>
            <p:nvPr/>
          </p:nvGrpSpPr>
          <p:grpSpPr>
            <a:xfrm>
              <a:off x="505408" y="2781300"/>
              <a:ext cx="675692" cy="675692"/>
              <a:chOff x="457200" y="2733092"/>
              <a:chExt cx="723900" cy="723900"/>
            </a:xfrm>
          </p:grpSpPr>
          <p:pic>
            <p:nvPicPr>
              <p:cNvPr id="52" name="Graphic 21" descr="Arrow circle outline">
                <a:extLst>
                  <a:ext uri="{FF2B5EF4-FFF2-40B4-BE49-F238E27FC236}">
                    <a16:creationId xmlns:a16="http://schemas.microsoft.com/office/drawing/2014/main" id="{B3F4D174-4AAF-5FFF-41E6-C933098A872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2919" y="2771673"/>
                <a:ext cx="640556" cy="640556"/>
              </a:xfrm>
              <a:prstGeom prst="rect">
                <a:avLst/>
              </a:prstGeom>
            </p:spPr>
          </p:pic>
          <p:sp>
            <p:nvSpPr>
              <p:cNvPr id="451" name="Ovale 23">
                <a:extLst>
                  <a:ext uri="{FF2B5EF4-FFF2-40B4-BE49-F238E27FC236}">
                    <a16:creationId xmlns:a16="http://schemas.microsoft.com/office/drawing/2014/main" id="{C479978D-91F3-D9A2-ECF5-A5E8ED83D5E4}"/>
                  </a:ext>
                </a:extLst>
              </p:cNvPr>
              <p:cNvSpPr>
                <a:spLocks noChangeAspect="1"/>
              </p:cNvSpPr>
              <p:nvPr/>
            </p:nvSpPr>
            <p:spPr>
              <a:xfrm>
                <a:off x="457200" y="2733092"/>
                <a:ext cx="723900" cy="723900"/>
              </a:xfrm>
              <a:prstGeom prst="ellipse">
                <a:avLst/>
              </a:prstGeom>
              <a:noFill/>
              <a:ln w="19050" cap="flat" cmpd="sng" algn="ctr">
                <a:solidFill>
                  <a:srgbClr val="00D1CC"/>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a:ln>
                    <a:noFill/>
                  </a:ln>
                  <a:solidFill>
                    <a:srgbClr val="00D1CC"/>
                  </a:solidFill>
                  <a:effectLst/>
                  <a:uLnTx/>
                  <a:uFillTx/>
                  <a:ea typeface="+mn-ea"/>
                  <a:cs typeface="+mn-cs"/>
                </a:endParaRPr>
              </a:p>
            </p:txBody>
          </p:sp>
        </p:grpSp>
      </p:grpSp>
      <p:grpSp>
        <p:nvGrpSpPr>
          <p:cNvPr id="452" name="Gruppo 68">
            <a:extLst>
              <a:ext uri="{FF2B5EF4-FFF2-40B4-BE49-F238E27FC236}">
                <a16:creationId xmlns:a16="http://schemas.microsoft.com/office/drawing/2014/main" id="{E65069A1-5DF5-1D2F-FDA9-4FEA3FBAAB38}"/>
              </a:ext>
            </a:extLst>
          </p:cNvPr>
          <p:cNvGrpSpPr/>
          <p:nvPr/>
        </p:nvGrpSpPr>
        <p:grpSpPr>
          <a:xfrm>
            <a:off x="379056" y="2735924"/>
            <a:ext cx="8402994" cy="506769"/>
            <a:chOff x="505408" y="3695700"/>
            <a:chExt cx="11203992" cy="675692"/>
          </a:xfrm>
        </p:grpSpPr>
        <p:sp>
          <p:nvSpPr>
            <p:cNvPr id="454" name="TextBox 5">
              <a:extLst>
                <a:ext uri="{FF2B5EF4-FFF2-40B4-BE49-F238E27FC236}">
                  <a16:creationId xmlns:a16="http://schemas.microsoft.com/office/drawing/2014/main" id="{FC2369B7-43CB-7AF1-AE9D-FD2D839B03FB}"/>
                </a:ext>
              </a:extLst>
            </p:cNvPr>
            <p:cNvSpPr txBox="1"/>
            <p:nvPr/>
          </p:nvSpPr>
          <p:spPr>
            <a:xfrm>
              <a:off x="1423572" y="3927936"/>
              <a:ext cx="9561928" cy="258532"/>
            </a:xfrm>
            <a:prstGeom prst="rect">
              <a:avLst/>
            </a:prstGeom>
            <a:noFill/>
          </p:spPr>
          <p:txBody>
            <a:bodyPr wrap="square" lIns="0" tIns="0" rIns="0" bIns="0" rtlCol="0" anchor="b">
              <a:spAutoFit/>
            </a:bodyPr>
            <a:lstStyle/>
            <a:p>
              <a:pPr lvl="0" defTabSz="685800">
                <a:lnSpc>
                  <a:spcPct val="90000"/>
                </a:lnSpc>
                <a:spcBef>
                  <a:spcPts val="750"/>
                </a:spcBef>
              </a:pPr>
              <a:r>
                <a:rPr lang="de-DE" sz="1400" kern="0" dirty="0">
                  <a:solidFill>
                    <a:srgbClr val="030F3B"/>
                  </a:solidFill>
                  <a:cs typeface="Poppins" pitchFamily="2" charset="77"/>
                </a:rPr>
                <a:t>Bei Auftreten von </a:t>
              </a:r>
              <a:r>
                <a:rPr lang="de-DE" sz="1400" b="1" kern="0" dirty="0">
                  <a:solidFill>
                    <a:srgbClr val="030F3B"/>
                  </a:solidFill>
                  <a:cs typeface="Poppins" pitchFamily="2" charset="77"/>
                </a:rPr>
                <a:t>Hyperglykämie</a:t>
              </a:r>
              <a:r>
                <a:rPr lang="de-DE" sz="1400" kern="0" dirty="0">
                  <a:solidFill>
                    <a:srgbClr val="030F3B"/>
                  </a:solidFill>
                  <a:cs typeface="Poppins" pitchFamily="2" charset="77"/>
                </a:rPr>
                <a:t> jederzeit erneut testen</a:t>
              </a:r>
              <a:endParaRPr kumimoji="0" lang="en-US" sz="1400" b="0" i="0" u="none" strike="noStrike" kern="0" cap="none" spc="0" normalizeH="0" baseline="0" noProof="0" dirty="0">
                <a:ln>
                  <a:noFill/>
                </a:ln>
                <a:solidFill>
                  <a:srgbClr val="030F3B"/>
                </a:solidFill>
                <a:effectLst/>
                <a:uLnTx/>
                <a:uFillTx/>
                <a:cs typeface="Poppins" pitchFamily="2" charset="77"/>
              </a:endParaRPr>
            </a:p>
          </p:txBody>
        </p:sp>
        <p:cxnSp>
          <p:nvCxnSpPr>
            <p:cNvPr id="455" name="Straight Connector 26">
              <a:extLst>
                <a:ext uri="{FF2B5EF4-FFF2-40B4-BE49-F238E27FC236}">
                  <a16:creationId xmlns:a16="http://schemas.microsoft.com/office/drawing/2014/main" id="{ABD07C59-BE1F-EC46-3A14-E3F9664E3AFA}"/>
                </a:ext>
              </a:extLst>
            </p:cNvPr>
            <p:cNvCxnSpPr>
              <a:cxnSpLocks/>
            </p:cNvCxnSpPr>
            <p:nvPr/>
          </p:nvCxnSpPr>
          <p:spPr>
            <a:xfrm>
              <a:off x="1227396" y="4226606"/>
              <a:ext cx="10482004" cy="0"/>
            </a:xfrm>
            <a:prstGeom prst="line">
              <a:avLst/>
            </a:prstGeom>
            <a:noFill/>
            <a:ln w="12700" cap="flat" cmpd="sng" algn="ctr">
              <a:solidFill>
                <a:srgbClr val="00D1CC"/>
              </a:solidFill>
              <a:prstDash val="solid"/>
              <a:miter lim="800000"/>
              <a:tailEnd type="oval"/>
            </a:ln>
            <a:effectLst/>
          </p:spPr>
        </p:cxnSp>
        <p:grpSp>
          <p:nvGrpSpPr>
            <p:cNvPr id="456" name="Gruppo 63">
              <a:extLst>
                <a:ext uri="{FF2B5EF4-FFF2-40B4-BE49-F238E27FC236}">
                  <a16:creationId xmlns:a16="http://schemas.microsoft.com/office/drawing/2014/main" id="{A7220302-265C-4C0A-6BB0-6130AE2D3D3B}"/>
                </a:ext>
              </a:extLst>
            </p:cNvPr>
            <p:cNvGrpSpPr/>
            <p:nvPr/>
          </p:nvGrpSpPr>
          <p:grpSpPr>
            <a:xfrm>
              <a:off x="505408" y="3695700"/>
              <a:ext cx="675692" cy="675692"/>
              <a:chOff x="457200" y="3647492"/>
              <a:chExt cx="723900" cy="723900"/>
            </a:xfrm>
          </p:grpSpPr>
          <p:pic>
            <p:nvPicPr>
              <p:cNvPr id="457" name="Graphic 26" descr="Water outline">
                <a:extLst>
                  <a:ext uri="{FF2B5EF4-FFF2-40B4-BE49-F238E27FC236}">
                    <a16:creationId xmlns:a16="http://schemas.microsoft.com/office/drawing/2014/main" id="{66A65A86-F990-1D04-2035-5C8B6A38792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58540" y="3735610"/>
                <a:ext cx="540000" cy="540000"/>
              </a:xfrm>
              <a:prstGeom prst="rect">
                <a:avLst/>
              </a:prstGeom>
            </p:spPr>
          </p:pic>
          <p:sp>
            <p:nvSpPr>
              <p:cNvPr id="458" name="Ovale 23">
                <a:extLst>
                  <a:ext uri="{FF2B5EF4-FFF2-40B4-BE49-F238E27FC236}">
                    <a16:creationId xmlns:a16="http://schemas.microsoft.com/office/drawing/2014/main" id="{6554C8F1-79C9-7716-CABD-7FCD5F8FB7F0}"/>
                  </a:ext>
                </a:extLst>
              </p:cNvPr>
              <p:cNvSpPr>
                <a:spLocks noChangeAspect="1"/>
              </p:cNvSpPr>
              <p:nvPr/>
            </p:nvSpPr>
            <p:spPr>
              <a:xfrm>
                <a:off x="457200" y="3647492"/>
                <a:ext cx="723900" cy="723900"/>
              </a:xfrm>
              <a:prstGeom prst="ellipse">
                <a:avLst/>
              </a:prstGeom>
              <a:noFill/>
              <a:ln w="19050" cap="flat" cmpd="sng" algn="ctr">
                <a:solidFill>
                  <a:srgbClr val="00D1CC"/>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a:ln>
                    <a:noFill/>
                  </a:ln>
                  <a:solidFill>
                    <a:srgbClr val="00D1CC"/>
                  </a:solidFill>
                  <a:effectLst/>
                  <a:uLnTx/>
                  <a:uFillTx/>
                  <a:ea typeface="+mn-ea"/>
                  <a:cs typeface="+mn-cs"/>
                </a:endParaRPr>
              </a:p>
            </p:txBody>
          </p:sp>
        </p:grpSp>
      </p:grpSp>
      <p:grpSp>
        <p:nvGrpSpPr>
          <p:cNvPr id="459" name="Gruppo 69">
            <a:extLst>
              <a:ext uri="{FF2B5EF4-FFF2-40B4-BE49-F238E27FC236}">
                <a16:creationId xmlns:a16="http://schemas.microsoft.com/office/drawing/2014/main" id="{97075A65-450A-3734-906A-CD0B6979E38C}"/>
              </a:ext>
            </a:extLst>
          </p:cNvPr>
          <p:cNvGrpSpPr/>
          <p:nvPr/>
        </p:nvGrpSpPr>
        <p:grpSpPr>
          <a:xfrm>
            <a:off x="379056" y="3380571"/>
            <a:ext cx="8402994" cy="526491"/>
            <a:chOff x="505408" y="4545704"/>
            <a:chExt cx="11203992" cy="701988"/>
          </a:xfrm>
        </p:grpSpPr>
        <p:sp>
          <p:nvSpPr>
            <p:cNvPr id="460" name="TextBox 5">
              <a:extLst>
                <a:ext uri="{FF2B5EF4-FFF2-40B4-BE49-F238E27FC236}">
                  <a16:creationId xmlns:a16="http://schemas.microsoft.com/office/drawing/2014/main" id="{500A5541-4F14-568A-C818-9DC4E91CF80F}"/>
                </a:ext>
              </a:extLst>
            </p:cNvPr>
            <p:cNvSpPr txBox="1"/>
            <p:nvPr/>
          </p:nvSpPr>
          <p:spPr>
            <a:xfrm>
              <a:off x="1423572" y="4545704"/>
              <a:ext cx="9561928" cy="517064"/>
            </a:xfrm>
            <a:prstGeom prst="rect">
              <a:avLst/>
            </a:prstGeom>
            <a:noFill/>
            <a:ln>
              <a:noFill/>
            </a:ln>
          </p:spPr>
          <p:txBody>
            <a:bodyPr wrap="square" lIns="0" tIns="0" rIns="0" bIns="0" rtlCol="0" anchor="b">
              <a:spAutoFit/>
            </a:bodyPr>
            <a:lstStyle/>
            <a:p>
              <a:pPr lvl="0" defTabSz="685800">
                <a:lnSpc>
                  <a:spcPct val="90000"/>
                </a:lnSpc>
                <a:spcBef>
                  <a:spcPts val="750"/>
                </a:spcBef>
              </a:pPr>
              <a:r>
                <a:rPr lang="de-DE" sz="1400" kern="0" dirty="0">
                  <a:solidFill>
                    <a:srgbClr val="030F3B"/>
                  </a:solidFill>
                  <a:cs typeface="Poppins" pitchFamily="2" charset="77"/>
                </a:rPr>
                <a:t>Berücksichtigen Sie </a:t>
              </a:r>
              <a:r>
                <a:rPr lang="de-DE" sz="1400" b="1" kern="0" dirty="0">
                  <a:solidFill>
                    <a:srgbClr val="030F3B"/>
                  </a:solidFill>
                  <a:cs typeface="Poppins" pitchFamily="2" charset="77"/>
                </a:rPr>
                <a:t>Risikofaktoren</a:t>
              </a:r>
              <a:r>
                <a:rPr lang="de-DE" sz="1400" kern="0" dirty="0">
                  <a:solidFill>
                    <a:srgbClr val="030F3B"/>
                  </a:solidFill>
                  <a:cs typeface="Poppins" pitchFamily="2" charset="77"/>
                </a:rPr>
                <a:t> bei der Festlegung der Intervalle für erneute Untersuchungen</a:t>
              </a:r>
              <a:endParaRPr kumimoji="0" lang="en-US" sz="1400" b="0" i="0" u="none" strike="noStrike" kern="0" cap="none" spc="0" normalizeH="0" baseline="0" noProof="0" dirty="0">
                <a:ln>
                  <a:noFill/>
                </a:ln>
                <a:solidFill>
                  <a:srgbClr val="030F3B"/>
                </a:solidFill>
                <a:effectLst/>
                <a:uLnTx/>
                <a:uFillTx/>
                <a:cs typeface="Poppins" pitchFamily="2" charset="77"/>
              </a:endParaRPr>
            </a:p>
          </p:txBody>
        </p:sp>
        <p:cxnSp>
          <p:nvCxnSpPr>
            <p:cNvPr id="461" name="Straight Connector 26">
              <a:extLst>
                <a:ext uri="{FF2B5EF4-FFF2-40B4-BE49-F238E27FC236}">
                  <a16:creationId xmlns:a16="http://schemas.microsoft.com/office/drawing/2014/main" id="{39210B3A-075B-BC17-D1F9-C593E839F1BC}"/>
                </a:ext>
              </a:extLst>
            </p:cNvPr>
            <p:cNvCxnSpPr>
              <a:cxnSpLocks/>
            </p:cNvCxnSpPr>
            <p:nvPr/>
          </p:nvCxnSpPr>
          <p:spPr>
            <a:xfrm>
              <a:off x="1227396" y="5102906"/>
              <a:ext cx="10482004" cy="0"/>
            </a:xfrm>
            <a:prstGeom prst="line">
              <a:avLst/>
            </a:prstGeom>
            <a:noFill/>
            <a:ln w="12700" cap="flat" cmpd="sng" algn="ctr">
              <a:solidFill>
                <a:srgbClr val="00D1CC"/>
              </a:solidFill>
              <a:prstDash val="solid"/>
              <a:miter lim="800000"/>
              <a:tailEnd type="oval"/>
            </a:ln>
            <a:effectLst/>
          </p:spPr>
        </p:cxnSp>
        <p:grpSp>
          <p:nvGrpSpPr>
            <p:cNvPr id="462" name="Gruppo 64">
              <a:extLst>
                <a:ext uri="{FF2B5EF4-FFF2-40B4-BE49-F238E27FC236}">
                  <a16:creationId xmlns:a16="http://schemas.microsoft.com/office/drawing/2014/main" id="{B5EBE900-A41B-593C-719E-61A06332913B}"/>
                </a:ext>
              </a:extLst>
            </p:cNvPr>
            <p:cNvGrpSpPr/>
            <p:nvPr/>
          </p:nvGrpSpPr>
          <p:grpSpPr>
            <a:xfrm>
              <a:off x="505408" y="4572000"/>
              <a:ext cx="675692" cy="675692"/>
              <a:chOff x="457200" y="4523792"/>
              <a:chExt cx="723900" cy="723900"/>
            </a:xfrm>
          </p:grpSpPr>
          <p:pic>
            <p:nvPicPr>
              <p:cNvPr id="463" name="Graphic 25" descr="Business Growth outline">
                <a:extLst>
                  <a:ext uri="{FF2B5EF4-FFF2-40B4-BE49-F238E27FC236}">
                    <a16:creationId xmlns:a16="http://schemas.microsoft.com/office/drawing/2014/main" id="{2D4176B6-1034-B068-D247-849BE39DD93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61975" y="4606195"/>
                <a:ext cx="571500" cy="571500"/>
              </a:xfrm>
              <a:prstGeom prst="rect">
                <a:avLst/>
              </a:prstGeom>
            </p:spPr>
          </p:pic>
          <p:sp>
            <p:nvSpPr>
              <p:cNvPr id="464" name="Ovale 23">
                <a:extLst>
                  <a:ext uri="{FF2B5EF4-FFF2-40B4-BE49-F238E27FC236}">
                    <a16:creationId xmlns:a16="http://schemas.microsoft.com/office/drawing/2014/main" id="{81967D4F-9EC8-93C7-7FC1-9383CE046149}"/>
                  </a:ext>
                </a:extLst>
              </p:cNvPr>
              <p:cNvSpPr>
                <a:spLocks noChangeAspect="1"/>
              </p:cNvSpPr>
              <p:nvPr/>
            </p:nvSpPr>
            <p:spPr>
              <a:xfrm>
                <a:off x="457200" y="4523792"/>
                <a:ext cx="723900" cy="723900"/>
              </a:xfrm>
              <a:prstGeom prst="ellipse">
                <a:avLst/>
              </a:prstGeom>
              <a:noFill/>
              <a:ln w="19050" cap="flat" cmpd="sng" algn="ctr">
                <a:solidFill>
                  <a:srgbClr val="00D1CC"/>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a:ln>
                    <a:noFill/>
                  </a:ln>
                  <a:solidFill>
                    <a:srgbClr val="00D1CC"/>
                  </a:solidFill>
                  <a:effectLst/>
                  <a:uLnTx/>
                  <a:uFillTx/>
                  <a:ea typeface="+mn-ea"/>
                  <a:cs typeface="+mn-cs"/>
                </a:endParaRPr>
              </a:p>
            </p:txBody>
          </p:sp>
        </p:grpSp>
      </p:grpSp>
      <p:grpSp>
        <p:nvGrpSpPr>
          <p:cNvPr id="465" name="Gruppo 70">
            <a:extLst>
              <a:ext uri="{FF2B5EF4-FFF2-40B4-BE49-F238E27FC236}">
                <a16:creationId xmlns:a16="http://schemas.microsoft.com/office/drawing/2014/main" id="{08701B3A-A786-DE9F-F59F-A4F1912DB8E2}"/>
              </a:ext>
            </a:extLst>
          </p:cNvPr>
          <p:cNvGrpSpPr/>
          <p:nvPr/>
        </p:nvGrpSpPr>
        <p:grpSpPr>
          <a:xfrm>
            <a:off x="379056" y="4064661"/>
            <a:ext cx="8402994" cy="506769"/>
            <a:chOff x="505408" y="5448300"/>
            <a:chExt cx="11203992" cy="675692"/>
          </a:xfrm>
        </p:grpSpPr>
        <p:sp>
          <p:nvSpPr>
            <p:cNvPr id="466" name="TextBox 5">
              <a:extLst>
                <a:ext uri="{FF2B5EF4-FFF2-40B4-BE49-F238E27FC236}">
                  <a16:creationId xmlns:a16="http://schemas.microsoft.com/office/drawing/2014/main" id="{E9754EF1-1004-6DF6-275F-3A3229EAB359}"/>
                </a:ext>
              </a:extLst>
            </p:cNvPr>
            <p:cNvSpPr txBox="1"/>
            <p:nvPr/>
          </p:nvSpPr>
          <p:spPr>
            <a:xfrm>
              <a:off x="1423572" y="5680536"/>
              <a:ext cx="9561928" cy="258532"/>
            </a:xfrm>
            <a:prstGeom prst="rect">
              <a:avLst/>
            </a:prstGeom>
            <a:noFill/>
            <a:ln>
              <a:noFill/>
            </a:ln>
          </p:spPr>
          <p:txBody>
            <a:bodyPr wrap="square" lIns="0" tIns="0" rIns="0" bIns="0" rtlCol="0" anchor="b">
              <a:spAutoFit/>
            </a:bodyPr>
            <a:lstStyle/>
            <a:p>
              <a:pPr lvl="0" defTabSz="685800">
                <a:lnSpc>
                  <a:spcPct val="90000"/>
                </a:lnSpc>
                <a:spcBef>
                  <a:spcPts val="750"/>
                </a:spcBef>
              </a:pPr>
              <a:r>
                <a:rPr lang="de-DE" sz="1400" b="1" kern="0" dirty="0">
                  <a:solidFill>
                    <a:srgbClr val="030F3B"/>
                  </a:solidFill>
                  <a:cs typeface="Poppins" pitchFamily="2" charset="77"/>
                </a:rPr>
                <a:t>Erwachsene ohne Risikofaktoren </a:t>
              </a:r>
              <a:r>
                <a:rPr lang="de-DE" sz="1400" kern="0" dirty="0">
                  <a:solidFill>
                    <a:srgbClr val="030F3B"/>
                  </a:solidFill>
                  <a:cs typeface="Poppins" pitchFamily="2" charset="77"/>
                </a:rPr>
                <a:t>benötigen keine erneute Untersuchung</a:t>
              </a:r>
              <a:endParaRPr kumimoji="0" lang="en-US" sz="1400" i="0" u="none" strike="noStrike" kern="0" cap="none" spc="0" normalizeH="0" baseline="0" noProof="0" dirty="0">
                <a:ln>
                  <a:noFill/>
                </a:ln>
                <a:solidFill>
                  <a:srgbClr val="030F3B"/>
                </a:solidFill>
                <a:effectLst/>
                <a:uLnTx/>
                <a:uFillTx/>
                <a:cs typeface="Poppins" pitchFamily="2" charset="77"/>
              </a:endParaRPr>
            </a:p>
          </p:txBody>
        </p:sp>
        <p:cxnSp>
          <p:nvCxnSpPr>
            <p:cNvPr id="467" name="Straight Connector 26">
              <a:extLst>
                <a:ext uri="{FF2B5EF4-FFF2-40B4-BE49-F238E27FC236}">
                  <a16:creationId xmlns:a16="http://schemas.microsoft.com/office/drawing/2014/main" id="{1B3AD831-C958-592B-6DB7-06E023A14081}"/>
                </a:ext>
              </a:extLst>
            </p:cNvPr>
            <p:cNvCxnSpPr>
              <a:cxnSpLocks/>
            </p:cNvCxnSpPr>
            <p:nvPr/>
          </p:nvCxnSpPr>
          <p:spPr>
            <a:xfrm>
              <a:off x="1227396" y="5979206"/>
              <a:ext cx="10482004" cy="0"/>
            </a:xfrm>
            <a:prstGeom prst="line">
              <a:avLst/>
            </a:prstGeom>
            <a:noFill/>
            <a:ln w="12700" cap="flat" cmpd="sng" algn="ctr">
              <a:solidFill>
                <a:srgbClr val="00D1CC"/>
              </a:solidFill>
              <a:prstDash val="solid"/>
              <a:miter lim="800000"/>
              <a:tailEnd type="oval"/>
            </a:ln>
            <a:effectLst/>
          </p:spPr>
        </p:cxnSp>
        <p:grpSp>
          <p:nvGrpSpPr>
            <p:cNvPr id="468" name="Gruppo 60">
              <a:extLst>
                <a:ext uri="{FF2B5EF4-FFF2-40B4-BE49-F238E27FC236}">
                  <a16:creationId xmlns:a16="http://schemas.microsoft.com/office/drawing/2014/main" id="{4A4CC5AF-0395-EBBD-CF0A-83E09AE1E6B0}"/>
                </a:ext>
              </a:extLst>
            </p:cNvPr>
            <p:cNvGrpSpPr/>
            <p:nvPr/>
          </p:nvGrpSpPr>
          <p:grpSpPr>
            <a:xfrm>
              <a:off x="505408" y="5448300"/>
              <a:ext cx="675692" cy="675692"/>
              <a:chOff x="457200" y="5400092"/>
              <a:chExt cx="723900" cy="723900"/>
            </a:xfrm>
          </p:grpSpPr>
          <p:pic>
            <p:nvPicPr>
              <p:cNvPr id="469" name="Graphic 23" descr="Man outline">
                <a:extLst>
                  <a:ext uri="{FF2B5EF4-FFF2-40B4-BE49-F238E27FC236}">
                    <a16:creationId xmlns:a16="http://schemas.microsoft.com/office/drawing/2014/main" id="{18C5E99B-6D0E-7493-F6B2-638DD774F62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58105" y="5483272"/>
                <a:ext cx="540000" cy="540000"/>
              </a:xfrm>
              <a:prstGeom prst="rect">
                <a:avLst/>
              </a:prstGeom>
            </p:spPr>
          </p:pic>
          <p:sp>
            <p:nvSpPr>
              <p:cNvPr id="470" name="Ovale 23">
                <a:extLst>
                  <a:ext uri="{FF2B5EF4-FFF2-40B4-BE49-F238E27FC236}">
                    <a16:creationId xmlns:a16="http://schemas.microsoft.com/office/drawing/2014/main" id="{5EB1B3BE-B47F-5BAE-1C5E-CDCD6EDD3148}"/>
                  </a:ext>
                </a:extLst>
              </p:cNvPr>
              <p:cNvSpPr>
                <a:spLocks noChangeAspect="1"/>
              </p:cNvSpPr>
              <p:nvPr/>
            </p:nvSpPr>
            <p:spPr>
              <a:xfrm>
                <a:off x="457200" y="5400092"/>
                <a:ext cx="723900" cy="723900"/>
              </a:xfrm>
              <a:prstGeom prst="ellipse">
                <a:avLst/>
              </a:prstGeom>
              <a:noFill/>
              <a:ln w="19050" cap="flat" cmpd="sng" algn="ctr">
                <a:solidFill>
                  <a:srgbClr val="00D1CC"/>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a:ln>
                    <a:noFill/>
                  </a:ln>
                  <a:solidFill>
                    <a:srgbClr val="00D1CC"/>
                  </a:solidFill>
                  <a:effectLst/>
                  <a:uLnTx/>
                  <a:uFillTx/>
                  <a:ea typeface="+mn-ea"/>
                  <a:cs typeface="+mn-cs"/>
                </a:endParaRPr>
              </a:p>
            </p:txBody>
          </p:sp>
        </p:grpSp>
      </p:grpSp>
    </p:spTree>
    <p:extLst>
      <p:ext uri="{BB962C8B-B14F-4D97-AF65-F5344CB8AC3E}">
        <p14:creationId xmlns:p14="http://schemas.microsoft.com/office/powerpoint/2010/main" val="301160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88BB83-1AD2-DB51-2084-C2ABF0FD93C6}"/>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20554B82-2B67-E059-C86B-34A01F7C96F3}"/>
              </a:ext>
            </a:extLst>
          </p:cNvPr>
          <p:cNvSpPr txBox="1">
            <a:spLocks/>
          </p:cNvSpPr>
          <p:nvPr/>
        </p:nvSpPr>
        <p:spPr>
          <a:xfrm>
            <a:off x="314408"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Das Management von T1D im Frühstadium ist komplex und vielschichtig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4C55280C-B383-B51E-2F29-D0722D1BDAEB}"/>
              </a:ext>
            </a:extLst>
          </p:cNvPr>
          <p:cNvSpPr txBox="1">
            <a:spLocks/>
          </p:cNvSpPr>
          <p:nvPr/>
        </p:nvSpPr>
        <p:spPr>
          <a:xfrm>
            <a:off x="414170" y="4770634"/>
            <a:ext cx="837026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ADA: American Diabetes Association; DKA: Diabetische Ketoazidose; IAk: Inselautoantikörper; T1D: Typ-1-Diabetes; T2D: Typ-2-Diabetes.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Phillip M </a:t>
            </a:r>
            <a:r>
              <a:rPr lang="de-DE" sz="600" i="1" dirty="0">
                <a:solidFill>
                  <a:srgbClr val="404040"/>
                </a:solidFill>
                <a:latin typeface="+mn-lt"/>
                <a:ea typeface="Arial"/>
                <a:cs typeface="Arial"/>
              </a:rPr>
              <a:t>et al. Diabetes Care </a:t>
            </a:r>
            <a:r>
              <a:rPr lang="de-DE" sz="600" dirty="0">
                <a:solidFill>
                  <a:srgbClr val="404040"/>
                </a:solidFill>
                <a:latin typeface="+mn-lt"/>
                <a:ea typeface="Arial"/>
                <a:cs typeface="Arial"/>
              </a:rPr>
              <a:t>2024; 47: 1276–98.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1" name="Segnaposto testo 27">
            <a:extLst>
              <a:ext uri="{FF2B5EF4-FFF2-40B4-BE49-F238E27FC236}">
                <a16:creationId xmlns:a16="http://schemas.microsoft.com/office/drawing/2014/main" id="{EFE47E8C-F697-7609-15D2-00A8AF8A4E26}"/>
              </a:ext>
            </a:extLst>
          </p:cNvPr>
          <p:cNvSpPr txBox="1">
            <a:spLocks/>
          </p:cNvSpPr>
          <p:nvPr/>
        </p:nvSpPr>
        <p:spPr>
          <a:xfrm>
            <a:off x="414168" y="900590"/>
            <a:ext cx="8360261"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de-DE" sz="1100" dirty="0">
                <a:solidFill>
                  <a:srgbClr val="119693"/>
                </a:solidFill>
                <a:latin typeface="+mn-lt"/>
              </a:rPr>
              <a:t>Konsens-Leitfaden der ADA 2024 und anderer Fachgesellschaften zu Monitoring und Management von </a:t>
            </a:r>
            <a:r>
              <a:rPr lang="de-DE" sz="1100" dirty="0" err="1">
                <a:solidFill>
                  <a:srgbClr val="119693"/>
                </a:solidFill>
                <a:latin typeface="+mn-lt"/>
              </a:rPr>
              <a:t>IAk</a:t>
            </a:r>
            <a:r>
              <a:rPr lang="de-DE" sz="1100" dirty="0">
                <a:solidFill>
                  <a:srgbClr val="119693"/>
                </a:solidFill>
                <a:latin typeface="+mn-lt"/>
              </a:rPr>
              <a:t>-positivem T1D im Frühstadium</a:t>
            </a:r>
            <a:endParaRPr kumimoji="0" lang="en-US" sz="1100" b="0" i="1" u="none" strike="noStrike" kern="1200" cap="none" spc="0" normalizeH="0" baseline="0" noProof="0" dirty="0">
              <a:ln>
                <a:noFill/>
              </a:ln>
              <a:solidFill>
                <a:srgbClr val="119693"/>
              </a:solidFill>
              <a:effectLst/>
              <a:uLnTx/>
              <a:uFillTx/>
              <a:latin typeface="+mn-lt"/>
            </a:endParaRPr>
          </a:p>
        </p:txBody>
      </p:sp>
      <p:sp>
        <p:nvSpPr>
          <p:cNvPr id="22" name="TextBox 5">
            <a:extLst>
              <a:ext uri="{FF2B5EF4-FFF2-40B4-BE49-F238E27FC236}">
                <a16:creationId xmlns:a16="http://schemas.microsoft.com/office/drawing/2014/main" id="{85FE1F42-3B5A-0CF5-E56B-E5EBF1DAC2FE}"/>
              </a:ext>
            </a:extLst>
          </p:cNvPr>
          <p:cNvSpPr txBox="1"/>
          <p:nvPr/>
        </p:nvSpPr>
        <p:spPr>
          <a:xfrm>
            <a:off x="365760" y="1382417"/>
            <a:ext cx="8424863" cy="324000"/>
          </a:xfrm>
          <a:prstGeom prst="roundRect">
            <a:avLst>
              <a:gd name="adj" fmla="val 23722"/>
            </a:avLst>
          </a:prstGeom>
          <a:solidFill>
            <a:srgbClr val="030F3B"/>
          </a:solidFill>
          <a:ln w="19050" cap="flat" cmpd="sng" algn="ctr">
            <a:noFill/>
            <a:prstDash val="solid"/>
            <a:miter lim="800000"/>
          </a:ln>
          <a:effectLst/>
        </p:spPr>
        <p:txBody>
          <a:bodyPr wrap="none" lIns="0" tIns="0" rIns="0" bIns="0" rtlCol="0" anchor="ctr" anchorCtr="0">
            <a:noAutofit/>
          </a:bodyPr>
          <a:lstStyle/>
          <a:p>
            <a:pPr marL="0" marR="0" lvl="0" indent="0" algn="ctr" defTabSz="685800" eaLnBrk="1" fontAlgn="auto" latinLnBrk="0" hangingPunct="1">
              <a:lnSpc>
                <a:spcPct val="10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ea typeface="+mn-ea"/>
                <a:cs typeface="Poppins" pitchFamily="2" charset="77"/>
              </a:rPr>
              <a:t>Bei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wem</a:t>
            </a:r>
            <a:r>
              <a:rPr kumimoji="0" lang="en-US" sz="1200" b="0" i="0" u="none" strike="noStrike" kern="0" cap="none" spc="0" normalizeH="0" baseline="0" noProof="0" dirty="0">
                <a:ln>
                  <a:noFill/>
                </a:ln>
                <a:solidFill>
                  <a:srgbClr val="FFFFFF"/>
                </a:solidFill>
                <a:effectLst/>
                <a:uLnTx/>
                <a:uFillTx/>
                <a:ea typeface="+mn-ea"/>
                <a:cs typeface="Poppins" pitchFamily="2" charset="77"/>
              </a:rPr>
              <a:t>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sollte</a:t>
            </a:r>
            <a:r>
              <a:rPr kumimoji="0" lang="en-US" sz="1200" b="0" i="0" u="none" strike="noStrike" kern="0" cap="none" spc="0" normalizeH="0" baseline="0" noProof="0" dirty="0">
                <a:ln>
                  <a:noFill/>
                </a:ln>
                <a:solidFill>
                  <a:srgbClr val="FFFFFF"/>
                </a:solidFill>
                <a:effectLst/>
                <a:uLnTx/>
                <a:uFillTx/>
                <a:ea typeface="+mn-ea"/>
                <a:cs typeface="Poppins" pitchFamily="2" charset="77"/>
              </a:rPr>
              <a:t> Monitoring und Management für T1D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im</a:t>
            </a:r>
            <a:r>
              <a:rPr kumimoji="0" lang="en-US" sz="1200" b="0" i="0" u="none" strike="noStrike" kern="0" cap="none" spc="0" normalizeH="0" baseline="0" noProof="0" dirty="0">
                <a:ln>
                  <a:noFill/>
                </a:ln>
                <a:solidFill>
                  <a:srgbClr val="FFFFFF"/>
                </a:solidFill>
                <a:effectLst/>
                <a:uLnTx/>
                <a:uFillTx/>
                <a:ea typeface="+mn-ea"/>
                <a:cs typeface="Poppins" pitchFamily="2" charset="77"/>
              </a:rPr>
              <a:t>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Frühstadium</a:t>
            </a:r>
            <a:r>
              <a:rPr kumimoji="0" lang="en-US" sz="1200" b="0" i="0" u="none" strike="noStrike" kern="0" cap="none" spc="0" normalizeH="0" baseline="0" noProof="0" dirty="0">
                <a:ln>
                  <a:noFill/>
                </a:ln>
                <a:solidFill>
                  <a:srgbClr val="FFFFFF"/>
                </a:solidFill>
                <a:effectLst/>
                <a:uLnTx/>
                <a:uFillTx/>
                <a:ea typeface="+mn-ea"/>
                <a:cs typeface="Poppins" pitchFamily="2" charset="77"/>
              </a:rPr>
              <a:t>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durchgeführt</a:t>
            </a:r>
            <a:r>
              <a:rPr kumimoji="0" lang="en-US" sz="1200" b="0" i="0" u="none" strike="noStrike" kern="0" cap="none" spc="0" normalizeH="0" baseline="0" noProof="0" dirty="0">
                <a:ln>
                  <a:noFill/>
                </a:ln>
                <a:solidFill>
                  <a:srgbClr val="FFFFFF"/>
                </a:solidFill>
                <a:effectLst/>
                <a:uLnTx/>
                <a:uFillTx/>
                <a:ea typeface="+mn-ea"/>
                <a:cs typeface="Poppins" pitchFamily="2" charset="77"/>
              </a:rPr>
              <a:t>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werden</a:t>
            </a:r>
            <a:r>
              <a:rPr kumimoji="0" lang="en-US" sz="1200" b="0" i="0" u="none" strike="noStrike" kern="0" cap="none" spc="0" normalizeH="0" baseline="0" noProof="0" dirty="0">
                <a:ln>
                  <a:noFill/>
                </a:ln>
                <a:solidFill>
                  <a:srgbClr val="FFFFFF"/>
                </a:solidFill>
                <a:effectLst/>
                <a:uLnTx/>
                <a:uFillTx/>
                <a:ea typeface="+mn-ea"/>
                <a:cs typeface="Poppins" pitchFamily="2" charset="77"/>
              </a:rPr>
              <a:t>?</a:t>
            </a:r>
          </a:p>
        </p:txBody>
      </p:sp>
      <p:sp>
        <p:nvSpPr>
          <p:cNvPr id="23" name="TextBox 10">
            <a:extLst>
              <a:ext uri="{FF2B5EF4-FFF2-40B4-BE49-F238E27FC236}">
                <a16:creationId xmlns:a16="http://schemas.microsoft.com/office/drawing/2014/main" id="{07ABDD0E-0EC4-8E93-C887-6EAEBA9AEC9E}"/>
              </a:ext>
            </a:extLst>
          </p:cNvPr>
          <p:cNvSpPr txBox="1"/>
          <p:nvPr/>
        </p:nvSpPr>
        <p:spPr>
          <a:xfrm>
            <a:off x="359569" y="1711219"/>
            <a:ext cx="8424863" cy="251068"/>
          </a:xfrm>
          <a:prstGeom prst="rect">
            <a:avLst/>
          </a:prstGeom>
          <a:noFill/>
        </p:spPr>
        <p:txBody>
          <a:bodyPr wrap="square" tIns="81000" bIns="0">
            <a:spAutoFit/>
          </a:bodyPr>
          <a:lstStyle/>
          <a:p>
            <a:pPr algn="ctr" defTabSz="685800"/>
            <a:r>
              <a:rPr lang="en-US" sz="1100" dirty="0">
                <a:solidFill>
                  <a:srgbClr val="030F3B"/>
                </a:solidFill>
              </a:rPr>
              <a:t>Bei </a:t>
            </a:r>
            <a:r>
              <a:rPr lang="en-US" sz="1100" dirty="0" err="1">
                <a:solidFill>
                  <a:srgbClr val="030F3B"/>
                </a:solidFill>
              </a:rPr>
              <a:t>jedem</a:t>
            </a:r>
            <a:r>
              <a:rPr lang="en-US" sz="1100" dirty="0">
                <a:solidFill>
                  <a:srgbClr val="030F3B"/>
                </a:solidFill>
              </a:rPr>
              <a:t> Kind, </a:t>
            </a:r>
            <a:r>
              <a:rPr lang="en-US" sz="1100" dirty="0" err="1">
                <a:solidFill>
                  <a:srgbClr val="030F3B"/>
                </a:solidFill>
              </a:rPr>
              <a:t>Jugendlichen</a:t>
            </a:r>
            <a:r>
              <a:rPr lang="en-US" sz="1100" dirty="0">
                <a:solidFill>
                  <a:srgbClr val="030F3B"/>
                </a:solidFill>
              </a:rPr>
              <a:t> </a:t>
            </a:r>
            <a:r>
              <a:rPr lang="en-US" sz="1100" dirty="0" err="1">
                <a:solidFill>
                  <a:srgbClr val="030F3B"/>
                </a:solidFill>
              </a:rPr>
              <a:t>oder</a:t>
            </a:r>
            <a:r>
              <a:rPr lang="en-US" sz="1100" dirty="0">
                <a:solidFill>
                  <a:srgbClr val="030F3B"/>
                </a:solidFill>
              </a:rPr>
              <a:t> </a:t>
            </a:r>
            <a:r>
              <a:rPr lang="en-US" sz="1100" dirty="0" err="1">
                <a:solidFill>
                  <a:srgbClr val="030F3B"/>
                </a:solidFill>
              </a:rPr>
              <a:t>Erwachsenen</a:t>
            </a:r>
            <a:r>
              <a:rPr lang="en-US" sz="1100" dirty="0">
                <a:solidFill>
                  <a:srgbClr val="030F3B"/>
                </a:solidFill>
              </a:rPr>
              <a:t> </a:t>
            </a:r>
            <a:r>
              <a:rPr lang="en-US" sz="1100" dirty="0" err="1">
                <a:solidFill>
                  <a:srgbClr val="030F3B"/>
                </a:solidFill>
              </a:rPr>
              <a:t>mit</a:t>
            </a:r>
            <a:r>
              <a:rPr lang="en-US" sz="1100" dirty="0">
                <a:solidFill>
                  <a:srgbClr val="030F3B"/>
                </a:solidFill>
              </a:rPr>
              <a:t> T1D </a:t>
            </a:r>
            <a:r>
              <a:rPr lang="en-US" sz="1100" dirty="0" err="1">
                <a:solidFill>
                  <a:srgbClr val="030F3B"/>
                </a:solidFill>
              </a:rPr>
              <a:t>im</a:t>
            </a:r>
            <a:r>
              <a:rPr lang="en-US" sz="1100" dirty="0">
                <a:solidFill>
                  <a:srgbClr val="030F3B"/>
                </a:solidFill>
              </a:rPr>
              <a:t> </a:t>
            </a:r>
            <a:r>
              <a:rPr lang="en-US" sz="1100" dirty="0" err="1">
                <a:solidFill>
                  <a:srgbClr val="030F3B"/>
                </a:solidFill>
              </a:rPr>
              <a:t>Frühstadium</a:t>
            </a:r>
            <a:r>
              <a:rPr lang="en-US" sz="1100" dirty="0">
                <a:solidFill>
                  <a:srgbClr val="030F3B"/>
                </a:solidFill>
              </a:rPr>
              <a:t>, </a:t>
            </a:r>
            <a:r>
              <a:rPr lang="en-US" sz="1100" dirty="0" err="1">
                <a:solidFill>
                  <a:srgbClr val="030F3B"/>
                </a:solidFill>
              </a:rPr>
              <a:t>nachgewiesen</a:t>
            </a:r>
            <a:r>
              <a:rPr lang="en-US" sz="1100" dirty="0">
                <a:solidFill>
                  <a:srgbClr val="030F3B"/>
                </a:solidFill>
              </a:rPr>
              <a:t> </a:t>
            </a:r>
            <a:r>
              <a:rPr lang="en-US" sz="1100" dirty="0" err="1">
                <a:solidFill>
                  <a:srgbClr val="030F3B"/>
                </a:solidFill>
              </a:rPr>
              <a:t>durch</a:t>
            </a:r>
            <a:r>
              <a:rPr lang="en-US" sz="1100" dirty="0">
                <a:solidFill>
                  <a:srgbClr val="030F3B"/>
                </a:solidFill>
              </a:rPr>
              <a:t> </a:t>
            </a:r>
            <a:r>
              <a:rPr lang="en-US" sz="1100" dirty="0" err="1">
                <a:solidFill>
                  <a:srgbClr val="030F3B"/>
                </a:solidFill>
              </a:rPr>
              <a:t>positiven</a:t>
            </a:r>
            <a:r>
              <a:rPr lang="en-US" sz="1100" dirty="0">
                <a:solidFill>
                  <a:srgbClr val="030F3B"/>
                </a:solidFill>
              </a:rPr>
              <a:t> </a:t>
            </a:r>
            <a:r>
              <a:rPr lang="en-US" sz="1100" dirty="0" err="1">
                <a:solidFill>
                  <a:srgbClr val="030F3B"/>
                </a:solidFill>
              </a:rPr>
              <a:t>IAk</a:t>
            </a:r>
            <a:r>
              <a:rPr lang="en-US" sz="1100" dirty="0">
                <a:solidFill>
                  <a:srgbClr val="030F3B"/>
                </a:solidFill>
              </a:rPr>
              <a:t>-Test</a:t>
            </a:r>
          </a:p>
        </p:txBody>
      </p:sp>
      <p:sp>
        <p:nvSpPr>
          <p:cNvPr id="24" name="TextBox 11">
            <a:extLst>
              <a:ext uri="{FF2B5EF4-FFF2-40B4-BE49-F238E27FC236}">
                <a16:creationId xmlns:a16="http://schemas.microsoft.com/office/drawing/2014/main" id="{C8255F25-7FB3-27A5-D4B4-61ECEE367AA2}"/>
              </a:ext>
            </a:extLst>
          </p:cNvPr>
          <p:cNvSpPr txBox="1"/>
          <p:nvPr/>
        </p:nvSpPr>
        <p:spPr>
          <a:xfrm>
            <a:off x="365761" y="2152847"/>
            <a:ext cx="4050000" cy="324000"/>
          </a:xfrm>
          <a:prstGeom prst="roundRect">
            <a:avLst>
              <a:gd name="adj" fmla="val 24214"/>
            </a:avLst>
          </a:prstGeom>
          <a:solidFill>
            <a:srgbClr val="119693"/>
          </a:solidFill>
          <a:ln w="19050" cap="flat" cmpd="sng" algn="ctr">
            <a:noFill/>
            <a:prstDash val="solid"/>
            <a:miter lim="800000"/>
          </a:ln>
          <a:effectLst/>
        </p:spPr>
        <p:txBody>
          <a:bodyPr wrap="none" lIns="0" tIns="0" rIns="0" bIns="0" rtlCol="0" anchor="ctr" anchorCtr="0">
            <a:noAutofit/>
          </a:bodyPr>
          <a:lstStyle/>
          <a:p>
            <a:pPr marL="0" marR="0" lvl="0" indent="0" algn="ctr" defTabSz="685800" eaLnBrk="1" fontAlgn="auto" latinLnBrk="0" hangingPunct="1">
              <a:lnSpc>
                <a:spcPct val="10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ea typeface="+mn-ea"/>
                <a:cs typeface="Poppins" pitchFamily="2" charset="77"/>
              </a:rPr>
              <a:t>Was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ist</a:t>
            </a:r>
            <a:r>
              <a:rPr kumimoji="0" lang="en-US" sz="1200" b="0" i="0" u="none" strike="noStrike" kern="0" cap="none" spc="0" normalizeH="0" baseline="0" noProof="0" dirty="0">
                <a:ln>
                  <a:noFill/>
                </a:ln>
                <a:solidFill>
                  <a:srgbClr val="FFFFFF"/>
                </a:solidFill>
                <a:effectLst/>
                <a:uLnTx/>
                <a:uFillTx/>
                <a:ea typeface="+mn-ea"/>
                <a:cs typeface="Poppins" pitchFamily="2" charset="77"/>
              </a:rPr>
              <a:t> das Ziel?</a:t>
            </a:r>
          </a:p>
        </p:txBody>
      </p:sp>
      <p:sp>
        <p:nvSpPr>
          <p:cNvPr id="25" name="TextBox 12">
            <a:extLst>
              <a:ext uri="{FF2B5EF4-FFF2-40B4-BE49-F238E27FC236}">
                <a16:creationId xmlns:a16="http://schemas.microsoft.com/office/drawing/2014/main" id="{2027CF7A-57BF-668B-E62A-0352788EBE45}"/>
              </a:ext>
            </a:extLst>
          </p:cNvPr>
          <p:cNvSpPr txBox="1"/>
          <p:nvPr/>
        </p:nvSpPr>
        <p:spPr>
          <a:xfrm>
            <a:off x="4734431" y="2152847"/>
            <a:ext cx="4050000" cy="324000"/>
          </a:xfrm>
          <a:prstGeom prst="roundRect">
            <a:avLst>
              <a:gd name="adj" fmla="val 22956"/>
            </a:avLst>
          </a:prstGeom>
          <a:solidFill>
            <a:srgbClr val="00D1CC"/>
          </a:solidFill>
          <a:ln w="19050" cap="flat" cmpd="sng" algn="ctr">
            <a:noFill/>
            <a:prstDash val="solid"/>
            <a:miter lim="800000"/>
          </a:ln>
          <a:effectLst/>
        </p:spPr>
        <p:txBody>
          <a:bodyPr wrap="none" lIns="0" tIns="0" rIns="0" bIns="0" rtlCol="0" anchor="ctr" anchorCtr="0">
            <a:noAutofit/>
          </a:bodyPr>
          <a:lstStyle/>
          <a:p>
            <a:pPr marL="0" marR="0" lvl="0" indent="0" algn="ctr" defTabSz="685800" eaLnBrk="1" fontAlgn="auto" latinLnBrk="0" hangingPunct="1">
              <a:lnSpc>
                <a:spcPct val="100000"/>
              </a:lnSpc>
              <a:spcBef>
                <a:spcPts val="750"/>
              </a:spcBef>
              <a:spcAft>
                <a:spcPts val="0"/>
              </a:spcAft>
              <a:buClrTx/>
              <a:buSzTx/>
              <a:buFontTx/>
              <a:buNone/>
              <a:tabLst/>
              <a:defRPr/>
            </a:pPr>
            <a:r>
              <a:rPr kumimoji="0" lang="en-US" sz="1200" b="0" i="0" u="none" strike="noStrike" kern="0" cap="none" spc="0" normalizeH="0" baseline="0" noProof="0" dirty="0" err="1">
                <a:ln>
                  <a:noFill/>
                </a:ln>
                <a:solidFill>
                  <a:srgbClr val="FFFFFF"/>
                </a:solidFill>
                <a:effectLst/>
                <a:uLnTx/>
                <a:uFillTx/>
                <a:ea typeface="+mn-ea"/>
                <a:cs typeface="Poppins" pitchFamily="2" charset="77"/>
              </a:rPr>
              <a:t>Wer</a:t>
            </a:r>
            <a:r>
              <a:rPr kumimoji="0" lang="en-US" sz="1200" b="0" i="0" u="none" strike="noStrike" kern="0" cap="none" spc="0" normalizeH="0" baseline="0" noProof="0" dirty="0">
                <a:ln>
                  <a:noFill/>
                </a:ln>
                <a:solidFill>
                  <a:srgbClr val="FFFFFF"/>
                </a:solidFill>
                <a:effectLst/>
                <a:uLnTx/>
                <a:uFillTx/>
                <a:ea typeface="+mn-ea"/>
                <a:cs typeface="Poppins" pitchFamily="2" charset="77"/>
              </a:rPr>
              <a:t>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ist</a:t>
            </a:r>
            <a:r>
              <a:rPr kumimoji="0" lang="en-US" sz="1200" b="0" i="0" u="none" strike="noStrike" kern="0" cap="none" spc="0" normalizeH="0" baseline="0" noProof="0" dirty="0">
                <a:ln>
                  <a:noFill/>
                </a:ln>
                <a:solidFill>
                  <a:srgbClr val="FFFFFF"/>
                </a:solidFill>
                <a:effectLst/>
                <a:uLnTx/>
                <a:uFillTx/>
                <a:ea typeface="+mn-ea"/>
                <a:cs typeface="Poppins" pitchFamily="2" charset="77"/>
              </a:rPr>
              <a:t> </a:t>
            </a:r>
            <a:r>
              <a:rPr kumimoji="0" lang="en-US" sz="1200" b="0" i="0" u="none" strike="noStrike" kern="0" cap="none" spc="0" normalizeH="0" baseline="0" noProof="0" dirty="0" err="1">
                <a:ln>
                  <a:noFill/>
                </a:ln>
                <a:solidFill>
                  <a:srgbClr val="FFFFFF"/>
                </a:solidFill>
                <a:effectLst/>
                <a:uLnTx/>
                <a:uFillTx/>
                <a:ea typeface="+mn-ea"/>
                <a:cs typeface="Poppins" pitchFamily="2" charset="77"/>
              </a:rPr>
              <a:t>involviert</a:t>
            </a:r>
            <a:r>
              <a:rPr kumimoji="0" lang="en-US" sz="1200" b="0" i="0" u="none" strike="noStrike" kern="0" cap="none" spc="0" normalizeH="0" baseline="0" noProof="0" dirty="0">
                <a:ln>
                  <a:noFill/>
                </a:ln>
                <a:solidFill>
                  <a:srgbClr val="FFFFFF"/>
                </a:solidFill>
                <a:effectLst/>
                <a:uLnTx/>
                <a:uFillTx/>
                <a:ea typeface="+mn-ea"/>
                <a:cs typeface="Poppins" pitchFamily="2" charset="77"/>
              </a:rPr>
              <a:t>?</a:t>
            </a:r>
          </a:p>
        </p:txBody>
      </p:sp>
      <p:sp>
        <p:nvSpPr>
          <p:cNvPr id="26" name="TextBox 17">
            <a:extLst>
              <a:ext uri="{FF2B5EF4-FFF2-40B4-BE49-F238E27FC236}">
                <a16:creationId xmlns:a16="http://schemas.microsoft.com/office/drawing/2014/main" id="{D883AE9A-E2BF-DD65-73E9-3174470896C1}"/>
              </a:ext>
            </a:extLst>
          </p:cNvPr>
          <p:cNvSpPr txBox="1"/>
          <p:nvPr/>
        </p:nvSpPr>
        <p:spPr>
          <a:xfrm>
            <a:off x="365761" y="2478199"/>
            <a:ext cx="4050000" cy="538839"/>
          </a:xfrm>
          <a:prstGeom prst="rect">
            <a:avLst/>
          </a:prstGeom>
          <a:noFill/>
        </p:spPr>
        <p:txBody>
          <a:bodyPr wrap="square" tIns="81000" bIns="0">
            <a:spAutoFit/>
          </a:bodyPr>
          <a:lstStyle/>
          <a:p>
            <a:pPr algn="ctr" defTabSz="685800">
              <a:lnSpc>
                <a:spcPct val="90000"/>
              </a:lnSpc>
            </a:pPr>
            <a:r>
              <a:rPr lang="en-US" sz="1100" dirty="0">
                <a:solidFill>
                  <a:srgbClr val="030F3B"/>
                </a:solidFill>
              </a:rPr>
              <a:t>Das </a:t>
            </a:r>
            <a:r>
              <a:rPr lang="en-US" sz="1100" dirty="0" err="1">
                <a:solidFill>
                  <a:srgbClr val="030F3B"/>
                </a:solidFill>
              </a:rPr>
              <a:t>Hauptziel</a:t>
            </a:r>
            <a:r>
              <a:rPr lang="en-US" sz="1100" dirty="0">
                <a:solidFill>
                  <a:srgbClr val="030F3B"/>
                </a:solidFill>
              </a:rPr>
              <a:t> </a:t>
            </a:r>
            <a:r>
              <a:rPr lang="en-US" sz="1100" dirty="0" err="1">
                <a:solidFill>
                  <a:srgbClr val="030F3B"/>
                </a:solidFill>
              </a:rPr>
              <a:t>ist</a:t>
            </a:r>
            <a:r>
              <a:rPr lang="en-US" sz="1100" dirty="0">
                <a:solidFill>
                  <a:srgbClr val="030F3B"/>
                </a:solidFill>
              </a:rPr>
              <a:t> die </a:t>
            </a:r>
            <a:r>
              <a:rPr lang="en-US" sz="1100" dirty="0" err="1">
                <a:solidFill>
                  <a:srgbClr val="030F3B"/>
                </a:solidFill>
              </a:rPr>
              <a:t>Verhinderung</a:t>
            </a:r>
            <a:r>
              <a:rPr lang="en-US" sz="1100" dirty="0">
                <a:solidFill>
                  <a:srgbClr val="030F3B"/>
                </a:solidFill>
              </a:rPr>
              <a:t> von DKA und die </a:t>
            </a:r>
            <a:r>
              <a:rPr lang="en-US" sz="1100" dirty="0" err="1">
                <a:solidFill>
                  <a:srgbClr val="030F3B"/>
                </a:solidFill>
              </a:rPr>
              <a:t>Minimierung</a:t>
            </a:r>
            <a:r>
              <a:rPr lang="en-US" sz="1100" dirty="0">
                <a:solidFill>
                  <a:srgbClr val="030F3B"/>
                </a:solidFill>
              </a:rPr>
              <a:t> des </a:t>
            </a:r>
            <a:r>
              <a:rPr lang="en-US" sz="1100" dirty="0" err="1">
                <a:solidFill>
                  <a:srgbClr val="030F3B"/>
                </a:solidFill>
              </a:rPr>
              <a:t>Risikos</a:t>
            </a:r>
            <a:r>
              <a:rPr lang="en-US" sz="1100" dirty="0">
                <a:solidFill>
                  <a:srgbClr val="030F3B"/>
                </a:solidFill>
              </a:rPr>
              <a:t> für </a:t>
            </a:r>
            <a:r>
              <a:rPr lang="en-US" sz="1100" dirty="0" err="1">
                <a:solidFill>
                  <a:srgbClr val="030F3B"/>
                </a:solidFill>
              </a:rPr>
              <a:t>Notfallbehandlung</a:t>
            </a:r>
            <a:r>
              <a:rPr lang="en-US" sz="1100" dirty="0">
                <a:solidFill>
                  <a:srgbClr val="030F3B"/>
                </a:solidFill>
              </a:rPr>
              <a:t> </a:t>
            </a:r>
            <a:r>
              <a:rPr lang="en-US" sz="1100" dirty="0" err="1">
                <a:solidFill>
                  <a:srgbClr val="030F3B"/>
                </a:solidFill>
              </a:rPr>
              <a:t>oder</a:t>
            </a:r>
            <a:r>
              <a:rPr lang="en-US" sz="1100" dirty="0">
                <a:solidFill>
                  <a:srgbClr val="030F3B"/>
                </a:solidFill>
              </a:rPr>
              <a:t> </a:t>
            </a:r>
            <a:r>
              <a:rPr lang="en-US" sz="1100" dirty="0" err="1">
                <a:solidFill>
                  <a:srgbClr val="030F3B"/>
                </a:solidFill>
              </a:rPr>
              <a:t>Krankenhauseinweisung</a:t>
            </a:r>
            <a:endParaRPr lang="en-US" sz="1100" dirty="0">
              <a:solidFill>
                <a:srgbClr val="030F3B"/>
              </a:solidFill>
            </a:endParaRPr>
          </a:p>
        </p:txBody>
      </p:sp>
      <p:sp>
        <p:nvSpPr>
          <p:cNvPr id="27" name="TextBox 18">
            <a:extLst>
              <a:ext uri="{FF2B5EF4-FFF2-40B4-BE49-F238E27FC236}">
                <a16:creationId xmlns:a16="http://schemas.microsoft.com/office/drawing/2014/main" id="{9071E886-E175-2BFE-0469-99AE0D31D7C7}"/>
              </a:ext>
            </a:extLst>
          </p:cNvPr>
          <p:cNvSpPr txBox="1"/>
          <p:nvPr/>
        </p:nvSpPr>
        <p:spPr>
          <a:xfrm>
            <a:off x="4734431" y="2478199"/>
            <a:ext cx="4050000" cy="538839"/>
          </a:xfrm>
          <a:prstGeom prst="rect">
            <a:avLst/>
          </a:prstGeom>
          <a:noFill/>
        </p:spPr>
        <p:txBody>
          <a:bodyPr wrap="square" tIns="81000" bIns="0">
            <a:spAutoFit/>
          </a:bodyPr>
          <a:lstStyle/>
          <a:p>
            <a:pPr algn="ctr" defTabSz="685800">
              <a:lnSpc>
                <a:spcPct val="90000"/>
              </a:lnSpc>
            </a:pPr>
            <a:r>
              <a:rPr lang="de-DE" sz="1100" dirty="0">
                <a:solidFill>
                  <a:srgbClr val="030F3B"/>
                </a:solidFill>
              </a:rPr>
              <a:t>Das Monitoring und Management von T1D im Frühstadium umfasst ein multidisziplinäres Team von medizinischen Fachkräften</a:t>
            </a:r>
            <a:endParaRPr lang="en-US" sz="1100" dirty="0">
              <a:solidFill>
                <a:srgbClr val="030F3B"/>
              </a:solidFill>
            </a:endParaRPr>
          </a:p>
        </p:txBody>
      </p:sp>
      <p:sp>
        <p:nvSpPr>
          <p:cNvPr id="29" name="TextBox 6">
            <a:extLst>
              <a:ext uri="{FF2B5EF4-FFF2-40B4-BE49-F238E27FC236}">
                <a16:creationId xmlns:a16="http://schemas.microsoft.com/office/drawing/2014/main" id="{000F3054-1220-13FF-765B-8987BBC11356}"/>
              </a:ext>
            </a:extLst>
          </p:cNvPr>
          <p:cNvSpPr txBox="1"/>
          <p:nvPr/>
        </p:nvSpPr>
        <p:spPr>
          <a:xfrm>
            <a:off x="5168108" y="3336232"/>
            <a:ext cx="1211261" cy="110800"/>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Hausärzte</a:t>
            </a:r>
            <a:endParaRPr lang="en-US" sz="800" dirty="0">
              <a:solidFill>
                <a:srgbClr val="030F3B"/>
              </a:solidFill>
              <a:cs typeface="Poppins" pitchFamily="2" charset="77"/>
            </a:endParaRPr>
          </a:p>
        </p:txBody>
      </p:sp>
      <p:sp>
        <p:nvSpPr>
          <p:cNvPr id="30" name="TextBox 6">
            <a:extLst>
              <a:ext uri="{FF2B5EF4-FFF2-40B4-BE49-F238E27FC236}">
                <a16:creationId xmlns:a16="http://schemas.microsoft.com/office/drawing/2014/main" id="{38304CD1-B58C-C653-103D-DFA3D1D09656}"/>
              </a:ext>
            </a:extLst>
          </p:cNvPr>
          <p:cNvSpPr txBox="1"/>
          <p:nvPr/>
        </p:nvSpPr>
        <p:spPr>
          <a:xfrm>
            <a:off x="5168108" y="3688779"/>
            <a:ext cx="1589519" cy="221599"/>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Pädiatrische</a:t>
            </a:r>
            <a:r>
              <a:rPr lang="en-US" sz="800" dirty="0">
                <a:solidFill>
                  <a:srgbClr val="030F3B"/>
                </a:solidFill>
                <a:cs typeface="Poppins" pitchFamily="2" charset="77"/>
              </a:rPr>
              <a:t> und </a:t>
            </a:r>
            <a:r>
              <a:rPr lang="en-US" sz="800" dirty="0" err="1">
                <a:solidFill>
                  <a:srgbClr val="030F3B"/>
                </a:solidFill>
                <a:cs typeface="Poppins" pitchFamily="2" charset="77"/>
              </a:rPr>
              <a:t>Erwach-senen-Endokrinologen</a:t>
            </a:r>
            <a:endParaRPr lang="en-US" sz="800" dirty="0">
              <a:solidFill>
                <a:srgbClr val="030F3B"/>
              </a:solidFill>
              <a:cs typeface="Poppins" pitchFamily="2" charset="77"/>
            </a:endParaRPr>
          </a:p>
        </p:txBody>
      </p:sp>
      <p:sp>
        <p:nvSpPr>
          <p:cNvPr id="31" name="TextBox 6">
            <a:extLst>
              <a:ext uri="{FF2B5EF4-FFF2-40B4-BE49-F238E27FC236}">
                <a16:creationId xmlns:a16="http://schemas.microsoft.com/office/drawing/2014/main" id="{C2CA5DC4-9048-CA7A-3A94-3DFAB036AA82}"/>
              </a:ext>
            </a:extLst>
          </p:cNvPr>
          <p:cNvSpPr txBox="1"/>
          <p:nvPr/>
        </p:nvSpPr>
        <p:spPr>
          <a:xfrm>
            <a:off x="5168108" y="4119920"/>
            <a:ext cx="1589519" cy="110800"/>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Diabetologen</a:t>
            </a:r>
            <a:endParaRPr lang="en-US" sz="800" dirty="0">
              <a:solidFill>
                <a:srgbClr val="030F3B"/>
              </a:solidFill>
              <a:cs typeface="Poppins" pitchFamily="2" charset="77"/>
            </a:endParaRPr>
          </a:p>
        </p:txBody>
      </p:sp>
      <p:sp>
        <p:nvSpPr>
          <p:cNvPr id="32" name="TextBox 6">
            <a:extLst>
              <a:ext uri="{FF2B5EF4-FFF2-40B4-BE49-F238E27FC236}">
                <a16:creationId xmlns:a16="http://schemas.microsoft.com/office/drawing/2014/main" id="{51192E13-41BC-F3C3-DE23-F4B87B881355}"/>
              </a:ext>
            </a:extLst>
          </p:cNvPr>
          <p:cNvSpPr txBox="1"/>
          <p:nvPr/>
        </p:nvSpPr>
        <p:spPr>
          <a:xfrm>
            <a:off x="5168108" y="4357831"/>
            <a:ext cx="1589519" cy="332399"/>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Verhaltenstherapeuten</a:t>
            </a:r>
            <a:r>
              <a:rPr lang="en-US" sz="800" dirty="0">
                <a:solidFill>
                  <a:srgbClr val="030F3B"/>
                </a:solidFill>
                <a:cs typeface="Poppins" pitchFamily="2" charset="77"/>
              </a:rPr>
              <a:t> für Diabetes-</a:t>
            </a:r>
            <a:r>
              <a:rPr lang="en-US" sz="800" dirty="0" err="1">
                <a:solidFill>
                  <a:srgbClr val="030F3B"/>
                </a:solidFill>
                <a:cs typeface="Poppins" pitchFamily="2" charset="77"/>
              </a:rPr>
              <a:t>bezogene</a:t>
            </a:r>
            <a:r>
              <a:rPr lang="en-US" sz="800" dirty="0">
                <a:solidFill>
                  <a:srgbClr val="030F3B"/>
                </a:solidFill>
                <a:cs typeface="Poppins" pitchFamily="2" charset="77"/>
              </a:rPr>
              <a:t> Gesundheit</a:t>
            </a:r>
          </a:p>
        </p:txBody>
      </p:sp>
      <p:sp>
        <p:nvSpPr>
          <p:cNvPr id="33" name="TextBox 6">
            <a:extLst>
              <a:ext uri="{FF2B5EF4-FFF2-40B4-BE49-F238E27FC236}">
                <a16:creationId xmlns:a16="http://schemas.microsoft.com/office/drawing/2014/main" id="{45781E60-C65F-76B3-E509-D47E42D1A1F3}"/>
              </a:ext>
            </a:extLst>
          </p:cNvPr>
          <p:cNvSpPr txBox="1"/>
          <p:nvPr/>
        </p:nvSpPr>
        <p:spPr>
          <a:xfrm>
            <a:off x="7194913" y="3350627"/>
            <a:ext cx="1322822" cy="110800"/>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Pädiater</a:t>
            </a:r>
            <a:endParaRPr lang="en-US" sz="800" dirty="0">
              <a:solidFill>
                <a:srgbClr val="030F3B"/>
              </a:solidFill>
              <a:cs typeface="Poppins" pitchFamily="2" charset="77"/>
            </a:endParaRPr>
          </a:p>
        </p:txBody>
      </p:sp>
      <p:sp>
        <p:nvSpPr>
          <p:cNvPr id="34" name="TextBox 6">
            <a:extLst>
              <a:ext uri="{FF2B5EF4-FFF2-40B4-BE49-F238E27FC236}">
                <a16:creationId xmlns:a16="http://schemas.microsoft.com/office/drawing/2014/main" id="{6C0C5EF9-371E-7488-BFF7-BEA0D240CABB}"/>
              </a:ext>
            </a:extLst>
          </p:cNvPr>
          <p:cNvSpPr txBox="1"/>
          <p:nvPr/>
        </p:nvSpPr>
        <p:spPr>
          <a:xfrm>
            <a:off x="7194913" y="3688779"/>
            <a:ext cx="1179707" cy="221599"/>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Spezialisten</a:t>
            </a:r>
            <a:r>
              <a:rPr lang="en-US" sz="800" dirty="0">
                <a:solidFill>
                  <a:srgbClr val="030F3B"/>
                </a:solidFill>
                <a:cs typeface="Poppins" pitchFamily="2" charset="77"/>
              </a:rPr>
              <a:t> der </a:t>
            </a:r>
            <a:r>
              <a:rPr lang="en-US" sz="800" dirty="0" err="1">
                <a:solidFill>
                  <a:srgbClr val="030F3B"/>
                </a:solidFill>
                <a:cs typeface="Poppins" pitchFamily="2" charset="77"/>
              </a:rPr>
              <a:t>Diabetesschulung</a:t>
            </a:r>
            <a:endParaRPr lang="en-US" sz="800" dirty="0">
              <a:solidFill>
                <a:srgbClr val="030F3B"/>
              </a:solidFill>
              <a:cs typeface="Poppins" pitchFamily="2" charset="77"/>
            </a:endParaRPr>
          </a:p>
        </p:txBody>
      </p:sp>
      <p:sp>
        <p:nvSpPr>
          <p:cNvPr id="35" name="TextBox 6">
            <a:extLst>
              <a:ext uri="{FF2B5EF4-FFF2-40B4-BE49-F238E27FC236}">
                <a16:creationId xmlns:a16="http://schemas.microsoft.com/office/drawing/2014/main" id="{4D0D64D2-E9C5-F362-E6E2-9C5E14FF5F64}"/>
              </a:ext>
            </a:extLst>
          </p:cNvPr>
          <p:cNvSpPr txBox="1"/>
          <p:nvPr/>
        </p:nvSpPr>
        <p:spPr>
          <a:xfrm>
            <a:off x="7194913" y="4009120"/>
            <a:ext cx="1043315" cy="332399"/>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err="1">
                <a:solidFill>
                  <a:srgbClr val="030F3B"/>
                </a:solidFill>
                <a:cs typeface="Poppins" pitchFamily="2" charset="77"/>
              </a:rPr>
              <a:t>Zusätzliche</a:t>
            </a:r>
            <a:r>
              <a:rPr lang="en-US" sz="800" dirty="0">
                <a:solidFill>
                  <a:srgbClr val="030F3B"/>
                </a:solidFill>
                <a:cs typeface="Poppins" pitchFamily="2" charset="77"/>
              </a:rPr>
              <a:t> </a:t>
            </a:r>
            <a:r>
              <a:rPr lang="en-US" sz="800" dirty="0" err="1">
                <a:solidFill>
                  <a:srgbClr val="030F3B"/>
                </a:solidFill>
                <a:cs typeface="Poppins" pitchFamily="2" charset="77"/>
              </a:rPr>
              <a:t>Gesundheits-fachkräfte</a:t>
            </a:r>
            <a:endParaRPr lang="en-US" sz="800" dirty="0">
              <a:solidFill>
                <a:srgbClr val="030F3B"/>
              </a:solidFill>
              <a:cs typeface="Poppins" pitchFamily="2" charset="77"/>
            </a:endParaRPr>
          </a:p>
        </p:txBody>
      </p:sp>
      <p:sp>
        <p:nvSpPr>
          <p:cNvPr id="36" name="TextBox 6">
            <a:extLst>
              <a:ext uri="{FF2B5EF4-FFF2-40B4-BE49-F238E27FC236}">
                <a16:creationId xmlns:a16="http://schemas.microsoft.com/office/drawing/2014/main" id="{D0E19930-FE9C-9BBB-5428-3B5C27378D93}"/>
              </a:ext>
            </a:extLst>
          </p:cNvPr>
          <p:cNvSpPr txBox="1"/>
          <p:nvPr/>
        </p:nvSpPr>
        <p:spPr>
          <a:xfrm>
            <a:off x="7194913" y="4357831"/>
            <a:ext cx="1589519" cy="332399"/>
          </a:xfrm>
          <a:prstGeom prst="rect">
            <a:avLst/>
          </a:prstGeom>
          <a:noFill/>
        </p:spPr>
        <p:txBody>
          <a:bodyPr wrap="square" lIns="0" tIns="0" rIns="0" bIns="0" rtlCol="0" anchor="ctr" anchorCtr="0">
            <a:spAutoFit/>
          </a:bodyPr>
          <a:lstStyle/>
          <a:p>
            <a:pPr defTabSz="685800">
              <a:lnSpc>
                <a:spcPct val="90000"/>
              </a:lnSpc>
              <a:spcBef>
                <a:spcPts val="900"/>
              </a:spcBef>
            </a:pPr>
            <a:r>
              <a:rPr lang="en-US" sz="800" dirty="0">
                <a:solidFill>
                  <a:srgbClr val="030F3B"/>
                </a:solidFill>
                <a:cs typeface="Poppins" pitchFamily="2" charset="77"/>
              </a:rPr>
              <a:t>Menschen </a:t>
            </a:r>
            <a:r>
              <a:rPr lang="en-US" sz="800" dirty="0" err="1">
                <a:solidFill>
                  <a:srgbClr val="030F3B"/>
                </a:solidFill>
                <a:cs typeface="Poppins" pitchFamily="2" charset="77"/>
              </a:rPr>
              <a:t>mit</a:t>
            </a:r>
            <a:r>
              <a:rPr lang="en-US" sz="800" dirty="0">
                <a:solidFill>
                  <a:srgbClr val="030F3B"/>
                </a:solidFill>
                <a:cs typeface="Poppins" pitchFamily="2" charset="77"/>
              </a:rPr>
              <a:t> T1D </a:t>
            </a:r>
            <a:r>
              <a:rPr lang="en-US" sz="800" dirty="0" err="1">
                <a:solidFill>
                  <a:srgbClr val="030F3B"/>
                </a:solidFill>
                <a:cs typeface="Poppins" pitchFamily="2" charset="77"/>
              </a:rPr>
              <a:t>im</a:t>
            </a:r>
            <a:r>
              <a:rPr lang="en-US" sz="800" dirty="0">
                <a:solidFill>
                  <a:srgbClr val="030F3B"/>
                </a:solidFill>
                <a:cs typeface="Poppins" pitchFamily="2" charset="77"/>
              </a:rPr>
              <a:t> </a:t>
            </a:r>
            <a:r>
              <a:rPr lang="en-US" sz="800" dirty="0" err="1">
                <a:solidFill>
                  <a:srgbClr val="030F3B"/>
                </a:solidFill>
                <a:cs typeface="Poppins" pitchFamily="2" charset="77"/>
              </a:rPr>
              <a:t>Frühstadium</a:t>
            </a:r>
            <a:r>
              <a:rPr lang="en-US" sz="800" dirty="0">
                <a:solidFill>
                  <a:srgbClr val="030F3B"/>
                </a:solidFill>
                <a:cs typeface="Poppins" pitchFamily="2" charset="77"/>
              </a:rPr>
              <a:t> und </a:t>
            </a:r>
            <a:r>
              <a:rPr lang="en-US" sz="800" dirty="0" err="1">
                <a:solidFill>
                  <a:srgbClr val="030F3B"/>
                </a:solidFill>
                <a:cs typeface="Poppins" pitchFamily="2" charset="77"/>
              </a:rPr>
              <a:t>ihre</a:t>
            </a:r>
            <a:r>
              <a:rPr lang="en-US" sz="800" dirty="0">
                <a:solidFill>
                  <a:srgbClr val="030F3B"/>
                </a:solidFill>
                <a:cs typeface="Poppins" pitchFamily="2" charset="77"/>
              </a:rPr>
              <a:t> </a:t>
            </a:r>
            <a:r>
              <a:rPr lang="en-US" sz="800" dirty="0" err="1">
                <a:solidFill>
                  <a:srgbClr val="030F3B"/>
                </a:solidFill>
                <a:cs typeface="Poppins" pitchFamily="2" charset="77"/>
              </a:rPr>
              <a:t>Familien</a:t>
            </a:r>
            <a:r>
              <a:rPr lang="en-US" sz="800" dirty="0">
                <a:solidFill>
                  <a:srgbClr val="030F3B"/>
                </a:solidFill>
                <a:cs typeface="Poppins" pitchFamily="2" charset="77"/>
              </a:rPr>
              <a:t>/</a:t>
            </a:r>
            <a:r>
              <a:rPr lang="en-US" sz="800" dirty="0" err="1">
                <a:solidFill>
                  <a:srgbClr val="030F3B"/>
                </a:solidFill>
                <a:cs typeface="Poppins" pitchFamily="2" charset="77"/>
              </a:rPr>
              <a:t>Betreuenden</a:t>
            </a:r>
            <a:endParaRPr lang="en-US" sz="800" dirty="0">
              <a:solidFill>
                <a:srgbClr val="030F3B"/>
              </a:solidFill>
              <a:cs typeface="Poppins" pitchFamily="2" charset="77"/>
            </a:endParaRPr>
          </a:p>
        </p:txBody>
      </p:sp>
      <p:pic>
        <p:nvPicPr>
          <p:cNvPr id="37" name="Picture 14">
            <a:extLst>
              <a:ext uri="{FF2B5EF4-FFF2-40B4-BE49-F238E27FC236}">
                <a16:creationId xmlns:a16="http://schemas.microsoft.com/office/drawing/2014/main" id="{FD17BE28-971D-9B57-286E-5EBF2F04093C}"/>
              </a:ext>
            </a:extLst>
          </p:cNvPr>
          <p:cNvPicPr>
            <a:picLocks noChangeAspect="1"/>
          </p:cNvPicPr>
          <p:nvPr/>
        </p:nvPicPr>
        <p:blipFill>
          <a:blip r:embed="rId4">
            <a:clrChange>
              <a:clrFrom>
                <a:srgbClr val="FFFFFF"/>
              </a:clrFrom>
              <a:clrTo>
                <a:srgbClr val="FFFFFF">
                  <a:alpha val="0"/>
                </a:srgbClr>
              </a:clrTo>
            </a:clrChange>
          </a:blip>
          <a:srcRect t="2926" r="90411" b="8152"/>
          <a:stretch>
            <a:fillRect/>
          </a:stretch>
        </p:blipFill>
        <p:spPr>
          <a:xfrm>
            <a:off x="4676817" y="3164833"/>
            <a:ext cx="457003" cy="1512570"/>
          </a:xfrm>
          <a:prstGeom prst="rect">
            <a:avLst/>
          </a:prstGeom>
          <a:noFill/>
        </p:spPr>
      </p:pic>
      <p:pic>
        <p:nvPicPr>
          <p:cNvPr id="38" name="Picture 14">
            <a:extLst>
              <a:ext uri="{FF2B5EF4-FFF2-40B4-BE49-F238E27FC236}">
                <a16:creationId xmlns:a16="http://schemas.microsoft.com/office/drawing/2014/main" id="{A849C556-A3E7-3CC9-5744-76B17A1A176B}"/>
              </a:ext>
            </a:extLst>
          </p:cNvPr>
          <p:cNvPicPr>
            <a:picLocks noChangeAspect="1"/>
          </p:cNvPicPr>
          <p:nvPr/>
        </p:nvPicPr>
        <p:blipFill>
          <a:blip r:embed="rId4">
            <a:clrChange>
              <a:clrFrom>
                <a:srgbClr val="FFFFFF"/>
              </a:clrFrom>
              <a:clrTo>
                <a:srgbClr val="FFFFFF">
                  <a:alpha val="0"/>
                </a:srgbClr>
              </a:clrTo>
            </a:clrChange>
          </a:blip>
          <a:srcRect l="53325" t="3373" r="37086" b="8152"/>
          <a:stretch>
            <a:fillRect/>
          </a:stretch>
        </p:blipFill>
        <p:spPr>
          <a:xfrm>
            <a:off x="6614420" y="3172453"/>
            <a:ext cx="457003" cy="1504950"/>
          </a:xfrm>
          <a:prstGeom prst="rect">
            <a:avLst/>
          </a:prstGeom>
          <a:noFill/>
        </p:spPr>
      </p:pic>
      <p:sp>
        <p:nvSpPr>
          <p:cNvPr id="39" name="TextBox 6">
            <a:extLst>
              <a:ext uri="{FF2B5EF4-FFF2-40B4-BE49-F238E27FC236}">
                <a16:creationId xmlns:a16="http://schemas.microsoft.com/office/drawing/2014/main" id="{B1A7FD00-475C-358C-7855-670598FE5157}"/>
              </a:ext>
            </a:extLst>
          </p:cNvPr>
          <p:cNvSpPr txBox="1"/>
          <p:nvPr/>
        </p:nvSpPr>
        <p:spPr>
          <a:xfrm>
            <a:off x="769382" y="3281404"/>
            <a:ext cx="3230881" cy="1144929"/>
          </a:xfrm>
          <a:prstGeom prst="rect">
            <a:avLst/>
          </a:prstGeom>
          <a:noFill/>
        </p:spPr>
        <p:txBody>
          <a:bodyPr wrap="square" lIns="0" tIns="0" rIns="0" bIns="0" rtlCol="0">
            <a:spAutoFit/>
          </a:bodyPr>
          <a:lstStyle/>
          <a:p>
            <a:pPr marL="108000" indent="-108000" defTabSz="685800">
              <a:lnSpc>
                <a:spcPct val="90000"/>
              </a:lnSpc>
              <a:spcBef>
                <a:spcPts val="900"/>
              </a:spcBef>
              <a:buFont typeface="Arial" panose="020B0604020202020204" pitchFamily="34" charset="0"/>
              <a:buChar char="•"/>
            </a:pPr>
            <a:r>
              <a:rPr lang="en-US" sz="1100" dirty="0" err="1">
                <a:solidFill>
                  <a:srgbClr val="030F3B"/>
                </a:solidFill>
                <a:cs typeface="Poppins" pitchFamily="2" charset="77"/>
              </a:rPr>
              <a:t>Schulung</a:t>
            </a:r>
            <a:r>
              <a:rPr lang="en-US" sz="1100" dirty="0">
                <a:solidFill>
                  <a:srgbClr val="030F3B"/>
                </a:solidFill>
                <a:cs typeface="Poppins" pitchFamily="2" charset="77"/>
              </a:rPr>
              <a:t> </a:t>
            </a:r>
            <a:r>
              <a:rPr lang="en-US" sz="1100" dirty="0" err="1">
                <a:solidFill>
                  <a:srgbClr val="030F3B"/>
                </a:solidFill>
                <a:cs typeface="Poppins" pitchFamily="2" charset="77"/>
              </a:rPr>
              <a:t>anbieten</a:t>
            </a:r>
            <a:r>
              <a:rPr lang="en-US" sz="1100" dirty="0">
                <a:solidFill>
                  <a:srgbClr val="030F3B"/>
                </a:solidFill>
                <a:cs typeface="Poppins" pitchFamily="2" charset="77"/>
              </a:rPr>
              <a:t> </a:t>
            </a:r>
            <a:r>
              <a:rPr lang="en-US" sz="1100" dirty="0" err="1">
                <a:solidFill>
                  <a:srgbClr val="030F3B"/>
                </a:solidFill>
                <a:cs typeface="Poppins" pitchFamily="2" charset="77"/>
              </a:rPr>
              <a:t>zum</a:t>
            </a:r>
            <a:r>
              <a:rPr lang="en-US" sz="1100" dirty="0">
                <a:solidFill>
                  <a:srgbClr val="030F3B"/>
                </a:solidFill>
                <a:cs typeface="Poppins" pitchFamily="2" charset="77"/>
              </a:rPr>
              <a:t> </a:t>
            </a:r>
            <a:r>
              <a:rPr lang="en-US" sz="1100" dirty="0" err="1">
                <a:solidFill>
                  <a:srgbClr val="030F3B"/>
                </a:solidFill>
                <a:cs typeface="Poppins" pitchFamily="2" charset="77"/>
              </a:rPr>
              <a:t>Beginn</a:t>
            </a:r>
            <a:r>
              <a:rPr lang="en-US" sz="1100" dirty="0">
                <a:solidFill>
                  <a:srgbClr val="030F3B"/>
                </a:solidFill>
                <a:cs typeface="Poppins" pitchFamily="2" charset="77"/>
              </a:rPr>
              <a:t> </a:t>
            </a:r>
            <a:r>
              <a:rPr lang="en-US" sz="1100" dirty="0" err="1">
                <a:solidFill>
                  <a:srgbClr val="030F3B"/>
                </a:solidFill>
                <a:cs typeface="Poppins" pitchFamily="2" charset="77"/>
              </a:rPr>
              <a:t>einer</a:t>
            </a:r>
            <a:r>
              <a:rPr lang="en-US" sz="1100" dirty="0">
                <a:solidFill>
                  <a:srgbClr val="030F3B"/>
                </a:solidFill>
                <a:cs typeface="Poppins" pitchFamily="2" charset="77"/>
              </a:rPr>
              <a:t> </a:t>
            </a:r>
            <a:r>
              <a:rPr lang="en-US" sz="1100" dirty="0" err="1">
                <a:solidFill>
                  <a:srgbClr val="030F3B"/>
                </a:solidFill>
                <a:cs typeface="Poppins" pitchFamily="2" charset="77"/>
              </a:rPr>
              <a:t>Insulintherapie</a:t>
            </a:r>
            <a:r>
              <a:rPr lang="en-US" sz="1100" dirty="0">
                <a:solidFill>
                  <a:srgbClr val="030F3B"/>
                </a:solidFill>
                <a:cs typeface="Poppins" pitchFamily="2" charset="77"/>
              </a:rPr>
              <a:t>, um </a:t>
            </a:r>
            <a:r>
              <a:rPr lang="en-US" sz="1100" dirty="0" err="1">
                <a:solidFill>
                  <a:srgbClr val="030F3B"/>
                </a:solidFill>
                <a:cs typeface="Poppins" pitchFamily="2" charset="77"/>
              </a:rPr>
              <a:t>langfristige</a:t>
            </a:r>
            <a:r>
              <a:rPr lang="en-US" sz="1100" dirty="0">
                <a:solidFill>
                  <a:srgbClr val="030F3B"/>
                </a:solidFill>
                <a:cs typeface="Poppins" pitchFamily="2" charset="77"/>
              </a:rPr>
              <a:t> </a:t>
            </a:r>
            <a:r>
              <a:rPr lang="en-US" sz="1100" dirty="0" err="1">
                <a:solidFill>
                  <a:srgbClr val="030F3B"/>
                </a:solidFill>
                <a:cs typeface="Poppins" pitchFamily="2" charset="77"/>
              </a:rPr>
              <a:t>Folgen</a:t>
            </a:r>
            <a:r>
              <a:rPr lang="en-US" sz="1100" dirty="0">
                <a:solidFill>
                  <a:srgbClr val="030F3B"/>
                </a:solidFill>
                <a:cs typeface="Poppins" pitchFamily="2" charset="77"/>
              </a:rPr>
              <a:t> zu </a:t>
            </a:r>
            <a:r>
              <a:rPr lang="en-US" sz="1100" dirty="0" err="1">
                <a:solidFill>
                  <a:srgbClr val="030F3B"/>
                </a:solidFill>
                <a:cs typeface="Poppins" pitchFamily="2" charset="77"/>
              </a:rPr>
              <a:t>mildern</a:t>
            </a:r>
            <a:endParaRPr lang="en-US" sz="1100" dirty="0">
              <a:solidFill>
                <a:srgbClr val="030F3B"/>
              </a:solidFill>
              <a:cs typeface="Poppins" pitchFamily="2" charset="77"/>
            </a:endParaRPr>
          </a:p>
          <a:p>
            <a:pPr marL="108000" indent="-108000" defTabSz="685800">
              <a:lnSpc>
                <a:spcPct val="90000"/>
              </a:lnSpc>
              <a:spcBef>
                <a:spcPts val="900"/>
              </a:spcBef>
              <a:buFont typeface="Arial" panose="020B0604020202020204" pitchFamily="34" charset="0"/>
              <a:buChar char="•"/>
            </a:pPr>
            <a:r>
              <a:rPr lang="en-US" sz="1100" dirty="0">
                <a:solidFill>
                  <a:srgbClr val="030F3B"/>
                </a:solidFill>
                <a:cs typeface="Poppins" pitchFamily="2" charset="77"/>
              </a:rPr>
              <a:t>Um </a:t>
            </a:r>
            <a:r>
              <a:rPr lang="en-US" sz="1100" dirty="0" err="1">
                <a:solidFill>
                  <a:srgbClr val="030F3B"/>
                </a:solidFill>
                <a:cs typeface="Poppins" pitchFamily="2" charset="77"/>
              </a:rPr>
              <a:t>Fehldiagnosen</a:t>
            </a:r>
            <a:r>
              <a:rPr lang="en-US" sz="1100" dirty="0">
                <a:solidFill>
                  <a:srgbClr val="030F3B"/>
                </a:solidFill>
                <a:cs typeface="Poppins" pitchFamily="2" charset="77"/>
              </a:rPr>
              <a:t> </a:t>
            </a:r>
            <a:r>
              <a:rPr lang="en-US" sz="1100" dirty="0" err="1">
                <a:solidFill>
                  <a:srgbClr val="030F3B"/>
                </a:solidFill>
                <a:cs typeface="Poppins" pitchFamily="2" charset="77"/>
              </a:rPr>
              <a:t>eines</a:t>
            </a:r>
            <a:r>
              <a:rPr lang="en-US" sz="1100" dirty="0">
                <a:solidFill>
                  <a:srgbClr val="030F3B"/>
                </a:solidFill>
                <a:cs typeface="Poppins" pitchFamily="2" charset="77"/>
              </a:rPr>
              <a:t> T2D zu </a:t>
            </a:r>
            <a:r>
              <a:rPr lang="en-US" sz="1100" dirty="0" err="1">
                <a:solidFill>
                  <a:srgbClr val="030F3B"/>
                </a:solidFill>
                <a:cs typeface="Poppins" pitchFamily="2" charset="77"/>
              </a:rPr>
              <a:t>vermeiden</a:t>
            </a:r>
            <a:endParaRPr lang="en-US" sz="1100" dirty="0">
              <a:solidFill>
                <a:srgbClr val="030F3B"/>
              </a:solidFill>
              <a:cs typeface="Poppins" pitchFamily="2" charset="77"/>
            </a:endParaRPr>
          </a:p>
          <a:p>
            <a:pPr marL="108000" indent="-108000" defTabSz="685800">
              <a:lnSpc>
                <a:spcPct val="90000"/>
              </a:lnSpc>
              <a:spcBef>
                <a:spcPts val="900"/>
              </a:spcBef>
              <a:buFont typeface="Arial" panose="020B0604020202020204" pitchFamily="34" charset="0"/>
              <a:buChar char="•"/>
            </a:pPr>
            <a:r>
              <a:rPr lang="en-US" sz="1100" dirty="0">
                <a:solidFill>
                  <a:srgbClr val="030F3B"/>
                </a:solidFill>
                <a:cs typeface="Poppins" pitchFamily="2" charset="77"/>
              </a:rPr>
              <a:t>Um Menschen auf </a:t>
            </a:r>
            <a:r>
              <a:rPr lang="en-US" sz="1100" dirty="0" err="1">
                <a:solidFill>
                  <a:srgbClr val="030F3B"/>
                </a:solidFill>
                <a:cs typeface="Poppins" pitchFamily="2" charset="77"/>
              </a:rPr>
              <a:t>eine</a:t>
            </a:r>
            <a:r>
              <a:rPr lang="en-US" sz="1100" dirty="0">
                <a:solidFill>
                  <a:srgbClr val="030F3B"/>
                </a:solidFill>
                <a:cs typeface="Poppins" pitchFamily="2" charset="77"/>
              </a:rPr>
              <a:t> </a:t>
            </a:r>
            <a:r>
              <a:rPr lang="en-US" sz="1100" dirty="0" err="1">
                <a:solidFill>
                  <a:srgbClr val="030F3B"/>
                </a:solidFill>
                <a:cs typeface="Poppins" pitchFamily="2" charset="77"/>
              </a:rPr>
              <a:t>mögliche</a:t>
            </a:r>
            <a:r>
              <a:rPr lang="en-US" sz="1100" dirty="0">
                <a:solidFill>
                  <a:srgbClr val="030F3B"/>
                </a:solidFill>
                <a:cs typeface="Poppins" pitchFamily="2" charset="77"/>
              </a:rPr>
              <a:t> </a:t>
            </a:r>
            <a:r>
              <a:rPr lang="en-US" sz="1100" dirty="0" err="1">
                <a:solidFill>
                  <a:srgbClr val="030F3B"/>
                </a:solidFill>
                <a:cs typeface="Poppins" pitchFamily="2" charset="77"/>
              </a:rPr>
              <a:t>Teilnahme</a:t>
            </a:r>
            <a:r>
              <a:rPr lang="en-US" sz="1100" dirty="0">
                <a:solidFill>
                  <a:srgbClr val="030F3B"/>
                </a:solidFill>
                <a:cs typeface="Poppins" pitchFamily="2" charset="77"/>
              </a:rPr>
              <a:t> an </a:t>
            </a:r>
            <a:r>
              <a:rPr lang="en-US" sz="1100" dirty="0" err="1">
                <a:solidFill>
                  <a:srgbClr val="030F3B"/>
                </a:solidFill>
                <a:cs typeface="Poppins" pitchFamily="2" charset="77"/>
              </a:rPr>
              <a:t>Forschungsstudien</a:t>
            </a:r>
            <a:r>
              <a:rPr lang="en-US" sz="1100" dirty="0">
                <a:solidFill>
                  <a:srgbClr val="030F3B"/>
                </a:solidFill>
                <a:cs typeface="Poppins" pitchFamily="2" charset="77"/>
              </a:rPr>
              <a:t> </a:t>
            </a:r>
            <a:r>
              <a:rPr lang="en-US" sz="1100" dirty="0" err="1">
                <a:solidFill>
                  <a:srgbClr val="030F3B"/>
                </a:solidFill>
                <a:cs typeface="Poppins" pitchFamily="2" charset="77"/>
              </a:rPr>
              <a:t>hinzuweisen</a:t>
            </a:r>
            <a:endParaRPr lang="en-US" sz="1100" dirty="0">
              <a:solidFill>
                <a:srgbClr val="030F3B"/>
              </a:solidFill>
              <a:cs typeface="Poppins" pitchFamily="2" charset="77"/>
            </a:endParaRPr>
          </a:p>
        </p:txBody>
      </p:sp>
    </p:spTree>
    <p:extLst>
      <p:ext uri="{BB962C8B-B14F-4D97-AF65-F5344CB8AC3E}">
        <p14:creationId xmlns:p14="http://schemas.microsoft.com/office/powerpoint/2010/main" val="142209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7FF36-3FD2-2F37-4631-65CDB31F4E04}"/>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E6149DA5-A1D9-7B55-F491-7D4B36C85401}"/>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Aufklärung und Krankheitsbewusstsein sind wesentlicher Bestandteil des Managements von T1D im Frühstadium</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37418324-48D0-A6D3-17E9-8C0E0A4DF382}"/>
              </a:ext>
            </a:extLst>
          </p:cNvPr>
          <p:cNvSpPr txBox="1">
            <a:spLocks/>
          </p:cNvSpPr>
          <p:nvPr/>
        </p:nvSpPr>
        <p:spPr>
          <a:xfrm>
            <a:off x="415922" y="4770634"/>
            <a:ext cx="8369344"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DKA: Diabetische Ketoazidose; IAk: Inselautoantikörper; T1D: Typ-1-Diabetes; T2D: Typ-2-Diabetes.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Phillip M </a:t>
            </a:r>
            <a:r>
              <a:rPr lang="de-DE" sz="600" i="1" dirty="0">
                <a:solidFill>
                  <a:srgbClr val="404040"/>
                </a:solidFill>
                <a:latin typeface="+mn-lt"/>
                <a:ea typeface="Arial"/>
                <a:cs typeface="Arial"/>
              </a:rPr>
              <a:t>et al. Diabetes Care </a:t>
            </a:r>
            <a:r>
              <a:rPr lang="de-DE" sz="600" dirty="0">
                <a:solidFill>
                  <a:srgbClr val="404040"/>
                </a:solidFill>
                <a:latin typeface="+mn-lt"/>
                <a:ea typeface="Arial"/>
                <a:cs typeface="Arial"/>
              </a:rPr>
              <a:t>2024; 47: 1276–98.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1" name="Segnaposto testo 27">
            <a:extLst>
              <a:ext uri="{FF2B5EF4-FFF2-40B4-BE49-F238E27FC236}">
                <a16:creationId xmlns:a16="http://schemas.microsoft.com/office/drawing/2014/main" id="{BD84978B-70A3-9C42-8977-7CD07A1F1E4F}"/>
              </a:ext>
            </a:extLst>
          </p:cNvPr>
          <p:cNvSpPr txBox="1">
            <a:spLocks/>
          </p:cNvSpPr>
          <p:nvPr/>
        </p:nvSpPr>
        <p:spPr>
          <a:xfrm>
            <a:off x="415922" y="900590"/>
            <a:ext cx="8358508"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de-DE" sz="1100" dirty="0">
                <a:solidFill>
                  <a:srgbClr val="119693"/>
                </a:solidFill>
                <a:latin typeface="+mn-lt"/>
              </a:rPr>
              <a:t>Themen, die während der Beratung angesprochen werden können, sind unter anderem:</a:t>
            </a:r>
            <a:endParaRPr kumimoji="0" lang="en-US" sz="1100" b="0" i="1" u="none" strike="noStrike" kern="1200" cap="none" spc="0" normalizeH="0" baseline="0" noProof="0" dirty="0">
              <a:ln>
                <a:noFill/>
              </a:ln>
              <a:solidFill>
                <a:srgbClr val="119693"/>
              </a:solidFill>
              <a:effectLst/>
              <a:uLnTx/>
              <a:uFillTx/>
              <a:latin typeface="+mn-lt"/>
            </a:endParaRPr>
          </a:p>
        </p:txBody>
      </p:sp>
      <p:grpSp>
        <p:nvGrpSpPr>
          <p:cNvPr id="457" name="Gruppo 77">
            <a:extLst>
              <a:ext uri="{FF2B5EF4-FFF2-40B4-BE49-F238E27FC236}">
                <a16:creationId xmlns:a16="http://schemas.microsoft.com/office/drawing/2014/main" id="{90E68A31-A8D3-686E-1FA6-AEFE9BAD7151}"/>
              </a:ext>
            </a:extLst>
          </p:cNvPr>
          <p:cNvGrpSpPr/>
          <p:nvPr/>
        </p:nvGrpSpPr>
        <p:grpSpPr>
          <a:xfrm>
            <a:off x="359212" y="1204824"/>
            <a:ext cx="8426054" cy="3419564"/>
            <a:chOff x="478948" y="1606431"/>
            <a:chExt cx="11234739" cy="4559419"/>
          </a:xfrm>
        </p:grpSpPr>
        <p:sp>
          <p:nvSpPr>
            <p:cNvPr id="458" name="TextBox 7">
              <a:extLst>
                <a:ext uri="{FF2B5EF4-FFF2-40B4-BE49-F238E27FC236}">
                  <a16:creationId xmlns:a16="http://schemas.microsoft.com/office/drawing/2014/main" id="{579F0F4D-83D3-6F4E-458C-EE67C45D636B}"/>
                </a:ext>
              </a:extLst>
            </p:cNvPr>
            <p:cNvSpPr txBox="1"/>
            <p:nvPr/>
          </p:nvSpPr>
          <p:spPr>
            <a:xfrm>
              <a:off x="7198106" y="1607255"/>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Verständnis</a:t>
              </a:r>
              <a:r>
                <a:rPr kumimoji="0" lang="en-US" sz="1100" b="0" i="0" u="none" strike="noStrike" kern="0" cap="none" spc="0" normalizeH="0" baseline="0" noProof="0" dirty="0">
                  <a:ln>
                    <a:noFill/>
                  </a:ln>
                  <a:solidFill>
                    <a:srgbClr val="030F3B"/>
                  </a:solidFill>
                  <a:effectLst/>
                  <a:uLnTx/>
                  <a:uFillTx/>
                  <a:cs typeface="Poppins" pitchFamily="2" charset="77"/>
                </a:rPr>
                <a:t> von </a:t>
              </a:r>
              <a:r>
                <a:rPr kumimoji="0" lang="en-US" sz="1100" b="0" i="0" u="none" strike="noStrike" kern="0" cap="none" spc="0" normalizeH="0" baseline="0" noProof="0" dirty="0" err="1">
                  <a:ln>
                    <a:noFill/>
                  </a:ln>
                  <a:solidFill>
                    <a:srgbClr val="030F3B"/>
                  </a:solidFill>
                  <a:effectLst/>
                  <a:uLnTx/>
                  <a:uFillTx/>
                  <a:cs typeface="Poppins" pitchFamily="2" charset="77"/>
                </a:rPr>
                <a:t>Autoimmunität</a:t>
              </a:r>
              <a:r>
                <a:rPr kumimoji="0" lang="en-US" sz="1100" b="0" i="0" u="none" strike="noStrike" kern="0" cap="none" spc="0" normalizeH="0" baseline="0" noProof="0" dirty="0">
                  <a:ln>
                    <a:noFill/>
                  </a:ln>
                  <a:solidFill>
                    <a:srgbClr val="030F3B"/>
                  </a:solidFill>
                  <a:effectLst/>
                  <a:uLnTx/>
                  <a:uFillTx/>
                  <a:cs typeface="Poppins" pitchFamily="2" charset="77"/>
                </a:rPr>
                <a:t> und </a:t>
              </a:r>
              <a:r>
                <a:rPr kumimoji="0" lang="en-US" sz="1100" b="0" i="0" u="none" strike="noStrike" kern="0" cap="none" spc="0" normalizeH="0" baseline="0" noProof="0" dirty="0" err="1">
                  <a:ln>
                    <a:noFill/>
                  </a:ln>
                  <a:solidFill>
                    <a:srgbClr val="030F3B"/>
                  </a:solidFill>
                  <a:effectLst/>
                  <a:uLnTx/>
                  <a:uFillTx/>
                  <a:cs typeface="Poppins" pitchFamily="2" charset="77"/>
                </a:rPr>
                <a:t>IAk</a:t>
              </a:r>
              <a:r>
                <a:rPr kumimoji="0" lang="en-US" sz="1100" b="0" i="0" u="none" strike="noStrike" kern="0" cap="none" spc="0" normalizeH="0" baseline="0" noProof="0" dirty="0">
                  <a:ln>
                    <a:noFill/>
                  </a:ln>
                  <a:solidFill>
                    <a:srgbClr val="030F3B"/>
                  </a:solidFill>
                  <a:effectLst/>
                  <a:uLnTx/>
                  <a:uFillTx/>
                  <a:cs typeface="Poppins" pitchFamily="2" charset="77"/>
                </a:rPr>
                <a:t> </a:t>
              </a:r>
            </a:p>
          </p:txBody>
        </p:sp>
        <p:sp>
          <p:nvSpPr>
            <p:cNvPr id="459" name="TextBox 8">
              <a:extLst>
                <a:ext uri="{FF2B5EF4-FFF2-40B4-BE49-F238E27FC236}">
                  <a16:creationId xmlns:a16="http://schemas.microsoft.com/office/drawing/2014/main" id="{2868E749-5D88-B24F-A700-0AA9DE87120D}"/>
                </a:ext>
              </a:extLst>
            </p:cNvPr>
            <p:cNvSpPr txBox="1"/>
            <p:nvPr/>
          </p:nvSpPr>
          <p:spPr>
            <a:xfrm>
              <a:off x="1713547" y="1606431"/>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30F3B"/>
                  </a:solidFill>
                  <a:effectLst/>
                  <a:uLnTx/>
                  <a:uFillTx/>
                  <a:cs typeface="Poppins" pitchFamily="2" charset="77"/>
                </a:rPr>
                <a:t>Definition von </a:t>
              </a:r>
              <a:r>
                <a:rPr kumimoji="0" lang="en-US" sz="1100" b="0" i="0" u="none" strike="noStrike" kern="0" cap="none" spc="0" normalizeH="0" baseline="0" noProof="0" dirty="0" err="1">
                  <a:ln>
                    <a:noFill/>
                  </a:ln>
                  <a:solidFill>
                    <a:srgbClr val="030F3B"/>
                  </a:solidFill>
                  <a:effectLst/>
                  <a:uLnTx/>
                  <a:uFillTx/>
                  <a:cs typeface="Poppins" pitchFamily="2" charset="77"/>
                </a:rPr>
                <a:t>Risikopatienten</a:t>
              </a:r>
              <a:r>
                <a:rPr kumimoji="0" lang="en-US" sz="1100" b="0" i="0" u="none" strike="noStrike" kern="0" cap="none" spc="0" normalizeH="0" baseline="0" noProof="0" dirty="0">
                  <a:ln>
                    <a:noFill/>
                  </a:ln>
                  <a:solidFill>
                    <a:srgbClr val="030F3B"/>
                  </a:solidFill>
                  <a:effectLst/>
                  <a:uLnTx/>
                  <a:uFillTx/>
                  <a:cs typeface="Poppins" pitchFamily="2" charset="77"/>
                </a:rPr>
                <a:t> </a:t>
              </a:r>
              <a:r>
                <a:rPr kumimoji="0" lang="en-US" sz="1100" b="0" i="0" u="none" strike="noStrike" kern="0" cap="none" spc="0" normalizeH="0" baseline="0" noProof="0" dirty="0" err="1">
                  <a:ln>
                    <a:noFill/>
                  </a:ln>
                  <a:solidFill>
                    <a:srgbClr val="030F3B"/>
                  </a:solidFill>
                  <a:effectLst/>
                  <a:uLnTx/>
                  <a:uFillTx/>
                  <a:cs typeface="Poppins" pitchFamily="2" charset="77"/>
                </a:rPr>
                <a:t>oder</a:t>
              </a:r>
              <a:r>
                <a:rPr kumimoji="0" lang="en-US" sz="1100" b="0" i="0" u="none" strike="noStrike" kern="0" cap="none" spc="0" normalizeH="0" baseline="0" noProof="0" dirty="0">
                  <a:ln>
                    <a:noFill/>
                  </a:ln>
                  <a:solidFill>
                    <a:srgbClr val="030F3B"/>
                  </a:solidFill>
                  <a:effectLst/>
                  <a:uLnTx/>
                  <a:uFillTx/>
                  <a:cs typeface="Poppins" pitchFamily="2" charset="77"/>
                </a:rPr>
                <a:t> T1D </a:t>
              </a:r>
              <a:r>
                <a:rPr kumimoji="0" lang="en-US" sz="1100" b="0" i="0" u="none" strike="noStrike" kern="0" cap="none" spc="0" normalizeH="0" baseline="0" noProof="0" dirty="0" err="1">
                  <a:ln>
                    <a:noFill/>
                  </a:ln>
                  <a:solidFill>
                    <a:srgbClr val="030F3B"/>
                  </a:solidFill>
                  <a:effectLst/>
                  <a:uLnTx/>
                  <a:uFillTx/>
                  <a:cs typeface="Poppins" pitchFamily="2" charset="77"/>
                </a:rPr>
                <a:t>im</a:t>
              </a:r>
              <a:r>
                <a:rPr kumimoji="0" lang="en-US" sz="1100" b="0" i="0" u="none" strike="noStrike" kern="0" cap="none" spc="0" normalizeH="0" baseline="0" noProof="0" dirty="0">
                  <a:ln>
                    <a:noFill/>
                  </a:ln>
                  <a:solidFill>
                    <a:srgbClr val="030F3B"/>
                  </a:solidFill>
                  <a:effectLst/>
                  <a:uLnTx/>
                  <a:uFillTx/>
                  <a:cs typeface="Poppins" pitchFamily="2" charset="77"/>
                </a:rPr>
                <a:t> </a:t>
              </a:r>
              <a:r>
                <a:rPr kumimoji="0" lang="en-US" sz="1100" b="0" i="0" u="none" strike="noStrike" kern="0" cap="none" spc="0" normalizeH="0" baseline="0" noProof="0" dirty="0" err="1">
                  <a:ln>
                    <a:noFill/>
                  </a:ln>
                  <a:solidFill>
                    <a:srgbClr val="030F3B"/>
                  </a:solidFill>
                  <a:effectLst/>
                  <a:uLnTx/>
                  <a:uFillTx/>
                  <a:cs typeface="Poppins" pitchFamily="2" charset="77"/>
                </a:rPr>
                <a:t>Frühstadium</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0" name="TextBox 9">
              <a:extLst>
                <a:ext uri="{FF2B5EF4-FFF2-40B4-BE49-F238E27FC236}">
                  <a16:creationId xmlns:a16="http://schemas.microsoft.com/office/drawing/2014/main" id="{4CB3D0DD-3EAC-E7A0-38DF-E99FE38E9F96}"/>
                </a:ext>
              </a:extLst>
            </p:cNvPr>
            <p:cNvSpPr txBox="1"/>
            <p:nvPr/>
          </p:nvSpPr>
          <p:spPr>
            <a:xfrm>
              <a:off x="1100455" y="2403115"/>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Ernährungs-Schulung</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1" name="TextBox 10">
              <a:extLst>
                <a:ext uri="{FF2B5EF4-FFF2-40B4-BE49-F238E27FC236}">
                  <a16:creationId xmlns:a16="http://schemas.microsoft.com/office/drawing/2014/main" id="{496D9C0C-2F56-E4B2-B94A-7EEB96162839}"/>
                </a:ext>
              </a:extLst>
            </p:cNvPr>
            <p:cNvSpPr txBox="1"/>
            <p:nvPr/>
          </p:nvSpPr>
          <p:spPr>
            <a:xfrm>
              <a:off x="487363" y="3199799"/>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30F3B"/>
                  </a:solidFill>
                  <a:effectLst/>
                  <a:uLnTx/>
                  <a:uFillTx/>
                  <a:cs typeface="Poppins" pitchFamily="2" charset="77"/>
                </a:rPr>
                <a:t>Monitoring des </a:t>
              </a:r>
              <a:r>
                <a:rPr kumimoji="0" lang="en-US" sz="1100" b="0" i="0" u="none" strike="noStrike" kern="0" cap="none" spc="0" normalizeH="0" baseline="0" noProof="0" dirty="0" err="1">
                  <a:ln>
                    <a:noFill/>
                  </a:ln>
                  <a:solidFill>
                    <a:srgbClr val="030F3B"/>
                  </a:solidFill>
                  <a:effectLst/>
                  <a:uLnTx/>
                  <a:uFillTx/>
                  <a:cs typeface="Poppins" pitchFamily="2" charset="77"/>
                </a:rPr>
                <a:t>Körpergewichts</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2" name="TextBox 11">
              <a:extLst>
                <a:ext uri="{FF2B5EF4-FFF2-40B4-BE49-F238E27FC236}">
                  <a16:creationId xmlns:a16="http://schemas.microsoft.com/office/drawing/2014/main" id="{F7CC1D1A-3E39-C581-7F10-282507EF50B2}"/>
                </a:ext>
              </a:extLst>
            </p:cNvPr>
            <p:cNvSpPr txBox="1"/>
            <p:nvPr/>
          </p:nvSpPr>
          <p:spPr>
            <a:xfrm>
              <a:off x="478948" y="3996483"/>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Strategien</a:t>
              </a:r>
              <a:r>
                <a:rPr kumimoji="0" lang="en-US" sz="1100" b="0" i="0" u="none" strike="noStrike" kern="0" cap="none" spc="0" normalizeH="0" baseline="0" noProof="0" dirty="0">
                  <a:ln>
                    <a:noFill/>
                  </a:ln>
                  <a:solidFill>
                    <a:srgbClr val="030F3B"/>
                  </a:solidFill>
                  <a:effectLst/>
                  <a:uLnTx/>
                  <a:uFillTx/>
                  <a:cs typeface="Poppins" pitchFamily="2" charset="77"/>
                </a:rPr>
                <a:t> für </a:t>
              </a:r>
              <a:r>
                <a:rPr kumimoji="0" lang="en-US" sz="1100" b="0" i="0" u="none" strike="noStrike" kern="0" cap="none" spc="0" normalizeH="0" baseline="0" noProof="0" dirty="0" err="1">
                  <a:ln>
                    <a:noFill/>
                  </a:ln>
                  <a:solidFill>
                    <a:srgbClr val="030F3B"/>
                  </a:solidFill>
                  <a:effectLst/>
                  <a:uLnTx/>
                  <a:uFillTx/>
                  <a:cs typeface="Poppins" pitchFamily="2" charset="77"/>
                </a:rPr>
                <a:t>psychosoziale</a:t>
              </a:r>
              <a:r>
                <a:rPr kumimoji="0" lang="en-US" sz="1100" b="0" i="0" u="none" strike="noStrike" kern="0" cap="none" spc="0" normalizeH="0" baseline="0" noProof="0" dirty="0">
                  <a:ln>
                    <a:noFill/>
                  </a:ln>
                  <a:solidFill>
                    <a:srgbClr val="030F3B"/>
                  </a:solidFill>
                  <a:effectLst/>
                  <a:uLnTx/>
                  <a:uFillTx/>
                  <a:cs typeface="Poppins" pitchFamily="2" charset="77"/>
                </a:rPr>
                <a:t> </a:t>
              </a:r>
              <a:r>
                <a:rPr kumimoji="0" lang="en-US" sz="1100" b="0" i="0" u="none" strike="noStrike" kern="0" cap="none" spc="0" normalizeH="0" baseline="0" noProof="0" dirty="0" err="1">
                  <a:ln>
                    <a:noFill/>
                  </a:ln>
                  <a:solidFill>
                    <a:srgbClr val="030F3B"/>
                  </a:solidFill>
                  <a:effectLst/>
                  <a:uLnTx/>
                  <a:uFillTx/>
                  <a:cs typeface="Poppins" pitchFamily="2" charset="77"/>
                </a:rPr>
                <a:t>Unterstützung</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3" name="TextBox 12">
              <a:extLst>
                <a:ext uri="{FF2B5EF4-FFF2-40B4-BE49-F238E27FC236}">
                  <a16:creationId xmlns:a16="http://schemas.microsoft.com/office/drawing/2014/main" id="{0E66062A-B900-6289-AA19-88F72422D0E6}"/>
                </a:ext>
              </a:extLst>
            </p:cNvPr>
            <p:cNvSpPr txBox="1"/>
            <p:nvPr/>
          </p:nvSpPr>
          <p:spPr>
            <a:xfrm>
              <a:off x="1100455" y="4793167"/>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Bewusstsein</a:t>
              </a:r>
              <a:r>
                <a:rPr kumimoji="0" lang="en-US" sz="1100" b="0" i="0" u="none" strike="noStrike" kern="0" cap="none" spc="0" normalizeH="0" baseline="0" noProof="0" dirty="0">
                  <a:ln>
                    <a:noFill/>
                  </a:ln>
                  <a:solidFill>
                    <a:srgbClr val="030F3B"/>
                  </a:solidFill>
                  <a:effectLst/>
                  <a:uLnTx/>
                  <a:uFillTx/>
                  <a:cs typeface="Poppins" pitchFamily="2" charset="77"/>
                </a:rPr>
                <a:t> für </a:t>
              </a:r>
              <a:r>
                <a:rPr kumimoji="0" lang="en-US" sz="1100" b="0" i="0" u="none" strike="noStrike" kern="0" cap="none" spc="0" normalizeH="0" baseline="0" noProof="0" dirty="0" err="1">
                  <a:ln>
                    <a:noFill/>
                  </a:ln>
                  <a:solidFill>
                    <a:srgbClr val="030F3B"/>
                  </a:solidFill>
                  <a:effectLst/>
                  <a:uLnTx/>
                  <a:uFillTx/>
                  <a:cs typeface="Poppins" pitchFamily="2" charset="77"/>
                </a:rPr>
                <a:t>Symptome</a:t>
              </a:r>
              <a:r>
                <a:rPr kumimoji="0" lang="en-US" sz="1100" b="0" i="0" u="none" strike="noStrike" kern="0" cap="none" spc="0" normalizeH="0" baseline="0" noProof="0" dirty="0">
                  <a:ln>
                    <a:noFill/>
                  </a:ln>
                  <a:solidFill>
                    <a:srgbClr val="030F3B"/>
                  </a:solidFill>
                  <a:effectLst/>
                  <a:uLnTx/>
                  <a:uFillTx/>
                  <a:cs typeface="Poppins" pitchFamily="2" charset="77"/>
                </a:rPr>
                <a:t> und das </a:t>
              </a:r>
              <a:r>
                <a:rPr kumimoji="0" lang="en-US" sz="1100" b="0" i="0" u="none" strike="noStrike" kern="0" cap="none" spc="0" normalizeH="0" baseline="0" noProof="0" dirty="0" err="1">
                  <a:ln>
                    <a:noFill/>
                  </a:ln>
                  <a:solidFill>
                    <a:srgbClr val="030F3B"/>
                  </a:solidFill>
                  <a:effectLst/>
                  <a:uLnTx/>
                  <a:uFillTx/>
                  <a:cs typeface="Poppins" pitchFamily="2" charset="77"/>
                </a:rPr>
                <a:t>Risiko</a:t>
              </a:r>
              <a:r>
                <a:rPr kumimoji="0" lang="en-US" sz="1100" b="0" i="0" u="none" strike="noStrike" kern="0" cap="none" spc="0" normalizeH="0" baseline="0" noProof="0" dirty="0">
                  <a:ln>
                    <a:noFill/>
                  </a:ln>
                  <a:solidFill>
                    <a:srgbClr val="030F3B"/>
                  </a:solidFill>
                  <a:effectLst/>
                  <a:uLnTx/>
                  <a:uFillTx/>
                  <a:cs typeface="Poppins" pitchFamily="2" charset="77"/>
                </a:rPr>
                <a:t> von DKA</a:t>
              </a:r>
            </a:p>
          </p:txBody>
        </p:sp>
        <p:sp>
          <p:nvSpPr>
            <p:cNvPr id="464" name="TextBox 13">
              <a:extLst>
                <a:ext uri="{FF2B5EF4-FFF2-40B4-BE49-F238E27FC236}">
                  <a16:creationId xmlns:a16="http://schemas.microsoft.com/office/drawing/2014/main" id="{E16E0BD2-2F11-EF7D-7A66-B30C9106F2E6}"/>
                </a:ext>
              </a:extLst>
            </p:cNvPr>
            <p:cNvSpPr txBox="1"/>
            <p:nvPr/>
          </p:nvSpPr>
          <p:spPr>
            <a:xfrm>
              <a:off x="4473619" y="5589850"/>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Kontinuierliches</a:t>
              </a:r>
              <a:r>
                <a:rPr kumimoji="0" lang="en-US" sz="1100" b="0" i="0" u="none" strike="noStrike" kern="0" cap="none" spc="0" normalizeH="0" baseline="0" noProof="0" dirty="0">
                  <a:ln>
                    <a:noFill/>
                  </a:ln>
                  <a:solidFill>
                    <a:srgbClr val="030F3B"/>
                  </a:solidFill>
                  <a:effectLst/>
                  <a:uLnTx/>
                  <a:uFillTx/>
                  <a:cs typeface="Poppins" pitchFamily="2" charset="77"/>
                </a:rPr>
                <a:t> </a:t>
              </a:r>
              <a:r>
                <a:rPr kumimoji="0" lang="en-US" sz="1100" b="0" i="0" u="none" strike="noStrike" kern="0" cap="none" spc="0" normalizeH="0" baseline="0" noProof="0" dirty="0" err="1">
                  <a:ln>
                    <a:noFill/>
                  </a:ln>
                  <a:solidFill>
                    <a:srgbClr val="030F3B"/>
                  </a:solidFill>
                  <a:effectLst/>
                  <a:uLnTx/>
                  <a:uFillTx/>
                  <a:cs typeface="Poppins" pitchFamily="2" charset="77"/>
                </a:rPr>
                <a:t>Glukose</a:t>
              </a:r>
              <a:r>
                <a:rPr kumimoji="0" lang="en-US" sz="1100" b="0" i="0" u="none" strike="noStrike" kern="0" cap="none" spc="0" normalizeH="0" baseline="0" noProof="0" dirty="0">
                  <a:ln>
                    <a:noFill/>
                  </a:ln>
                  <a:solidFill>
                    <a:srgbClr val="030F3B"/>
                  </a:solidFill>
                  <a:effectLst/>
                  <a:uLnTx/>
                  <a:uFillTx/>
                  <a:cs typeface="Poppins" pitchFamily="2" charset="77"/>
                </a:rPr>
                <a:t>-Monitoring</a:t>
              </a:r>
            </a:p>
          </p:txBody>
        </p:sp>
        <p:sp>
          <p:nvSpPr>
            <p:cNvPr id="465" name="TextBox 14">
              <a:extLst>
                <a:ext uri="{FF2B5EF4-FFF2-40B4-BE49-F238E27FC236}">
                  <a16:creationId xmlns:a16="http://schemas.microsoft.com/office/drawing/2014/main" id="{15725D53-EEAE-5A27-C462-1E93A1143326}"/>
                </a:ext>
              </a:extLst>
            </p:cNvPr>
            <p:cNvSpPr txBox="1"/>
            <p:nvPr/>
          </p:nvSpPr>
          <p:spPr>
            <a:xfrm>
              <a:off x="7835897" y="2403774"/>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Gesunde</a:t>
              </a:r>
              <a:r>
                <a:rPr kumimoji="0" lang="en-US" sz="1100" b="0" i="0" u="none" strike="noStrike" kern="0" cap="none" spc="0" normalizeH="0" baseline="0" noProof="0" dirty="0">
                  <a:ln>
                    <a:noFill/>
                  </a:ln>
                  <a:solidFill>
                    <a:srgbClr val="030F3B"/>
                  </a:solidFill>
                  <a:effectLst/>
                  <a:uLnTx/>
                  <a:uFillTx/>
                  <a:cs typeface="Poppins" pitchFamily="2" charset="77"/>
                </a:rPr>
                <a:t> </a:t>
              </a:r>
              <a:r>
                <a:rPr kumimoji="0" lang="en-US" sz="1100" b="0" i="0" u="none" strike="noStrike" kern="0" cap="none" spc="0" normalizeH="0" baseline="0" noProof="0" dirty="0" err="1">
                  <a:ln>
                    <a:noFill/>
                  </a:ln>
                  <a:solidFill>
                    <a:srgbClr val="030F3B"/>
                  </a:solidFill>
                  <a:effectLst/>
                  <a:uLnTx/>
                  <a:uFillTx/>
                  <a:cs typeface="Poppins" pitchFamily="2" charset="77"/>
                </a:rPr>
                <a:t>Verhaltensweisen</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6" name="TextBox 15">
              <a:extLst>
                <a:ext uri="{FF2B5EF4-FFF2-40B4-BE49-F238E27FC236}">
                  <a16:creationId xmlns:a16="http://schemas.microsoft.com/office/drawing/2014/main" id="{BBC55DFE-4F4B-F155-F50B-30D11FBA4CA1}"/>
                </a:ext>
              </a:extLst>
            </p:cNvPr>
            <p:cNvSpPr txBox="1"/>
            <p:nvPr/>
          </p:nvSpPr>
          <p:spPr>
            <a:xfrm>
              <a:off x="8473687" y="3200293"/>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30F3B"/>
                  </a:solidFill>
                  <a:effectLst/>
                  <a:uLnTx/>
                  <a:uFillTx/>
                  <a:cs typeface="Poppins" pitchFamily="2" charset="77"/>
                </a:rPr>
                <a:t>Management </a:t>
              </a:r>
              <a:r>
                <a:rPr kumimoji="0" lang="en-US" sz="1100" b="0" i="0" u="none" strike="noStrike" kern="0" cap="none" spc="0" normalizeH="0" baseline="0" noProof="0" dirty="0" err="1">
                  <a:ln>
                    <a:noFill/>
                  </a:ln>
                  <a:solidFill>
                    <a:srgbClr val="030F3B"/>
                  </a:solidFill>
                  <a:effectLst/>
                  <a:uLnTx/>
                  <a:uFillTx/>
                  <a:cs typeface="Poppins" pitchFamily="2" charset="77"/>
                </a:rPr>
                <a:t>während</a:t>
              </a:r>
              <a:r>
                <a:rPr kumimoji="0" lang="en-US" sz="1100" b="0" i="0" u="none" strike="noStrike" kern="0" cap="none" spc="0" normalizeH="0" baseline="0" noProof="0" dirty="0">
                  <a:ln>
                    <a:noFill/>
                  </a:ln>
                  <a:solidFill>
                    <a:srgbClr val="030F3B"/>
                  </a:solidFill>
                  <a:effectLst/>
                  <a:uLnTx/>
                  <a:uFillTx/>
                  <a:cs typeface="Poppins" pitchFamily="2" charset="77"/>
                </a:rPr>
                <a:t> der </a:t>
              </a:r>
              <a:r>
                <a:rPr kumimoji="0" lang="en-US" sz="1100" b="0" i="0" u="none" strike="noStrike" kern="0" cap="none" spc="0" normalizeH="0" baseline="0" noProof="0" dirty="0" err="1">
                  <a:ln>
                    <a:noFill/>
                  </a:ln>
                  <a:solidFill>
                    <a:srgbClr val="030F3B"/>
                  </a:solidFill>
                  <a:effectLst/>
                  <a:uLnTx/>
                  <a:uFillTx/>
                  <a:cs typeface="Poppins" pitchFamily="2" charset="77"/>
                </a:rPr>
                <a:t>Schwangerschaft</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7" name="TextBox 16">
              <a:extLst>
                <a:ext uri="{FF2B5EF4-FFF2-40B4-BE49-F238E27FC236}">
                  <a16:creationId xmlns:a16="http://schemas.microsoft.com/office/drawing/2014/main" id="{2736EFD4-1813-71C7-8304-AD951878E0F9}"/>
                </a:ext>
              </a:extLst>
            </p:cNvPr>
            <p:cNvSpPr txBox="1"/>
            <p:nvPr/>
          </p:nvSpPr>
          <p:spPr>
            <a:xfrm>
              <a:off x="8473687" y="3996812"/>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Spätkomplikationen</a:t>
              </a:r>
              <a:endParaRPr kumimoji="0" lang="en-US" sz="1100" b="0" i="0" u="none" strike="noStrike" kern="0" cap="none" spc="0" normalizeH="0" baseline="0" noProof="0" dirty="0">
                <a:ln>
                  <a:noFill/>
                </a:ln>
                <a:solidFill>
                  <a:srgbClr val="030F3B"/>
                </a:solidFill>
                <a:effectLst/>
                <a:uLnTx/>
                <a:uFillTx/>
                <a:cs typeface="Poppins" pitchFamily="2" charset="77"/>
              </a:endParaRPr>
            </a:p>
          </p:txBody>
        </p:sp>
        <p:sp>
          <p:nvSpPr>
            <p:cNvPr id="468" name="TextBox 17">
              <a:extLst>
                <a:ext uri="{FF2B5EF4-FFF2-40B4-BE49-F238E27FC236}">
                  <a16:creationId xmlns:a16="http://schemas.microsoft.com/office/drawing/2014/main" id="{151627C7-5F77-935B-0358-A48C56E19857}"/>
                </a:ext>
              </a:extLst>
            </p:cNvPr>
            <p:cNvSpPr txBox="1"/>
            <p:nvPr/>
          </p:nvSpPr>
          <p:spPr>
            <a:xfrm>
              <a:off x="7835897" y="4793331"/>
              <a:ext cx="3240000" cy="576000"/>
            </a:xfrm>
            <a:prstGeom prst="roundRect">
              <a:avLst/>
            </a:prstGeom>
            <a:solidFill>
              <a:srgbClr val="FFFFFF"/>
            </a:solidFill>
            <a:ln w="19050">
              <a:solidFill>
                <a:srgbClr val="00D1CC"/>
              </a:solidFill>
            </a:ln>
          </p:spPr>
          <p:txBody>
            <a:bodyPr wrap="square" lIns="0" tIns="0" rIns="0" bIns="0" rtlCol="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cs typeface="Poppins" pitchFamily="2" charset="77"/>
                </a:rPr>
                <a:t>Vorstellung</a:t>
              </a:r>
              <a:r>
                <a:rPr kumimoji="0" lang="en-US" sz="1100" b="0" i="0" u="none" strike="noStrike" kern="0" cap="none" spc="0" normalizeH="0" baseline="0" noProof="0" dirty="0">
                  <a:ln>
                    <a:noFill/>
                  </a:ln>
                  <a:solidFill>
                    <a:srgbClr val="030F3B"/>
                  </a:solidFill>
                  <a:effectLst/>
                  <a:uLnTx/>
                  <a:uFillTx/>
                  <a:cs typeface="Poppins" pitchFamily="2" charset="77"/>
                </a:rPr>
                <a:t> von Insulin</a:t>
              </a:r>
            </a:p>
          </p:txBody>
        </p:sp>
        <p:grpSp>
          <p:nvGrpSpPr>
            <p:cNvPr id="469" name="Gruppo 52">
              <a:extLst>
                <a:ext uri="{FF2B5EF4-FFF2-40B4-BE49-F238E27FC236}">
                  <a16:creationId xmlns:a16="http://schemas.microsoft.com/office/drawing/2014/main" id="{E593687C-6F0D-03B0-A165-D1132129527D}"/>
                </a:ext>
              </a:extLst>
            </p:cNvPr>
            <p:cNvGrpSpPr/>
            <p:nvPr/>
          </p:nvGrpSpPr>
          <p:grpSpPr>
            <a:xfrm>
              <a:off x="4836000" y="2460194"/>
              <a:ext cx="2520000" cy="2520000"/>
              <a:chOff x="4836000" y="2460194"/>
              <a:chExt cx="2520000" cy="2520000"/>
            </a:xfrm>
          </p:grpSpPr>
          <p:grpSp>
            <p:nvGrpSpPr>
              <p:cNvPr id="481" name="Elemento grafico 7">
                <a:extLst>
                  <a:ext uri="{FF2B5EF4-FFF2-40B4-BE49-F238E27FC236}">
                    <a16:creationId xmlns:a16="http://schemas.microsoft.com/office/drawing/2014/main" id="{C402ABA6-CD68-0C1E-B060-3C3326DC6CE2}"/>
                  </a:ext>
                </a:extLst>
              </p:cNvPr>
              <p:cNvGrpSpPr>
                <a:grpSpLocks noChangeAspect="1"/>
              </p:cNvGrpSpPr>
              <p:nvPr/>
            </p:nvGrpSpPr>
            <p:grpSpPr>
              <a:xfrm>
                <a:off x="5323688" y="3115462"/>
                <a:ext cx="1544624" cy="1209465"/>
                <a:chOff x="5342107" y="4352698"/>
                <a:chExt cx="170323" cy="135838"/>
              </a:xfrm>
              <a:solidFill>
                <a:srgbClr val="030F3B"/>
              </a:solidFill>
            </p:grpSpPr>
            <p:grpSp>
              <p:nvGrpSpPr>
                <p:cNvPr id="483" name="Elemento grafico 7">
                  <a:extLst>
                    <a:ext uri="{FF2B5EF4-FFF2-40B4-BE49-F238E27FC236}">
                      <a16:creationId xmlns:a16="http://schemas.microsoft.com/office/drawing/2014/main" id="{25CDD91E-90E2-6BDA-43F3-EED92603A16A}"/>
                    </a:ext>
                  </a:extLst>
                </p:cNvPr>
                <p:cNvGrpSpPr/>
                <p:nvPr/>
              </p:nvGrpSpPr>
              <p:grpSpPr>
                <a:xfrm>
                  <a:off x="5389816" y="4352698"/>
                  <a:ext cx="76305" cy="58286"/>
                  <a:chOff x="5389816" y="4352698"/>
                  <a:chExt cx="76305" cy="58286"/>
                </a:xfrm>
                <a:grpFill/>
              </p:grpSpPr>
              <p:sp>
                <p:nvSpPr>
                  <p:cNvPr id="506" name="Figura a mano libera: forma 2170">
                    <a:extLst>
                      <a:ext uri="{FF2B5EF4-FFF2-40B4-BE49-F238E27FC236}">
                        <a16:creationId xmlns:a16="http://schemas.microsoft.com/office/drawing/2014/main" id="{13920D3D-1BBC-88A5-8455-0F369B879C00}"/>
                      </a:ext>
                    </a:extLst>
                  </p:cNvPr>
                  <p:cNvSpPr/>
                  <p:nvPr/>
                </p:nvSpPr>
                <p:spPr>
                  <a:xfrm>
                    <a:off x="5389816" y="4352698"/>
                    <a:ext cx="58331" cy="47793"/>
                  </a:xfrm>
                  <a:custGeom>
                    <a:avLst/>
                    <a:gdLst>
                      <a:gd name="connsiteX0" fmla="*/ 12363 w 58331"/>
                      <a:gd name="connsiteY0" fmla="*/ 47778 h 47793"/>
                      <a:gd name="connsiteX1" fmla="*/ 10523 w 58331"/>
                      <a:gd name="connsiteY1" fmla="*/ 47368 h 47793"/>
                      <a:gd name="connsiteX2" fmla="*/ 8059 w 58331"/>
                      <a:gd name="connsiteY2" fmla="*/ 43490 h 47793"/>
                      <a:gd name="connsiteX3" fmla="*/ 8059 w 58331"/>
                      <a:gd name="connsiteY3" fmla="*/ 39050 h 47793"/>
                      <a:gd name="connsiteX4" fmla="*/ 6569 w 58331"/>
                      <a:gd name="connsiteY4" fmla="*/ 39050 h 47793"/>
                      <a:gd name="connsiteX5" fmla="*/ 0 w 58331"/>
                      <a:gd name="connsiteY5" fmla="*/ 32481 h 47793"/>
                      <a:gd name="connsiteX6" fmla="*/ 0 w 58331"/>
                      <a:gd name="connsiteY6" fmla="*/ 6569 h 47793"/>
                      <a:gd name="connsiteX7" fmla="*/ 6569 w 58331"/>
                      <a:gd name="connsiteY7" fmla="*/ 0 h 47793"/>
                      <a:gd name="connsiteX8" fmla="*/ 51763 w 58331"/>
                      <a:gd name="connsiteY8" fmla="*/ 0 h 47793"/>
                      <a:gd name="connsiteX9" fmla="*/ 58332 w 58331"/>
                      <a:gd name="connsiteY9" fmla="*/ 6569 h 47793"/>
                      <a:gd name="connsiteX10" fmla="*/ 58332 w 58331"/>
                      <a:gd name="connsiteY10" fmla="*/ 32481 h 47793"/>
                      <a:gd name="connsiteX11" fmla="*/ 51763 w 58331"/>
                      <a:gd name="connsiteY11" fmla="*/ 39050 h 47793"/>
                      <a:gd name="connsiteX12" fmla="*/ 24467 w 58331"/>
                      <a:gd name="connsiteY12" fmla="*/ 39050 h 47793"/>
                      <a:gd name="connsiteX13" fmla="*/ 15085 w 58331"/>
                      <a:gd name="connsiteY13" fmla="*/ 46805 h 47793"/>
                      <a:gd name="connsiteX14" fmla="*/ 12363 w 58331"/>
                      <a:gd name="connsiteY14" fmla="*/ 47794 h 47793"/>
                      <a:gd name="connsiteX15" fmla="*/ 6584 w 58331"/>
                      <a:gd name="connsiteY15" fmla="*/ 4607 h 47793"/>
                      <a:gd name="connsiteX16" fmla="*/ 4638 w 58331"/>
                      <a:gd name="connsiteY16" fmla="*/ 6554 h 47793"/>
                      <a:gd name="connsiteX17" fmla="*/ 4638 w 58331"/>
                      <a:gd name="connsiteY17" fmla="*/ 32466 h 47793"/>
                      <a:gd name="connsiteX18" fmla="*/ 6584 w 58331"/>
                      <a:gd name="connsiteY18" fmla="*/ 34412 h 47793"/>
                      <a:gd name="connsiteX19" fmla="*/ 10371 w 58331"/>
                      <a:gd name="connsiteY19" fmla="*/ 34412 h 47793"/>
                      <a:gd name="connsiteX20" fmla="*/ 12682 w 58331"/>
                      <a:gd name="connsiteY20" fmla="*/ 36723 h 47793"/>
                      <a:gd name="connsiteX21" fmla="*/ 12682 w 58331"/>
                      <a:gd name="connsiteY21" fmla="*/ 42791 h 47793"/>
                      <a:gd name="connsiteX22" fmla="*/ 22171 w 58331"/>
                      <a:gd name="connsiteY22" fmla="*/ 34944 h 47793"/>
                      <a:gd name="connsiteX23" fmla="*/ 23646 w 58331"/>
                      <a:gd name="connsiteY23" fmla="*/ 34412 h 47793"/>
                      <a:gd name="connsiteX24" fmla="*/ 51778 w 58331"/>
                      <a:gd name="connsiteY24" fmla="*/ 34412 h 47793"/>
                      <a:gd name="connsiteX25" fmla="*/ 53724 w 58331"/>
                      <a:gd name="connsiteY25" fmla="*/ 32466 h 47793"/>
                      <a:gd name="connsiteX26" fmla="*/ 53724 w 58331"/>
                      <a:gd name="connsiteY26" fmla="*/ 6554 h 47793"/>
                      <a:gd name="connsiteX27" fmla="*/ 51778 w 58331"/>
                      <a:gd name="connsiteY27" fmla="*/ 4607 h 47793"/>
                      <a:gd name="connsiteX28" fmla="*/ 6584 w 58331"/>
                      <a:gd name="connsiteY28" fmla="*/ 4607 h 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331" h="47793">
                        <a:moveTo>
                          <a:pt x="12363" y="47778"/>
                        </a:moveTo>
                        <a:cubicBezTo>
                          <a:pt x="11739" y="47778"/>
                          <a:pt x="11116" y="47642"/>
                          <a:pt x="10523" y="47368"/>
                        </a:cubicBezTo>
                        <a:cubicBezTo>
                          <a:pt x="9002" y="46653"/>
                          <a:pt x="8059" y="45163"/>
                          <a:pt x="8059" y="43490"/>
                        </a:cubicBezTo>
                        <a:lnTo>
                          <a:pt x="8059" y="39050"/>
                        </a:lnTo>
                        <a:lnTo>
                          <a:pt x="6569" y="39050"/>
                        </a:lnTo>
                        <a:cubicBezTo>
                          <a:pt x="2950" y="39050"/>
                          <a:pt x="0" y="36100"/>
                          <a:pt x="0" y="32481"/>
                        </a:cubicBezTo>
                        <a:lnTo>
                          <a:pt x="0" y="6569"/>
                        </a:lnTo>
                        <a:cubicBezTo>
                          <a:pt x="0" y="2950"/>
                          <a:pt x="2950" y="0"/>
                          <a:pt x="6569" y="0"/>
                        </a:cubicBezTo>
                        <a:lnTo>
                          <a:pt x="51763" y="0"/>
                        </a:lnTo>
                        <a:cubicBezTo>
                          <a:pt x="55382" y="0"/>
                          <a:pt x="58332" y="2950"/>
                          <a:pt x="58332" y="6569"/>
                        </a:cubicBezTo>
                        <a:lnTo>
                          <a:pt x="58332" y="32481"/>
                        </a:lnTo>
                        <a:cubicBezTo>
                          <a:pt x="58332" y="36100"/>
                          <a:pt x="55382" y="39050"/>
                          <a:pt x="51763" y="39050"/>
                        </a:cubicBezTo>
                        <a:lnTo>
                          <a:pt x="24467" y="39050"/>
                        </a:lnTo>
                        <a:lnTo>
                          <a:pt x="15085" y="46805"/>
                        </a:lnTo>
                        <a:cubicBezTo>
                          <a:pt x="14294" y="47459"/>
                          <a:pt x="13336" y="47794"/>
                          <a:pt x="12363" y="47794"/>
                        </a:cubicBezTo>
                        <a:close/>
                        <a:moveTo>
                          <a:pt x="6584" y="4607"/>
                        </a:moveTo>
                        <a:cubicBezTo>
                          <a:pt x="5505" y="4607"/>
                          <a:pt x="4638" y="5489"/>
                          <a:pt x="4638" y="6554"/>
                        </a:cubicBezTo>
                        <a:lnTo>
                          <a:pt x="4638" y="32466"/>
                        </a:lnTo>
                        <a:cubicBezTo>
                          <a:pt x="4638" y="33545"/>
                          <a:pt x="5520" y="34412"/>
                          <a:pt x="6584" y="34412"/>
                        </a:cubicBezTo>
                        <a:lnTo>
                          <a:pt x="10371" y="34412"/>
                        </a:lnTo>
                        <a:cubicBezTo>
                          <a:pt x="11648" y="34412"/>
                          <a:pt x="12682" y="35446"/>
                          <a:pt x="12682" y="36723"/>
                        </a:cubicBezTo>
                        <a:lnTo>
                          <a:pt x="12682" y="42791"/>
                        </a:lnTo>
                        <a:lnTo>
                          <a:pt x="22171" y="34944"/>
                        </a:lnTo>
                        <a:cubicBezTo>
                          <a:pt x="22581" y="34610"/>
                          <a:pt x="23098" y="34412"/>
                          <a:pt x="23646" y="34412"/>
                        </a:cubicBezTo>
                        <a:lnTo>
                          <a:pt x="51778" y="34412"/>
                        </a:lnTo>
                        <a:cubicBezTo>
                          <a:pt x="52858" y="34412"/>
                          <a:pt x="53724" y="33530"/>
                          <a:pt x="53724" y="32466"/>
                        </a:cubicBezTo>
                        <a:lnTo>
                          <a:pt x="53724" y="6554"/>
                        </a:lnTo>
                        <a:cubicBezTo>
                          <a:pt x="53724" y="5474"/>
                          <a:pt x="52842" y="4607"/>
                          <a:pt x="51778" y="4607"/>
                        </a:cubicBezTo>
                        <a:lnTo>
                          <a:pt x="6584" y="4607"/>
                        </a:ln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507" name="Figura a mano libera: forma 2171">
                    <a:extLst>
                      <a:ext uri="{FF2B5EF4-FFF2-40B4-BE49-F238E27FC236}">
                        <a16:creationId xmlns:a16="http://schemas.microsoft.com/office/drawing/2014/main" id="{DD9BC8CB-0F3B-E4C8-6A6C-8C8AFB54B1DA}"/>
                      </a:ext>
                    </a:extLst>
                  </p:cNvPr>
                  <p:cNvSpPr/>
                  <p:nvPr/>
                </p:nvSpPr>
                <p:spPr>
                  <a:xfrm>
                    <a:off x="5416423" y="4363191"/>
                    <a:ext cx="49698" cy="47793"/>
                  </a:xfrm>
                  <a:custGeom>
                    <a:avLst/>
                    <a:gdLst>
                      <a:gd name="connsiteX0" fmla="*/ 37335 w 49698"/>
                      <a:gd name="connsiteY0" fmla="*/ 47794 h 47793"/>
                      <a:gd name="connsiteX1" fmla="*/ 34613 w 49698"/>
                      <a:gd name="connsiteY1" fmla="*/ 46805 h 47793"/>
                      <a:gd name="connsiteX2" fmla="*/ 25231 w 49698"/>
                      <a:gd name="connsiteY2" fmla="*/ 39050 h 47793"/>
                      <a:gd name="connsiteX3" fmla="*/ 6238 w 49698"/>
                      <a:gd name="connsiteY3" fmla="*/ 39050 h 47793"/>
                      <a:gd name="connsiteX4" fmla="*/ 186 w 49698"/>
                      <a:gd name="connsiteY4" fmla="*/ 35036 h 47793"/>
                      <a:gd name="connsiteX5" fmla="*/ 1418 w 49698"/>
                      <a:gd name="connsiteY5" fmla="*/ 32010 h 47793"/>
                      <a:gd name="connsiteX6" fmla="*/ 4444 w 49698"/>
                      <a:gd name="connsiteY6" fmla="*/ 33241 h 47793"/>
                      <a:gd name="connsiteX7" fmla="*/ 6238 w 49698"/>
                      <a:gd name="connsiteY7" fmla="*/ 34427 h 47793"/>
                      <a:gd name="connsiteX8" fmla="*/ 26067 w 49698"/>
                      <a:gd name="connsiteY8" fmla="*/ 34427 h 47793"/>
                      <a:gd name="connsiteX9" fmla="*/ 27542 w 49698"/>
                      <a:gd name="connsiteY9" fmla="*/ 34960 h 47793"/>
                      <a:gd name="connsiteX10" fmla="*/ 37031 w 49698"/>
                      <a:gd name="connsiteY10" fmla="*/ 42806 h 47793"/>
                      <a:gd name="connsiteX11" fmla="*/ 37031 w 49698"/>
                      <a:gd name="connsiteY11" fmla="*/ 36739 h 47793"/>
                      <a:gd name="connsiteX12" fmla="*/ 39342 w 49698"/>
                      <a:gd name="connsiteY12" fmla="*/ 34427 h 47793"/>
                      <a:gd name="connsiteX13" fmla="*/ 43129 w 49698"/>
                      <a:gd name="connsiteY13" fmla="*/ 34427 h 47793"/>
                      <a:gd name="connsiteX14" fmla="*/ 45075 w 49698"/>
                      <a:gd name="connsiteY14" fmla="*/ 32481 h 47793"/>
                      <a:gd name="connsiteX15" fmla="*/ 45075 w 49698"/>
                      <a:gd name="connsiteY15" fmla="*/ 6569 h 47793"/>
                      <a:gd name="connsiteX16" fmla="*/ 43129 w 49698"/>
                      <a:gd name="connsiteY16" fmla="*/ 4623 h 47793"/>
                      <a:gd name="connsiteX17" fmla="*/ 38081 w 49698"/>
                      <a:gd name="connsiteY17" fmla="*/ 4623 h 47793"/>
                      <a:gd name="connsiteX18" fmla="*/ 35769 w 49698"/>
                      <a:gd name="connsiteY18" fmla="*/ 2311 h 47793"/>
                      <a:gd name="connsiteX19" fmla="*/ 38081 w 49698"/>
                      <a:gd name="connsiteY19" fmla="*/ 0 h 47793"/>
                      <a:gd name="connsiteX20" fmla="*/ 43129 w 49698"/>
                      <a:gd name="connsiteY20" fmla="*/ 0 h 47793"/>
                      <a:gd name="connsiteX21" fmla="*/ 49698 w 49698"/>
                      <a:gd name="connsiteY21" fmla="*/ 6569 h 47793"/>
                      <a:gd name="connsiteX22" fmla="*/ 49698 w 49698"/>
                      <a:gd name="connsiteY22" fmla="*/ 32481 h 47793"/>
                      <a:gd name="connsiteX23" fmla="*/ 43129 w 49698"/>
                      <a:gd name="connsiteY23" fmla="*/ 39050 h 47793"/>
                      <a:gd name="connsiteX24" fmla="*/ 41639 w 49698"/>
                      <a:gd name="connsiteY24" fmla="*/ 39050 h 47793"/>
                      <a:gd name="connsiteX25" fmla="*/ 41639 w 49698"/>
                      <a:gd name="connsiteY25" fmla="*/ 43490 h 47793"/>
                      <a:gd name="connsiteX26" fmla="*/ 39175 w 49698"/>
                      <a:gd name="connsiteY26" fmla="*/ 47368 h 47793"/>
                      <a:gd name="connsiteX27" fmla="*/ 37335 w 49698"/>
                      <a:gd name="connsiteY27" fmla="*/ 47779 h 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698" h="47793">
                        <a:moveTo>
                          <a:pt x="37335" y="47794"/>
                        </a:moveTo>
                        <a:cubicBezTo>
                          <a:pt x="36362" y="47794"/>
                          <a:pt x="35404" y="47459"/>
                          <a:pt x="34613" y="46805"/>
                        </a:cubicBezTo>
                        <a:lnTo>
                          <a:pt x="25231" y="39050"/>
                        </a:lnTo>
                        <a:lnTo>
                          <a:pt x="6238" y="39050"/>
                        </a:lnTo>
                        <a:cubicBezTo>
                          <a:pt x="3592" y="39050"/>
                          <a:pt x="1220" y="37469"/>
                          <a:pt x="186" y="35036"/>
                        </a:cubicBezTo>
                        <a:cubicBezTo>
                          <a:pt x="-316" y="33865"/>
                          <a:pt x="232" y="32511"/>
                          <a:pt x="1418" y="32010"/>
                        </a:cubicBezTo>
                        <a:cubicBezTo>
                          <a:pt x="2589" y="31508"/>
                          <a:pt x="3942" y="32070"/>
                          <a:pt x="4444" y="33241"/>
                        </a:cubicBezTo>
                        <a:cubicBezTo>
                          <a:pt x="4748" y="33971"/>
                          <a:pt x="5463" y="34427"/>
                          <a:pt x="6238" y="34427"/>
                        </a:cubicBezTo>
                        <a:lnTo>
                          <a:pt x="26067" y="34427"/>
                        </a:lnTo>
                        <a:cubicBezTo>
                          <a:pt x="26600" y="34427"/>
                          <a:pt x="27116" y="34610"/>
                          <a:pt x="27542" y="34960"/>
                        </a:cubicBezTo>
                        <a:lnTo>
                          <a:pt x="37031" y="42806"/>
                        </a:lnTo>
                        <a:lnTo>
                          <a:pt x="37031" y="36739"/>
                        </a:lnTo>
                        <a:cubicBezTo>
                          <a:pt x="37031" y="35461"/>
                          <a:pt x="38065" y="34427"/>
                          <a:pt x="39342" y="34427"/>
                        </a:cubicBezTo>
                        <a:lnTo>
                          <a:pt x="43129" y="34427"/>
                        </a:lnTo>
                        <a:cubicBezTo>
                          <a:pt x="44208" y="34427"/>
                          <a:pt x="45075" y="33545"/>
                          <a:pt x="45075" y="32481"/>
                        </a:cubicBezTo>
                        <a:lnTo>
                          <a:pt x="45075" y="6569"/>
                        </a:lnTo>
                        <a:cubicBezTo>
                          <a:pt x="45075" y="5489"/>
                          <a:pt x="44194" y="4623"/>
                          <a:pt x="43129" y="4623"/>
                        </a:cubicBezTo>
                        <a:lnTo>
                          <a:pt x="38081" y="4623"/>
                        </a:lnTo>
                        <a:cubicBezTo>
                          <a:pt x="36803" y="4623"/>
                          <a:pt x="35769" y="3589"/>
                          <a:pt x="35769" y="2311"/>
                        </a:cubicBezTo>
                        <a:cubicBezTo>
                          <a:pt x="35769" y="1034"/>
                          <a:pt x="36803" y="0"/>
                          <a:pt x="38081" y="0"/>
                        </a:cubicBezTo>
                        <a:lnTo>
                          <a:pt x="43129" y="0"/>
                        </a:lnTo>
                        <a:cubicBezTo>
                          <a:pt x="46748" y="0"/>
                          <a:pt x="49698" y="2950"/>
                          <a:pt x="49698" y="6569"/>
                        </a:cubicBezTo>
                        <a:lnTo>
                          <a:pt x="49698" y="32481"/>
                        </a:lnTo>
                        <a:cubicBezTo>
                          <a:pt x="49698" y="36100"/>
                          <a:pt x="46748" y="39050"/>
                          <a:pt x="43129" y="39050"/>
                        </a:cubicBezTo>
                        <a:lnTo>
                          <a:pt x="41639" y="39050"/>
                        </a:lnTo>
                        <a:lnTo>
                          <a:pt x="41639" y="43490"/>
                        </a:lnTo>
                        <a:cubicBezTo>
                          <a:pt x="41639" y="45163"/>
                          <a:pt x="40696" y="46653"/>
                          <a:pt x="39175" y="47368"/>
                        </a:cubicBezTo>
                        <a:cubicBezTo>
                          <a:pt x="38582" y="47642"/>
                          <a:pt x="37959" y="47779"/>
                          <a:pt x="37335" y="47779"/>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nvGrpSpPr>
                <p:cNvPr id="484" name="Elemento grafico 7">
                  <a:extLst>
                    <a:ext uri="{FF2B5EF4-FFF2-40B4-BE49-F238E27FC236}">
                      <a16:creationId xmlns:a16="http://schemas.microsoft.com/office/drawing/2014/main" id="{3B2F3338-9902-2274-DC1C-8B20D32DDFB9}"/>
                    </a:ext>
                  </a:extLst>
                </p:cNvPr>
                <p:cNvGrpSpPr/>
                <p:nvPr/>
              </p:nvGrpSpPr>
              <p:grpSpPr>
                <a:xfrm>
                  <a:off x="5342107" y="4369517"/>
                  <a:ext cx="170323" cy="119020"/>
                  <a:chOff x="5342107" y="4369517"/>
                  <a:chExt cx="170323" cy="119020"/>
                </a:xfrm>
                <a:grpFill/>
              </p:grpSpPr>
              <p:grpSp>
                <p:nvGrpSpPr>
                  <p:cNvPr id="485" name="Elemento grafico 7">
                    <a:extLst>
                      <a:ext uri="{FF2B5EF4-FFF2-40B4-BE49-F238E27FC236}">
                        <a16:creationId xmlns:a16="http://schemas.microsoft.com/office/drawing/2014/main" id="{A50F892D-6D0E-8D59-58EB-1920E274B7D9}"/>
                      </a:ext>
                    </a:extLst>
                  </p:cNvPr>
                  <p:cNvGrpSpPr/>
                  <p:nvPr/>
                </p:nvGrpSpPr>
                <p:grpSpPr>
                  <a:xfrm>
                    <a:off x="5342107" y="4369517"/>
                    <a:ext cx="59046" cy="119020"/>
                    <a:chOff x="5342107" y="4369517"/>
                    <a:chExt cx="59046" cy="119020"/>
                  </a:xfrm>
                  <a:grpFill/>
                </p:grpSpPr>
                <p:sp>
                  <p:nvSpPr>
                    <p:cNvPr id="499" name="Figura a mano libera: forma 2174">
                      <a:extLst>
                        <a:ext uri="{FF2B5EF4-FFF2-40B4-BE49-F238E27FC236}">
                          <a16:creationId xmlns:a16="http://schemas.microsoft.com/office/drawing/2014/main" id="{5B138335-BC11-5091-6D1E-D1510C13BE0F}"/>
                        </a:ext>
                      </a:extLst>
                    </p:cNvPr>
                    <p:cNvSpPr/>
                    <p:nvPr/>
                  </p:nvSpPr>
                  <p:spPr>
                    <a:xfrm>
                      <a:off x="5371279" y="4437748"/>
                      <a:ext cx="29874" cy="50789"/>
                    </a:xfrm>
                    <a:custGeom>
                      <a:avLst/>
                      <a:gdLst>
                        <a:gd name="connsiteX0" fmla="*/ 27569 w 29874"/>
                        <a:gd name="connsiteY0" fmla="*/ 50774 h 50789"/>
                        <a:gd name="connsiteX1" fmla="*/ 25288 w 29874"/>
                        <a:gd name="connsiteY1" fmla="*/ 48813 h 50789"/>
                        <a:gd name="connsiteX2" fmla="*/ 19358 w 29874"/>
                        <a:gd name="connsiteY2" fmla="*/ 8987 h 50789"/>
                        <a:gd name="connsiteX3" fmla="*/ 14294 w 29874"/>
                        <a:gd name="connsiteY3" fmla="*/ 4623 h 50789"/>
                        <a:gd name="connsiteX4" fmla="*/ 2311 w 29874"/>
                        <a:gd name="connsiteY4" fmla="*/ 4623 h 50789"/>
                        <a:gd name="connsiteX5" fmla="*/ 0 w 29874"/>
                        <a:gd name="connsiteY5" fmla="*/ 2311 h 50789"/>
                        <a:gd name="connsiteX6" fmla="*/ 2311 w 29874"/>
                        <a:gd name="connsiteY6" fmla="*/ 0 h 50789"/>
                        <a:gd name="connsiteX7" fmla="*/ 14294 w 29874"/>
                        <a:gd name="connsiteY7" fmla="*/ 0 h 50789"/>
                        <a:gd name="connsiteX8" fmla="*/ 23920 w 29874"/>
                        <a:gd name="connsiteY8" fmla="*/ 8303 h 50789"/>
                        <a:gd name="connsiteX9" fmla="*/ 29850 w 29874"/>
                        <a:gd name="connsiteY9" fmla="*/ 48144 h 50789"/>
                        <a:gd name="connsiteX10" fmla="*/ 27904 w 29874"/>
                        <a:gd name="connsiteY10" fmla="*/ 50759 h 50789"/>
                        <a:gd name="connsiteX11" fmla="*/ 27569 w 29874"/>
                        <a:gd name="connsiteY11" fmla="*/ 50789 h 5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74" h="50789">
                          <a:moveTo>
                            <a:pt x="27569" y="50774"/>
                          </a:moveTo>
                          <a:cubicBezTo>
                            <a:pt x="26444" y="50774"/>
                            <a:pt x="25456" y="49953"/>
                            <a:pt x="25288" y="48813"/>
                          </a:cubicBezTo>
                          <a:lnTo>
                            <a:pt x="19358" y="8987"/>
                          </a:lnTo>
                          <a:cubicBezTo>
                            <a:pt x="18993" y="6493"/>
                            <a:pt x="16803" y="4623"/>
                            <a:pt x="14294" y="4623"/>
                          </a:cubicBezTo>
                          <a:lnTo>
                            <a:pt x="2311" y="4623"/>
                          </a:lnTo>
                          <a:cubicBezTo>
                            <a:pt x="1034" y="4623"/>
                            <a:pt x="0" y="3589"/>
                            <a:pt x="0" y="2311"/>
                          </a:cubicBezTo>
                          <a:cubicBezTo>
                            <a:pt x="0" y="1034"/>
                            <a:pt x="1034" y="0"/>
                            <a:pt x="2311" y="0"/>
                          </a:cubicBezTo>
                          <a:lnTo>
                            <a:pt x="14294" y="0"/>
                          </a:lnTo>
                          <a:cubicBezTo>
                            <a:pt x="19084" y="0"/>
                            <a:pt x="23220" y="3573"/>
                            <a:pt x="23920" y="8303"/>
                          </a:cubicBezTo>
                          <a:lnTo>
                            <a:pt x="29850" y="48144"/>
                          </a:lnTo>
                          <a:cubicBezTo>
                            <a:pt x="30033" y="49406"/>
                            <a:pt x="29166" y="50577"/>
                            <a:pt x="27904" y="50759"/>
                          </a:cubicBezTo>
                          <a:cubicBezTo>
                            <a:pt x="27782" y="50774"/>
                            <a:pt x="27676" y="50789"/>
                            <a:pt x="27569" y="50789"/>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500" name="Figura a mano libera: forma 2175">
                      <a:extLst>
                        <a:ext uri="{FF2B5EF4-FFF2-40B4-BE49-F238E27FC236}">
                          <a16:creationId xmlns:a16="http://schemas.microsoft.com/office/drawing/2014/main" id="{82203241-2B9D-6A6E-F75B-A6776113E1B5}"/>
                        </a:ext>
                      </a:extLst>
                    </p:cNvPr>
                    <p:cNvSpPr/>
                    <p:nvPr/>
                  </p:nvSpPr>
                  <p:spPr>
                    <a:xfrm>
                      <a:off x="5350446" y="4395626"/>
                      <a:ext cx="48599" cy="46714"/>
                    </a:xfrm>
                    <a:custGeom>
                      <a:avLst/>
                      <a:gdLst>
                        <a:gd name="connsiteX0" fmla="*/ 40874 w 48599"/>
                        <a:gd name="connsiteY0" fmla="*/ 46714 h 46714"/>
                        <a:gd name="connsiteX1" fmla="*/ 24619 w 48599"/>
                        <a:gd name="connsiteY1" fmla="*/ 46714 h 46714"/>
                        <a:gd name="connsiteX2" fmla="*/ 15616 w 48599"/>
                        <a:gd name="connsiteY2" fmla="*/ 39643 h 46714"/>
                        <a:gd name="connsiteX3" fmla="*/ 12575 w 48599"/>
                        <a:gd name="connsiteY3" fmla="*/ 27204 h 46714"/>
                        <a:gd name="connsiteX4" fmla="*/ 14263 w 48599"/>
                        <a:gd name="connsiteY4" fmla="*/ 24406 h 46714"/>
                        <a:gd name="connsiteX5" fmla="*/ 17061 w 48599"/>
                        <a:gd name="connsiteY5" fmla="*/ 26094 h 46714"/>
                        <a:gd name="connsiteX6" fmla="*/ 20102 w 48599"/>
                        <a:gd name="connsiteY6" fmla="*/ 38533 h 46714"/>
                        <a:gd name="connsiteX7" fmla="*/ 24634 w 48599"/>
                        <a:gd name="connsiteY7" fmla="*/ 42091 h 46714"/>
                        <a:gd name="connsiteX8" fmla="*/ 40890 w 48599"/>
                        <a:gd name="connsiteY8" fmla="*/ 42091 h 46714"/>
                        <a:gd name="connsiteX9" fmla="*/ 43977 w 48599"/>
                        <a:gd name="connsiteY9" fmla="*/ 39004 h 46714"/>
                        <a:gd name="connsiteX10" fmla="*/ 40890 w 48599"/>
                        <a:gd name="connsiteY10" fmla="*/ 35918 h 46714"/>
                        <a:gd name="connsiteX11" fmla="*/ 27964 w 48599"/>
                        <a:gd name="connsiteY11" fmla="*/ 35918 h 46714"/>
                        <a:gd name="connsiteX12" fmla="*/ 25714 w 48599"/>
                        <a:gd name="connsiteY12" fmla="*/ 34123 h 46714"/>
                        <a:gd name="connsiteX13" fmla="*/ 20315 w 48599"/>
                        <a:gd name="connsiteY13" fmla="*/ 10736 h 46714"/>
                        <a:gd name="connsiteX14" fmla="*/ 12651 w 48599"/>
                        <a:gd name="connsiteY14" fmla="*/ 4638 h 46714"/>
                        <a:gd name="connsiteX15" fmla="*/ 10674 w 48599"/>
                        <a:gd name="connsiteY15" fmla="*/ 4638 h 46714"/>
                        <a:gd name="connsiteX16" fmla="*/ 6280 w 48599"/>
                        <a:gd name="connsiteY16" fmla="*/ 6523 h 46714"/>
                        <a:gd name="connsiteX17" fmla="*/ 4622 w 48599"/>
                        <a:gd name="connsiteY17" fmla="*/ 11009 h 46714"/>
                        <a:gd name="connsiteX18" fmla="*/ 2433 w 48599"/>
                        <a:gd name="connsiteY18" fmla="*/ 13427 h 46714"/>
                        <a:gd name="connsiteX19" fmla="*/ 15 w 48599"/>
                        <a:gd name="connsiteY19" fmla="*/ 11238 h 46714"/>
                        <a:gd name="connsiteX20" fmla="*/ 2935 w 48599"/>
                        <a:gd name="connsiteY20" fmla="*/ 3330 h 46714"/>
                        <a:gd name="connsiteX21" fmla="*/ 10674 w 48599"/>
                        <a:gd name="connsiteY21" fmla="*/ 0 h 46714"/>
                        <a:gd name="connsiteX22" fmla="*/ 12651 w 48599"/>
                        <a:gd name="connsiteY22" fmla="*/ 0 h 46714"/>
                        <a:gd name="connsiteX23" fmla="*/ 24816 w 48599"/>
                        <a:gd name="connsiteY23" fmla="*/ 9671 h 46714"/>
                        <a:gd name="connsiteX24" fmla="*/ 29804 w 48599"/>
                        <a:gd name="connsiteY24" fmla="*/ 31280 h 46714"/>
                        <a:gd name="connsiteX25" fmla="*/ 40890 w 48599"/>
                        <a:gd name="connsiteY25" fmla="*/ 31280 h 46714"/>
                        <a:gd name="connsiteX26" fmla="*/ 48599 w 48599"/>
                        <a:gd name="connsiteY26" fmla="*/ 38989 h 46714"/>
                        <a:gd name="connsiteX27" fmla="*/ 40890 w 48599"/>
                        <a:gd name="connsiteY27" fmla="*/ 46699 h 4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599" h="46714">
                          <a:moveTo>
                            <a:pt x="40874" y="46714"/>
                          </a:moveTo>
                          <a:lnTo>
                            <a:pt x="24619" y="46714"/>
                          </a:lnTo>
                          <a:cubicBezTo>
                            <a:pt x="20331" y="46714"/>
                            <a:pt x="16636" y="43810"/>
                            <a:pt x="15616" y="39643"/>
                          </a:cubicBezTo>
                          <a:lnTo>
                            <a:pt x="12575" y="27204"/>
                          </a:lnTo>
                          <a:cubicBezTo>
                            <a:pt x="12271" y="25972"/>
                            <a:pt x="13031" y="24710"/>
                            <a:pt x="14263" y="24406"/>
                          </a:cubicBezTo>
                          <a:cubicBezTo>
                            <a:pt x="15495" y="24102"/>
                            <a:pt x="16757" y="24862"/>
                            <a:pt x="17061" y="26094"/>
                          </a:cubicBezTo>
                          <a:lnTo>
                            <a:pt x="20102" y="38533"/>
                          </a:lnTo>
                          <a:cubicBezTo>
                            <a:pt x="20619" y="40631"/>
                            <a:pt x="22475" y="42091"/>
                            <a:pt x="24634" y="42091"/>
                          </a:cubicBezTo>
                          <a:lnTo>
                            <a:pt x="40890" y="42091"/>
                          </a:lnTo>
                          <a:cubicBezTo>
                            <a:pt x="42593" y="42091"/>
                            <a:pt x="43977" y="40708"/>
                            <a:pt x="43977" y="39004"/>
                          </a:cubicBezTo>
                          <a:cubicBezTo>
                            <a:pt x="43977" y="37301"/>
                            <a:pt x="42593" y="35918"/>
                            <a:pt x="40890" y="35918"/>
                          </a:cubicBezTo>
                          <a:lnTo>
                            <a:pt x="27964" y="35918"/>
                          </a:lnTo>
                          <a:cubicBezTo>
                            <a:pt x="26885" y="35918"/>
                            <a:pt x="25957" y="35172"/>
                            <a:pt x="25714" y="34123"/>
                          </a:cubicBezTo>
                          <a:lnTo>
                            <a:pt x="20315" y="10736"/>
                          </a:lnTo>
                          <a:cubicBezTo>
                            <a:pt x="19494" y="7147"/>
                            <a:pt x="16331" y="4638"/>
                            <a:pt x="12651" y="4638"/>
                          </a:cubicBezTo>
                          <a:lnTo>
                            <a:pt x="10674" y="4638"/>
                          </a:lnTo>
                          <a:cubicBezTo>
                            <a:pt x="9002" y="4638"/>
                            <a:pt x="7436" y="5307"/>
                            <a:pt x="6280" y="6523"/>
                          </a:cubicBezTo>
                          <a:cubicBezTo>
                            <a:pt x="5124" y="7740"/>
                            <a:pt x="4531" y="9337"/>
                            <a:pt x="4622" y="11009"/>
                          </a:cubicBezTo>
                          <a:cubicBezTo>
                            <a:pt x="4683" y="12287"/>
                            <a:pt x="3710" y="13366"/>
                            <a:pt x="2433" y="13427"/>
                          </a:cubicBezTo>
                          <a:cubicBezTo>
                            <a:pt x="1140" y="13473"/>
                            <a:pt x="76" y="12515"/>
                            <a:pt x="15" y="11238"/>
                          </a:cubicBezTo>
                          <a:cubicBezTo>
                            <a:pt x="-137" y="8287"/>
                            <a:pt x="897" y="5474"/>
                            <a:pt x="2935" y="3330"/>
                          </a:cubicBezTo>
                          <a:cubicBezTo>
                            <a:pt x="4972" y="1186"/>
                            <a:pt x="7724" y="0"/>
                            <a:pt x="10674" y="0"/>
                          </a:cubicBezTo>
                          <a:lnTo>
                            <a:pt x="12651" y="0"/>
                          </a:lnTo>
                          <a:cubicBezTo>
                            <a:pt x="18491" y="0"/>
                            <a:pt x="23494" y="3984"/>
                            <a:pt x="24816" y="9671"/>
                          </a:cubicBezTo>
                          <a:lnTo>
                            <a:pt x="29804" y="31280"/>
                          </a:lnTo>
                          <a:lnTo>
                            <a:pt x="40890" y="31280"/>
                          </a:lnTo>
                          <a:cubicBezTo>
                            <a:pt x="45132" y="31280"/>
                            <a:pt x="48599" y="34731"/>
                            <a:pt x="48599" y="38989"/>
                          </a:cubicBezTo>
                          <a:cubicBezTo>
                            <a:pt x="48599" y="43247"/>
                            <a:pt x="45148" y="46699"/>
                            <a:pt x="40890" y="46699"/>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501" name="Figura a mano libera: forma 2176">
                      <a:extLst>
                        <a:ext uri="{FF2B5EF4-FFF2-40B4-BE49-F238E27FC236}">
                          <a16:creationId xmlns:a16="http://schemas.microsoft.com/office/drawing/2014/main" id="{EB72F585-2C5E-84EF-626E-EEB623462690}"/>
                        </a:ext>
                      </a:extLst>
                    </p:cNvPr>
                    <p:cNvSpPr/>
                    <p:nvPr/>
                  </p:nvSpPr>
                  <p:spPr>
                    <a:xfrm>
                      <a:off x="5350537" y="4369517"/>
                      <a:ext cx="23265" cy="23265"/>
                    </a:xfrm>
                    <a:custGeom>
                      <a:avLst/>
                      <a:gdLst>
                        <a:gd name="connsiteX0" fmla="*/ 11633 w 23265"/>
                        <a:gd name="connsiteY0" fmla="*/ 23266 h 23265"/>
                        <a:gd name="connsiteX1" fmla="*/ 0 w 23265"/>
                        <a:gd name="connsiteY1" fmla="*/ 11633 h 23265"/>
                        <a:gd name="connsiteX2" fmla="*/ 11633 w 23265"/>
                        <a:gd name="connsiteY2" fmla="*/ 0 h 23265"/>
                        <a:gd name="connsiteX3" fmla="*/ 23266 w 23265"/>
                        <a:gd name="connsiteY3" fmla="*/ 11633 h 23265"/>
                        <a:gd name="connsiteX4" fmla="*/ 11633 w 23265"/>
                        <a:gd name="connsiteY4" fmla="*/ 23266 h 23265"/>
                        <a:gd name="connsiteX5" fmla="*/ 11633 w 23265"/>
                        <a:gd name="connsiteY5" fmla="*/ 4608 h 23265"/>
                        <a:gd name="connsiteX6" fmla="*/ 4608 w 23265"/>
                        <a:gd name="connsiteY6" fmla="*/ 11633 h 23265"/>
                        <a:gd name="connsiteX7" fmla="*/ 11633 w 23265"/>
                        <a:gd name="connsiteY7" fmla="*/ 18658 h 23265"/>
                        <a:gd name="connsiteX8" fmla="*/ 18658 w 23265"/>
                        <a:gd name="connsiteY8" fmla="*/ 11633 h 23265"/>
                        <a:gd name="connsiteX9" fmla="*/ 11633 w 23265"/>
                        <a:gd name="connsiteY9" fmla="*/ 4608 h 2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265" h="23265">
                          <a:moveTo>
                            <a:pt x="11633" y="23266"/>
                          </a:moveTo>
                          <a:cubicBezTo>
                            <a:pt x="5216" y="23266"/>
                            <a:pt x="0" y="18050"/>
                            <a:pt x="0" y="11633"/>
                          </a:cubicBezTo>
                          <a:cubicBezTo>
                            <a:pt x="0" y="5216"/>
                            <a:pt x="5216" y="0"/>
                            <a:pt x="11633" y="0"/>
                          </a:cubicBezTo>
                          <a:cubicBezTo>
                            <a:pt x="18050" y="0"/>
                            <a:pt x="23266" y="5216"/>
                            <a:pt x="23266" y="11633"/>
                          </a:cubicBezTo>
                          <a:cubicBezTo>
                            <a:pt x="23266" y="18050"/>
                            <a:pt x="18050" y="23266"/>
                            <a:pt x="11633" y="23266"/>
                          </a:cubicBezTo>
                          <a:close/>
                          <a:moveTo>
                            <a:pt x="11633" y="4608"/>
                          </a:moveTo>
                          <a:cubicBezTo>
                            <a:pt x="7755" y="4608"/>
                            <a:pt x="4608" y="7755"/>
                            <a:pt x="4608" y="11633"/>
                          </a:cubicBezTo>
                          <a:cubicBezTo>
                            <a:pt x="4608" y="15510"/>
                            <a:pt x="7755" y="18658"/>
                            <a:pt x="11633" y="18658"/>
                          </a:cubicBezTo>
                          <a:cubicBezTo>
                            <a:pt x="15510" y="18658"/>
                            <a:pt x="18658" y="15510"/>
                            <a:pt x="18658" y="11633"/>
                          </a:cubicBezTo>
                          <a:cubicBezTo>
                            <a:pt x="18658" y="7755"/>
                            <a:pt x="15510" y="4608"/>
                            <a:pt x="11633" y="4608"/>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nvGrpSpPr>
                    <p:cNvPr id="502" name="Elemento grafico 7">
                      <a:extLst>
                        <a:ext uri="{FF2B5EF4-FFF2-40B4-BE49-F238E27FC236}">
                          <a16:creationId xmlns:a16="http://schemas.microsoft.com/office/drawing/2014/main" id="{67FF8840-286E-56B8-C389-A451A4AA72FE}"/>
                        </a:ext>
                      </a:extLst>
                    </p:cNvPr>
                    <p:cNvGrpSpPr/>
                    <p:nvPr/>
                  </p:nvGrpSpPr>
                  <p:grpSpPr>
                    <a:xfrm>
                      <a:off x="5342107" y="4395650"/>
                      <a:ext cx="41641" cy="92886"/>
                      <a:chOff x="5342107" y="4395650"/>
                      <a:chExt cx="41641" cy="92886"/>
                    </a:xfrm>
                    <a:grpFill/>
                  </p:grpSpPr>
                  <p:sp>
                    <p:nvSpPr>
                      <p:cNvPr id="503" name="Figura a mano libera: forma 2178">
                        <a:extLst>
                          <a:ext uri="{FF2B5EF4-FFF2-40B4-BE49-F238E27FC236}">
                            <a16:creationId xmlns:a16="http://schemas.microsoft.com/office/drawing/2014/main" id="{69DDBA69-4854-827D-D1BC-EF152A67A1CA}"/>
                          </a:ext>
                        </a:extLst>
                      </p:cNvPr>
                      <p:cNvSpPr/>
                      <p:nvPr/>
                    </p:nvSpPr>
                    <p:spPr>
                      <a:xfrm>
                        <a:off x="5342107" y="4395650"/>
                        <a:ext cx="41641" cy="62017"/>
                      </a:xfrm>
                      <a:custGeom>
                        <a:avLst/>
                        <a:gdLst>
                          <a:gd name="connsiteX0" fmla="*/ 39330 w 41641"/>
                          <a:gd name="connsiteY0" fmla="*/ 62018 h 62017"/>
                          <a:gd name="connsiteX1" fmla="*/ 11441 w 41641"/>
                          <a:gd name="connsiteY1" fmla="*/ 62018 h 62017"/>
                          <a:gd name="connsiteX2" fmla="*/ 3884 w 41641"/>
                          <a:gd name="connsiteY2" fmla="*/ 54992 h 62017"/>
                          <a:gd name="connsiteX3" fmla="*/ 6 w 41641"/>
                          <a:gd name="connsiteY3" fmla="*/ 2484 h 62017"/>
                          <a:gd name="connsiteX4" fmla="*/ 2135 w 41641"/>
                          <a:gd name="connsiteY4" fmla="*/ 6 h 62017"/>
                          <a:gd name="connsiteX5" fmla="*/ 4614 w 41641"/>
                          <a:gd name="connsiteY5" fmla="*/ 2135 h 62017"/>
                          <a:gd name="connsiteX6" fmla="*/ 8491 w 41641"/>
                          <a:gd name="connsiteY6" fmla="*/ 54643 h 62017"/>
                          <a:gd name="connsiteX7" fmla="*/ 11441 w 41641"/>
                          <a:gd name="connsiteY7" fmla="*/ 57395 h 62017"/>
                          <a:gd name="connsiteX8" fmla="*/ 39330 w 41641"/>
                          <a:gd name="connsiteY8" fmla="*/ 57395 h 62017"/>
                          <a:gd name="connsiteX9" fmla="*/ 41641 w 41641"/>
                          <a:gd name="connsiteY9" fmla="*/ 59706 h 62017"/>
                          <a:gd name="connsiteX10" fmla="*/ 39330 w 41641"/>
                          <a:gd name="connsiteY10" fmla="*/ 62018 h 62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41" h="62017">
                            <a:moveTo>
                              <a:pt x="39330" y="62018"/>
                            </a:moveTo>
                            <a:lnTo>
                              <a:pt x="11441" y="62018"/>
                            </a:lnTo>
                            <a:cubicBezTo>
                              <a:pt x="7488" y="62018"/>
                              <a:pt x="4173" y="58931"/>
                              <a:pt x="3884" y="54992"/>
                            </a:cubicBezTo>
                            <a:lnTo>
                              <a:pt x="6" y="2484"/>
                            </a:lnTo>
                            <a:cubicBezTo>
                              <a:pt x="-85" y="1207"/>
                              <a:pt x="873" y="112"/>
                              <a:pt x="2135" y="6"/>
                            </a:cubicBezTo>
                            <a:cubicBezTo>
                              <a:pt x="3412" y="-85"/>
                              <a:pt x="4507" y="873"/>
                              <a:pt x="4614" y="2135"/>
                            </a:cubicBezTo>
                            <a:lnTo>
                              <a:pt x="8491" y="54643"/>
                            </a:lnTo>
                            <a:cubicBezTo>
                              <a:pt x="8598" y="56178"/>
                              <a:pt x="9905" y="57395"/>
                              <a:pt x="11441" y="57395"/>
                            </a:cubicBezTo>
                            <a:lnTo>
                              <a:pt x="39330" y="57395"/>
                            </a:lnTo>
                            <a:cubicBezTo>
                              <a:pt x="40607" y="57395"/>
                              <a:pt x="41641" y="58429"/>
                              <a:pt x="41641" y="59706"/>
                            </a:cubicBezTo>
                            <a:cubicBezTo>
                              <a:pt x="41641" y="60984"/>
                              <a:pt x="40607" y="62018"/>
                              <a:pt x="39330" y="62018"/>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504" name="Figura a mano libera: forma 2179">
                        <a:extLst>
                          <a:ext uri="{FF2B5EF4-FFF2-40B4-BE49-F238E27FC236}">
                            <a16:creationId xmlns:a16="http://schemas.microsoft.com/office/drawing/2014/main" id="{ACF40889-7C28-2963-D365-DBFCEF865FAB}"/>
                          </a:ext>
                        </a:extLst>
                      </p:cNvPr>
                      <p:cNvSpPr/>
                      <p:nvPr/>
                    </p:nvSpPr>
                    <p:spPr>
                      <a:xfrm>
                        <a:off x="5348410" y="4461334"/>
                        <a:ext cx="7174" cy="27202"/>
                      </a:xfrm>
                      <a:custGeom>
                        <a:avLst/>
                        <a:gdLst>
                          <a:gd name="connsiteX0" fmla="*/ 2310 w 7174"/>
                          <a:gd name="connsiteY0" fmla="*/ 27187 h 27202"/>
                          <a:gd name="connsiteX1" fmla="*/ 2051 w 7174"/>
                          <a:gd name="connsiteY1" fmla="*/ 27187 h 27202"/>
                          <a:gd name="connsiteX2" fmla="*/ 14 w 7174"/>
                          <a:gd name="connsiteY2" fmla="*/ 24633 h 27202"/>
                          <a:gd name="connsiteX3" fmla="*/ 2568 w 7174"/>
                          <a:gd name="connsiteY3" fmla="*/ 2051 h 27202"/>
                          <a:gd name="connsiteX4" fmla="*/ 5123 w 7174"/>
                          <a:gd name="connsiteY4" fmla="*/ 14 h 27202"/>
                          <a:gd name="connsiteX5" fmla="*/ 7161 w 7174"/>
                          <a:gd name="connsiteY5" fmla="*/ 2568 h 27202"/>
                          <a:gd name="connsiteX6" fmla="*/ 4606 w 7174"/>
                          <a:gd name="connsiteY6" fmla="*/ 25150 h 27202"/>
                          <a:gd name="connsiteX7" fmla="*/ 2310 w 7174"/>
                          <a:gd name="connsiteY7" fmla="*/ 27203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2310" y="27187"/>
                            </a:moveTo>
                            <a:cubicBezTo>
                              <a:pt x="2218" y="27187"/>
                              <a:pt x="2142" y="27187"/>
                              <a:pt x="2051" y="27187"/>
                            </a:cubicBezTo>
                            <a:cubicBezTo>
                              <a:pt x="789" y="27051"/>
                              <a:pt x="-123" y="25895"/>
                              <a:pt x="14" y="24633"/>
                            </a:cubicBezTo>
                            <a:lnTo>
                              <a:pt x="2568" y="2051"/>
                            </a:lnTo>
                            <a:cubicBezTo>
                              <a:pt x="2705" y="789"/>
                              <a:pt x="3846" y="-123"/>
                              <a:pt x="5123" y="14"/>
                            </a:cubicBezTo>
                            <a:cubicBezTo>
                              <a:pt x="6385" y="150"/>
                              <a:pt x="7297" y="1306"/>
                              <a:pt x="7161" y="2568"/>
                            </a:cubicBezTo>
                            <a:lnTo>
                              <a:pt x="4606" y="25150"/>
                            </a:lnTo>
                            <a:cubicBezTo>
                              <a:pt x="4469" y="26336"/>
                              <a:pt x="3481" y="27203"/>
                              <a:pt x="2310" y="2720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505" name="Figura a mano libera: forma 2180">
                        <a:extLst>
                          <a:ext uri="{FF2B5EF4-FFF2-40B4-BE49-F238E27FC236}">
                            <a16:creationId xmlns:a16="http://schemas.microsoft.com/office/drawing/2014/main" id="{521F255B-4D53-F881-DDF9-65C266C5A7B7}"/>
                          </a:ext>
                        </a:extLst>
                      </p:cNvPr>
                      <p:cNvSpPr/>
                      <p:nvPr/>
                    </p:nvSpPr>
                    <p:spPr>
                      <a:xfrm>
                        <a:off x="5375234" y="4461319"/>
                        <a:ext cx="7174" cy="27202"/>
                      </a:xfrm>
                      <a:custGeom>
                        <a:avLst/>
                        <a:gdLst>
                          <a:gd name="connsiteX0" fmla="*/ 4865 w 7174"/>
                          <a:gd name="connsiteY0" fmla="*/ 27203 h 27202"/>
                          <a:gd name="connsiteX1" fmla="*/ 2568 w 7174"/>
                          <a:gd name="connsiteY1" fmla="*/ 25150 h 27202"/>
                          <a:gd name="connsiteX2" fmla="*/ 14 w 7174"/>
                          <a:gd name="connsiteY2" fmla="*/ 2569 h 27202"/>
                          <a:gd name="connsiteX3" fmla="*/ 2052 w 7174"/>
                          <a:gd name="connsiteY3" fmla="*/ 14 h 27202"/>
                          <a:gd name="connsiteX4" fmla="*/ 4606 w 7174"/>
                          <a:gd name="connsiteY4" fmla="*/ 2051 h 27202"/>
                          <a:gd name="connsiteX5" fmla="*/ 7161 w 7174"/>
                          <a:gd name="connsiteY5" fmla="*/ 24633 h 27202"/>
                          <a:gd name="connsiteX6" fmla="*/ 5123 w 7174"/>
                          <a:gd name="connsiteY6" fmla="*/ 27188 h 27202"/>
                          <a:gd name="connsiteX7" fmla="*/ 4865 w 7174"/>
                          <a:gd name="connsiteY7" fmla="*/ 27188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4865" y="27203"/>
                            </a:moveTo>
                            <a:cubicBezTo>
                              <a:pt x="3709" y="27203"/>
                              <a:pt x="2705" y="26336"/>
                              <a:pt x="2568" y="25150"/>
                            </a:cubicBezTo>
                            <a:lnTo>
                              <a:pt x="14" y="2569"/>
                            </a:lnTo>
                            <a:cubicBezTo>
                              <a:pt x="-123" y="1306"/>
                              <a:pt x="774" y="166"/>
                              <a:pt x="2052" y="14"/>
                            </a:cubicBezTo>
                            <a:cubicBezTo>
                              <a:pt x="3313" y="-123"/>
                              <a:pt x="4454" y="774"/>
                              <a:pt x="4606" y="2051"/>
                            </a:cubicBezTo>
                            <a:lnTo>
                              <a:pt x="7161" y="24633"/>
                            </a:lnTo>
                            <a:cubicBezTo>
                              <a:pt x="7298" y="25895"/>
                              <a:pt x="6400" y="27036"/>
                              <a:pt x="5123" y="27188"/>
                            </a:cubicBezTo>
                            <a:cubicBezTo>
                              <a:pt x="5032" y="27188"/>
                              <a:pt x="4941" y="27188"/>
                              <a:pt x="4865" y="27188"/>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grpSp>
                <p:nvGrpSpPr>
                  <p:cNvPr id="486" name="Elemento grafico 7">
                    <a:extLst>
                      <a:ext uri="{FF2B5EF4-FFF2-40B4-BE49-F238E27FC236}">
                        <a16:creationId xmlns:a16="http://schemas.microsoft.com/office/drawing/2014/main" id="{8EBD6FB7-13D3-0083-348C-ABD1DC064E24}"/>
                      </a:ext>
                    </a:extLst>
                  </p:cNvPr>
                  <p:cNvGrpSpPr/>
                  <p:nvPr/>
                </p:nvGrpSpPr>
                <p:grpSpPr>
                  <a:xfrm>
                    <a:off x="5453354" y="4369517"/>
                    <a:ext cx="59076" cy="119020"/>
                    <a:chOff x="5453354" y="4369517"/>
                    <a:chExt cx="59076" cy="119020"/>
                  </a:xfrm>
                  <a:grpFill/>
                </p:grpSpPr>
                <p:sp>
                  <p:nvSpPr>
                    <p:cNvPr id="492" name="Figura a mano libera: forma 2182">
                      <a:extLst>
                        <a:ext uri="{FF2B5EF4-FFF2-40B4-BE49-F238E27FC236}">
                          <a16:creationId xmlns:a16="http://schemas.microsoft.com/office/drawing/2014/main" id="{EDDBC331-D9DD-8A32-8239-747B419DEC34}"/>
                        </a:ext>
                      </a:extLst>
                    </p:cNvPr>
                    <p:cNvSpPr/>
                    <p:nvPr/>
                  </p:nvSpPr>
                  <p:spPr>
                    <a:xfrm>
                      <a:off x="5453354" y="4437748"/>
                      <a:ext cx="29874" cy="50789"/>
                    </a:xfrm>
                    <a:custGeom>
                      <a:avLst/>
                      <a:gdLst>
                        <a:gd name="connsiteX0" fmla="*/ 2320 w 29874"/>
                        <a:gd name="connsiteY0" fmla="*/ 50774 h 50789"/>
                        <a:gd name="connsiteX1" fmla="*/ 1970 w 29874"/>
                        <a:gd name="connsiteY1" fmla="*/ 50744 h 50789"/>
                        <a:gd name="connsiteX2" fmla="*/ 24 w 29874"/>
                        <a:gd name="connsiteY2" fmla="*/ 48128 h 50789"/>
                        <a:gd name="connsiteX3" fmla="*/ 5955 w 29874"/>
                        <a:gd name="connsiteY3" fmla="*/ 8303 h 50789"/>
                        <a:gd name="connsiteX4" fmla="*/ 15580 w 29874"/>
                        <a:gd name="connsiteY4" fmla="*/ 0 h 50789"/>
                        <a:gd name="connsiteX5" fmla="*/ 27563 w 29874"/>
                        <a:gd name="connsiteY5" fmla="*/ 0 h 50789"/>
                        <a:gd name="connsiteX6" fmla="*/ 29874 w 29874"/>
                        <a:gd name="connsiteY6" fmla="*/ 2311 h 50789"/>
                        <a:gd name="connsiteX7" fmla="*/ 27563 w 29874"/>
                        <a:gd name="connsiteY7" fmla="*/ 4623 h 50789"/>
                        <a:gd name="connsiteX8" fmla="*/ 15580 w 29874"/>
                        <a:gd name="connsiteY8" fmla="*/ 4623 h 50789"/>
                        <a:gd name="connsiteX9" fmla="*/ 10517 w 29874"/>
                        <a:gd name="connsiteY9" fmla="*/ 8987 h 50789"/>
                        <a:gd name="connsiteX10" fmla="*/ 4586 w 29874"/>
                        <a:gd name="connsiteY10" fmla="*/ 48828 h 50789"/>
                        <a:gd name="connsiteX11" fmla="*/ 2305 w 29874"/>
                        <a:gd name="connsiteY11" fmla="*/ 50789 h 5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74" h="50789">
                          <a:moveTo>
                            <a:pt x="2320" y="50774"/>
                          </a:moveTo>
                          <a:cubicBezTo>
                            <a:pt x="2214" y="50774"/>
                            <a:pt x="2092" y="50774"/>
                            <a:pt x="1970" y="50744"/>
                          </a:cubicBezTo>
                          <a:cubicBezTo>
                            <a:pt x="709" y="50561"/>
                            <a:pt x="-158" y="49375"/>
                            <a:pt x="24" y="48128"/>
                          </a:cubicBezTo>
                          <a:lnTo>
                            <a:pt x="5955" y="8303"/>
                          </a:lnTo>
                          <a:cubicBezTo>
                            <a:pt x="6654" y="3573"/>
                            <a:pt x="10805" y="0"/>
                            <a:pt x="15580" y="0"/>
                          </a:cubicBezTo>
                          <a:lnTo>
                            <a:pt x="27563" y="0"/>
                          </a:lnTo>
                          <a:cubicBezTo>
                            <a:pt x="28840" y="0"/>
                            <a:pt x="29874" y="1034"/>
                            <a:pt x="29874" y="2311"/>
                          </a:cubicBezTo>
                          <a:cubicBezTo>
                            <a:pt x="29874" y="3589"/>
                            <a:pt x="28840" y="4623"/>
                            <a:pt x="27563" y="4623"/>
                          </a:cubicBezTo>
                          <a:lnTo>
                            <a:pt x="15580" y="4623"/>
                          </a:lnTo>
                          <a:cubicBezTo>
                            <a:pt x="13056" y="4623"/>
                            <a:pt x="10882" y="6493"/>
                            <a:pt x="10517" y="8987"/>
                          </a:cubicBezTo>
                          <a:lnTo>
                            <a:pt x="4586" y="48828"/>
                          </a:lnTo>
                          <a:cubicBezTo>
                            <a:pt x="4419" y="49968"/>
                            <a:pt x="3431" y="50789"/>
                            <a:pt x="2305" y="50789"/>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93" name="Figura a mano libera: forma 2183">
                      <a:extLst>
                        <a:ext uri="{FF2B5EF4-FFF2-40B4-BE49-F238E27FC236}">
                          <a16:creationId xmlns:a16="http://schemas.microsoft.com/office/drawing/2014/main" id="{50420A58-016D-D3BD-B52D-5EF0C66BBBE3}"/>
                        </a:ext>
                      </a:extLst>
                    </p:cNvPr>
                    <p:cNvSpPr/>
                    <p:nvPr/>
                  </p:nvSpPr>
                  <p:spPr>
                    <a:xfrm>
                      <a:off x="5455507" y="4395641"/>
                      <a:ext cx="48599" cy="46714"/>
                    </a:xfrm>
                    <a:custGeom>
                      <a:avLst/>
                      <a:gdLst>
                        <a:gd name="connsiteX0" fmla="*/ 23965 w 48599"/>
                        <a:gd name="connsiteY0" fmla="*/ 46699 h 46714"/>
                        <a:gd name="connsiteX1" fmla="*/ 7710 w 48599"/>
                        <a:gd name="connsiteY1" fmla="*/ 46699 h 46714"/>
                        <a:gd name="connsiteX2" fmla="*/ 0 w 48599"/>
                        <a:gd name="connsiteY2" fmla="*/ 38989 h 46714"/>
                        <a:gd name="connsiteX3" fmla="*/ 7710 w 48599"/>
                        <a:gd name="connsiteY3" fmla="*/ 31280 h 46714"/>
                        <a:gd name="connsiteX4" fmla="*/ 18795 w 48599"/>
                        <a:gd name="connsiteY4" fmla="*/ 31280 h 46714"/>
                        <a:gd name="connsiteX5" fmla="*/ 23783 w 48599"/>
                        <a:gd name="connsiteY5" fmla="*/ 9671 h 46714"/>
                        <a:gd name="connsiteX6" fmla="*/ 35948 w 48599"/>
                        <a:gd name="connsiteY6" fmla="*/ 0 h 46714"/>
                        <a:gd name="connsiteX7" fmla="*/ 37925 w 48599"/>
                        <a:gd name="connsiteY7" fmla="*/ 0 h 46714"/>
                        <a:gd name="connsiteX8" fmla="*/ 45665 w 48599"/>
                        <a:gd name="connsiteY8" fmla="*/ 3330 h 46714"/>
                        <a:gd name="connsiteX9" fmla="*/ 48584 w 48599"/>
                        <a:gd name="connsiteY9" fmla="*/ 11237 h 46714"/>
                        <a:gd name="connsiteX10" fmla="*/ 46167 w 48599"/>
                        <a:gd name="connsiteY10" fmla="*/ 13427 h 46714"/>
                        <a:gd name="connsiteX11" fmla="*/ 43977 w 48599"/>
                        <a:gd name="connsiteY11" fmla="*/ 11009 h 46714"/>
                        <a:gd name="connsiteX12" fmla="*/ 42320 w 48599"/>
                        <a:gd name="connsiteY12" fmla="*/ 6523 h 46714"/>
                        <a:gd name="connsiteX13" fmla="*/ 37925 w 48599"/>
                        <a:gd name="connsiteY13" fmla="*/ 4638 h 46714"/>
                        <a:gd name="connsiteX14" fmla="*/ 35948 w 48599"/>
                        <a:gd name="connsiteY14" fmla="*/ 4638 h 46714"/>
                        <a:gd name="connsiteX15" fmla="*/ 28284 w 48599"/>
                        <a:gd name="connsiteY15" fmla="*/ 10736 h 46714"/>
                        <a:gd name="connsiteX16" fmla="*/ 22886 w 48599"/>
                        <a:gd name="connsiteY16" fmla="*/ 34123 h 46714"/>
                        <a:gd name="connsiteX17" fmla="*/ 20635 w 48599"/>
                        <a:gd name="connsiteY17" fmla="*/ 35918 h 46714"/>
                        <a:gd name="connsiteX18" fmla="*/ 7710 w 48599"/>
                        <a:gd name="connsiteY18" fmla="*/ 35918 h 46714"/>
                        <a:gd name="connsiteX19" fmla="*/ 4623 w 48599"/>
                        <a:gd name="connsiteY19" fmla="*/ 39004 h 46714"/>
                        <a:gd name="connsiteX20" fmla="*/ 7710 w 48599"/>
                        <a:gd name="connsiteY20" fmla="*/ 42091 h 46714"/>
                        <a:gd name="connsiteX21" fmla="*/ 23965 w 48599"/>
                        <a:gd name="connsiteY21" fmla="*/ 42091 h 46714"/>
                        <a:gd name="connsiteX22" fmla="*/ 28497 w 48599"/>
                        <a:gd name="connsiteY22" fmla="*/ 38533 h 46714"/>
                        <a:gd name="connsiteX23" fmla="*/ 31538 w 48599"/>
                        <a:gd name="connsiteY23" fmla="*/ 26094 h 46714"/>
                        <a:gd name="connsiteX24" fmla="*/ 34336 w 48599"/>
                        <a:gd name="connsiteY24" fmla="*/ 24406 h 46714"/>
                        <a:gd name="connsiteX25" fmla="*/ 36024 w 48599"/>
                        <a:gd name="connsiteY25" fmla="*/ 27204 h 46714"/>
                        <a:gd name="connsiteX26" fmla="*/ 32983 w 48599"/>
                        <a:gd name="connsiteY26" fmla="*/ 39643 h 46714"/>
                        <a:gd name="connsiteX27" fmla="*/ 23981 w 48599"/>
                        <a:gd name="connsiteY27" fmla="*/ 46714 h 4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599" h="46714">
                          <a:moveTo>
                            <a:pt x="23965" y="46699"/>
                          </a:moveTo>
                          <a:lnTo>
                            <a:pt x="7710" y="46699"/>
                          </a:lnTo>
                          <a:cubicBezTo>
                            <a:pt x="3467" y="46699"/>
                            <a:pt x="0" y="43247"/>
                            <a:pt x="0" y="38989"/>
                          </a:cubicBezTo>
                          <a:cubicBezTo>
                            <a:pt x="0" y="34731"/>
                            <a:pt x="3452" y="31280"/>
                            <a:pt x="7710" y="31280"/>
                          </a:cubicBezTo>
                          <a:lnTo>
                            <a:pt x="18795" y="31280"/>
                          </a:lnTo>
                          <a:lnTo>
                            <a:pt x="23783" y="9671"/>
                          </a:lnTo>
                          <a:cubicBezTo>
                            <a:pt x="25091" y="3969"/>
                            <a:pt x="30094" y="0"/>
                            <a:pt x="35948" y="0"/>
                          </a:cubicBezTo>
                          <a:lnTo>
                            <a:pt x="37925" y="0"/>
                          </a:lnTo>
                          <a:cubicBezTo>
                            <a:pt x="40875" y="0"/>
                            <a:pt x="43627" y="1186"/>
                            <a:pt x="45665" y="3330"/>
                          </a:cubicBezTo>
                          <a:cubicBezTo>
                            <a:pt x="47702" y="5474"/>
                            <a:pt x="48737" y="8287"/>
                            <a:pt x="48584" y="11237"/>
                          </a:cubicBezTo>
                          <a:cubicBezTo>
                            <a:pt x="48524" y="12515"/>
                            <a:pt x="47444" y="13488"/>
                            <a:pt x="46167" y="13427"/>
                          </a:cubicBezTo>
                          <a:cubicBezTo>
                            <a:pt x="44889" y="13366"/>
                            <a:pt x="43916" y="12271"/>
                            <a:pt x="43977" y="11009"/>
                          </a:cubicBezTo>
                          <a:cubicBezTo>
                            <a:pt x="44068" y="9337"/>
                            <a:pt x="43475" y="7740"/>
                            <a:pt x="42320" y="6523"/>
                          </a:cubicBezTo>
                          <a:cubicBezTo>
                            <a:pt x="41164" y="5307"/>
                            <a:pt x="39598" y="4638"/>
                            <a:pt x="37925" y="4638"/>
                          </a:cubicBezTo>
                          <a:lnTo>
                            <a:pt x="35948" y="4638"/>
                          </a:lnTo>
                          <a:cubicBezTo>
                            <a:pt x="32268" y="4638"/>
                            <a:pt x="29105" y="7147"/>
                            <a:pt x="28284" y="10736"/>
                          </a:cubicBezTo>
                          <a:lnTo>
                            <a:pt x="22886" y="34123"/>
                          </a:lnTo>
                          <a:cubicBezTo>
                            <a:pt x="22642" y="35172"/>
                            <a:pt x="21715" y="35918"/>
                            <a:pt x="20635" y="35918"/>
                          </a:cubicBezTo>
                          <a:lnTo>
                            <a:pt x="7710" y="35918"/>
                          </a:lnTo>
                          <a:cubicBezTo>
                            <a:pt x="6006" y="35918"/>
                            <a:pt x="4623" y="37301"/>
                            <a:pt x="4623" y="39004"/>
                          </a:cubicBezTo>
                          <a:cubicBezTo>
                            <a:pt x="4623" y="40707"/>
                            <a:pt x="6006" y="42091"/>
                            <a:pt x="7710" y="42091"/>
                          </a:cubicBezTo>
                          <a:lnTo>
                            <a:pt x="23965" y="42091"/>
                          </a:lnTo>
                          <a:cubicBezTo>
                            <a:pt x="26125" y="42091"/>
                            <a:pt x="27980" y="40631"/>
                            <a:pt x="28497" y="38533"/>
                          </a:cubicBezTo>
                          <a:lnTo>
                            <a:pt x="31538" y="26094"/>
                          </a:lnTo>
                          <a:cubicBezTo>
                            <a:pt x="31842" y="24862"/>
                            <a:pt x="33089" y="24102"/>
                            <a:pt x="34336" y="24406"/>
                          </a:cubicBezTo>
                          <a:cubicBezTo>
                            <a:pt x="35568" y="24710"/>
                            <a:pt x="36328" y="25957"/>
                            <a:pt x="36024" y="27204"/>
                          </a:cubicBezTo>
                          <a:lnTo>
                            <a:pt x="32983" y="39643"/>
                          </a:lnTo>
                          <a:cubicBezTo>
                            <a:pt x="31964" y="43810"/>
                            <a:pt x="28254" y="46714"/>
                            <a:pt x="23981" y="46714"/>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94" name="Figura a mano libera: forma 2184">
                      <a:extLst>
                        <a:ext uri="{FF2B5EF4-FFF2-40B4-BE49-F238E27FC236}">
                          <a16:creationId xmlns:a16="http://schemas.microsoft.com/office/drawing/2014/main" id="{53EB9DE6-3E9A-C8EF-CE93-EB634AE35B44}"/>
                        </a:ext>
                      </a:extLst>
                    </p:cNvPr>
                    <p:cNvSpPr/>
                    <p:nvPr/>
                  </p:nvSpPr>
                  <p:spPr>
                    <a:xfrm>
                      <a:off x="5480720" y="4369517"/>
                      <a:ext cx="23265" cy="23265"/>
                    </a:xfrm>
                    <a:custGeom>
                      <a:avLst/>
                      <a:gdLst>
                        <a:gd name="connsiteX0" fmla="*/ 11633 w 23265"/>
                        <a:gd name="connsiteY0" fmla="*/ 23266 h 23265"/>
                        <a:gd name="connsiteX1" fmla="*/ 0 w 23265"/>
                        <a:gd name="connsiteY1" fmla="*/ 11633 h 23265"/>
                        <a:gd name="connsiteX2" fmla="*/ 11633 w 23265"/>
                        <a:gd name="connsiteY2" fmla="*/ 0 h 23265"/>
                        <a:gd name="connsiteX3" fmla="*/ 23266 w 23265"/>
                        <a:gd name="connsiteY3" fmla="*/ 11633 h 23265"/>
                        <a:gd name="connsiteX4" fmla="*/ 11633 w 23265"/>
                        <a:gd name="connsiteY4" fmla="*/ 23266 h 23265"/>
                        <a:gd name="connsiteX5" fmla="*/ 11633 w 23265"/>
                        <a:gd name="connsiteY5" fmla="*/ 4608 h 23265"/>
                        <a:gd name="connsiteX6" fmla="*/ 4608 w 23265"/>
                        <a:gd name="connsiteY6" fmla="*/ 11633 h 23265"/>
                        <a:gd name="connsiteX7" fmla="*/ 11633 w 23265"/>
                        <a:gd name="connsiteY7" fmla="*/ 18658 h 23265"/>
                        <a:gd name="connsiteX8" fmla="*/ 18658 w 23265"/>
                        <a:gd name="connsiteY8" fmla="*/ 11633 h 23265"/>
                        <a:gd name="connsiteX9" fmla="*/ 11633 w 23265"/>
                        <a:gd name="connsiteY9" fmla="*/ 4608 h 2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265" h="23265">
                          <a:moveTo>
                            <a:pt x="11633" y="23266"/>
                          </a:moveTo>
                          <a:cubicBezTo>
                            <a:pt x="5216" y="23266"/>
                            <a:pt x="0" y="18050"/>
                            <a:pt x="0" y="11633"/>
                          </a:cubicBezTo>
                          <a:cubicBezTo>
                            <a:pt x="0" y="5216"/>
                            <a:pt x="5216" y="0"/>
                            <a:pt x="11633" y="0"/>
                          </a:cubicBezTo>
                          <a:cubicBezTo>
                            <a:pt x="18050" y="0"/>
                            <a:pt x="23266" y="5216"/>
                            <a:pt x="23266" y="11633"/>
                          </a:cubicBezTo>
                          <a:cubicBezTo>
                            <a:pt x="23266" y="18050"/>
                            <a:pt x="18050" y="23266"/>
                            <a:pt x="11633" y="23266"/>
                          </a:cubicBezTo>
                          <a:close/>
                          <a:moveTo>
                            <a:pt x="11633" y="4608"/>
                          </a:moveTo>
                          <a:cubicBezTo>
                            <a:pt x="7755" y="4608"/>
                            <a:pt x="4608" y="7755"/>
                            <a:pt x="4608" y="11633"/>
                          </a:cubicBezTo>
                          <a:cubicBezTo>
                            <a:pt x="4608" y="15510"/>
                            <a:pt x="7755" y="18658"/>
                            <a:pt x="11633" y="18658"/>
                          </a:cubicBezTo>
                          <a:cubicBezTo>
                            <a:pt x="15510" y="18658"/>
                            <a:pt x="18658" y="15510"/>
                            <a:pt x="18658" y="11633"/>
                          </a:cubicBezTo>
                          <a:cubicBezTo>
                            <a:pt x="18658" y="7755"/>
                            <a:pt x="15510" y="4608"/>
                            <a:pt x="11633" y="4608"/>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nvGrpSpPr>
                    <p:cNvPr id="495" name="Elemento grafico 7">
                      <a:extLst>
                        <a:ext uri="{FF2B5EF4-FFF2-40B4-BE49-F238E27FC236}">
                          <a16:creationId xmlns:a16="http://schemas.microsoft.com/office/drawing/2014/main" id="{DDB3291B-2C5E-AF8D-0694-D9814F53C1AD}"/>
                        </a:ext>
                      </a:extLst>
                    </p:cNvPr>
                    <p:cNvGrpSpPr/>
                    <p:nvPr/>
                  </p:nvGrpSpPr>
                  <p:grpSpPr>
                    <a:xfrm>
                      <a:off x="5470790" y="4395648"/>
                      <a:ext cx="41641" cy="92888"/>
                      <a:chOff x="5470790" y="4395648"/>
                      <a:chExt cx="41641" cy="92888"/>
                    </a:xfrm>
                    <a:grpFill/>
                  </p:grpSpPr>
                  <p:sp>
                    <p:nvSpPr>
                      <p:cNvPr id="496" name="Figura a mano libera: forma 2186">
                        <a:extLst>
                          <a:ext uri="{FF2B5EF4-FFF2-40B4-BE49-F238E27FC236}">
                            <a16:creationId xmlns:a16="http://schemas.microsoft.com/office/drawing/2014/main" id="{9CF06DA6-8EA7-B3B8-B660-540F7726030D}"/>
                          </a:ext>
                        </a:extLst>
                      </p:cNvPr>
                      <p:cNvSpPr/>
                      <p:nvPr/>
                    </p:nvSpPr>
                    <p:spPr>
                      <a:xfrm>
                        <a:off x="5470790" y="4395648"/>
                        <a:ext cx="41641" cy="62019"/>
                      </a:xfrm>
                      <a:custGeom>
                        <a:avLst/>
                        <a:gdLst>
                          <a:gd name="connsiteX0" fmla="*/ 30200 w 41641"/>
                          <a:gd name="connsiteY0" fmla="*/ 62020 h 62019"/>
                          <a:gd name="connsiteX1" fmla="*/ 2311 w 41641"/>
                          <a:gd name="connsiteY1" fmla="*/ 62020 h 62019"/>
                          <a:gd name="connsiteX2" fmla="*/ 0 w 41641"/>
                          <a:gd name="connsiteY2" fmla="*/ 59708 h 62019"/>
                          <a:gd name="connsiteX3" fmla="*/ 2311 w 41641"/>
                          <a:gd name="connsiteY3" fmla="*/ 57397 h 62019"/>
                          <a:gd name="connsiteX4" fmla="*/ 30200 w 41641"/>
                          <a:gd name="connsiteY4" fmla="*/ 57397 h 62019"/>
                          <a:gd name="connsiteX5" fmla="*/ 33150 w 41641"/>
                          <a:gd name="connsiteY5" fmla="*/ 54645 h 62019"/>
                          <a:gd name="connsiteX6" fmla="*/ 37027 w 41641"/>
                          <a:gd name="connsiteY6" fmla="*/ 2137 h 62019"/>
                          <a:gd name="connsiteX7" fmla="*/ 39506 w 41641"/>
                          <a:gd name="connsiteY7" fmla="*/ 8 h 62019"/>
                          <a:gd name="connsiteX8" fmla="*/ 41635 w 41641"/>
                          <a:gd name="connsiteY8" fmla="*/ 2487 h 62019"/>
                          <a:gd name="connsiteX9" fmla="*/ 37757 w 41641"/>
                          <a:gd name="connsiteY9" fmla="*/ 54994 h 62019"/>
                          <a:gd name="connsiteX10" fmla="*/ 30200 w 41641"/>
                          <a:gd name="connsiteY10" fmla="*/ 62020 h 62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41" h="62019">
                            <a:moveTo>
                              <a:pt x="30200" y="62020"/>
                            </a:moveTo>
                            <a:lnTo>
                              <a:pt x="2311" y="62020"/>
                            </a:lnTo>
                            <a:cubicBezTo>
                              <a:pt x="1034" y="62020"/>
                              <a:pt x="0" y="60986"/>
                              <a:pt x="0" y="59708"/>
                            </a:cubicBezTo>
                            <a:cubicBezTo>
                              <a:pt x="0" y="58431"/>
                              <a:pt x="1034" y="57397"/>
                              <a:pt x="2311" y="57397"/>
                            </a:cubicBezTo>
                            <a:lnTo>
                              <a:pt x="30200" y="57397"/>
                            </a:lnTo>
                            <a:cubicBezTo>
                              <a:pt x="31751" y="57397"/>
                              <a:pt x="33044" y="56196"/>
                              <a:pt x="33150" y="54645"/>
                            </a:cubicBezTo>
                            <a:lnTo>
                              <a:pt x="37027" y="2137"/>
                            </a:lnTo>
                            <a:cubicBezTo>
                              <a:pt x="37119" y="860"/>
                              <a:pt x="38229" y="-98"/>
                              <a:pt x="39506" y="8"/>
                            </a:cubicBezTo>
                            <a:cubicBezTo>
                              <a:pt x="40783" y="99"/>
                              <a:pt x="41726" y="1209"/>
                              <a:pt x="41635" y="2487"/>
                            </a:cubicBezTo>
                            <a:lnTo>
                              <a:pt x="37757" y="54994"/>
                            </a:lnTo>
                            <a:cubicBezTo>
                              <a:pt x="37468" y="58933"/>
                              <a:pt x="34138" y="62020"/>
                              <a:pt x="30200" y="62020"/>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97" name="Figura a mano libera: forma 2187">
                        <a:extLst>
                          <a:ext uri="{FF2B5EF4-FFF2-40B4-BE49-F238E27FC236}">
                            <a16:creationId xmlns:a16="http://schemas.microsoft.com/office/drawing/2014/main" id="{C38B3B0F-EC5A-9F5C-70BE-DB7A8A804787}"/>
                          </a:ext>
                        </a:extLst>
                      </p:cNvPr>
                      <p:cNvSpPr/>
                      <p:nvPr/>
                    </p:nvSpPr>
                    <p:spPr>
                      <a:xfrm>
                        <a:off x="5498938" y="4461319"/>
                        <a:ext cx="7174" cy="27202"/>
                      </a:xfrm>
                      <a:custGeom>
                        <a:avLst/>
                        <a:gdLst>
                          <a:gd name="connsiteX0" fmla="*/ 4865 w 7174"/>
                          <a:gd name="connsiteY0" fmla="*/ 27203 h 27202"/>
                          <a:gd name="connsiteX1" fmla="*/ 2568 w 7174"/>
                          <a:gd name="connsiteY1" fmla="*/ 25150 h 27202"/>
                          <a:gd name="connsiteX2" fmla="*/ 14 w 7174"/>
                          <a:gd name="connsiteY2" fmla="*/ 2569 h 27202"/>
                          <a:gd name="connsiteX3" fmla="*/ 2051 w 7174"/>
                          <a:gd name="connsiteY3" fmla="*/ 14 h 27202"/>
                          <a:gd name="connsiteX4" fmla="*/ 4606 w 7174"/>
                          <a:gd name="connsiteY4" fmla="*/ 2051 h 27202"/>
                          <a:gd name="connsiteX5" fmla="*/ 7161 w 7174"/>
                          <a:gd name="connsiteY5" fmla="*/ 24633 h 27202"/>
                          <a:gd name="connsiteX6" fmla="*/ 5123 w 7174"/>
                          <a:gd name="connsiteY6" fmla="*/ 27188 h 27202"/>
                          <a:gd name="connsiteX7" fmla="*/ 4865 w 7174"/>
                          <a:gd name="connsiteY7" fmla="*/ 27188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4865" y="27203"/>
                            </a:moveTo>
                            <a:cubicBezTo>
                              <a:pt x="3709" y="27203"/>
                              <a:pt x="2705" y="26336"/>
                              <a:pt x="2568" y="25150"/>
                            </a:cubicBezTo>
                            <a:lnTo>
                              <a:pt x="14" y="2569"/>
                            </a:lnTo>
                            <a:cubicBezTo>
                              <a:pt x="-123" y="1306"/>
                              <a:pt x="774" y="166"/>
                              <a:pt x="2051" y="14"/>
                            </a:cubicBezTo>
                            <a:cubicBezTo>
                              <a:pt x="3313" y="-123"/>
                              <a:pt x="4454" y="774"/>
                              <a:pt x="4606" y="2051"/>
                            </a:cubicBezTo>
                            <a:lnTo>
                              <a:pt x="7161" y="24633"/>
                            </a:lnTo>
                            <a:cubicBezTo>
                              <a:pt x="7298" y="25895"/>
                              <a:pt x="6400" y="27036"/>
                              <a:pt x="5123" y="27188"/>
                            </a:cubicBezTo>
                            <a:cubicBezTo>
                              <a:pt x="5032" y="27188"/>
                              <a:pt x="4941" y="27188"/>
                              <a:pt x="4865" y="27188"/>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98" name="Figura a mano libera: forma 2188">
                        <a:extLst>
                          <a:ext uri="{FF2B5EF4-FFF2-40B4-BE49-F238E27FC236}">
                            <a16:creationId xmlns:a16="http://schemas.microsoft.com/office/drawing/2014/main" id="{3D8B3AF3-3363-4DE6-BF05-A9ACFBBBC1A9}"/>
                          </a:ext>
                        </a:extLst>
                      </p:cNvPr>
                      <p:cNvSpPr/>
                      <p:nvPr/>
                    </p:nvSpPr>
                    <p:spPr>
                      <a:xfrm>
                        <a:off x="5472114" y="4461334"/>
                        <a:ext cx="7174" cy="27202"/>
                      </a:xfrm>
                      <a:custGeom>
                        <a:avLst/>
                        <a:gdLst>
                          <a:gd name="connsiteX0" fmla="*/ 2310 w 7174"/>
                          <a:gd name="connsiteY0" fmla="*/ 27187 h 27202"/>
                          <a:gd name="connsiteX1" fmla="*/ 2051 w 7174"/>
                          <a:gd name="connsiteY1" fmla="*/ 27187 h 27202"/>
                          <a:gd name="connsiteX2" fmla="*/ 14 w 7174"/>
                          <a:gd name="connsiteY2" fmla="*/ 24633 h 27202"/>
                          <a:gd name="connsiteX3" fmla="*/ 2568 w 7174"/>
                          <a:gd name="connsiteY3" fmla="*/ 2051 h 27202"/>
                          <a:gd name="connsiteX4" fmla="*/ 5123 w 7174"/>
                          <a:gd name="connsiteY4" fmla="*/ 14 h 27202"/>
                          <a:gd name="connsiteX5" fmla="*/ 7160 w 7174"/>
                          <a:gd name="connsiteY5" fmla="*/ 2568 h 27202"/>
                          <a:gd name="connsiteX6" fmla="*/ 4606 w 7174"/>
                          <a:gd name="connsiteY6" fmla="*/ 25150 h 27202"/>
                          <a:gd name="connsiteX7" fmla="*/ 2310 w 7174"/>
                          <a:gd name="connsiteY7" fmla="*/ 27203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2310" y="27187"/>
                            </a:moveTo>
                            <a:cubicBezTo>
                              <a:pt x="2218" y="27187"/>
                              <a:pt x="2143" y="27187"/>
                              <a:pt x="2051" y="27187"/>
                            </a:cubicBezTo>
                            <a:cubicBezTo>
                              <a:pt x="789" y="27051"/>
                              <a:pt x="-123" y="25895"/>
                              <a:pt x="14" y="24633"/>
                            </a:cubicBezTo>
                            <a:lnTo>
                              <a:pt x="2568" y="2051"/>
                            </a:lnTo>
                            <a:cubicBezTo>
                              <a:pt x="2705" y="789"/>
                              <a:pt x="3861" y="-123"/>
                              <a:pt x="5123" y="14"/>
                            </a:cubicBezTo>
                            <a:cubicBezTo>
                              <a:pt x="6385" y="150"/>
                              <a:pt x="7297" y="1306"/>
                              <a:pt x="7160" y="2568"/>
                            </a:cubicBezTo>
                            <a:lnTo>
                              <a:pt x="4606" y="25150"/>
                            </a:lnTo>
                            <a:cubicBezTo>
                              <a:pt x="4469" y="26321"/>
                              <a:pt x="3481" y="27203"/>
                              <a:pt x="2310" y="2720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grpSp>
                <p:nvGrpSpPr>
                  <p:cNvPr id="487" name="Elemento grafico 7">
                    <a:extLst>
                      <a:ext uri="{FF2B5EF4-FFF2-40B4-BE49-F238E27FC236}">
                        <a16:creationId xmlns:a16="http://schemas.microsoft.com/office/drawing/2014/main" id="{FA78F892-B1FD-33D9-FEC6-4A62D5CC4FD7}"/>
                      </a:ext>
                    </a:extLst>
                  </p:cNvPr>
                  <p:cNvGrpSpPr/>
                  <p:nvPr/>
                </p:nvGrpSpPr>
                <p:grpSpPr>
                  <a:xfrm>
                    <a:off x="5402376" y="4427392"/>
                    <a:ext cx="49770" cy="61144"/>
                    <a:chOff x="5402376" y="4427392"/>
                    <a:chExt cx="49770" cy="61144"/>
                  </a:xfrm>
                  <a:grpFill/>
                </p:grpSpPr>
                <p:grpSp>
                  <p:nvGrpSpPr>
                    <p:cNvPr id="488" name="Elemento grafico 7">
                      <a:extLst>
                        <a:ext uri="{FF2B5EF4-FFF2-40B4-BE49-F238E27FC236}">
                          <a16:creationId xmlns:a16="http://schemas.microsoft.com/office/drawing/2014/main" id="{407A6124-C334-5813-2590-BA84B895ABED}"/>
                        </a:ext>
                      </a:extLst>
                    </p:cNvPr>
                    <p:cNvGrpSpPr/>
                    <p:nvPr/>
                  </p:nvGrpSpPr>
                  <p:grpSpPr>
                    <a:xfrm>
                      <a:off x="5411839" y="4435743"/>
                      <a:ext cx="30844" cy="52794"/>
                      <a:chOff x="5411839" y="4435743"/>
                      <a:chExt cx="30844" cy="52794"/>
                    </a:xfrm>
                    <a:grpFill/>
                  </p:grpSpPr>
                  <p:sp>
                    <p:nvSpPr>
                      <p:cNvPr id="490" name="Figura a mano libera: forma 2191">
                        <a:extLst>
                          <a:ext uri="{FF2B5EF4-FFF2-40B4-BE49-F238E27FC236}">
                            <a16:creationId xmlns:a16="http://schemas.microsoft.com/office/drawing/2014/main" id="{6727FA12-22B6-590D-99B0-9759584921B1}"/>
                          </a:ext>
                        </a:extLst>
                      </p:cNvPr>
                      <p:cNvSpPr/>
                      <p:nvPr/>
                    </p:nvSpPr>
                    <p:spPr>
                      <a:xfrm>
                        <a:off x="5411839" y="4435758"/>
                        <a:ext cx="9312" cy="52779"/>
                      </a:xfrm>
                      <a:custGeom>
                        <a:avLst/>
                        <a:gdLst>
                          <a:gd name="connsiteX0" fmla="*/ 2307 w 9312"/>
                          <a:gd name="connsiteY0" fmla="*/ 52764 h 52779"/>
                          <a:gd name="connsiteX1" fmla="*/ 2079 w 9312"/>
                          <a:gd name="connsiteY1" fmla="*/ 52764 h 52779"/>
                          <a:gd name="connsiteX2" fmla="*/ 11 w 9312"/>
                          <a:gd name="connsiteY2" fmla="*/ 50240 h 52779"/>
                          <a:gd name="connsiteX3" fmla="*/ 4709 w 9312"/>
                          <a:gd name="connsiteY3" fmla="*/ 2081 h 52779"/>
                          <a:gd name="connsiteX4" fmla="*/ 7234 w 9312"/>
                          <a:gd name="connsiteY4" fmla="*/ 13 h 52779"/>
                          <a:gd name="connsiteX5" fmla="*/ 9302 w 9312"/>
                          <a:gd name="connsiteY5" fmla="*/ 2538 h 52779"/>
                          <a:gd name="connsiteX6" fmla="*/ 4603 w 9312"/>
                          <a:gd name="connsiteY6" fmla="*/ 50696 h 52779"/>
                          <a:gd name="connsiteX7" fmla="*/ 2307 w 9312"/>
                          <a:gd name="connsiteY7" fmla="*/ 52780 h 5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2" h="52779">
                            <a:moveTo>
                              <a:pt x="2307" y="52764"/>
                            </a:moveTo>
                            <a:cubicBezTo>
                              <a:pt x="2307" y="52764"/>
                              <a:pt x="2155" y="52764"/>
                              <a:pt x="2079" y="52764"/>
                            </a:cubicBezTo>
                            <a:cubicBezTo>
                              <a:pt x="817" y="52643"/>
                              <a:pt x="-111" y="51518"/>
                              <a:pt x="11" y="50240"/>
                            </a:cubicBezTo>
                            <a:lnTo>
                              <a:pt x="4709" y="2081"/>
                            </a:lnTo>
                            <a:cubicBezTo>
                              <a:pt x="4831" y="819"/>
                              <a:pt x="5956" y="-124"/>
                              <a:pt x="7234" y="13"/>
                            </a:cubicBezTo>
                            <a:cubicBezTo>
                              <a:pt x="8496" y="135"/>
                              <a:pt x="9423" y="1260"/>
                              <a:pt x="9302" y="2538"/>
                            </a:cubicBezTo>
                            <a:lnTo>
                              <a:pt x="4603" y="50696"/>
                            </a:lnTo>
                            <a:cubicBezTo>
                              <a:pt x="4481" y="51882"/>
                              <a:pt x="3478" y="52780"/>
                              <a:pt x="2307" y="52780"/>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491" name="Figura a mano libera: forma 2192">
                        <a:extLst>
                          <a:ext uri="{FF2B5EF4-FFF2-40B4-BE49-F238E27FC236}">
                            <a16:creationId xmlns:a16="http://schemas.microsoft.com/office/drawing/2014/main" id="{6B0075D1-2D31-A26E-9080-2CACDBE63381}"/>
                          </a:ext>
                        </a:extLst>
                      </p:cNvPr>
                      <p:cNvSpPr/>
                      <p:nvPr/>
                    </p:nvSpPr>
                    <p:spPr>
                      <a:xfrm>
                        <a:off x="5433371" y="4435743"/>
                        <a:ext cx="9312" cy="52779"/>
                      </a:xfrm>
                      <a:custGeom>
                        <a:avLst/>
                        <a:gdLst>
                          <a:gd name="connsiteX0" fmla="*/ 7006 w 9312"/>
                          <a:gd name="connsiteY0" fmla="*/ 52779 h 52779"/>
                          <a:gd name="connsiteX1" fmla="*/ 4710 w 9312"/>
                          <a:gd name="connsiteY1" fmla="*/ 50696 h 52779"/>
                          <a:gd name="connsiteX2" fmla="*/ 11 w 9312"/>
                          <a:gd name="connsiteY2" fmla="*/ 2537 h 52779"/>
                          <a:gd name="connsiteX3" fmla="*/ 2079 w 9312"/>
                          <a:gd name="connsiteY3" fmla="*/ 13 h 52779"/>
                          <a:gd name="connsiteX4" fmla="*/ 4603 w 9312"/>
                          <a:gd name="connsiteY4" fmla="*/ 2081 h 52779"/>
                          <a:gd name="connsiteX5" fmla="*/ 9302 w 9312"/>
                          <a:gd name="connsiteY5" fmla="*/ 50240 h 52779"/>
                          <a:gd name="connsiteX6" fmla="*/ 7234 w 9312"/>
                          <a:gd name="connsiteY6" fmla="*/ 52764 h 52779"/>
                          <a:gd name="connsiteX7" fmla="*/ 7006 w 9312"/>
                          <a:gd name="connsiteY7" fmla="*/ 52764 h 5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2" h="52779">
                            <a:moveTo>
                              <a:pt x="7006" y="52779"/>
                            </a:moveTo>
                            <a:cubicBezTo>
                              <a:pt x="5835" y="52779"/>
                              <a:pt x="4831" y="51882"/>
                              <a:pt x="4710" y="50696"/>
                            </a:cubicBezTo>
                            <a:lnTo>
                              <a:pt x="11" y="2537"/>
                            </a:lnTo>
                            <a:cubicBezTo>
                              <a:pt x="-111" y="1275"/>
                              <a:pt x="817" y="135"/>
                              <a:pt x="2079" y="13"/>
                            </a:cubicBezTo>
                            <a:cubicBezTo>
                              <a:pt x="3356" y="-124"/>
                              <a:pt x="4481" y="819"/>
                              <a:pt x="4603" y="2081"/>
                            </a:cubicBezTo>
                            <a:lnTo>
                              <a:pt x="9302" y="50240"/>
                            </a:lnTo>
                            <a:cubicBezTo>
                              <a:pt x="9423" y="51502"/>
                              <a:pt x="8496" y="52643"/>
                              <a:pt x="7234" y="52764"/>
                            </a:cubicBezTo>
                            <a:cubicBezTo>
                              <a:pt x="7158" y="52764"/>
                              <a:pt x="7082" y="52764"/>
                              <a:pt x="7006" y="52764"/>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sp>
                  <p:nvSpPr>
                    <p:cNvPr id="489" name="Figura a mano libera: forma 2193">
                      <a:extLst>
                        <a:ext uri="{FF2B5EF4-FFF2-40B4-BE49-F238E27FC236}">
                          <a16:creationId xmlns:a16="http://schemas.microsoft.com/office/drawing/2014/main" id="{AA1A5ED4-C79A-58A2-C82A-2E49781F2906}"/>
                        </a:ext>
                      </a:extLst>
                    </p:cNvPr>
                    <p:cNvSpPr/>
                    <p:nvPr/>
                  </p:nvSpPr>
                  <p:spPr>
                    <a:xfrm>
                      <a:off x="5402376" y="4427392"/>
                      <a:ext cx="49770" cy="4622"/>
                    </a:xfrm>
                    <a:custGeom>
                      <a:avLst/>
                      <a:gdLst>
                        <a:gd name="connsiteX0" fmla="*/ 47459 w 49770"/>
                        <a:gd name="connsiteY0" fmla="*/ 4623 h 4622"/>
                        <a:gd name="connsiteX1" fmla="*/ 2311 w 49770"/>
                        <a:gd name="connsiteY1" fmla="*/ 4623 h 4622"/>
                        <a:gd name="connsiteX2" fmla="*/ 0 w 49770"/>
                        <a:gd name="connsiteY2" fmla="*/ 2311 h 4622"/>
                        <a:gd name="connsiteX3" fmla="*/ 2311 w 49770"/>
                        <a:gd name="connsiteY3" fmla="*/ 0 h 4622"/>
                        <a:gd name="connsiteX4" fmla="*/ 47459 w 49770"/>
                        <a:gd name="connsiteY4" fmla="*/ 0 h 4622"/>
                        <a:gd name="connsiteX5" fmla="*/ 49771 w 49770"/>
                        <a:gd name="connsiteY5" fmla="*/ 2311 h 4622"/>
                        <a:gd name="connsiteX6" fmla="*/ 47459 w 49770"/>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70" h="4622">
                          <a:moveTo>
                            <a:pt x="47459" y="4623"/>
                          </a:moveTo>
                          <a:lnTo>
                            <a:pt x="2311" y="4623"/>
                          </a:lnTo>
                          <a:cubicBezTo>
                            <a:pt x="1034" y="4623"/>
                            <a:pt x="0" y="3589"/>
                            <a:pt x="0" y="2311"/>
                          </a:cubicBezTo>
                          <a:cubicBezTo>
                            <a:pt x="0" y="1034"/>
                            <a:pt x="1034" y="0"/>
                            <a:pt x="2311" y="0"/>
                          </a:cubicBezTo>
                          <a:lnTo>
                            <a:pt x="47459" y="0"/>
                          </a:lnTo>
                          <a:cubicBezTo>
                            <a:pt x="48737" y="0"/>
                            <a:pt x="49771" y="1034"/>
                            <a:pt x="49771" y="2311"/>
                          </a:cubicBezTo>
                          <a:cubicBezTo>
                            <a:pt x="49771" y="3589"/>
                            <a:pt x="48737" y="4623"/>
                            <a:pt x="47459" y="4623"/>
                          </a:cubicBezTo>
                          <a:close/>
                        </a:path>
                      </a:pathLst>
                    </a:custGeom>
                    <a:grpFill/>
                    <a:ln w="0" cap="flat">
                      <a:solidFill>
                        <a:srgbClr val="00D1CC"/>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grpSp>
          <p:sp>
            <p:nvSpPr>
              <p:cNvPr id="482" name="Ovale 51">
                <a:extLst>
                  <a:ext uri="{FF2B5EF4-FFF2-40B4-BE49-F238E27FC236}">
                    <a16:creationId xmlns:a16="http://schemas.microsoft.com/office/drawing/2014/main" id="{0BB3D3D0-9529-042B-ABC4-A7670563C10D}"/>
                  </a:ext>
                </a:extLst>
              </p:cNvPr>
              <p:cNvSpPr>
                <a:spLocks noChangeAspect="1"/>
              </p:cNvSpPr>
              <p:nvPr/>
            </p:nvSpPr>
            <p:spPr>
              <a:xfrm>
                <a:off x="4836000" y="2460194"/>
                <a:ext cx="2520000" cy="2520000"/>
              </a:xfrm>
              <a:prstGeom prst="ellipse">
                <a:avLst/>
              </a:prstGeom>
              <a:noFill/>
              <a:ln w="19050" cap="flat" cmpd="sng" algn="ctr">
                <a:solidFill>
                  <a:srgbClr val="00D1CC"/>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grpSp>
        <p:sp>
          <p:nvSpPr>
            <p:cNvPr id="470" name="Figura a mano libera: forma 56">
              <a:extLst>
                <a:ext uri="{FF2B5EF4-FFF2-40B4-BE49-F238E27FC236}">
                  <a16:creationId xmlns:a16="http://schemas.microsoft.com/office/drawing/2014/main" id="{46A51EBD-B4BC-EF95-FE77-82CC727E3AB7}"/>
                </a:ext>
              </a:extLst>
            </p:cNvPr>
            <p:cNvSpPr/>
            <p:nvPr/>
          </p:nvSpPr>
          <p:spPr>
            <a:xfrm>
              <a:off x="4953546" y="1889760"/>
              <a:ext cx="695413" cy="640080"/>
            </a:xfrm>
            <a:custGeom>
              <a:avLst/>
              <a:gdLst>
                <a:gd name="connsiteX0" fmla="*/ 0 w 695960"/>
                <a:gd name="connsiteY0" fmla="*/ 0 h 640080"/>
                <a:gd name="connsiteX1" fmla="*/ 695960 w 695960"/>
                <a:gd name="connsiteY1" fmla="*/ 0 h 640080"/>
                <a:gd name="connsiteX2" fmla="*/ 695960 w 695960"/>
                <a:gd name="connsiteY2" fmla="*/ 640080 h 640080"/>
              </a:gdLst>
              <a:ahLst/>
              <a:cxnLst>
                <a:cxn ang="0">
                  <a:pos x="connsiteX0" y="connsiteY0"/>
                </a:cxn>
                <a:cxn ang="0">
                  <a:pos x="connsiteX1" y="connsiteY1"/>
                </a:cxn>
                <a:cxn ang="0">
                  <a:pos x="connsiteX2" y="connsiteY2"/>
                </a:cxn>
              </a:cxnLst>
              <a:rect l="l" t="t" r="r" b="b"/>
              <a:pathLst>
                <a:path w="695960" h="640080">
                  <a:moveTo>
                    <a:pt x="0" y="0"/>
                  </a:moveTo>
                  <a:lnTo>
                    <a:pt x="695960" y="0"/>
                  </a:lnTo>
                  <a:lnTo>
                    <a:pt x="695960" y="640080"/>
                  </a:lnTo>
                </a:path>
              </a:pathLst>
            </a:custGeom>
            <a:noFill/>
            <a:ln w="12700" cap="flat" cmpd="sng" algn="ctr">
              <a:solidFill>
                <a:srgbClr val="00D1CC"/>
              </a:solidFill>
              <a:prstDash val="solid"/>
              <a:miter lim="800000"/>
              <a:tailEnd type="oval" w="lg" len="lg"/>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471" name="Figura a mano libera: forma 57">
              <a:extLst>
                <a:ext uri="{FF2B5EF4-FFF2-40B4-BE49-F238E27FC236}">
                  <a16:creationId xmlns:a16="http://schemas.microsoft.com/office/drawing/2014/main" id="{5D4AEFD8-B197-AB7B-AB04-1180556774AE}"/>
                </a:ext>
              </a:extLst>
            </p:cNvPr>
            <p:cNvSpPr/>
            <p:nvPr/>
          </p:nvSpPr>
          <p:spPr>
            <a:xfrm flipH="1">
              <a:off x="6502694" y="1889760"/>
              <a:ext cx="695413" cy="640080"/>
            </a:xfrm>
            <a:custGeom>
              <a:avLst/>
              <a:gdLst>
                <a:gd name="connsiteX0" fmla="*/ 0 w 695960"/>
                <a:gd name="connsiteY0" fmla="*/ 0 h 640080"/>
                <a:gd name="connsiteX1" fmla="*/ 695960 w 695960"/>
                <a:gd name="connsiteY1" fmla="*/ 0 h 640080"/>
                <a:gd name="connsiteX2" fmla="*/ 695960 w 695960"/>
                <a:gd name="connsiteY2" fmla="*/ 640080 h 640080"/>
              </a:gdLst>
              <a:ahLst/>
              <a:cxnLst>
                <a:cxn ang="0">
                  <a:pos x="connsiteX0" y="connsiteY0"/>
                </a:cxn>
                <a:cxn ang="0">
                  <a:pos x="connsiteX1" y="connsiteY1"/>
                </a:cxn>
                <a:cxn ang="0">
                  <a:pos x="connsiteX2" y="connsiteY2"/>
                </a:cxn>
              </a:cxnLst>
              <a:rect l="l" t="t" r="r" b="b"/>
              <a:pathLst>
                <a:path w="695960" h="640080">
                  <a:moveTo>
                    <a:pt x="0" y="0"/>
                  </a:moveTo>
                  <a:lnTo>
                    <a:pt x="695960" y="0"/>
                  </a:lnTo>
                  <a:lnTo>
                    <a:pt x="695960" y="640080"/>
                  </a:lnTo>
                </a:path>
              </a:pathLst>
            </a:custGeom>
            <a:noFill/>
            <a:ln w="12700" cap="flat" cmpd="sng" algn="ctr">
              <a:solidFill>
                <a:srgbClr val="00D1CC"/>
              </a:solidFill>
              <a:prstDash val="solid"/>
              <a:miter lim="800000"/>
              <a:tailEnd type="oval" w="lg" len="lg"/>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472" name="Figura a mano libera: forma 58">
              <a:extLst>
                <a:ext uri="{FF2B5EF4-FFF2-40B4-BE49-F238E27FC236}">
                  <a16:creationId xmlns:a16="http://schemas.microsoft.com/office/drawing/2014/main" id="{B1AEDC6F-98C7-6A50-2D47-2E063A10F440}"/>
                </a:ext>
              </a:extLst>
            </p:cNvPr>
            <p:cNvSpPr/>
            <p:nvPr/>
          </p:nvSpPr>
          <p:spPr>
            <a:xfrm>
              <a:off x="4329504" y="2686058"/>
              <a:ext cx="695413" cy="360000"/>
            </a:xfrm>
            <a:custGeom>
              <a:avLst/>
              <a:gdLst>
                <a:gd name="connsiteX0" fmla="*/ 0 w 695960"/>
                <a:gd name="connsiteY0" fmla="*/ 0 h 640080"/>
                <a:gd name="connsiteX1" fmla="*/ 695960 w 695960"/>
                <a:gd name="connsiteY1" fmla="*/ 0 h 640080"/>
                <a:gd name="connsiteX2" fmla="*/ 695960 w 695960"/>
                <a:gd name="connsiteY2" fmla="*/ 640080 h 640080"/>
              </a:gdLst>
              <a:ahLst/>
              <a:cxnLst>
                <a:cxn ang="0">
                  <a:pos x="connsiteX0" y="connsiteY0"/>
                </a:cxn>
                <a:cxn ang="0">
                  <a:pos x="connsiteX1" y="connsiteY1"/>
                </a:cxn>
                <a:cxn ang="0">
                  <a:pos x="connsiteX2" y="connsiteY2"/>
                </a:cxn>
              </a:cxnLst>
              <a:rect l="l" t="t" r="r" b="b"/>
              <a:pathLst>
                <a:path w="695960" h="640080">
                  <a:moveTo>
                    <a:pt x="0" y="0"/>
                  </a:moveTo>
                  <a:lnTo>
                    <a:pt x="695960" y="0"/>
                  </a:lnTo>
                  <a:lnTo>
                    <a:pt x="695960" y="640080"/>
                  </a:lnTo>
                </a:path>
              </a:pathLst>
            </a:custGeom>
            <a:noFill/>
            <a:ln w="12700" cap="flat" cmpd="sng" algn="ctr">
              <a:solidFill>
                <a:srgbClr val="00D1CC"/>
              </a:solidFill>
              <a:prstDash val="solid"/>
              <a:miter lim="800000"/>
              <a:tailEnd type="oval" w="lg" len="lg"/>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473" name="Figura a mano libera: forma 60">
              <a:extLst>
                <a:ext uri="{FF2B5EF4-FFF2-40B4-BE49-F238E27FC236}">
                  <a16:creationId xmlns:a16="http://schemas.microsoft.com/office/drawing/2014/main" id="{4BD3EA08-9368-F8E0-B884-2A7F26F6CB7D}"/>
                </a:ext>
              </a:extLst>
            </p:cNvPr>
            <p:cNvSpPr/>
            <p:nvPr/>
          </p:nvSpPr>
          <p:spPr>
            <a:xfrm flipH="1">
              <a:off x="7140484" y="2686058"/>
              <a:ext cx="695413" cy="360000"/>
            </a:xfrm>
            <a:custGeom>
              <a:avLst/>
              <a:gdLst>
                <a:gd name="connsiteX0" fmla="*/ 0 w 695960"/>
                <a:gd name="connsiteY0" fmla="*/ 0 h 640080"/>
                <a:gd name="connsiteX1" fmla="*/ 695960 w 695960"/>
                <a:gd name="connsiteY1" fmla="*/ 0 h 640080"/>
                <a:gd name="connsiteX2" fmla="*/ 695960 w 695960"/>
                <a:gd name="connsiteY2" fmla="*/ 640080 h 640080"/>
              </a:gdLst>
              <a:ahLst/>
              <a:cxnLst>
                <a:cxn ang="0">
                  <a:pos x="connsiteX0" y="connsiteY0"/>
                </a:cxn>
                <a:cxn ang="0">
                  <a:pos x="connsiteX1" y="connsiteY1"/>
                </a:cxn>
                <a:cxn ang="0">
                  <a:pos x="connsiteX2" y="connsiteY2"/>
                </a:cxn>
              </a:cxnLst>
              <a:rect l="l" t="t" r="r" b="b"/>
              <a:pathLst>
                <a:path w="695960" h="640080">
                  <a:moveTo>
                    <a:pt x="0" y="0"/>
                  </a:moveTo>
                  <a:lnTo>
                    <a:pt x="695960" y="0"/>
                  </a:lnTo>
                  <a:lnTo>
                    <a:pt x="695960" y="640080"/>
                  </a:lnTo>
                </a:path>
              </a:pathLst>
            </a:custGeom>
            <a:noFill/>
            <a:ln w="12700" cap="flat" cmpd="sng" algn="ctr">
              <a:solidFill>
                <a:srgbClr val="00D1CC"/>
              </a:solidFill>
              <a:prstDash val="solid"/>
              <a:miter lim="800000"/>
              <a:tailEnd type="oval" w="lg" len="lg"/>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474" name="Figura a mano libera: forma 61">
              <a:extLst>
                <a:ext uri="{FF2B5EF4-FFF2-40B4-BE49-F238E27FC236}">
                  <a16:creationId xmlns:a16="http://schemas.microsoft.com/office/drawing/2014/main" id="{0C522320-7549-2C1A-985E-D81EE638D1AA}"/>
                </a:ext>
              </a:extLst>
            </p:cNvPr>
            <p:cNvSpPr/>
            <p:nvPr/>
          </p:nvSpPr>
          <p:spPr>
            <a:xfrm flipV="1">
              <a:off x="4329504" y="4572482"/>
              <a:ext cx="841936" cy="538165"/>
            </a:xfrm>
            <a:custGeom>
              <a:avLst/>
              <a:gdLst>
                <a:gd name="connsiteX0" fmla="*/ 0 w 695960"/>
                <a:gd name="connsiteY0" fmla="*/ 0 h 640080"/>
                <a:gd name="connsiteX1" fmla="*/ 695960 w 695960"/>
                <a:gd name="connsiteY1" fmla="*/ 0 h 640080"/>
                <a:gd name="connsiteX2" fmla="*/ 695960 w 695960"/>
                <a:gd name="connsiteY2" fmla="*/ 640080 h 640080"/>
              </a:gdLst>
              <a:ahLst/>
              <a:cxnLst>
                <a:cxn ang="0">
                  <a:pos x="connsiteX0" y="connsiteY0"/>
                </a:cxn>
                <a:cxn ang="0">
                  <a:pos x="connsiteX1" y="connsiteY1"/>
                </a:cxn>
                <a:cxn ang="0">
                  <a:pos x="connsiteX2" y="connsiteY2"/>
                </a:cxn>
              </a:cxnLst>
              <a:rect l="l" t="t" r="r" b="b"/>
              <a:pathLst>
                <a:path w="695960" h="640080">
                  <a:moveTo>
                    <a:pt x="0" y="0"/>
                  </a:moveTo>
                  <a:lnTo>
                    <a:pt x="695960" y="0"/>
                  </a:lnTo>
                  <a:lnTo>
                    <a:pt x="695960" y="640080"/>
                  </a:lnTo>
                </a:path>
              </a:pathLst>
            </a:custGeom>
            <a:noFill/>
            <a:ln w="12700" cap="flat" cmpd="sng" algn="ctr">
              <a:solidFill>
                <a:srgbClr val="00D1CC"/>
              </a:solidFill>
              <a:prstDash val="solid"/>
              <a:miter lim="800000"/>
              <a:tailEnd type="oval" w="lg" len="lg"/>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475" name="Figura a mano libera: forma 62">
              <a:extLst>
                <a:ext uri="{FF2B5EF4-FFF2-40B4-BE49-F238E27FC236}">
                  <a16:creationId xmlns:a16="http://schemas.microsoft.com/office/drawing/2014/main" id="{3A113A12-4603-F4CB-1AA5-B557406F340F}"/>
                </a:ext>
              </a:extLst>
            </p:cNvPr>
            <p:cNvSpPr/>
            <p:nvPr/>
          </p:nvSpPr>
          <p:spPr>
            <a:xfrm flipH="1" flipV="1">
              <a:off x="7004912" y="4572482"/>
              <a:ext cx="830984" cy="538165"/>
            </a:xfrm>
            <a:custGeom>
              <a:avLst/>
              <a:gdLst>
                <a:gd name="connsiteX0" fmla="*/ 0 w 695960"/>
                <a:gd name="connsiteY0" fmla="*/ 0 h 640080"/>
                <a:gd name="connsiteX1" fmla="*/ 695960 w 695960"/>
                <a:gd name="connsiteY1" fmla="*/ 0 h 640080"/>
                <a:gd name="connsiteX2" fmla="*/ 695960 w 695960"/>
                <a:gd name="connsiteY2" fmla="*/ 640080 h 640080"/>
              </a:gdLst>
              <a:ahLst/>
              <a:cxnLst>
                <a:cxn ang="0">
                  <a:pos x="connsiteX0" y="connsiteY0"/>
                </a:cxn>
                <a:cxn ang="0">
                  <a:pos x="connsiteX1" y="connsiteY1"/>
                </a:cxn>
                <a:cxn ang="0">
                  <a:pos x="connsiteX2" y="connsiteY2"/>
                </a:cxn>
              </a:cxnLst>
              <a:rect l="l" t="t" r="r" b="b"/>
              <a:pathLst>
                <a:path w="695960" h="640080">
                  <a:moveTo>
                    <a:pt x="0" y="0"/>
                  </a:moveTo>
                  <a:lnTo>
                    <a:pt x="695960" y="0"/>
                  </a:lnTo>
                  <a:lnTo>
                    <a:pt x="695960" y="640080"/>
                  </a:lnTo>
                </a:path>
              </a:pathLst>
            </a:custGeom>
            <a:noFill/>
            <a:ln w="12700" cap="flat" cmpd="sng" algn="ctr">
              <a:solidFill>
                <a:srgbClr val="00D1CC"/>
              </a:solidFill>
              <a:prstDash val="solid"/>
              <a:miter lim="800000"/>
              <a:tailEnd type="oval" w="lg" len="lg"/>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cxnSp>
          <p:nvCxnSpPr>
            <p:cNvPr id="476" name="Connettore 2 64">
              <a:extLst>
                <a:ext uri="{FF2B5EF4-FFF2-40B4-BE49-F238E27FC236}">
                  <a16:creationId xmlns:a16="http://schemas.microsoft.com/office/drawing/2014/main" id="{52405E52-0511-0071-8A62-B473625F0B94}"/>
                </a:ext>
              </a:extLst>
            </p:cNvPr>
            <p:cNvCxnSpPr>
              <a:stCxn id="464" idx="0"/>
              <a:endCxn id="482" idx="4"/>
            </p:cNvCxnSpPr>
            <p:nvPr/>
          </p:nvCxnSpPr>
          <p:spPr>
            <a:xfrm flipV="1">
              <a:off x="6093619" y="4980194"/>
              <a:ext cx="2381" cy="609656"/>
            </a:xfrm>
            <a:prstGeom prst="straightConnector1">
              <a:avLst/>
            </a:prstGeom>
            <a:noFill/>
            <a:ln w="12700" cap="flat" cmpd="sng" algn="ctr">
              <a:solidFill>
                <a:srgbClr val="00D1CC"/>
              </a:solidFill>
              <a:prstDash val="solid"/>
              <a:miter lim="800000"/>
              <a:tailEnd type="oval" w="lg" len="lg"/>
            </a:ln>
            <a:effectLst/>
          </p:spPr>
        </p:cxnSp>
        <p:cxnSp>
          <p:nvCxnSpPr>
            <p:cNvPr id="477" name="Connettore 2 66">
              <a:extLst>
                <a:ext uri="{FF2B5EF4-FFF2-40B4-BE49-F238E27FC236}">
                  <a16:creationId xmlns:a16="http://schemas.microsoft.com/office/drawing/2014/main" id="{F5BEE102-BC4E-5CC0-747E-D62259205CCA}"/>
                </a:ext>
              </a:extLst>
            </p:cNvPr>
            <p:cNvCxnSpPr>
              <a:cxnSpLocks/>
              <a:stCxn id="461" idx="3"/>
            </p:cNvCxnSpPr>
            <p:nvPr/>
          </p:nvCxnSpPr>
          <p:spPr>
            <a:xfrm>
              <a:off x="3727363" y="3487799"/>
              <a:ext cx="1117052" cy="0"/>
            </a:xfrm>
            <a:prstGeom prst="straightConnector1">
              <a:avLst/>
            </a:prstGeom>
            <a:noFill/>
            <a:ln w="12700" cap="flat" cmpd="sng" algn="ctr">
              <a:solidFill>
                <a:srgbClr val="00D1CC"/>
              </a:solidFill>
              <a:prstDash val="solid"/>
              <a:miter lim="800000"/>
              <a:tailEnd type="oval" w="lg" len="lg"/>
            </a:ln>
            <a:effectLst/>
          </p:spPr>
        </p:cxnSp>
        <p:cxnSp>
          <p:nvCxnSpPr>
            <p:cNvPr id="478" name="Connettore 2 70">
              <a:extLst>
                <a:ext uri="{FF2B5EF4-FFF2-40B4-BE49-F238E27FC236}">
                  <a16:creationId xmlns:a16="http://schemas.microsoft.com/office/drawing/2014/main" id="{4F92F610-DC16-8BE7-91BB-764F2BBAEDC1}"/>
                </a:ext>
              </a:extLst>
            </p:cNvPr>
            <p:cNvCxnSpPr>
              <a:cxnSpLocks/>
              <a:stCxn id="462" idx="3"/>
            </p:cNvCxnSpPr>
            <p:nvPr/>
          </p:nvCxnSpPr>
          <p:spPr>
            <a:xfrm>
              <a:off x="3718948" y="4284483"/>
              <a:ext cx="1254372" cy="0"/>
            </a:xfrm>
            <a:prstGeom prst="straightConnector1">
              <a:avLst/>
            </a:prstGeom>
            <a:noFill/>
            <a:ln w="12700" cap="flat" cmpd="sng" algn="ctr">
              <a:solidFill>
                <a:srgbClr val="00D1CC"/>
              </a:solidFill>
              <a:prstDash val="solid"/>
              <a:miter lim="800000"/>
              <a:tailEnd type="oval" w="lg" len="lg"/>
            </a:ln>
            <a:effectLst/>
          </p:spPr>
        </p:cxnSp>
        <p:cxnSp>
          <p:nvCxnSpPr>
            <p:cNvPr id="479" name="Connettore 2 73">
              <a:extLst>
                <a:ext uri="{FF2B5EF4-FFF2-40B4-BE49-F238E27FC236}">
                  <a16:creationId xmlns:a16="http://schemas.microsoft.com/office/drawing/2014/main" id="{4A528026-AEFA-0CE6-B3B6-2C40700365C5}"/>
                </a:ext>
              </a:extLst>
            </p:cNvPr>
            <p:cNvCxnSpPr>
              <a:cxnSpLocks/>
              <a:stCxn id="466" idx="1"/>
            </p:cNvCxnSpPr>
            <p:nvPr/>
          </p:nvCxnSpPr>
          <p:spPr>
            <a:xfrm flipH="1" flipV="1">
              <a:off x="7356000" y="3487799"/>
              <a:ext cx="1117687" cy="494"/>
            </a:xfrm>
            <a:prstGeom prst="straightConnector1">
              <a:avLst/>
            </a:prstGeom>
            <a:noFill/>
            <a:ln w="12700" cap="flat" cmpd="sng" algn="ctr">
              <a:solidFill>
                <a:srgbClr val="00D1CC"/>
              </a:solidFill>
              <a:prstDash val="solid"/>
              <a:miter lim="800000"/>
              <a:tailEnd type="oval" w="lg" len="lg"/>
            </a:ln>
            <a:effectLst/>
          </p:spPr>
        </p:cxnSp>
        <p:cxnSp>
          <p:nvCxnSpPr>
            <p:cNvPr id="480" name="Connettore 2 74">
              <a:extLst>
                <a:ext uri="{FF2B5EF4-FFF2-40B4-BE49-F238E27FC236}">
                  <a16:creationId xmlns:a16="http://schemas.microsoft.com/office/drawing/2014/main" id="{CA92C8FB-E827-6E89-32EE-8459CFDB999C}"/>
                </a:ext>
              </a:extLst>
            </p:cNvPr>
            <p:cNvCxnSpPr>
              <a:cxnSpLocks/>
              <a:stCxn id="467" idx="1"/>
            </p:cNvCxnSpPr>
            <p:nvPr/>
          </p:nvCxnSpPr>
          <p:spPr>
            <a:xfrm flipH="1" flipV="1">
              <a:off x="7219315" y="4284483"/>
              <a:ext cx="1254372" cy="329"/>
            </a:xfrm>
            <a:prstGeom prst="straightConnector1">
              <a:avLst/>
            </a:prstGeom>
            <a:noFill/>
            <a:ln w="12700" cap="flat" cmpd="sng" algn="ctr">
              <a:solidFill>
                <a:srgbClr val="00D1CC"/>
              </a:solidFill>
              <a:prstDash val="solid"/>
              <a:miter lim="800000"/>
              <a:tailEnd type="oval" w="lg" len="lg"/>
            </a:ln>
            <a:effectLst/>
          </p:spPr>
        </p:cxnSp>
      </p:grpSp>
    </p:spTree>
    <p:extLst>
      <p:ext uri="{BB962C8B-B14F-4D97-AF65-F5344CB8AC3E}">
        <p14:creationId xmlns:p14="http://schemas.microsoft.com/office/powerpoint/2010/main" val="425572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A8C12-53D0-0099-72D3-7CF104C0C1D3}"/>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DDB61309-339E-F233-208E-4A5199D6B5B8}"/>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Schulung von Hyperglykämie-Anzeichen und -Symptomen für Menschen mit präsymptomatischem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50901FCB-3449-2B42-62B1-EC020B686E36}"/>
              </a:ext>
            </a:extLst>
          </p:cNvPr>
          <p:cNvSpPr txBox="1">
            <a:spLocks/>
          </p:cNvSpPr>
          <p:nvPr/>
        </p:nvSpPr>
        <p:spPr>
          <a:xfrm>
            <a:off x="415922" y="4770634"/>
            <a:ext cx="8368508"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Simmons KMW </a:t>
            </a:r>
            <a:r>
              <a:rPr lang="de-DE" sz="600" i="1" dirty="0">
                <a:solidFill>
                  <a:srgbClr val="404040"/>
                </a:solidFill>
                <a:latin typeface="+mn-lt"/>
                <a:ea typeface="Arial"/>
                <a:cs typeface="Arial"/>
              </a:rPr>
              <a:t>et al. Diabetes </a:t>
            </a:r>
            <a:r>
              <a:rPr lang="de-DE" sz="600" i="1" dirty="0" err="1">
                <a:solidFill>
                  <a:srgbClr val="404040"/>
                </a:solidFill>
                <a:latin typeface="+mn-lt"/>
                <a:ea typeface="Arial"/>
                <a:cs typeface="Arial"/>
              </a:rPr>
              <a:t>Technol</a:t>
            </a:r>
            <a:r>
              <a:rPr lang="de-DE" sz="600" i="1" dirty="0">
                <a:solidFill>
                  <a:srgbClr val="404040"/>
                </a:solidFill>
                <a:latin typeface="+mn-lt"/>
                <a:ea typeface="Arial"/>
                <a:cs typeface="Arial"/>
              </a:rPr>
              <a:t> </a:t>
            </a:r>
            <a:r>
              <a:rPr lang="de-DE" sz="600" i="1" dirty="0" err="1">
                <a:solidFill>
                  <a:srgbClr val="404040"/>
                </a:solidFill>
                <a:latin typeface="+mn-lt"/>
                <a:ea typeface="Arial"/>
                <a:cs typeface="Arial"/>
              </a:rPr>
              <a:t>Ther</a:t>
            </a:r>
            <a:r>
              <a:rPr lang="de-DE" sz="600" i="1" dirty="0">
                <a:solidFill>
                  <a:srgbClr val="404040"/>
                </a:solidFill>
                <a:latin typeface="+mn-lt"/>
                <a:ea typeface="Arial"/>
                <a:cs typeface="Arial"/>
              </a:rPr>
              <a:t> </a:t>
            </a:r>
            <a:r>
              <a:rPr lang="de-DE" sz="600" dirty="0">
                <a:solidFill>
                  <a:srgbClr val="404040"/>
                </a:solidFill>
                <a:latin typeface="+mn-lt"/>
                <a:ea typeface="Arial"/>
                <a:cs typeface="Arial"/>
              </a:rPr>
              <a:t>2023; 25: 790–9.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15" name="TextBox 3">
            <a:extLst>
              <a:ext uri="{FF2B5EF4-FFF2-40B4-BE49-F238E27FC236}">
                <a16:creationId xmlns:a16="http://schemas.microsoft.com/office/drawing/2014/main" id="{CF0C4813-4FAA-E1B0-B080-D8C9498A6320}"/>
              </a:ext>
            </a:extLst>
          </p:cNvPr>
          <p:cNvSpPr txBox="1"/>
          <p:nvPr/>
        </p:nvSpPr>
        <p:spPr>
          <a:xfrm>
            <a:off x="359569" y="3651905"/>
            <a:ext cx="8424861" cy="504946"/>
          </a:xfrm>
          <a:prstGeom prst="roundRect">
            <a:avLst/>
          </a:prstGeom>
          <a:solidFill>
            <a:schemeClr val="accent1"/>
          </a:solidFill>
        </p:spPr>
        <p:txBody>
          <a:bodyPr wrap="square" tIns="40500">
            <a:spAutoFit/>
          </a:bodyPr>
          <a:lstStyle/>
          <a:p>
            <a:pPr lvl="0" algn="ctr" defTabSz="685800">
              <a:defRPr/>
            </a:pPr>
            <a:r>
              <a:rPr lang="de-DE" sz="1200" kern="0" dirty="0">
                <a:solidFill>
                  <a:srgbClr val="FFFFFF"/>
                </a:solidFill>
              </a:rPr>
              <a:t>Es ist wichtig zu wissen, dass </a:t>
            </a:r>
            <a:r>
              <a:rPr lang="de-DE" sz="1200" b="1" kern="0" dirty="0">
                <a:solidFill>
                  <a:srgbClr val="FFFFFF"/>
                </a:solidFill>
              </a:rPr>
              <a:t>Symptome häufig geleugnet </a:t>
            </a:r>
            <a:r>
              <a:rPr lang="de-DE" sz="1200" kern="0" dirty="0">
                <a:solidFill>
                  <a:srgbClr val="FFFFFF"/>
                </a:solidFill>
              </a:rPr>
              <a:t>und </a:t>
            </a:r>
            <a:r>
              <a:rPr lang="de-DE" sz="1200" b="1" kern="0" dirty="0">
                <a:solidFill>
                  <a:srgbClr val="FFFFFF"/>
                </a:solidFill>
              </a:rPr>
              <a:t>oft auf andere Faktoren zurückgeführt </a:t>
            </a:r>
            <a:r>
              <a:rPr lang="de-DE" sz="1200" kern="0" dirty="0">
                <a:solidFill>
                  <a:srgbClr val="FFFFFF"/>
                </a:solidFill>
              </a:rPr>
              <a:t>werden (z. B. Wachstumsschübe oder vermehrter Durst aufgrund heißer Witterung)</a:t>
            </a:r>
            <a:r>
              <a:rPr kumimoji="0" lang="en-US" sz="1200" b="0" i="0" u="none" strike="noStrike" kern="0" cap="none" spc="0" normalizeH="0" baseline="30000" noProof="0" dirty="0">
                <a:ln>
                  <a:noFill/>
                </a:ln>
                <a:solidFill>
                  <a:srgbClr val="FFFFFF"/>
                </a:solidFill>
                <a:effectLst/>
                <a:uLnTx/>
                <a:uFillTx/>
              </a:rPr>
              <a:t>1</a:t>
            </a:r>
          </a:p>
        </p:txBody>
      </p:sp>
      <p:grpSp>
        <p:nvGrpSpPr>
          <p:cNvPr id="16" name="Group 31">
            <a:extLst>
              <a:ext uri="{FF2B5EF4-FFF2-40B4-BE49-F238E27FC236}">
                <a16:creationId xmlns:a16="http://schemas.microsoft.com/office/drawing/2014/main" id="{E7AB2BEE-829E-56A9-76FB-80050A570E39}"/>
              </a:ext>
            </a:extLst>
          </p:cNvPr>
          <p:cNvGrpSpPr/>
          <p:nvPr/>
        </p:nvGrpSpPr>
        <p:grpSpPr>
          <a:xfrm>
            <a:off x="635794" y="1340636"/>
            <a:ext cx="8148636" cy="587643"/>
            <a:chOff x="1883594" y="1970564"/>
            <a:chExt cx="10864848" cy="783524"/>
          </a:xfrm>
        </p:grpSpPr>
        <p:sp>
          <p:nvSpPr>
            <p:cNvPr id="17" name="Content Placeholder 6">
              <a:extLst>
                <a:ext uri="{FF2B5EF4-FFF2-40B4-BE49-F238E27FC236}">
                  <a16:creationId xmlns:a16="http://schemas.microsoft.com/office/drawing/2014/main" id="{70C13A94-6A94-936D-4A3B-3679DB15BF90}"/>
                </a:ext>
              </a:extLst>
            </p:cNvPr>
            <p:cNvSpPr txBox="1">
              <a:spLocks/>
            </p:cNvSpPr>
            <p:nvPr/>
          </p:nvSpPr>
          <p:spPr>
            <a:xfrm>
              <a:off x="2874715" y="2004726"/>
              <a:ext cx="9873727" cy="749362"/>
            </a:xfrm>
            <a:prstGeom prst="roundRect">
              <a:avLst/>
            </a:prstGeom>
            <a:noFill/>
            <a:ln w="19050">
              <a:solidFill>
                <a:srgbClr val="00D1CC"/>
              </a:solidFill>
            </a:ln>
          </p:spPr>
          <p:txBody>
            <a:bodyPr lIns="135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685800">
                <a:spcBef>
                  <a:spcPts val="0"/>
                </a:spcBef>
                <a:buNone/>
                <a:defRPr/>
              </a:pPr>
              <a:r>
                <a:rPr lang="de-DE" sz="1400" b="1" dirty="0">
                  <a:solidFill>
                    <a:srgbClr val="2F3651"/>
                  </a:solidFill>
                  <a:latin typeface="+mn-lt"/>
                </a:rPr>
                <a:t>Symptome</a:t>
              </a:r>
              <a:r>
                <a:rPr lang="de-DE" sz="1400" dirty="0">
                  <a:solidFill>
                    <a:srgbClr val="2F3651"/>
                  </a:solidFill>
                  <a:latin typeface="+mn-lt"/>
                </a:rPr>
                <a:t>, die auf eine</a:t>
              </a:r>
              <a:r>
                <a:rPr lang="de-DE" sz="1400" b="1" dirty="0">
                  <a:solidFill>
                    <a:srgbClr val="2F3651"/>
                  </a:solidFill>
                  <a:latin typeface="+mn-lt"/>
                </a:rPr>
                <a:t> Entwicklung zu klinischem T1D </a:t>
              </a:r>
              <a:r>
                <a:rPr lang="de-DE" sz="1400" dirty="0">
                  <a:solidFill>
                    <a:srgbClr val="2F3651"/>
                  </a:solidFill>
                  <a:latin typeface="+mn-lt"/>
                </a:rPr>
                <a:t>hindeuten</a:t>
              </a:r>
              <a:r>
                <a:rPr kumimoji="0" lang="en-US" sz="1400" b="0" i="0" u="none" strike="noStrike" kern="1200" cap="none" spc="0" normalizeH="0" baseline="30000" noProof="0" dirty="0">
                  <a:ln>
                    <a:noFill/>
                  </a:ln>
                  <a:solidFill>
                    <a:srgbClr val="2F3651"/>
                  </a:solidFill>
                  <a:effectLst/>
                  <a:uLnTx/>
                  <a:uFillTx/>
                  <a:latin typeface="+mn-lt"/>
                  <a:ea typeface="+mn-ea"/>
                  <a:cs typeface="Poppins" panose="00000500000000000000" pitchFamily="2" charset="0"/>
                </a:rPr>
                <a:t>1</a:t>
              </a:r>
            </a:p>
          </p:txBody>
        </p:sp>
        <p:pic>
          <p:nvPicPr>
            <p:cNvPr id="18" name="Graphic 28" descr="Care outline">
              <a:extLst>
                <a:ext uri="{FF2B5EF4-FFF2-40B4-BE49-F238E27FC236}">
                  <a16:creationId xmlns:a16="http://schemas.microsoft.com/office/drawing/2014/main" id="{ABD33BFC-AFDE-96D3-1C02-2CEEC0A9B3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83594" y="1970564"/>
              <a:ext cx="777462" cy="777462"/>
            </a:xfrm>
            <a:prstGeom prst="rect">
              <a:avLst/>
            </a:prstGeom>
          </p:spPr>
        </p:pic>
      </p:grpSp>
      <p:grpSp>
        <p:nvGrpSpPr>
          <p:cNvPr id="19" name="Group 32">
            <a:extLst>
              <a:ext uri="{FF2B5EF4-FFF2-40B4-BE49-F238E27FC236}">
                <a16:creationId xmlns:a16="http://schemas.microsoft.com/office/drawing/2014/main" id="{341C3A52-F407-8D5D-509A-A6CB9E09347B}"/>
              </a:ext>
            </a:extLst>
          </p:cNvPr>
          <p:cNvGrpSpPr/>
          <p:nvPr/>
        </p:nvGrpSpPr>
        <p:grpSpPr>
          <a:xfrm>
            <a:off x="680884" y="2080621"/>
            <a:ext cx="8103546" cy="562022"/>
            <a:chOff x="1943714" y="2957212"/>
            <a:chExt cx="10804728" cy="749362"/>
          </a:xfrm>
        </p:grpSpPr>
        <p:pic>
          <p:nvPicPr>
            <p:cNvPr id="20" name="Graphic 133" descr="Water with solid fill">
              <a:extLst>
                <a:ext uri="{FF2B5EF4-FFF2-40B4-BE49-F238E27FC236}">
                  <a16:creationId xmlns:a16="http://schemas.microsoft.com/office/drawing/2014/main" id="{C4C28B83-4A5A-3D18-0DD8-F7E599C7D45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943714" y="2972679"/>
              <a:ext cx="717342" cy="717342"/>
            </a:xfrm>
            <a:prstGeom prst="rect">
              <a:avLst/>
            </a:prstGeom>
          </p:spPr>
        </p:pic>
        <p:sp>
          <p:nvSpPr>
            <p:cNvPr id="21" name="Content Placeholder 6">
              <a:extLst>
                <a:ext uri="{FF2B5EF4-FFF2-40B4-BE49-F238E27FC236}">
                  <a16:creationId xmlns:a16="http://schemas.microsoft.com/office/drawing/2014/main" id="{1163EACF-7C0E-A391-9B96-1E2401A4E18C}"/>
                </a:ext>
              </a:extLst>
            </p:cNvPr>
            <p:cNvSpPr txBox="1">
              <a:spLocks/>
            </p:cNvSpPr>
            <p:nvPr/>
          </p:nvSpPr>
          <p:spPr>
            <a:xfrm>
              <a:off x="2874715" y="2957212"/>
              <a:ext cx="9873727" cy="749362"/>
            </a:xfrm>
            <a:prstGeom prst="roundRect">
              <a:avLst/>
            </a:prstGeom>
            <a:noFill/>
            <a:ln w="19050">
              <a:solidFill>
                <a:srgbClr val="00D1CC"/>
              </a:solidFill>
            </a:ln>
          </p:spPr>
          <p:txBody>
            <a:bodyPr lIns="135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685800">
                <a:spcBef>
                  <a:spcPts val="0"/>
                </a:spcBef>
                <a:buNone/>
                <a:defRPr/>
              </a:pPr>
              <a:r>
                <a:rPr lang="de-DE" sz="1400" dirty="0">
                  <a:solidFill>
                    <a:srgbClr val="2F3651"/>
                  </a:solidFill>
                  <a:latin typeface="+mn-lt"/>
                </a:rPr>
                <a:t>Betonen Sie die </a:t>
              </a:r>
              <a:r>
                <a:rPr lang="de-DE" sz="1400" b="1" dirty="0">
                  <a:solidFill>
                    <a:srgbClr val="2F3651"/>
                  </a:solidFill>
                  <a:latin typeface="+mn-lt"/>
                </a:rPr>
                <a:t>Bedeutung der Blutzuckermessung</a:t>
              </a:r>
              <a:r>
                <a:rPr lang="de-DE" sz="1400" dirty="0">
                  <a:solidFill>
                    <a:srgbClr val="2F3651"/>
                  </a:solidFill>
                  <a:latin typeface="+mn-lt"/>
                </a:rPr>
                <a:t>, wenn entsprechende Symptome auftreten</a:t>
              </a:r>
              <a:r>
                <a:rPr kumimoji="0" lang="en-US" sz="1400" b="0" i="0" u="none" strike="noStrike" kern="1200" cap="none" spc="0" normalizeH="0" baseline="30000" noProof="0" dirty="0">
                  <a:ln>
                    <a:noFill/>
                  </a:ln>
                  <a:solidFill>
                    <a:srgbClr val="2F3651"/>
                  </a:solidFill>
                  <a:effectLst/>
                  <a:uLnTx/>
                  <a:uFillTx/>
                  <a:latin typeface="+mn-lt"/>
                  <a:ea typeface="+mn-ea"/>
                  <a:cs typeface="Poppins" panose="00000500000000000000" pitchFamily="2" charset="0"/>
                </a:rPr>
                <a:t>1</a:t>
              </a:r>
            </a:p>
          </p:txBody>
        </p:sp>
      </p:grpSp>
      <p:grpSp>
        <p:nvGrpSpPr>
          <p:cNvPr id="22" name="Group 33">
            <a:extLst>
              <a:ext uri="{FF2B5EF4-FFF2-40B4-BE49-F238E27FC236}">
                <a16:creationId xmlns:a16="http://schemas.microsoft.com/office/drawing/2014/main" id="{756E2972-6E5D-4CFE-6691-4A2A34CF95ED}"/>
              </a:ext>
            </a:extLst>
          </p:cNvPr>
          <p:cNvGrpSpPr/>
          <p:nvPr/>
        </p:nvGrpSpPr>
        <p:grpSpPr>
          <a:xfrm>
            <a:off x="695077" y="2794986"/>
            <a:ext cx="8089353" cy="562022"/>
            <a:chOff x="1962638" y="3909698"/>
            <a:chExt cx="10785804" cy="749362"/>
          </a:xfrm>
        </p:grpSpPr>
        <p:pic>
          <p:nvPicPr>
            <p:cNvPr id="23" name="Graphic 43" descr="Document outline">
              <a:extLst>
                <a:ext uri="{FF2B5EF4-FFF2-40B4-BE49-F238E27FC236}">
                  <a16:creationId xmlns:a16="http://schemas.microsoft.com/office/drawing/2014/main" id="{5B4CCDF9-0A82-4049-838C-A6FB68C341D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21187431">
              <a:off x="1962638" y="3914507"/>
              <a:ext cx="704892" cy="704892"/>
            </a:xfrm>
            <a:prstGeom prst="rect">
              <a:avLst/>
            </a:prstGeom>
          </p:spPr>
        </p:pic>
        <p:sp>
          <p:nvSpPr>
            <p:cNvPr id="24" name="Content Placeholder 6">
              <a:extLst>
                <a:ext uri="{FF2B5EF4-FFF2-40B4-BE49-F238E27FC236}">
                  <a16:creationId xmlns:a16="http://schemas.microsoft.com/office/drawing/2014/main" id="{4CA0E2CF-A1D1-1855-E35B-CD5670345474}"/>
                </a:ext>
              </a:extLst>
            </p:cNvPr>
            <p:cNvSpPr txBox="1">
              <a:spLocks/>
            </p:cNvSpPr>
            <p:nvPr/>
          </p:nvSpPr>
          <p:spPr>
            <a:xfrm>
              <a:off x="2874715" y="3909698"/>
              <a:ext cx="9873727" cy="749362"/>
            </a:xfrm>
            <a:prstGeom prst="roundRect">
              <a:avLst/>
            </a:prstGeom>
            <a:noFill/>
            <a:ln w="19050">
              <a:solidFill>
                <a:srgbClr val="00D1CC"/>
              </a:solidFill>
            </a:ln>
          </p:spPr>
          <p:txBody>
            <a:bodyPr lIns="135000" bIns="0" anchor="ctr" anchorCtr="0"/>
            <a:lstStyle>
              <a:lvl1pPr marL="0" indent="0" algn="l" defTabSz="914400" rtl="0" eaLnBrk="1" latinLnBrk="0" hangingPunct="1">
                <a:lnSpc>
                  <a:spcPct val="90000"/>
                </a:lnSpc>
                <a:spcBef>
                  <a:spcPts val="2400"/>
                </a:spcBef>
                <a:buFont typeface="Arial" panose="020B0604020202020204" pitchFamily="34" charset="0"/>
                <a:buNone/>
                <a:defRPr sz="1800" b="1" kern="1200">
                  <a:solidFill>
                    <a:schemeClr val="tx2"/>
                  </a:solidFill>
                  <a:latin typeface="Poppins" panose="00000500000000000000" pitchFamily="2" charset="0"/>
                  <a:ea typeface="+mn-ea"/>
                  <a:cs typeface="Poppins" panose="00000500000000000000" pitchFamily="2" charset="0"/>
                </a:defRPr>
              </a:lvl1pPr>
              <a:lvl2pPr marL="142875" indent="-142875" algn="l" defTabSz="914400" rtl="0" eaLnBrk="1" latinLnBrk="0" hangingPunct="1">
                <a:lnSpc>
                  <a:spcPct val="90000"/>
                </a:lnSpc>
                <a:spcBef>
                  <a:spcPts val="1200"/>
                </a:spcBef>
                <a:buFont typeface="Arial" panose="020B0604020202020204" pitchFamily="34" charset="0"/>
                <a:buChar char="•"/>
                <a:defRPr sz="1600" kern="1200">
                  <a:solidFill>
                    <a:schemeClr val="tx2"/>
                  </a:solidFill>
                  <a:latin typeface="Poppins" panose="00000500000000000000" pitchFamily="2" charset="0"/>
                  <a:ea typeface="+mn-ea"/>
                  <a:cs typeface="Poppins" panose="00000500000000000000" pitchFamily="2" charset="0"/>
                </a:defRPr>
              </a:lvl2pPr>
              <a:lvl3pPr marL="360363" indent="-177800" algn="l" defTabSz="914400" rtl="0" eaLnBrk="1" latinLnBrk="0" hangingPunct="1">
                <a:lnSpc>
                  <a:spcPct val="90000"/>
                </a:lnSpc>
                <a:spcBef>
                  <a:spcPts val="600"/>
                </a:spcBef>
                <a:buFont typeface="Arial" panose="020B0604020202020204" pitchFamily="34" charset="0"/>
                <a:buChar char="–"/>
                <a:defRPr sz="1400" kern="1200">
                  <a:solidFill>
                    <a:schemeClr val="tx2"/>
                  </a:solidFill>
                  <a:latin typeface="Poppins" panose="00000500000000000000" pitchFamily="2" charset="0"/>
                  <a:ea typeface="+mn-ea"/>
                  <a:cs typeface="Poppins" panose="00000500000000000000" pitchFamily="2" charset="0"/>
                </a:defRPr>
              </a:lvl3pPr>
              <a:lvl4pPr marL="542925" indent="-141288" algn="l" defTabSz="914400" rtl="0" eaLnBrk="1" latinLnBrk="0" hangingPunct="1">
                <a:lnSpc>
                  <a:spcPct val="90000"/>
                </a:lnSpc>
                <a:spcBef>
                  <a:spcPts val="6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anose="00000500000000000000" pitchFamily="2" charset="0"/>
                  <a:ea typeface="+mn-ea"/>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defTabSz="685800">
                <a:lnSpc>
                  <a:spcPct val="100000"/>
                </a:lnSpc>
                <a:spcBef>
                  <a:spcPts val="0"/>
                </a:spcBef>
                <a:buNone/>
                <a:defRPr/>
              </a:pPr>
              <a:r>
                <a:rPr lang="de-DE" sz="1400" dirty="0">
                  <a:solidFill>
                    <a:srgbClr val="2F3651"/>
                  </a:solidFill>
                  <a:latin typeface="+mn-lt"/>
                </a:rPr>
                <a:t>Wichtige Informationen sollten </a:t>
              </a:r>
              <a:r>
                <a:rPr lang="de-DE" sz="1400" b="1" dirty="0">
                  <a:solidFill>
                    <a:srgbClr val="2F3651"/>
                  </a:solidFill>
                  <a:latin typeface="+mn-lt"/>
                </a:rPr>
                <a:t>schriftlich bereitgestellt </a:t>
              </a:r>
              <a:r>
                <a:rPr lang="de-DE" sz="1400" dirty="0">
                  <a:solidFill>
                    <a:srgbClr val="2F3651"/>
                  </a:solidFill>
                  <a:latin typeface="+mn-lt"/>
                </a:rPr>
                <a:t>werden</a:t>
              </a:r>
              <a:r>
                <a:rPr kumimoji="0" lang="en-US" sz="1400" b="0" i="0" u="none" strike="noStrike" kern="1200" cap="none" spc="0" normalizeH="0" baseline="30000" noProof="0" dirty="0">
                  <a:ln>
                    <a:noFill/>
                  </a:ln>
                  <a:solidFill>
                    <a:srgbClr val="2F3651"/>
                  </a:solidFill>
                  <a:effectLst/>
                  <a:uLnTx/>
                  <a:uFillTx/>
                  <a:latin typeface="+mn-lt"/>
                  <a:ea typeface="+mn-ea"/>
                  <a:cs typeface="Poppins" panose="00000500000000000000" pitchFamily="2" charset="0"/>
                </a:rPr>
                <a:t>1</a:t>
              </a:r>
            </a:p>
          </p:txBody>
        </p:sp>
      </p:grpSp>
    </p:spTree>
    <p:extLst>
      <p:ext uri="{BB962C8B-B14F-4D97-AF65-F5344CB8AC3E}">
        <p14:creationId xmlns:p14="http://schemas.microsoft.com/office/powerpoint/2010/main" val="176787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86D4A173-37D2-5546-86AA-CAC30688B8DA}"/>
              </a:ext>
            </a:extLst>
          </p:cNvPr>
          <p:cNvSpPr txBox="1">
            <a:spLocks/>
          </p:cNvSpPr>
          <p:nvPr/>
        </p:nvSpPr>
        <p:spPr>
          <a:xfrm>
            <a:off x="313900" y="11351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514337">
              <a:spcBef>
                <a:spcPts val="450"/>
              </a:spcBef>
            </a:pPr>
            <a:r>
              <a:rPr lang="de-DE" sz="2000" b="1" dirty="0">
                <a:solidFill>
                  <a:srgbClr val="7030A0"/>
                </a:solidFill>
                <a:latin typeface="Verdana"/>
                <a:ea typeface="Arial"/>
                <a:cs typeface="Arial"/>
              </a:rPr>
              <a:t>Autoantikörper entwickeln sich altersabhängig – mit einem Peak bei 2 Jahren und 6-10 Jahren</a:t>
            </a:r>
          </a:p>
        </p:txBody>
      </p:sp>
      <p:sp>
        <p:nvSpPr>
          <p:cNvPr id="66" name="Bogen 65">
            <a:extLst>
              <a:ext uri="{FF2B5EF4-FFF2-40B4-BE49-F238E27FC236}">
                <a16:creationId xmlns:a16="http://schemas.microsoft.com/office/drawing/2014/main" id="{06DD5DBA-5E29-11BF-D521-EAF80EE35E97}"/>
              </a:ext>
            </a:extLst>
          </p:cNvPr>
          <p:cNvSpPr/>
          <p:nvPr/>
        </p:nvSpPr>
        <p:spPr>
          <a:xfrm flipV="1">
            <a:off x="1203656" y="2660659"/>
            <a:ext cx="362561" cy="446050"/>
          </a:xfrm>
          <a:prstGeom prst="arc">
            <a:avLst>
              <a:gd name="adj1" fmla="val 15971438"/>
              <a:gd name="adj2" fmla="val 19882802"/>
            </a:avLst>
          </a:prstGeom>
          <a:ln w="12700">
            <a:solidFill>
              <a:srgbClr val="C86CBF"/>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de-DE">
              <a:solidFill>
                <a:prstClr val="black"/>
              </a:solidFill>
              <a:latin typeface="Verdana"/>
            </a:endParaRPr>
          </a:p>
        </p:txBody>
      </p:sp>
      <p:sp>
        <p:nvSpPr>
          <p:cNvPr id="60" name="Freihandform: Form 59">
            <a:extLst>
              <a:ext uri="{FF2B5EF4-FFF2-40B4-BE49-F238E27FC236}">
                <a16:creationId xmlns:a16="http://schemas.microsoft.com/office/drawing/2014/main" id="{F9557710-D2C5-5504-F938-70024CF984A5}"/>
              </a:ext>
            </a:extLst>
          </p:cNvPr>
          <p:cNvSpPr/>
          <p:nvPr/>
        </p:nvSpPr>
        <p:spPr>
          <a:xfrm>
            <a:off x="1316667" y="3059337"/>
            <a:ext cx="92603" cy="87249"/>
          </a:xfrm>
          <a:custGeom>
            <a:avLst/>
            <a:gdLst>
              <a:gd name="connsiteX0" fmla="*/ 92604 w 92603"/>
              <a:gd name="connsiteY0" fmla="*/ 43625 h 87249"/>
              <a:gd name="connsiteX1" fmla="*/ 46302 w 92603"/>
              <a:gd name="connsiteY1" fmla="*/ 87249 h 87249"/>
              <a:gd name="connsiteX2" fmla="*/ 0 w 92603"/>
              <a:gd name="connsiteY2" fmla="*/ 43625 h 87249"/>
              <a:gd name="connsiteX3" fmla="*/ 46302 w 92603"/>
              <a:gd name="connsiteY3" fmla="*/ 0 h 87249"/>
              <a:gd name="connsiteX4" fmla="*/ 92604 w 92603"/>
              <a:gd name="connsiteY4" fmla="*/ 43625 h 87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03" h="87249">
                <a:moveTo>
                  <a:pt x="92604" y="43625"/>
                </a:moveTo>
                <a:cubicBezTo>
                  <a:pt x="92604" y="67718"/>
                  <a:pt x="71874" y="87249"/>
                  <a:pt x="46302" y="87249"/>
                </a:cubicBezTo>
                <a:cubicBezTo>
                  <a:pt x="20730" y="87249"/>
                  <a:pt x="0" y="67718"/>
                  <a:pt x="0" y="43625"/>
                </a:cubicBezTo>
                <a:cubicBezTo>
                  <a:pt x="0" y="19531"/>
                  <a:pt x="20730" y="0"/>
                  <a:pt x="46302" y="0"/>
                </a:cubicBezTo>
                <a:cubicBezTo>
                  <a:pt x="71874" y="0"/>
                  <a:pt x="92604" y="19531"/>
                  <a:pt x="92604" y="43625"/>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41" name="Textfeld 40">
            <a:extLst>
              <a:ext uri="{FF2B5EF4-FFF2-40B4-BE49-F238E27FC236}">
                <a16:creationId xmlns:a16="http://schemas.microsoft.com/office/drawing/2014/main" id="{880E596B-F064-3E3D-1428-740BD536CCB8}"/>
              </a:ext>
            </a:extLst>
          </p:cNvPr>
          <p:cNvSpPr txBox="1"/>
          <p:nvPr/>
        </p:nvSpPr>
        <p:spPr>
          <a:xfrm>
            <a:off x="1097198" y="3621569"/>
            <a:ext cx="484428" cy="661720"/>
          </a:xfrm>
          <a:prstGeom prst="rect">
            <a:avLst/>
          </a:prstGeom>
          <a:noFill/>
        </p:spPr>
        <p:txBody>
          <a:bodyPr wrap="none" rtlCol="0">
            <a:spAutoFit/>
          </a:bodyPr>
          <a:lstStyle/>
          <a:p>
            <a:pPr defTabSz="685800">
              <a:spcBef>
                <a:spcPts val="150"/>
              </a:spcBef>
            </a:pPr>
            <a:r>
              <a:rPr lang="de-DE" sz="800">
                <a:solidFill>
                  <a:srgbClr val="404040"/>
                </a:solidFill>
                <a:latin typeface="Verdana"/>
              </a:rPr>
              <a:t>1.650</a:t>
            </a:r>
          </a:p>
          <a:p>
            <a:pPr defTabSz="685800">
              <a:spcBef>
                <a:spcPts val="150"/>
              </a:spcBef>
            </a:pPr>
            <a:r>
              <a:rPr lang="de-DE" sz="800">
                <a:solidFill>
                  <a:srgbClr val="404040"/>
                </a:solidFill>
                <a:latin typeface="Verdana"/>
              </a:rPr>
              <a:t>1.650</a:t>
            </a:r>
          </a:p>
          <a:p>
            <a:pPr defTabSz="685800">
              <a:spcBef>
                <a:spcPts val="150"/>
              </a:spcBef>
            </a:pPr>
            <a:r>
              <a:rPr lang="de-DE" sz="800">
                <a:solidFill>
                  <a:srgbClr val="404040"/>
                </a:solidFill>
                <a:latin typeface="Verdana"/>
              </a:rPr>
              <a:t>1.650</a:t>
            </a:r>
          </a:p>
          <a:p>
            <a:pPr defTabSz="685800">
              <a:spcBef>
                <a:spcPts val="150"/>
              </a:spcBef>
            </a:pPr>
            <a:r>
              <a:rPr lang="de-DE" sz="800">
                <a:solidFill>
                  <a:srgbClr val="404040"/>
                </a:solidFill>
                <a:latin typeface="Verdana"/>
              </a:rPr>
              <a:t>1.650</a:t>
            </a:r>
          </a:p>
        </p:txBody>
      </p:sp>
      <p:sp>
        <p:nvSpPr>
          <p:cNvPr id="3" name="Text Placeholder 4">
            <a:extLst>
              <a:ext uri="{FF2B5EF4-FFF2-40B4-BE49-F238E27FC236}">
                <a16:creationId xmlns:a16="http://schemas.microsoft.com/office/drawing/2014/main" id="{3B67401E-3AB6-F540-80B5-7605CBA61967}"/>
              </a:ext>
            </a:extLst>
          </p:cNvPr>
          <p:cNvSpPr txBox="1">
            <a:spLocks/>
          </p:cNvSpPr>
          <p:nvPr/>
        </p:nvSpPr>
        <p:spPr>
          <a:xfrm>
            <a:off x="5864458" y="2822755"/>
            <a:ext cx="2877386" cy="1136596"/>
          </a:xfrm>
          <a:prstGeom prst="rect">
            <a:avLst/>
          </a:prstGeom>
        </p:spPr>
        <p:txBody>
          <a:bodyPr lIns="68580" tIns="34290" rIns="68580" bIns="34290" anchor="t"/>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lnSpc>
                <a:spcPct val="100000"/>
              </a:lnSpc>
              <a:spcBef>
                <a:spcPts val="1200"/>
              </a:spcBef>
              <a:spcAft>
                <a:spcPts val="450"/>
              </a:spcAft>
              <a:buClr>
                <a:srgbClr val="7A00E6"/>
              </a:buClr>
              <a:buSzPct val="120000"/>
              <a:buNone/>
              <a:defRPr/>
            </a:pPr>
            <a:endParaRPr lang="en-US" sz="1088" b="1" baseline="30000">
              <a:solidFill>
                <a:srgbClr val="404040"/>
              </a:solidFill>
              <a:latin typeface="Verdana"/>
              <a:cs typeface="Arial"/>
            </a:endParaRPr>
          </a:p>
        </p:txBody>
      </p:sp>
      <p:graphicFrame>
        <p:nvGraphicFramePr>
          <p:cNvPr id="8" name="Chart 7">
            <a:extLst>
              <a:ext uri="{FF2B5EF4-FFF2-40B4-BE49-F238E27FC236}">
                <a16:creationId xmlns:a16="http://schemas.microsoft.com/office/drawing/2014/main" id="{B4B2EE6F-B209-92D6-54AC-3C3CD19A0196}"/>
              </a:ext>
            </a:extLst>
          </p:cNvPr>
          <p:cNvGraphicFramePr/>
          <p:nvPr>
            <p:extLst>
              <p:ext uri="{D42A27DB-BD31-4B8C-83A1-F6EECF244321}">
                <p14:modId xmlns:p14="http://schemas.microsoft.com/office/powerpoint/2010/main" val="3355197308"/>
              </p:ext>
            </p:extLst>
          </p:nvPr>
        </p:nvGraphicFramePr>
        <p:xfrm>
          <a:off x="687472" y="1132660"/>
          <a:ext cx="4516286" cy="2483656"/>
        </p:xfrm>
        <a:graphic>
          <a:graphicData uri="http://schemas.openxmlformats.org/drawingml/2006/chart">
            <c:chart xmlns:c="http://schemas.openxmlformats.org/drawingml/2006/chart" xmlns:r="http://schemas.openxmlformats.org/officeDocument/2006/relationships" r:id="rId4"/>
          </a:graphicData>
        </a:graphic>
      </p:graphicFrame>
      <p:pic>
        <p:nvPicPr>
          <p:cNvPr id="9" name="Graphic 8">
            <a:extLst>
              <a:ext uri="{FF2B5EF4-FFF2-40B4-BE49-F238E27FC236}">
                <a16:creationId xmlns:a16="http://schemas.microsoft.com/office/drawing/2014/main" id="{E69B4D26-26FA-74E4-3D72-4E76A0AD66D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331765" y="1686735"/>
            <a:ext cx="3496287" cy="1445265"/>
          </a:xfrm>
          <a:prstGeom prst="rect">
            <a:avLst/>
          </a:prstGeom>
        </p:spPr>
      </p:pic>
      <p:pic>
        <p:nvPicPr>
          <p:cNvPr id="11" name="Graphic 10">
            <a:extLst>
              <a:ext uri="{FF2B5EF4-FFF2-40B4-BE49-F238E27FC236}">
                <a16:creationId xmlns:a16="http://schemas.microsoft.com/office/drawing/2014/main" id="{B3A14C6E-BDDC-8BE1-200E-98AFC9926E2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31766" y="1686735"/>
            <a:ext cx="3507724" cy="1445265"/>
          </a:xfrm>
          <a:prstGeom prst="rect">
            <a:avLst/>
          </a:prstGeom>
        </p:spPr>
      </p:pic>
      <p:pic>
        <p:nvPicPr>
          <p:cNvPr id="12" name="Graphic 11">
            <a:extLst>
              <a:ext uri="{FF2B5EF4-FFF2-40B4-BE49-F238E27FC236}">
                <a16:creationId xmlns:a16="http://schemas.microsoft.com/office/drawing/2014/main" id="{D118A15F-9F61-FCDB-C7A5-87989E1B02C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00668" y="2071736"/>
            <a:ext cx="3529093" cy="1085294"/>
          </a:xfrm>
          <a:prstGeom prst="rect">
            <a:avLst/>
          </a:prstGeom>
        </p:spPr>
      </p:pic>
      <p:grpSp>
        <p:nvGrpSpPr>
          <p:cNvPr id="22" name="Group 21">
            <a:extLst>
              <a:ext uri="{FF2B5EF4-FFF2-40B4-BE49-F238E27FC236}">
                <a16:creationId xmlns:a16="http://schemas.microsoft.com/office/drawing/2014/main" id="{00354980-9339-E20A-F44A-4DDDF6A460AE}"/>
              </a:ext>
            </a:extLst>
          </p:cNvPr>
          <p:cNvGrpSpPr/>
          <p:nvPr/>
        </p:nvGrpSpPr>
        <p:grpSpPr>
          <a:xfrm>
            <a:off x="1199479" y="3603080"/>
            <a:ext cx="4036020" cy="715831"/>
            <a:chOff x="5692463" y="4913982"/>
            <a:chExt cx="5692461" cy="954437"/>
          </a:xfrm>
        </p:grpSpPr>
        <p:cxnSp>
          <p:nvCxnSpPr>
            <p:cNvPr id="23" name="Straight Connector 22">
              <a:extLst>
                <a:ext uri="{FF2B5EF4-FFF2-40B4-BE49-F238E27FC236}">
                  <a16:creationId xmlns:a16="http://schemas.microsoft.com/office/drawing/2014/main" id="{6CF6167A-7B57-4527-5977-1E3FD7A5E97F}"/>
                </a:ext>
              </a:extLst>
            </p:cNvPr>
            <p:cNvCxnSpPr>
              <a:cxnSpLocks/>
            </p:cNvCxnSpPr>
            <p:nvPr/>
          </p:nvCxnSpPr>
          <p:spPr>
            <a:xfrm flipH="1">
              <a:off x="5692463" y="5868419"/>
              <a:ext cx="5692461"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B351470-C671-8B4E-5AF6-46285BB448C2}"/>
                </a:ext>
              </a:extLst>
            </p:cNvPr>
            <p:cNvCxnSpPr>
              <a:cxnSpLocks/>
            </p:cNvCxnSpPr>
            <p:nvPr/>
          </p:nvCxnSpPr>
          <p:spPr>
            <a:xfrm flipH="1">
              <a:off x="5692463" y="4913982"/>
              <a:ext cx="5692461"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3A490166-FDDB-D007-43A5-0D1C491ECC9B}"/>
              </a:ext>
            </a:extLst>
          </p:cNvPr>
          <p:cNvGrpSpPr/>
          <p:nvPr/>
        </p:nvGrpSpPr>
        <p:grpSpPr>
          <a:xfrm>
            <a:off x="3375473" y="1228529"/>
            <a:ext cx="1527203" cy="616643"/>
            <a:chOff x="5655449" y="4072538"/>
            <a:chExt cx="2036269" cy="822191"/>
          </a:xfrm>
        </p:grpSpPr>
        <p:sp>
          <p:nvSpPr>
            <p:cNvPr id="26" name="Rounded Rectangle 47">
              <a:extLst>
                <a:ext uri="{FF2B5EF4-FFF2-40B4-BE49-F238E27FC236}">
                  <a16:creationId xmlns:a16="http://schemas.microsoft.com/office/drawing/2014/main" id="{DC6B753B-108F-CDFE-7A86-FBCA8C12A66A}"/>
                </a:ext>
              </a:extLst>
            </p:cNvPr>
            <p:cNvSpPr/>
            <p:nvPr/>
          </p:nvSpPr>
          <p:spPr>
            <a:xfrm>
              <a:off x="5655449" y="4072538"/>
              <a:ext cx="2036269" cy="822191"/>
            </a:xfrm>
            <a:prstGeom prst="roundRect">
              <a:avLst/>
            </a:prstGeom>
            <a:solidFill>
              <a:srgbClr val="F5F3F8"/>
            </a:solidFill>
            <a:ln w="15875">
              <a:solidFill>
                <a:srgbClr val="9B3E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srgbClr val="FFFFFF"/>
                </a:solidFill>
                <a:latin typeface="Arial" panose="020B0604020202020204" pitchFamily="34" charset="0"/>
              </a:endParaRPr>
            </a:p>
          </p:txBody>
        </p:sp>
        <p:sp>
          <p:nvSpPr>
            <p:cNvPr id="27" name="TextBox 26">
              <a:extLst>
                <a:ext uri="{FF2B5EF4-FFF2-40B4-BE49-F238E27FC236}">
                  <a16:creationId xmlns:a16="http://schemas.microsoft.com/office/drawing/2014/main" id="{8203858A-4464-A3F4-4AD2-E9453DCFB499}"/>
                </a:ext>
              </a:extLst>
            </p:cNvPr>
            <p:cNvSpPr txBox="1"/>
            <p:nvPr/>
          </p:nvSpPr>
          <p:spPr>
            <a:xfrm>
              <a:off x="6067398" y="4229314"/>
              <a:ext cx="613842" cy="266740"/>
            </a:xfrm>
            <a:prstGeom prst="rect">
              <a:avLst/>
            </a:prstGeom>
            <a:noFill/>
          </p:spPr>
          <p:txBody>
            <a:bodyPr wrap="none" rtlCol="0">
              <a:spAutoFit/>
            </a:bodyPr>
            <a:lstStyle/>
            <a:p>
              <a:pPr defTabSz="685783">
                <a:defRPr/>
              </a:pPr>
              <a:r>
                <a:rPr lang="en-US" sz="700">
                  <a:solidFill>
                    <a:srgbClr val="404040"/>
                  </a:solidFill>
                  <a:latin typeface="Verdana"/>
                  <a:cs typeface="Arial" panose="020B0604020202020204" pitchFamily="34" charset="0"/>
                </a:rPr>
                <a:t>IAA**</a:t>
              </a:r>
            </a:p>
          </p:txBody>
        </p:sp>
        <p:sp>
          <p:nvSpPr>
            <p:cNvPr id="28" name="TextBox 27">
              <a:extLst>
                <a:ext uri="{FF2B5EF4-FFF2-40B4-BE49-F238E27FC236}">
                  <a16:creationId xmlns:a16="http://schemas.microsoft.com/office/drawing/2014/main" id="{2968280E-9801-14C2-F674-749E2870A98F}"/>
                </a:ext>
              </a:extLst>
            </p:cNvPr>
            <p:cNvSpPr txBox="1"/>
            <p:nvPr/>
          </p:nvSpPr>
          <p:spPr>
            <a:xfrm>
              <a:off x="6931399" y="4229314"/>
              <a:ext cx="592469" cy="266740"/>
            </a:xfrm>
            <a:prstGeom prst="rect">
              <a:avLst/>
            </a:prstGeom>
            <a:noFill/>
          </p:spPr>
          <p:txBody>
            <a:bodyPr wrap="none" rtlCol="0">
              <a:spAutoFit/>
            </a:bodyPr>
            <a:lstStyle/>
            <a:p>
              <a:pPr defTabSz="685783">
                <a:defRPr/>
              </a:pPr>
              <a:r>
                <a:rPr lang="en-US" sz="700">
                  <a:solidFill>
                    <a:srgbClr val="404040"/>
                  </a:solidFill>
                  <a:latin typeface="Verdana"/>
                  <a:cs typeface="Arial" panose="020B0604020202020204" pitchFamily="34" charset="0"/>
                </a:rPr>
                <a:t>GADA</a:t>
              </a:r>
            </a:p>
          </p:txBody>
        </p:sp>
        <p:cxnSp>
          <p:nvCxnSpPr>
            <p:cNvPr id="29" name="Straight Connector 28">
              <a:extLst>
                <a:ext uri="{FF2B5EF4-FFF2-40B4-BE49-F238E27FC236}">
                  <a16:creationId xmlns:a16="http://schemas.microsoft.com/office/drawing/2014/main" id="{E9968449-001D-1374-EFEE-51FD26609F57}"/>
                </a:ext>
              </a:extLst>
            </p:cNvPr>
            <p:cNvCxnSpPr/>
            <p:nvPr/>
          </p:nvCxnSpPr>
          <p:spPr>
            <a:xfrm>
              <a:off x="5829798" y="4352424"/>
              <a:ext cx="237600" cy="0"/>
            </a:xfrm>
            <a:prstGeom prst="line">
              <a:avLst/>
            </a:prstGeom>
            <a:ln w="15875">
              <a:solidFill>
                <a:srgbClr val="33CCF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DBA187-D61B-C348-2B59-80808E8A58AD}"/>
                </a:ext>
              </a:extLst>
            </p:cNvPr>
            <p:cNvCxnSpPr/>
            <p:nvPr/>
          </p:nvCxnSpPr>
          <p:spPr>
            <a:xfrm>
              <a:off x="6708198" y="4352424"/>
              <a:ext cx="2376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89F73F2-9416-6CB8-EDDA-0D5EE8AB4BDE}"/>
                </a:ext>
              </a:extLst>
            </p:cNvPr>
            <p:cNvSpPr txBox="1"/>
            <p:nvPr/>
          </p:nvSpPr>
          <p:spPr>
            <a:xfrm>
              <a:off x="6067398" y="4498868"/>
              <a:ext cx="590333" cy="266740"/>
            </a:xfrm>
            <a:prstGeom prst="rect">
              <a:avLst/>
            </a:prstGeom>
            <a:noFill/>
          </p:spPr>
          <p:txBody>
            <a:bodyPr wrap="none" rtlCol="0">
              <a:spAutoFit/>
            </a:bodyPr>
            <a:lstStyle/>
            <a:p>
              <a:pPr defTabSz="685783">
                <a:defRPr/>
              </a:pPr>
              <a:r>
                <a:rPr lang="en-US" sz="700">
                  <a:solidFill>
                    <a:srgbClr val="404040"/>
                  </a:solidFill>
                  <a:latin typeface="Verdana"/>
                  <a:cs typeface="Arial" panose="020B0604020202020204" pitchFamily="34" charset="0"/>
                </a:rPr>
                <a:t>IA-2A</a:t>
              </a:r>
            </a:p>
          </p:txBody>
        </p:sp>
        <p:cxnSp>
          <p:nvCxnSpPr>
            <p:cNvPr id="32" name="Straight Connector 31">
              <a:extLst>
                <a:ext uri="{FF2B5EF4-FFF2-40B4-BE49-F238E27FC236}">
                  <a16:creationId xmlns:a16="http://schemas.microsoft.com/office/drawing/2014/main" id="{524EE762-BB52-3B99-7290-9ACA81767EB1}"/>
                </a:ext>
              </a:extLst>
            </p:cNvPr>
            <p:cNvCxnSpPr/>
            <p:nvPr/>
          </p:nvCxnSpPr>
          <p:spPr>
            <a:xfrm>
              <a:off x="5844198" y="4621977"/>
              <a:ext cx="237600" cy="0"/>
            </a:xfrm>
            <a:prstGeom prst="line">
              <a:avLst/>
            </a:prstGeom>
            <a:ln w="15875">
              <a:solidFill>
                <a:srgbClr val="FFC000"/>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3035CA2-C1F5-96C2-2267-112F92AC8BCB}"/>
                </a:ext>
              </a:extLst>
            </p:cNvPr>
            <p:cNvSpPr txBox="1"/>
            <p:nvPr/>
          </p:nvSpPr>
          <p:spPr>
            <a:xfrm>
              <a:off x="6931399" y="4476958"/>
              <a:ext cx="635215" cy="266740"/>
            </a:xfrm>
            <a:prstGeom prst="rect">
              <a:avLst/>
            </a:prstGeom>
            <a:noFill/>
          </p:spPr>
          <p:txBody>
            <a:bodyPr wrap="none" rtlCol="0">
              <a:spAutoFit/>
            </a:bodyPr>
            <a:lstStyle/>
            <a:p>
              <a:pPr defTabSz="685783">
                <a:defRPr/>
              </a:pPr>
              <a:r>
                <a:rPr lang="en-US" sz="700">
                  <a:solidFill>
                    <a:srgbClr val="404040"/>
                  </a:solidFill>
                  <a:latin typeface="Verdana"/>
                  <a:cs typeface="Arial" panose="020B0604020202020204" pitchFamily="34" charset="0"/>
                </a:rPr>
                <a:t>ZnT8A</a:t>
              </a:r>
            </a:p>
          </p:txBody>
        </p:sp>
        <p:cxnSp>
          <p:nvCxnSpPr>
            <p:cNvPr id="34" name="Straight Connector 33">
              <a:extLst>
                <a:ext uri="{FF2B5EF4-FFF2-40B4-BE49-F238E27FC236}">
                  <a16:creationId xmlns:a16="http://schemas.microsoft.com/office/drawing/2014/main" id="{4C15EFED-220A-8C26-C99D-F8A5F25A589E}"/>
                </a:ext>
              </a:extLst>
            </p:cNvPr>
            <p:cNvCxnSpPr/>
            <p:nvPr/>
          </p:nvCxnSpPr>
          <p:spPr>
            <a:xfrm>
              <a:off x="6708198" y="4600068"/>
              <a:ext cx="237600" cy="0"/>
            </a:xfrm>
            <a:prstGeom prst="line">
              <a:avLst/>
            </a:prstGeom>
            <a:ln w="15875">
              <a:solidFill>
                <a:srgbClr val="CC00CC"/>
              </a:solidFill>
            </a:ln>
          </p:spPr>
          <p:style>
            <a:lnRef idx="1">
              <a:schemeClr val="accent1"/>
            </a:lnRef>
            <a:fillRef idx="0">
              <a:schemeClr val="accent1"/>
            </a:fillRef>
            <a:effectRef idx="0">
              <a:schemeClr val="accent1"/>
            </a:effectRef>
            <a:fontRef idx="minor">
              <a:schemeClr val="tx1"/>
            </a:fontRef>
          </p:style>
        </p:cxnSp>
      </p:grpSp>
      <p:sp>
        <p:nvSpPr>
          <p:cNvPr id="35" name="Text Placeholder 4">
            <a:extLst>
              <a:ext uri="{FF2B5EF4-FFF2-40B4-BE49-F238E27FC236}">
                <a16:creationId xmlns:a16="http://schemas.microsoft.com/office/drawing/2014/main" id="{E9F832A3-4E00-6B2A-1544-F32B89CEEF24}"/>
              </a:ext>
            </a:extLst>
          </p:cNvPr>
          <p:cNvSpPr txBox="1">
            <a:spLocks/>
          </p:cNvSpPr>
          <p:nvPr/>
        </p:nvSpPr>
        <p:spPr>
          <a:xfrm>
            <a:off x="976287" y="872497"/>
            <a:ext cx="4245224" cy="318610"/>
          </a:xfrm>
          <a:prstGeom prst="rect">
            <a:avLst/>
          </a:prstGeom>
        </p:spPr>
        <p:txBody>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a:spcBef>
                <a:spcPts val="750"/>
              </a:spcBef>
              <a:buClr>
                <a:srgbClr val="F4F2F6"/>
              </a:buClr>
              <a:buNone/>
            </a:pPr>
            <a:r>
              <a:rPr lang="de-DE" sz="1050" b="1">
                <a:solidFill>
                  <a:srgbClr val="404040"/>
                </a:solidFill>
                <a:latin typeface="Verdana"/>
              </a:rPr>
              <a:t>Inzidenz spezifischer Inselautoantikörper nach Alter</a:t>
            </a:r>
            <a:endParaRPr lang="en-US" sz="1050" b="1">
              <a:solidFill>
                <a:srgbClr val="404040"/>
              </a:solidFill>
              <a:latin typeface="Verdana"/>
            </a:endParaRPr>
          </a:p>
        </p:txBody>
      </p:sp>
      <p:sp>
        <p:nvSpPr>
          <p:cNvPr id="39" name="TextBox 3037">
            <a:extLst>
              <a:ext uri="{FF2B5EF4-FFF2-40B4-BE49-F238E27FC236}">
                <a16:creationId xmlns:a16="http://schemas.microsoft.com/office/drawing/2014/main" id="{77E6235B-77AF-0E5F-26BA-01465063B50D}"/>
              </a:ext>
            </a:extLst>
          </p:cNvPr>
          <p:cNvSpPr txBox="1"/>
          <p:nvPr/>
        </p:nvSpPr>
        <p:spPr>
          <a:xfrm>
            <a:off x="313901" y="4920896"/>
            <a:ext cx="8427944" cy="200055"/>
          </a:xfrm>
          <a:prstGeom prst="rect">
            <a:avLst/>
          </a:prstGeom>
          <a:noFill/>
        </p:spPr>
        <p:txBody>
          <a:bodyPr wrap="square" rtlCol="0" anchor="b">
            <a:spAutoFit/>
          </a:bodyPr>
          <a:lstStyle/>
          <a:p>
            <a:pPr defTabSz="685800"/>
            <a:r>
              <a:rPr lang="de-DE" sz="600" b="1" dirty="0">
                <a:solidFill>
                  <a:srgbClr val="404040"/>
                </a:solidFill>
                <a:latin typeface="Verdana"/>
              </a:rPr>
              <a:t>1.</a:t>
            </a:r>
            <a:r>
              <a:rPr lang="de-DE" sz="600" dirty="0">
                <a:solidFill>
                  <a:srgbClr val="404040"/>
                </a:solidFill>
                <a:latin typeface="Verdana"/>
              </a:rPr>
              <a:t> Ziegler A &amp; Bonifacio E. </a:t>
            </a:r>
            <a:r>
              <a:rPr lang="de-DE" sz="600" i="1" dirty="0" err="1">
                <a:solidFill>
                  <a:srgbClr val="404040"/>
                </a:solidFill>
                <a:latin typeface="Verdana"/>
              </a:rPr>
              <a:t>Diabetologia</a:t>
            </a:r>
            <a:r>
              <a:rPr lang="de-DE" sz="600" i="1" dirty="0">
                <a:solidFill>
                  <a:srgbClr val="404040"/>
                </a:solidFill>
                <a:latin typeface="Verdana"/>
              </a:rPr>
              <a:t> </a:t>
            </a:r>
            <a:r>
              <a:rPr lang="de-DE" sz="600" dirty="0">
                <a:solidFill>
                  <a:srgbClr val="404040"/>
                </a:solidFill>
                <a:latin typeface="Verdana"/>
              </a:rPr>
              <a:t>2012; 55: 1937–43. </a:t>
            </a:r>
            <a:r>
              <a:rPr lang="de-DE" sz="600" b="1" dirty="0">
                <a:solidFill>
                  <a:srgbClr val="404040"/>
                </a:solidFill>
                <a:latin typeface="Verdana"/>
              </a:rPr>
              <a:t>2.</a:t>
            </a:r>
            <a:r>
              <a:rPr lang="de-DE" sz="600" dirty="0">
                <a:solidFill>
                  <a:srgbClr val="404040"/>
                </a:solidFill>
                <a:latin typeface="Verdana"/>
              </a:rPr>
              <a:t> Bonifacio E </a:t>
            </a:r>
            <a:r>
              <a:rPr lang="de-DE" sz="600" i="1" dirty="0">
                <a:solidFill>
                  <a:srgbClr val="404040"/>
                </a:solidFill>
                <a:latin typeface="Verdana"/>
              </a:rPr>
              <a:t>et al. </a:t>
            </a:r>
            <a:r>
              <a:rPr lang="de-DE" sz="600" i="1" dirty="0" err="1">
                <a:solidFill>
                  <a:srgbClr val="404040"/>
                </a:solidFill>
                <a:latin typeface="Verdana"/>
              </a:rPr>
              <a:t>Diabetologia</a:t>
            </a:r>
            <a:r>
              <a:rPr lang="de-DE" sz="600" i="1" dirty="0">
                <a:solidFill>
                  <a:srgbClr val="404040"/>
                </a:solidFill>
                <a:latin typeface="Verdana"/>
              </a:rPr>
              <a:t> </a:t>
            </a:r>
            <a:r>
              <a:rPr lang="de-DE" sz="600" dirty="0">
                <a:solidFill>
                  <a:srgbClr val="404040"/>
                </a:solidFill>
                <a:latin typeface="Verdana"/>
              </a:rPr>
              <a:t>2025</a:t>
            </a:r>
            <a:r>
              <a:rPr lang="de-DE" sz="700" dirty="0">
                <a:solidFill>
                  <a:srgbClr val="404040"/>
                </a:solidFill>
                <a:latin typeface="Verdana"/>
              </a:rPr>
              <a:t>; </a:t>
            </a:r>
            <a:r>
              <a:rPr lang="de-DE" sz="600" dirty="0">
                <a:solidFill>
                  <a:srgbClr val="404040"/>
                </a:solidFill>
                <a:latin typeface="Verdana"/>
              </a:rPr>
              <a:t>68: 1101–7. </a:t>
            </a:r>
            <a:r>
              <a:rPr lang="de-DE" sz="600" b="1" dirty="0">
                <a:solidFill>
                  <a:srgbClr val="404040"/>
                </a:solidFill>
                <a:latin typeface="Verdana"/>
              </a:rPr>
              <a:t>3.</a:t>
            </a:r>
            <a:r>
              <a:rPr lang="de-DE" sz="600" dirty="0">
                <a:solidFill>
                  <a:srgbClr val="404040"/>
                </a:solidFill>
                <a:latin typeface="Verdana"/>
              </a:rPr>
              <a:t> </a:t>
            </a:r>
            <a:r>
              <a:rPr lang="da-DK" sz="600" dirty="0">
                <a:solidFill>
                  <a:srgbClr val="404040"/>
                </a:solidFill>
                <a:latin typeface="Verdana"/>
              </a:rPr>
              <a:t>Sims EK </a:t>
            </a:r>
            <a:r>
              <a:rPr lang="da-DK" sz="600" i="1" dirty="0">
                <a:solidFill>
                  <a:srgbClr val="404040"/>
                </a:solidFill>
                <a:latin typeface="Verdana"/>
              </a:rPr>
              <a:t>et. al. Diabetes </a:t>
            </a:r>
            <a:r>
              <a:rPr lang="da-DK" sz="600" dirty="0">
                <a:solidFill>
                  <a:srgbClr val="404040"/>
                </a:solidFill>
                <a:latin typeface="Verdana"/>
              </a:rPr>
              <a:t>2022; 71: 610–23. </a:t>
            </a:r>
            <a:r>
              <a:rPr lang="de-DE" sz="600" dirty="0">
                <a:solidFill>
                  <a:srgbClr val="404040"/>
                </a:solidFill>
                <a:latin typeface="Verdana"/>
              </a:rPr>
              <a:t> </a:t>
            </a:r>
          </a:p>
        </p:txBody>
      </p:sp>
      <p:sp>
        <p:nvSpPr>
          <p:cNvPr id="40" name="Footer Placeholder 4">
            <a:extLst>
              <a:ext uri="{FF2B5EF4-FFF2-40B4-BE49-F238E27FC236}">
                <a16:creationId xmlns:a16="http://schemas.microsoft.com/office/drawing/2014/main" id="{D5F82146-8929-B27C-3ED4-DF3D3A5D0FC2}"/>
              </a:ext>
            </a:extLst>
          </p:cNvPr>
          <p:cNvSpPr txBox="1">
            <a:spLocks/>
          </p:cNvSpPr>
          <p:nvPr/>
        </p:nvSpPr>
        <p:spPr>
          <a:xfrm>
            <a:off x="344245" y="4628400"/>
            <a:ext cx="8576752" cy="332455"/>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766">
              <a:lnSpc>
                <a:spcPct val="100000"/>
              </a:lnSpc>
              <a:spcBef>
                <a:spcPts val="300"/>
              </a:spcBef>
              <a:buClrTx/>
              <a:buNone/>
              <a:defRPr/>
            </a:pPr>
            <a:r>
              <a:rPr lang="de-DE" sz="600" dirty="0">
                <a:solidFill>
                  <a:srgbClr val="404040"/>
                </a:solidFill>
                <a:latin typeface="Verdana"/>
                <a:ea typeface="Verdana" panose="020B0604030504040204" pitchFamily="34" charset="0"/>
                <a:cs typeface="Verdana" panose="020B0604030504040204" pitchFamily="34" charset="0"/>
              </a:rPr>
              <a:t>Grafik modifiziert nach: Ziegler AG &amp; Bonifacio E 2012.</a:t>
            </a:r>
            <a:r>
              <a:rPr lang="de-DE" sz="600" baseline="30000" dirty="0">
                <a:solidFill>
                  <a:srgbClr val="404040"/>
                </a:solidFill>
                <a:latin typeface="Verdana"/>
                <a:ea typeface="Verdana" panose="020B0604030504040204" pitchFamily="34" charset="0"/>
                <a:cs typeface="Verdana" panose="020B0604030504040204" pitchFamily="34" charset="0"/>
              </a:rPr>
              <a:t>1</a:t>
            </a:r>
            <a:r>
              <a:rPr lang="de-DE" sz="600" dirty="0">
                <a:solidFill>
                  <a:srgbClr val="404040"/>
                </a:solidFill>
                <a:latin typeface="Verdana"/>
                <a:ea typeface="Verdana" panose="020B0604030504040204" pitchFamily="34" charset="0"/>
                <a:cs typeface="Verdana" panose="020B0604030504040204" pitchFamily="34" charset="0"/>
              </a:rPr>
              <a:t> * Bei genetisch prädisponierten Menschen erreicht die Inselautoantikörper-Serokonversion ihren Höhepunkt zwischen 9. Lebensmonat und 2. Lebensjahr.</a:t>
            </a:r>
            <a:r>
              <a:rPr lang="de-DE" sz="600" baseline="30000" dirty="0">
                <a:solidFill>
                  <a:srgbClr val="404040"/>
                </a:solidFill>
                <a:latin typeface="Verdana"/>
                <a:ea typeface="Verdana" panose="020B0604030504040204" pitchFamily="34" charset="0"/>
                <a:cs typeface="Verdana" panose="020B0604030504040204" pitchFamily="34" charset="0"/>
              </a:rPr>
              <a:t>1</a:t>
            </a:r>
            <a:r>
              <a:rPr lang="de-DE" sz="600" dirty="0">
                <a:solidFill>
                  <a:srgbClr val="404040"/>
                </a:solidFill>
                <a:latin typeface="Verdana"/>
                <a:ea typeface="Verdana" panose="020B0604030504040204" pitchFamily="34" charset="0"/>
                <a:cs typeface="Verdana" panose="020B0604030504040204" pitchFamily="34" charset="0"/>
              </a:rPr>
              <a:t> ** IAA entwickeln sich tendenziell früher als GAD-,  IA-2- oder ZnT8-Autoantikörper.</a:t>
            </a:r>
            <a:r>
              <a:rPr lang="de-DE" sz="600" baseline="30000" dirty="0">
                <a:solidFill>
                  <a:srgbClr val="404040"/>
                </a:solidFill>
                <a:latin typeface="Verdana"/>
                <a:ea typeface="Verdana" panose="020B0604030504040204" pitchFamily="34" charset="0"/>
                <a:cs typeface="Verdana" panose="020B0604030504040204" pitchFamily="34" charset="0"/>
              </a:rPr>
              <a:t>1</a:t>
            </a:r>
            <a:r>
              <a:rPr lang="de-DE" sz="600" dirty="0">
                <a:solidFill>
                  <a:srgbClr val="404040"/>
                </a:solidFill>
                <a:latin typeface="Verdana"/>
                <a:ea typeface="Verdana" panose="020B0604030504040204" pitchFamily="34" charset="0"/>
                <a:cs typeface="Verdana" panose="020B0604030504040204" pitchFamily="34" charset="0"/>
              </a:rPr>
              <a:t> IAA: Insulin-Autoantikörper; IA-2A: Insulinoma-assoziiertes Antigen 2-Autoantikörper; GADA: Glutaminsäure-Decarboxylase-Autoantikörper; ZnT8A: Zinktransporter-8-Autoantikörper; T1D: Typ-1-Diabetes</a:t>
            </a:r>
            <a:endParaRPr lang="en-US" sz="600" baseline="30000" dirty="0">
              <a:solidFill>
                <a:srgbClr val="404040"/>
              </a:solidFill>
              <a:latin typeface="Verdana"/>
            </a:endParaRPr>
          </a:p>
        </p:txBody>
      </p:sp>
      <p:sp>
        <p:nvSpPr>
          <p:cNvPr id="42" name="Textfeld 41">
            <a:extLst>
              <a:ext uri="{FF2B5EF4-FFF2-40B4-BE49-F238E27FC236}">
                <a16:creationId xmlns:a16="http://schemas.microsoft.com/office/drawing/2014/main" id="{DEE18203-4887-B2FD-9737-4FF6ADB8EDA1}"/>
              </a:ext>
            </a:extLst>
          </p:cNvPr>
          <p:cNvSpPr txBox="1"/>
          <p:nvPr/>
        </p:nvSpPr>
        <p:spPr>
          <a:xfrm>
            <a:off x="491031" y="3609092"/>
            <a:ext cx="553357" cy="661720"/>
          </a:xfrm>
          <a:prstGeom prst="rect">
            <a:avLst/>
          </a:prstGeom>
          <a:noFill/>
        </p:spPr>
        <p:txBody>
          <a:bodyPr wrap="none" rtlCol="0">
            <a:spAutoFit/>
          </a:bodyPr>
          <a:lstStyle/>
          <a:p>
            <a:pPr algn="r" defTabSz="685800">
              <a:spcBef>
                <a:spcPts val="150"/>
              </a:spcBef>
            </a:pPr>
            <a:r>
              <a:rPr lang="de-DE" sz="800" b="1">
                <a:solidFill>
                  <a:srgbClr val="404040"/>
                </a:solidFill>
                <a:latin typeface="Verdana"/>
              </a:rPr>
              <a:t>IAA</a:t>
            </a:r>
          </a:p>
          <a:p>
            <a:pPr algn="r" defTabSz="685800">
              <a:spcBef>
                <a:spcPts val="150"/>
              </a:spcBef>
            </a:pPr>
            <a:r>
              <a:rPr lang="de-DE" sz="800" b="1">
                <a:solidFill>
                  <a:srgbClr val="404040"/>
                </a:solidFill>
                <a:latin typeface="Verdana"/>
              </a:rPr>
              <a:t>GADA</a:t>
            </a:r>
          </a:p>
          <a:p>
            <a:pPr algn="r" defTabSz="685800">
              <a:spcBef>
                <a:spcPts val="150"/>
              </a:spcBef>
            </a:pPr>
            <a:r>
              <a:rPr lang="de-DE" sz="800" b="1">
                <a:solidFill>
                  <a:srgbClr val="404040"/>
                </a:solidFill>
                <a:latin typeface="Verdana"/>
              </a:rPr>
              <a:t>IA-2A</a:t>
            </a:r>
          </a:p>
          <a:p>
            <a:pPr algn="r" defTabSz="685800">
              <a:spcBef>
                <a:spcPts val="150"/>
              </a:spcBef>
            </a:pPr>
            <a:r>
              <a:rPr lang="de-DE" sz="800" b="1">
                <a:solidFill>
                  <a:srgbClr val="404040"/>
                </a:solidFill>
                <a:latin typeface="Verdana"/>
              </a:rPr>
              <a:t>ZnT8A</a:t>
            </a:r>
          </a:p>
        </p:txBody>
      </p:sp>
      <p:sp>
        <p:nvSpPr>
          <p:cNvPr id="43" name="Textfeld 42">
            <a:extLst>
              <a:ext uri="{FF2B5EF4-FFF2-40B4-BE49-F238E27FC236}">
                <a16:creationId xmlns:a16="http://schemas.microsoft.com/office/drawing/2014/main" id="{3C823D92-1A5F-6E31-52A7-FEA868B311B5}"/>
              </a:ext>
            </a:extLst>
          </p:cNvPr>
          <p:cNvSpPr txBox="1"/>
          <p:nvPr/>
        </p:nvSpPr>
        <p:spPr>
          <a:xfrm>
            <a:off x="1592184" y="3618237"/>
            <a:ext cx="484428" cy="661720"/>
          </a:xfrm>
          <a:prstGeom prst="rect">
            <a:avLst/>
          </a:prstGeom>
          <a:noFill/>
        </p:spPr>
        <p:txBody>
          <a:bodyPr wrap="none" rtlCol="0">
            <a:spAutoFit/>
          </a:bodyPr>
          <a:lstStyle/>
          <a:p>
            <a:pPr defTabSz="685800">
              <a:spcBef>
                <a:spcPts val="150"/>
              </a:spcBef>
            </a:pPr>
            <a:r>
              <a:rPr lang="de-DE" sz="800">
                <a:solidFill>
                  <a:srgbClr val="404040"/>
                </a:solidFill>
                <a:latin typeface="Verdana"/>
              </a:rPr>
              <a:t>1.492</a:t>
            </a:r>
          </a:p>
          <a:p>
            <a:pPr defTabSz="685800">
              <a:spcBef>
                <a:spcPts val="150"/>
              </a:spcBef>
            </a:pPr>
            <a:r>
              <a:rPr lang="de-DE" sz="800">
                <a:solidFill>
                  <a:srgbClr val="404040"/>
                </a:solidFill>
                <a:latin typeface="Verdana"/>
              </a:rPr>
              <a:t>1.508</a:t>
            </a:r>
          </a:p>
          <a:p>
            <a:pPr defTabSz="685800">
              <a:spcBef>
                <a:spcPts val="150"/>
              </a:spcBef>
            </a:pPr>
            <a:r>
              <a:rPr lang="de-DE" sz="800">
                <a:solidFill>
                  <a:srgbClr val="404040"/>
                </a:solidFill>
                <a:latin typeface="Verdana"/>
              </a:rPr>
              <a:t>1.512</a:t>
            </a:r>
          </a:p>
          <a:p>
            <a:pPr defTabSz="685800">
              <a:spcBef>
                <a:spcPts val="150"/>
              </a:spcBef>
            </a:pPr>
            <a:r>
              <a:rPr lang="de-DE" sz="800">
                <a:solidFill>
                  <a:srgbClr val="404040"/>
                </a:solidFill>
                <a:latin typeface="Verdana"/>
              </a:rPr>
              <a:t>1.508</a:t>
            </a:r>
          </a:p>
        </p:txBody>
      </p:sp>
      <p:sp>
        <p:nvSpPr>
          <p:cNvPr id="44" name="Textfeld 43">
            <a:extLst>
              <a:ext uri="{FF2B5EF4-FFF2-40B4-BE49-F238E27FC236}">
                <a16:creationId xmlns:a16="http://schemas.microsoft.com/office/drawing/2014/main" id="{B98AC88F-C240-9FA7-D6A0-0E7B16B4B081}"/>
              </a:ext>
            </a:extLst>
          </p:cNvPr>
          <p:cNvSpPr txBox="1"/>
          <p:nvPr/>
        </p:nvSpPr>
        <p:spPr>
          <a:xfrm>
            <a:off x="2297005" y="3621561"/>
            <a:ext cx="484428" cy="661720"/>
          </a:xfrm>
          <a:prstGeom prst="rect">
            <a:avLst/>
          </a:prstGeom>
          <a:noFill/>
        </p:spPr>
        <p:txBody>
          <a:bodyPr wrap="none" rtlCol="0">
            <a:spAutoFit/>
          </a:bodyPr>
          <a:lstStyle/>
          <a:p>
            <a:pPr defTabSz="685800">
              <a:spcBef>
                <a:spcPts val="150"/>
              </a:spcBef>
            </a:pPr>
            <a:r>
              <a:rPr lang="de-DE" sz="800">
                <a:solidFill>
                  <a:srgbClr val="404040"/>
                </a:solidFill>
                <a:latin typeface="Verdana"/>
              </a:rPr>
              <a:t>1.323</a:t>
            </a:r>
          </a:p>
          <a:p>
            <a:pPr defTabSz="685800">
              <a:spcBef>
                <a:spcPts val="150"/>
              </a:spcBef>
            </a:pPr>
            <a:r>
              <a:rPr lang="de-DE" sz="800">
                <a:solidFill>
                  <a:srgbClr val="404040"/>
                </a:solidFill>
                <a:latin typeface="Verdana"/>
              </a:rPr>
              <a:t>1.338</a:t>
            </a:r>
          </a:p>
          <a:p>
            <a:pPr defTabSz="685800">
              <a:spcBef>
                <a:spcPts val="150"/>
              </a:spcBef>
            </a:pPr>
            <a:r>
              <a:rPr lang="de-DE" sz="800">
                <a:solidFill>
                  <a:srgbClr val="404040"/>
                </a:solidFill>
                <a:latin typeface="Verdana"/>
              </a:rPr>
              <a:t>1.348</a:t>
            </a:r>
          </a:p>
          <a:p>
            <a:pPr defTabSz="685800">
              <a:spcBef>
                <a:spcPts val="150"/>
              </a:spcBef>
            </a:pPr>
            <a:r>
              <a:rPr lang="de-DE" sz="800">
                <a:solidFill>
                  <a:srgbClr val="404040"/>
                </a:solidFill>
                <a:latin typeface="Verdana"/>
              </a:rPr>
              <a:t>1.345</a:t>
            </a:r>
          </a:p>
        </p:txBody>
      </p:sp>
      <p:sp>
        <p:nvSpPr>
          <p:cNvPr id="45" name="Textfeld 44">
            <a:extLst>
              <a:ext uri="{FF2B5EF4-FFF2-40B4-BE49-F238E27FC236}">
                <a16:creationId xmlns:a16="http://schemas.microsoft.com/office/drawing/2014/main" id="{270D2716-3605-7863-480B-A492C33C1E54}"/>
              </a:ext>
            </a:extLst>
          </p:cNvPr>
          <p:cNvSpPr txBox="1"/>
          <p:nvPr/>
        </p:nvSpPr>
        <p:spPr>
          <a:xfrm>
            <a:off x="3077172" y="3619129"/>
            <a:ext cx="484428" cy="661720"/>
          </a:xfrm>
          <a:prstGeom prst="rect">
            <a:avLst/>
          </a:prstGeom>
          <a:noFill/>
        </p:spPr>
        <p:txBody>
          <a:bodyPr wrap="none" rtlCol="0">
            <a:spAutoFit/>
          </a:bodyPr>
          <a:lstStyle/>
          <a:p>
            <a:pPr defTabSz="685800">
              <a:spcBef>
                <a:spcPts val="150"/>
              </a:spcBef>
            </a:pPr>
            <a:r>
              <a:rPr lang="de-DE" sz="800">
                <a:solidFill>
                  <a:srgbClr val="404040"/>
                </a:solidFill>
                <a:latin typeface="Verdana"/>
              </a:rPr>
              <a:t>1.163</a:t>
            </a:r>
          </a:p>
          <a:p>
            <a:pPr defTabSz="685800">
              <a:spcBef>
                <a:spcPts val="150"/>
              </a:spcBef>
            </a:pPr>
            <a:r>
              <a:rPr lang="de-DE" sz="800">
                <a:solidFill>
                  <a:srgbClr val="404040"/>
                </a:solidFill>
                <a:latin typeface="Verdana"/>
              </a:rPr>
              <a:t>1.171</a:t>
            </a:r>
          </a:p>
          <a:p>
            <a:pPr defTabSz="685800">
              <a:spcBef>
                <a:spcPts val="150"/>
              </a:spcBef>
            </a:pPr>
            <a:r>
              <a:rPr lang="de-DE" sz="800">
                <a:solidFill>
                  <a:srgbClr val="404040"/>
                </a:solidFill>
                <a:latin typeface="Verdana"/>
              </a:rPr>
              <a:t>1.198</a:t>
            </a:r>
          </a:p>
          <a:p>
            <a:pPr defTabSz="685800">
              <a:spcBef>
                <a:spcPts val="150"/>
              </a:spcBef>
            </a:pPr>
            <a:r>
              <a:rPr lang="de-DE" sz="800">
                <a:solidFill>
                  <a:srgbClr val="404040"/>
                </a:solidFill>
                <a:latin typeface="Verdana"/>
              </a:rPr>
              <a:t>1.186</a:t>
            </a:r>
          </a:p>
        </p:txBody>
      </p:sp>
      <p:sp>
        <p:nvSpPr>
          <p:cNvPr id="46" name="Textfeld 45">
            <a:extLst>
              <a:ext uri="{FF2B5EF4-FFF2-40B4-BE49-F238E27FC236}">
                <a16:creationId xmlns:a16="http://schemas.microsoft.com/office/drawing/2014/main" id="{A277019E-27CF-04FF-497F-52478661593A}"/>
              </a:ext>
            </a:extLst>
          </p:cNvPr>
          <p:cNvSpPr txBox="1"/>
          <p:nvPr/>
        </p:nvSpPr>
        <p:spPr>
          <a:xfrm>
            <a:off x="3843371" y="3620089"/>
            <a:ext cx="381836" cy="661720"/>
          </a:xfrm>
          <a:prstGeom prst="rect">
            <a:avLst/>
          </a:prstGeom>
          <a:noFill/>
        </p:spPr>
        <p:txBody>
          <a:bodyPr wrap="none" rtlCol="0">
            <a:spAutoFit/>
          </a:bodyPr>
          <a:lstStyle/>
          <a:p>
            <a:pPr defTabSz="685800">
              <a:spcBef>
                <a:spcPts val="150"/>
              </a:spcBef>
            </a:pPr>
            <a:r>
              <a:rPr lang="de-DE" sz="800">
                <a:solidFill>
                  <a:srgbClr val="404040"/>
                </a:solidFill>
                <a:latin typeface="Verdana"/>
              </a:rPr>
              <a:t>936</a:t>
            </a:r>
          </a:p>
          <a:p>
            <a:pPr defTabSz="685800">
              <a:spcBef>
                <a:spcPts val="150"/>
              </a:spcBef>
            </a:pPr>
            <a:r>
              <a:rPr lang="de-DE" sz="800">
                <a:solidFill>
                  <a:srgbClr val="404040"/>
                </a:solidFill>
                <a:latin typeface="Verdana"/>
              </a:rPr>
              <a:t>943</a:t>
            </a:r>
          </a:p>
          <a:p>
            <a:pPr defTabSz="685800">
              <a:spcBef>
                <a:spcPts val="150"/>
              </a:spcBef>
            </a:pPr>
            <a:r>
              <a:rPr lang="de-DE" sz="800">
                <a:solidFill>
                  <a:srgbClr val="404040"/>
                </a:solidFill>
                <a:latin typeface="Verdana"/>
              </a:rPr>
              <a:t>971</a:t>
            </a:r>
          </a:p>
          <a:p>
            <a:pPr defTabSz="685800">
              <a:spcBef>
                <a:spcPts val="150"/>
              </a:spcBef>
            </a:pPr>
            <a:r>
              <a:rPr lang="de-DE" sz="800">
                <a:solidFill>
                  <a:srgbClr val="404040"/>
                </a:solidFill>
                <a:latin typeface="Verdana"/>
              </a:rPr>
              <a:t>972</a:t>
            </a:r>
          </a:p>
        </p:txBody>
      </p:sp>
      <p:sp>
        <p:nvSpPr>
          <p:cNvPr id="47" name="Textfeld 46">
            <a:extLst>
              <a:ext uri="{FF2B5EF4-FFF2-40B4-BE49-F238E27FC236}">
                <a16:creationId xmlns:a16="http://schemas.microsoft.com/office/drawing/2014/main" id="{C76ACEC5-79B2-B0E4-0C8E-535C3FE6C231}"/>
              </a:ext>
            </a:extLst>
          </p:cNvPr>
          <p:cNvSpPr txBox="1"/>
          <p:nvPr/>
        </p:nvSpPr>
        <p:spPr>
          <a:xfrm>
            <a:off x="4592897" y="3622535"/>
            <a:ext cx="381836" cy="661720"/>
          </a:xfrm>
          <a:prstGeom prst="rect">
            <a:avLst/>
          </a:prstGeom>
          <a:noFill/>
        </p:spPr>
        <p:txBody>
          <a:bodyPr wrap="none" rtlCol="0">
            <a:spAutoFit/>
          </a:bodyPr>
          <a:lstStyle/>
          <a:p>
            <a:pPr defTabSz="685800">
              <a:spcBef>
                <a:spcPts val="150"/>
              </a:spcBef>
            </a:pPr>
            <a:r>
              <a:rPr lang="de-DE" sz="800">
                <a:solidFill>
                  <a:srgbClr val="404040"/>
                </a:solidFill>
                <a:latin typeface="Verdana"/>
              </a:rPr>
              <a:t>503</a:t>
            </a:r>
          </a:p>
          <a:p>
            <a:pPr defTabSz="685800">
              <a:spcBef>
                <a:spcPts val="150"/>
              </a:spcBef>
            </a:pPr>
            <a:r>
              <a:rPr lang="de-DE" sz="800">
                <a:solidFill>
                  <a:srgbClr val="404040"/>
                </a:solidFill>
                <a:latin typeface="Verdana"/>
              </a:rPr>
              <a:t>502</a:t>
            </a:r>
          </a:p>
          <a:p>
            <a:pPr defTabSz="685800">
              <a:spcBef>
                <a:spcPts val="150"/>
              </a:spcBef>
            </a:pPr>
            <a:r>
              <a:rPr lang="de-DE" sz="800">
                <a:solidFill>
                  <a:srgbClr val="404040"/>
                </a:solidFill>
                <a:latin typeface="Verdana"/>
              </a:rPr>
              <a:t>523</a:t>
            </a:r>
          </a:p>
          <a:p>
            <a:pPr defTabSz="685800">
              <a:spcBef>
                <a:spcPts val="150"/>
              </a:spcBef>
            </a:pPr>
            <a:r>
              <a:rPr lang="de-DE" sz="800">
                <a:solidFill>
                  <a:srgbClr val="404040"/>
                </a:solidFill>
                <a:latin typeface="Verdana"/>
              </a:rPr>
              <a:t>522</a:t>
            </a:r>
          </a:p>
        </p:txBody>
      </p:sp>
      <p:grpSp>
        <p:nvGrpSpPr>
          <p:cNvPr id="48" name="Graphic 12">
            <a:extLst>
              <a:ext uri="{FF2B5EF4-FFF2-40B4-BE49-F238E27FC236}">
                <a16:creationId xmlns:a16="http://schemas.microsoft.com/office/drawing/2014/main" id="{65A454AB-5443-105C-94BF-33DC0055A0CD}"/>
              </a:ext>
            </a:extLst>
          </p:cNvPr>
          <p:cNvGrpSpPr/>
          <p:nvPr/>
        </p:nvGrpSpPr>
        <p:grpSpPr>
          <a:xfrm>
            <a:off x="1513368" y="2034704"/>
            <a:ext cx="3304788" cy="1029104"/>
            <a:chOff x="1991048" y="2228856"/>
            <a:chExt cx="3304788" cy="1029104"/>
          </a:xfrm>
        </p:grpSpPr>
        <p:sp>
          <p:nvSpPr>
            <p:cNvPr id="49" name="Freihandform: Form 48">
              <a:extLst>
                <a:ext uri="{FF2B5EF4-FFF2-40B4-BE49-F238E27FC236}">
                  <a16:creationId xmlns:a16="http://schemas.microsoft.com/office/drawing/2014/main" id="{BE292744-4103-3313-9FE8-8842C9B8DF13}"/>
                </a:ext>
              </a:extLst>
            </p:cNvPr>
            <p:cNvSpPr/>
            <p:nvPr/>
          </p:nvSpPr>
          <p:spPr>
            <a:xfrm>
              <a:off x="2045604" y="2285704"/>
              <a:ext cx="235398" cy="830118"/>
            </a:xfrm>
            <a:custGeom>
              <a:avLst/>
              <a:gdLst>
                <a:gd name="connsiteX0" fmla="*/ 0 w 235398"/>
                <a:gd name="connsiteY0" fmla="*/ 830119 h 830118"/>
                <a:gd name="connsiteX1" fmla="*/ 235399 w 235398"/>
                <a:gd name="connsiteY1" fmla="*/ 0 h 830118"/>
              </a:gdLst>
              <a:ahLst/>
              <a:cxnLst>
                <a:cxn ang="0">
                  <a:pos x="connsiteX0" y="connsiteY0"/>
                </a:cxn>
                <a:cxn ang="0">
                  <a:pos x="connsiteX1" y="connsiteY1"/>
                </a:cxn>
              </a:cxnLst>
              <a:rect l="l" t="t" r="r" b="b"/>
              <a:pathLst>
                <a:path w="235398" h="830118">
                  <a:moveTo>
                    <a:pt x="0" y="830119"/>
                  </a:moveTo>
                  <a:cubicBezTo>
                    <a:pt x="30457" y="670996"/>
                    <a:pt x="141182" y="119968"/>
                    <a:pt x="235399" y="0"/>
                  </a:cubicBezTo>
                </a:path>
              </a:pathLst>
            </a:custGeom>
            <a:no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0" name="Freihandform: Form 49">
              <a:extLst>
                <a:ext uri="{FF2B5EF4-FFF2-40B4-BE49-F238E27FC236}">
                  <a16:creationId xmlns:a16="http://schemas.microsoft.com/office/drawing/2014/main" id="{D6515CF2-9F44-FBC7-9864-9108A194F4D8}"/>
                </a:ext>
              </a:extLst>
            </p:cNvPr>
            <p:cNvSpPr/>
            <p:nvPr/>
          </p:nvSpPr>
          <p:spPr>
            <a:xfrm>
              <a:off x="3832966" y="3119667"/>
              <a:ext cx="637028" cy="76074"/>
            </a:xfrm>
            <a:custGeom>
              <a:avLst/>
              <a:gdLst>
                <a:gd name="connsiteX0" fmla="*/ 0 w 637028"/>
                <a:gd name="connsiteY0" fmla="*/ 0 h 76074"/>
                <a:gd name="connsiteX1" fmla="*/ 637029 w 637028"/>
                <a:gd name="connsiteY1" fmla="*/ 76075 h 76074"/>
              </a:gdLst>
              <a:ahLst/>
              <a:cxnLst>
                <a:cxn ang="0">
                  <a:pos x="connsiteX0" y="connsiteY0"/>
                </a:cxn>
                <a:cxn ang="0">
                  <a:pos x="connsiteX1" y="connsiteY1"/>
                </a:cxn>
              </a:cxnLst>
              <a:rect l="l" t="t" r="r" b="b"/>
              <a:pathLst>
                <a:path w="637028" h="76074">
                  <a:moveTo>
                    <a:pt x="0" y="0"/>
                  </a:moveTo>
                  <a:cubicBezTo>
                    <a:pt x="123345" y="12515"/>
                    <a:pt x="453245" y="52475"/>
                    <a:pt x="637029" y="76075"/>
                  </a:cubicBezTo>
                </a:path>
              </a:pathLst>
            </a:custGeom>
            <a:no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1" name="Freihandform: Form 50">
              <a:extLst>
                <a:ext uri="{FF2B5EF4-FFF2-40B4-BE49-F238E27FC236}">
                  <a16:creationId xmlns:a16="http://schemas.microsoft.com/office/drawing/2014/main" id="{E0671277-CD6A-10B6-1B11-689A8792414B}"/>
                </a:ext>
              </a:extLst>
            </p:cNvPr>
            <p:cNvSpPr/>
            <p:nvPr/>
          </p:nvSpPr>
          <p:spPr>
            <a:xfrm>
              <a:off x="4562029" y="3201731"/>
              <a:ext cx="641203" cy="12157"/>
            </a:xfrm>
            <a:custGeom>
              <a:avLst/>
              <a:gdLst>
                <a:gd name="connsiteX0" fmla="*/ 0 w 641203"/>
                <a:gd name="connsiteY0" fmla="*/ 0 h 12157"/>
                <a:gd name="connsiteX1" fmla="*/ 641204 w 641203"/>
                <a:gd name="connsiteY1" fmla="*/ 12158 h 12157"/>
              </a:gdLst>
              <a:ahLst/>
              <a:cxnLst>
                <a:cxn ang="0">
                  <a:pos x="connsiteX0" y="connsiteY0"/>
                </a:cxn>
                <a:cxn ang="0">
                  <a:pos x="connsiteX1" y="connsiteY1"/>
                </a:cxn>
              </a:cxnLst>
              <a:rect l="l" t="t" r="r" b="b"/>
              <a:pathLst>
                <a:path w="641203" h="12157">
                  <a:moveTo>
                    <a:pt x="0" y="0"/>
                  </a:moveTo>
                  <a:cubicBezTo>
                    <a:pt x="210351" y="0"/>
                    <a:pt x="519756" y="9833"/>
                    <a:pt x="641204" y="12158"/>
                  </a:cubicBezTo>
                </a:path>
              </a:pathLst>
            </a:custGeom>
            <a:no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3" name="Freihandform: Form 52">
              <a:extLst>
                <a:ext uri="{FF2B5EF4-FFF2-40B4-BE49-F238E27FC236}">
                  <a16:creationId xmlns:a16="http://schemas.microsoft.com/office/drawing/2014/main" id="{75F926F6-42F9-A56D-DAE8-30949B6254FE}"/>
                </a:ext>
              </a:extLst>
            </p:cNvPr>
            <p:cNvSpPr/>
            <p:nvPr/>
          </p:nvSpPr>
          <p:spPr>
            <a:xfrm>
              <a:off x="2278061" y="2228856"/>
              <a:ext cx="92510" cy="85230"/>
            </a:xfrm>
            <a:custGeom>
              <a:avLst/>
              <a:gdLst>
                <a:gd name="connsiteX0" fmla="*/ 92509 w 92510"/>
                <a:gd name="connsiteY0" fmla="*/ 41651 h 85230"/>
                <a:gd name="connsiteX1" fmla="*/ 86627 w 92510"/>
                <a:gd name="connsiteY1" fmla="*/ 62927 h 85230"/>
                <a:gd name="connsiteX2" fmla="*/ 23749 w 92510"/>
                <a:gd name="connsiteY2" fmla="*/ 79691 h 85230"/>
                <a:gd name="connsiteX3" fmla="*/ 2942 w 92510"/>
                <a:gd name="connsiteY3" fmla="*/ 56759 h 85230"/>
                <a:gd name="connsiteX4" fmla="*/ 1 w 92510"/>
                <a:gd name="connsiteY4" fmla="*/ 41651 h 85230"/>
                <a:gd name="connsiteX5" fmla="*/ 48351 w 92510"/>
                <a:gd name="connsiteY5" fmla="*/ 46 h 85230"/>
                <a:gd name="connsiteX6" fmla="*/ 92509 w 92510"/>
                <a:gd name="connsiteY6" fmla="*/ 41651 h 85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10" h="85230">
                  <a:moveTo>
                    <a:pt x="92509" y="41651"/>
                  </a:moveTo>
                  <a:cubicBezTo>
                    <a:pt x="92569" y="49107"/>
                    <a:pt x="90541" y="56446"/>
                    <a:pt x="86627" y="62927"/>
                  </a:cubicBezTo>
                  <a:cubicBezTo>
                    <a:pt x="74176" y="83915"/>
                    <a:pt x="46025" y="91421"/>
                    <a:pt x="23749" y="79691"/>
                  </a:cubicBezTo>
                  <a:cubicBezTo>
                    <a:pt x="14134" y="74628"/>
                    <a:pt x="6755" y="66495"/>
                    <a:pt x="2942" y="56759"/>
                  </a:cubicBezTo>
                  <a:cubicBezTo>
                    <a:pt x="968" y="51941"/>
                    <a:pt x="-30" y="46816"/>
                    <a:pt x="1" y="41651"/>
                  </a:cubicBezTo>
                  <a:cubicBezTo>
                    <a:pt x="1158" y="17583"/>
                    <a:pt x="22805" y="-1045"/>
                    <a:pt x="48351" y="46"/>
                  </a:cubicBezTo>
                  <a:cubicBezTo>
                    <a:pt x="72275" y="1067"/>
                    <a:pt x="91426" y="19110"/>
                    <a:pt x="92509" y="41651"/>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4" name="Freihandform: Form 53">
              <a:extLst>
                <a:ext uri="{FF2B5EF4-FFF2-40B4-BE49-F238E27FC236}">
                  <a16:creationId xmlns:a16="http://schemas.microsoft.com/office/drawing/2014/main" id="{AD64F831-5511-D388-2D6E-8AA1C2184778}"/>
                </a:ext>
              </a:extLst>
            </p:cNvPr>
            <p:cNvSpPr/>
            <p:nvPr/>
          </p:nvSpPr>
          <p:spPr>
            <a:xfrm>
              <a:off x="3740692" y="3080684"/>
              <a:ext cx="92606" cy="89590"/>
            </a:xfrm>
            <a:custGeom>
              <a:avLst/>
              <a:gdLst>
                <a:gd name="connsiteX0" fmla="*/ 92558 w 92606"/>
                <a:gd name="connsiteY0" fmla="*/ 43989 h 89590"/>
                <a:gd name="connsiteX1" fmla="*/ 48401 w 92606"/>
                <a:gd name="connsiteY1" fmla="*/ 89545 h 89590"/>
                <a:gd name="connsiteX2" fmla="*/ 50 w 92606"/>
                <a:gd name="connsiteY2" fmla="*/ 47941 h 89590"/>
                <a:gd name="connsiteX3" fmla="*/ 50 w 92606"/>
                <a:gd name="connsiteY3" fmla="*/ 43989 h 89590"/>
                <a:gd name="connsiteX4" fmla="*/ 50 w 92606"/>
                <a:gd name="connsiteY4" fmla="*/ 40324 h 89590"/>
                <a:gd name="connsiteX5" fmla="*/ 49540 w 92606"/>
                <a:gd name="connsiteY5" fmla="*/ 121 h 89590"/>
                <a:gd name="connsiteX6" fmla="*/ 92084 w 92606"/>
                <a:gd name="connsiteY6" fmla="*/ 38983 h 89590"/>
                <a:gd name="connsiteX7" fmla="*/ 92558 w 92606"/>
                <a:gd name="connsiteY7" fmla="*/ 43989 h 89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606" h="89590">
                  <a:moveTo>
                    <a:pt x="92558" y="43989"/>
                  </a:moveTo>
                  <a:cubicBezTo>
                    <a:pt x="93716" y="68054"/>
                    <a:pt x="73943" y="88454"/>
                    <a:pt x="48401" y="89545"/>
                  </a:cubicBezTo>
                  <a:cubicBezTo>
                    <a:pt x="22850" y="90636"/>
                    <a:pt x="1207" y="72006"/>
                    <a:pt x="50" y="47941"/>
                  </a:cubicBezTo>
                  <a:cubicBezTo>
                    <a:pt x="-17" y="46626"/>
                    <a:pt x="-17" y="45303"/>
                    <a:pt x="50" y="43989"/>
                  </a:cubicBezTo>
                  <a:cubicBezTo>
                    <a:pt x="50" y="42738"/>
                    <a:pt x="50" y="41486"/>
                    <a:pt x="50" y="40324"/>
                  </a:cubicBezTo>
                  <a:cubicBezTo>
                    <a:pt x="1938" y="16346"/>
                    <a:pt x="24093" y="-1654"/>
                    <a:pt x="49540" y="121"/>
                  </a:cubicBezTo>
                  <a:cubicBezTo>
                    <a:pt x="71836" y="1675"/>
                    <a:pt x="89750" y="18039"/>
                    <a:pt x="92084" y="38983"/>
                  </a:cubicBezTo>
                  <a:cubicBezTo>
                    <a:pt x="92340" y="40646"/>
                    <a:pt x="92502" y="42318"/>
                    <a:pt x="92558" y="43989"/>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5" name="Freihandform: Form 54">
              <a:extLst>
                <a:ext uri="{FF2B5EF4-FFF2-40B4-BE49-F238E27FC236}">
                  <a16:creationId xmlns:a16="http://schemas.microsoft.com/office/drawing/2014/main" id="{1A99E14E-B6AA-3B78-D645-18B05054231B}"/>
                </a:ext>
              </a:extLst>
            </p:cNvPr>
            <p:cNvSpPr/>
            <p:nvPr/>
          </p:nvSpPr>
          <p:spPr>
            <a:xfrm>
              <a:off x="4469615" y="3158107"/>
              <a:ext cx="92413" cy="87070"/>
            </a:xfrm>
            <a:custGeom>
              <a:avLst/>
              <a:gdLst>
                <a:gd name="connsiteX0" fmla="*/ 92414 w 92413"/>
                <a:gd name="connsiteY0" fmla="*/ 43625 h 87070"/>
                <a:gd name="connsiteX1" fmla="*/ 46112 w 92413"/>
                <a:gd name="connsiteY1" fmla="*/ 87070 h 87070"/>
                <a:gd name="connsiteX2" fmla="*/ 0 w 92413"/>
                <a:gd name="connsiteY2" fmla="*/ 43446 h 87070"/>
                <a:gd name="connsiteX3" fmla="*/ 46207 w 92413"/>
                <a:gd name="connsiteY3" fmla="*/ 0 h 87070"/>
                <a:gd name="connsiteX4" fmla="*/ 92414 w 92413"/>
                <a:gd name="connsiteY4" fmla="*/ 43535 h 87070"/>
                <a:gd name="connsiteX5" fmla="*/ 92414 w 92413"/>
                <a:gd name="connsiteY5" fmla="*/ 43625 h 8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413" h="87070">
                  <a:moveTo>
                    <a:pt x="92414" y="43625"/>
                  </a:moveTo>
                  <a:cubicBezTo>
                    <a:pt x="92357" y="67672"/>
                    <a:pt x="71635" y="87124"/>
                    <a:pt x="46112" y="87070"/>
                  </a:cubicBezTo>
                  <a:cubicBezTo>
                    <a:pt x="20589" y="87017"/>
                    <a:pt x="-57" y="67493"/>
                    <a:pt x="0" y="43446"/>
                  </a:cubicBezTo>
                  <a:cubicBezTo>
                    <a:pt x="57" y="19434"/>
                    <a:pt x="20722" y="0"/>
                    <a:pt x="46207" y="0"/>
                  </a:cubicBezTo>
                  <a:cubicBezTo>
                    <a:pt x="71730" y="0"/>
                    <a:pt x="92414" y="19488"/>
                    <a:pt x="92414" y="43535"/>
                  </a:cubicBezTo>
                  <a:cubicBezTo>
                    <a:pt x="92414" y="43562"/>
                    <a:pt x="92414" y="43598"/>
                    <a:pt x="92414" y="43625"/>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6" name="Freihandform: Form 55">
              <a:extLst>
                <a:ext uri="{FF2B5EF4-FFF2-40B4-BE49-F238E27FC236}">
                  <a16:creationId xmlns:a16="http://schemas.microsoft.com/office/drawing/2014/main" id="{EE1FB86C-DEFF-915E-5467-279947D81249}"/>
                </a:ext>
              </a:extLst>
            </p:cNvPr>
            <p:cNvSpPr/>
            <p:nvPr/>
          </p:nvSpPr>
          <p:spPr>
            <a:xfrm>
              <a:off x="5203233" y="3170711"/>
              <a:ext cx="92603" cy="87249"/>
            </a:xfrm>
            <a:custGeom>
              <a:avLst/>
              <a:gdLst>
                <a:gd name="connsiteX0" fmla="*/ 92603 w 92603"/>
                <a:gd name="connsiteY0" fmla="*/ 43625 h 87249"/>
                <a:gd name="connsiteX1" fmla="*/ 46302 w 92603"/>
                <a:gd name="connsiteY1" fmla="*/ 87249 h 87249"/>
                <a:gd name="connsiteX2" fmla="*/ 0 w 92603"/>
                <a:gd name="connsiteY2" fmla="*/ 43625 h 87249"/>
                <a:gd name="connsiteX3" fmla="*/ 0 w 92603"/>
                <a:gd name="connsiteY3" fmla="*/ 43625 h 87249"/>
                <a:gd name="connsiteX4" fmla="*/ 46302 w 92603"/>
                <a:gd name="connsiteY4" fmla="*/ 0 h 87249"/>
                <a:gd name="connsiteX5" fmla="*/ 92603 w 92603"/>
                <a:gd name="connsiteY5" fmla="*/ 43625 h 87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603" h="87249">
                  <a:moveTo>
                    <a:pt x="92603" y="43625"/>
                  </a:moveTo>
                  <a:cubicBezTo>
                    <a:pt x="92603" y="67716"/>
                    <a:pt x="71872" y="87249"/>
                    <a:pt x="46302" y="87249"/>
                  </a:cubicBezTo>
                  <a:cubicBezTo>
                    <a:pt x="20731" y="87249"/>
                    <a:pt x="0" y="67716"/>
                    <a:pt x="0" y="43625"/>
                  </a:cubicBezTo>
                  <a:lnTo>
                    <a:pt x="0" y="43625"/>
                  </a:lnTo>
                  <a:cubicBezTo>
                    <a:pt x="0" y="19533"/>
                    <a:pt x="20731" y="0"/>
                    <a:pt x="46302" y="0"/>
                  </a:cubicBezTo>
                  <a:cubicBezTo>
                    <a:pt x="71872" y="0"/>
                    <a:pt x="92603" y="19533"/>
                    <a:pt x="92603" y="43625"/>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7" name="Freihandform: Form 56">
              <a:extLst>
                <a:ext uri="{FF2B5EF4-FFF2-40B4-BE49-F238E27FC236}">
                  <a16:creationId xmlns:a16="http://schemas.microsoft.com/office/drawing/2014/main" id="{F9B6FBE8-1838-CE52-6367-683C325848FA}"/>
                </a:ext>
              </a:extLst>
            </p:cNvPr>
            <p:cNvSpPr/>
            <p:nvPr/>
          </p:nvSpPr>
          <p:spPr>
            <a:xfrm>
              <a:off x="3079993" y="3068086"/>
              <a:ext cx="660938" cy="64421"/>
            </a:xfrm>
            <a:custGeom>
              <a:avLst/>
              <a:gdLst>
                <a:gd name="connsiteX0" fmla="*/ 0 w 660938"/>
                <a:gd name="connsiteY0" fmla="*/ 0 h 64421"/>
                <a:gd name="connsiteX1" fmla="*/ 256747 w 660938"/>
                <a:gd name="connsiteY1" fmla="*/ 60341 h 64421"/>
                <a:gd name="connsiteX2" fmla="*/ 660939 w 660938"/>
                <a:gd name="connsiteY2" fmla="*/ 52922 h 64421"/>
              </a:gdLst>
              <a:ahLst/>
              <a:cxnLst>
                <a:cxn ang="0">
                  <a:pos x="connsiteX0" y="connsiteY0"/>
                </a:cxn>
                <a:cxn ang="0">
                  <a:pos x="connsiteX1" y="connsiteY1"/>
                </a:cxn>
                <a:cxn ang="0">
                  <a:pos x="connsiteX2" y="connsiteY2"/>
                </a:cxn>
              </a:cxnLst>
              <a:rect l="l" t="t" r="r" b="b"/>
              <a:pathLst>
                <a:path w="660938" h="64421">
                  <a:moveTo>
                    <a:pt x="0" y="0"/>
                  </a:moveTo>
                  <a:cubicBezTo>
                    <a:pt x="75905" y="41300"/>
                    <a:pt x="175434" y="54978"/>
                    <a:pt x="256747" y="60341"/>
                  </a:cubicBezTo>
                  <a:cubicBezTo>
                    <a:pt x="391098" y="69281"/>
                    <a:pt x="526872" y="62040"/>
                    <a:pt x="660939" y="52922"/>
                  </a:cubicBezTo>
                </a:path>
              </a:pathLst>
            </a:custGeom>
            <a:no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8" name="Freihandform: Form 57">
              <a:extLst>
                <a:ext uri="{FF2B5EF4-FFF2-40B4-BE49-F238E27FC236}">
                  <a16:creationId xmlns:a16="http://schemas.microsoft.com/office/drawing/2014/main" id="{C4FA15AF-B465-AD5C-268C-757D2DE6D8D4}"/>
                </a:ext>
              </a:extLst>
            </p:cNvPr>
            <p:cNvSpPr/>
            <p:nvPr/>
          </p:nvSpPr>
          <p:spPr>
            <a:xfrm>
              <a:off x="2364688" y="2291873"/>
              <a:ext cx="644429" cy="720252"/>
            </a:xfrm>
            <a:custGeom>
              <a:avLst/>
              <a:gdLst>
                <a:gd name="connsiteX0" fmla="*/ 0 w 644429"/>
                <a:gd name="connsiteY0" fmla="*/ 0 h 720252"/>
                <a:gd name="connsiteX1" fmla="*/ 290145 w 644429"/>
                <a:gd name="connsiteY1" fmla="*/ 297595 h 720252"/>
                <a:gd name="connsiteX2" fmla="*/ 589019 w 644429"/>
                <a:gd name="connsiteY2" fmla="*/ 655173 h 720252"/>
                <a:gd name="connsiteX3" fmla="*/ 644429 w 644429"/>
                <a:gd name="connsiteY3" fmla="*/ 720253 h 720252"/>
              </a:gdLst>
              <a:ahLst/>
              <a:cxnLst>
                <a:cxn ang="0">
                  <a:pos x="connsiteX0" y="connsiteY0"/>
                </a:cxn>
                <a:cxn ang="0">
                  <a:pos x="connsiteX1" y="connsiteY1"/>
                </a:cxn>
                <a:cxn ang="0">
                  <a:pos x="connsiteX2" y="connsiteY2"/>
                </a:cxn>
                <a:cxn ang="0">
                  <a:pos x="connsiteX3" y="connsiteY3"/>
                </a:cxn>
              </a:cxnLst>
              <a:rect l="l" t="t" r="r" b="b"/>
              <a:pathLst>
                <a:path w="644429" h="720252">
                  <a:moveTo>
                    <a:pt x="0" y="0"/>
                  </a:moveTo>
                  <a:cubicBezTo>
                    <a:pt x="111864" y="81260"/>
                    <a:pt x="201621" y="195059"/>
                    <a:pt x="290145" y="297595"/>
                  </a:cubicBezTo>
                  <a:cubicBezTo>
                    <a:pt x="391762" y="415417"/>
                    <a:pt x="489394" y="536279"/>
                    <a:pt x="589019" y="655173"/>
                  </a:cubicBezTo>
                  <a:cubicBezTo>
                    <a:pt x="607236" y="676986"/>
                    <a:pt x="625453" y="698887"/>
                    <a:pt x="644429" y="720253"/>
                  </a:cubicBezTo>
                </a:path>
              </a:pathLst>
            </a:custGeom>
            <a:no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9" name="Freihandform: Form 58">
              <a:extLst>
                <a:ext uri="{FF2B5EF4-FFF2-40B4-BE49-F238E27FC236}">
                  <a16:creationId xmlns:a16="http://schemas.microsoft.com/office/drawing/2014/main" id="{992F3ED9-1490-A28C-5EEF-8C461FE14BEB}"/>
                </a:ext>
              </a:extLst>
            </p:cNvPr>
            <p:cNvSpPr/>
            <p:nvPr/>
          </p:nvSpPr>
          <p:spPr>
            <a:xfrm>
              <a:off x="3000201" y="2994712"/>
              <a:ext cx="92506" cy="87179"/>
            </a:xfrm>
            <a:custGeom>
              <a:avLst/>
              <a:gdLst>
                <a:gd name="connsiteX0" fmla="*/ 92506 w 92506"/>
                <a:gd name="connsiteY0" fmla="*/ 43338 h 87179"/>
                <a:gd name="connsiteX1" fmla="*/ 86624 w 92506"/>
                <a:gd name="connsiteY1" fmla="*/ 64614 h 87179"/>
                <a:gd name="connsiteX2" fmla="*/ 79792 w 92506"/>
                <a:gd name="connsiteY2" fmla="*/ 73554 h 87179"/>
                <a:gd name="connsiteX3" fmla="*/ 14609 w 92506"/>
                <a:gd name="connsiteY3" fmla="*/ 75329 h 87179"/>
                <a:gd name="connsiteX4" fmla="*/ 2939 w 92506"/>
                <a:gd name="connsiteY4" fmla="*/ 58625 h 87179"/>
                <a:gd name="connsiteX5" fmla="*/ 8917 w 92506"/>
                <a:gd name="connsiteY5" fmla="*/ 17950 h 87179"/>
                <a:gd name="connsiteX6" fmla="*/ 73454 w 92506"/>
                <a:gd name="connsiteY6" fmla="*/ 8317 h 87179"/>
                <a:gd name="connsiteX7" fmla="*/ 92506 w 92506"/>
                <a:gd name="connsiteY7" fmla="*/ 43517 h 8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506" h="87179">
                  <a:moveTo>
                    <a:pt x="92506" y="43338"/>
                  </a:moveTo>
                  <a:cubicBezTo>
                    <a:pt x="92544" y="50791"/>
                    <a:pt x="90514" y="58124"/>
                    <a:pt x="86624" y="64614"/>
                  </a:cubicBezTo>
                  <a:cubicBezTo>
                    <a:pt x="84726" y="67836"/>
                    <a:pt x="82430" y="70836"/>
                    <a:pt x="79792" y="73554"/>
                  </a:cubicBezTo>
                  <a:cubicBezTo>
                    <a:pt x="62315" y="91003"/>
                    <a:pt x="33130" y="91798"/>
                    <a:pt x="14609" y="75329"/>
                  </a:cubicBezTo>
                  <a:cubicBezTo>
                    <a:pt x="9391" y="70691"/>
                    <a:pt x="5397" y="64972"/>
                    <a:pt x="2939" y="58625"/>
                  </a:cubicBezTo>
                  <a:cubicBezTo>
                    <a:pt x="-2526" y="44990"/>
                    <a:pt x="-277" y="29672"/>
                    <a:pt x="8917" y="17950"/>
                  </a:cubicBezTo>
                  <a:cubicBezTo>
                    <a:pt x="23917" y="-1502"/>
                    <a:pt x="52808" y="-5815"/>
                    <a:pt x="73454" y="8317"/>
                  </a:cubicBezTo>
                  <a:cubicBezTo>
                    <a:pt x="85419" y="16504"/>
                    <a:pt x="92497" y="29588"/>
                    <a:pt x="92506" y="43517"/>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sp>
          <p:nvSpPr>
            <p:cNvPr id="52" name="Freihandform: Form 51">
              <a:extLst>
                <a:ext uri="{FF2B5EF4-FFF2-40B4-BE49-F238E27FC236}">
                  <a16:creationId xmlns:a16="http://schemas.microsoft.com/office/drawing/2014/main" id="{68D56779-FF5A-C786-186E-5F0C8435F864}"/>
                </a:ext>
              </a:extLst>
            </p:cNvPr>
            <p:cNvSpPr/>
            <p:nvPr/>
          </p:nvSpPr>
          <p:spPr>
            <a:xfrm>
              <a:off x="1991048" y="3115019"/>
              <a:ext cx="92603" cy="87249"/>
            </a:xfrm>
            <a:custGeom>
              <a:avLst/>
              <a:gdLst>
                <a:gd name="connsiteX0" fmla="*/ 92604 w 92603"/>
                <a:gd name="connsiteY0" fmla="*/ 43625 h 87249"/>
                <a:gd name="connsiteX1" fmla="*/ 46302 w 92603"/>
                <a:gd name="connsiteY1" fmla="*/ 87249 h 87249"/>
                <a:gd name="connsiteX2" fmla="*/ 0 w 92603"/>
                <a:gd name="connsiteY2" fmla="*/ 43625 h 87249"/>
                <a:gd name="connsiteX3" fmla="*/ 46302 w 92603"/>
                <a:gd name="connsiteY3" fmla="*/ 0 h 87249"/>
                <a:gd name="connsiteX4" fmla="*/ 92604 w 92603"/>
                <a:gd name="connsiteY4" fmla="*/ 43625 h 87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03" h="87249">
                  <a:moveTo>
                    <a:pt x="92604" y="43625"/>
                  </a:moveTo>
                  <a:cubicBezTo>
                    <a:pt x="92604" y="67718"/>
                    <a:pt x="71874" y="87249"/>
                    <a:pt x="46302" y="87249"/>
                  </a:cubicBezTo>
                  <a:cubicBezTo>
                    <a:pt x="20730" y="87249"/>
                    <a:pt x="0" y="67718"/>
                    <a:pt x="0" y="43625"/>
                  </a:cubicBezTo>
                  <a:cubicBezTo>
                    <a:pt x="0" y="19531"/>
                    <a:pt x="20730" y="0"/>
                    <a:pt x="46302" y="0"/>
                  </a:cubicBezTo>
                  <a:cubicBezTo>
                    <a:pt x="71874" y="0"/>
                    <a:pt x="92604" y="19531"/>
                    <a:pt x="92604" y="43625"/>
                  </a:cubicBezTo>
                  <a:close/>
                </a:path>
              </a:pathLst>
            </a:custGeom>
            <a:solidFill>
              <a:srgbClr val="FFFFFF"/>
            </a:solidFill>
            <a:ln w="14277" cap="flat">
              <a:solidFill>
                <a:srgbClr val="C25BB8"/>
              </a:solidFill>
              <a:prstDash val="solid"/>
              <a:miter/>
            </a:ln>
          </p:spPr>
          <p:txBody>
            <a:bodyPr rtlCol="0" anchor="ctr"/>
            <a:lstStyle/>
            <a:p>
              <a:pPr defTabSz="685800"/>
              <a:endParaRPr lang="de-DE">
                <a:solidFill>
                  <a:prstClr val="black"/>
                </a:solidFill>
                <a:latin typeface="Verdana"/>
              </a:endParaRPr>
            </a:p>
          </p:txBody>
        </p:sp>
      </p:grpSp>
      <p:grpSp>
        <p:nvGrpSpPr>
          <p:cNvPr id="2" name="Group 6">
            <a:extLst>
              <a:ext uri="{FF2B5EF4-FFF2-40B4-BE49-F238E27FC236}">
                <a16:creationId xmlns:a16="http://schemas.microsoft.com/office/drawing/2014/main" id="{5B586357-513B-5345-DD54-B161AE3DDBAC}"/>
              </a:ext>
            </a:extLst>
          </p:cNvPr>
          <p:cNvGrpSpPr/>
          <p:nvPr/>
        </p:nvGrpSpPr>
        <p:grpSpPr>
          <a:xfrm>
            <a:off x="5745528" y="1648304"/>
            <a:ext cx="300446" cy="412982"/>
            <a:chOff x="-1663700" y="1298575"/>
            <a:chExt cx="1630362" cy="2136775"/>
          </a:xfrm>
          <a:solidFill>
            <a:schemeClr val="accent1"/>
          </a:solidFill>
        </p:grpSpPr>
        <p:sp>
          <p:nvSpPr>
            <p:cNvPr id="5" name="Freeform 66">
              <a:extLst>
                <a:ext uri="{FF2B5EF4-FFF2-40B4-BE49-F238E27FC236}">
                  <a16:creationId xmlns:a16="http://schemas.microsoft.com/office/drawing/2014/main" id="{406FFD22-F1E4-6711-04E8-461B56914333}"/>
                </a:ext>
              </a:extLst>
            </p:cNvPr>
            <p:cNvSpPr>
              <a:spLocks noEditPoints="1"/>
            </p:cNvSpPr>
            <p:nvPr/>
          </p:nvSpPr>
          <p:spPr bwMode="auto">
            <a:xfrm>
              <a:off x="-1606550" y="2435225"/>
              <a:ext cx="1573212" cy="1000125"/>
            </a:xfrm>
            <a:custGeom>
              <a:avLst/>
              <a:gdLst>
                <a:gd name="T0" fmla="*/ 762 w 1048"/>
                <a:gd name="T1" fmla="*/ 48 h 667"/>
                <a:gd name="T2" fmla="*/ 286 w 1048"/>
                <a:gd name="T3" fmla="*/ 48 h 667"/>
                <a:gd name="T4" fmla="*/ 48 w 1048"/>
                <a:gd name="T5" fmla="*/ 572 h 667"/>
                <a:gd name="T6" fmla="*/ 1000 w 1048"/>
                <a:gd name="T7" fmla="*/ 572 h 667"/>
                <a:gd name="T8" fmla="*/ 762 w 1048"/>
                <a:gd name="T9" fmla="*/ 48 h 667"/>
                <a:gd name="T10" fmla="*/ 502 w 1048"/>
                <a:gd name="T11" fmla="*/ 293 h 667"/>
                <a:gd name="T12" fmla="*/ 620 w 1048"/>
                <a:gd name="T13" fmla="*/ 288 h 667"/>
                <a:gd name="T14" fmla="*/ 741 w 1048"/>
                <a:gd name="T15" fmla="*/ 191 h 667"/>
                <a:gd name="T16" fmla="*/ 864 w 1048"/>
                <a:gd name="T17" fmla="*/ 314 h 667"/>
                <a:gd name="T18" fmla="*/ 822 w 1048"/>
                <a:gd name="T19" fmla="*/ 408 h 667"/>
                <a:gd name="T20" fmla="*/ 790 w 1048"/>
                <a:gd name="T21" fmla="*/ 405 h 667"/>
                <a:gd name="T22" fmla="*/ 581 w 1048"/>
                <a:gd name="T23" fmla="*/ 405 h 667"/>
                <a:gd name="T24" fmla="*/ 479 w 1048"/>
                <a:gd name="T25" fmla="*/ 433 h 667"/>
                <a:gd name="T26" fmla="*/ 476 w 1048"/>
                <a:gd name="T27" fmla="*/ 433 h 667"/>
                <a:gd name="T28" fmla="*/ 295 w 1048"/>
                <a:gd name="T29" fmla="*/ 389 h 667"/>
                <a:gd name="T30" fmla="*/ 502 w 1048"/>
                <a:gd name="T31" fmla="*/ 293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8" h="667">
                  <a:moveTo>
                    <a:pt x="762" y="48"/>
                  </a:moveTo>
                  <a:cubicBezTo>
                    <a:pt x="691" y="0"/>
                    <a:pt x="357" y="0"/>
                    <a:pt x="286" y="48"/>
                  </a:cubicBezTo>
                  <a:cubicBezTo>
                    <a:pt x="214" y="96"/>
                    <a:pt x="0" y="524"/>
                    <a:pt x="48" y="572"/>
                  </a:cubicBezTo>
                  <a:cubicBezTo>
                    <a:pt x="143" y="667"/>
                    <a:pt x="905" y="667"/>
                    <a:pt x="1000" y="572"/>
                  </a:cubicBezTo>
                  <a:cubicBezTo>
                    <a:pt x="1048" y="524"/>
                    <a:pt x="834" y="96"/>
                    <a:pt x="762" y="48"/>
                  </a:cubicBezTo>
                  <a:close/>
                  <a:moveTo>
                    <a:pt x="502" y="293"/>
                  </a:moveTo>
                  <a:cubicBezTo>
                    <a:pt x="544" y="286"/>
                    <a:pt x="584" y="285"/>
                    <a:pt x="620" y="288"/>
                  </a:cubicBezTo>
                  <a:cubicBezTo>
                    <a:pt x="632" y="232"/>
                    <a:pt x="682" y="191"/>
                    <a:pt x="741" y="191"/>
                  </a:cubicBezTo>
                  <a:cubicBezTo>
                    <a:pt x="809" y="191"/>
                    <a:pt x="864" y="246"/>
                    <a:pt x="864" y="314"/>
                  </a:cubicBezTo>
                  <a:cubicBezTo>
                    <a:pt x="864" y="352"/>
                    <a:pt x="848" y="385"/>
                    <a:pt x="822" y="408"/>
                  </a:cubicBezTo>
                  <a:cubicBezTo>
                    <a:pt x="812" y="406"/>
                    <a:pt x="801" y="405"/>
                    <a:pt x="790" y="405"/>
                  </a:cubicBezTo>
                  <a:cubicBezTo>
                    <a:pt x="581" y="405"/>
                    <a:pt x="581" y="405"/>
                    <a:pt x="581" y="405"/>
                  </a:cubicBezTo>
                  <a:cubicBezTo>
                    <a:pt x="541" y="405"/>
                    <a:pt x="505" y="416"/>
                    <a:pt x="479" y="433"/>
                  </a:cubicBezTo>
                  <a:cubicBezTo>
                    <a:pt x="478" y="433"/>
                    <a:pt x="477" y="433"/>
                    <a:pt x="476" y="433"/>
                  </a:cubicBezTo>
                  <a:cubicBezTo>
                    <a:pt x="295" y="389"/>
                    <a:pt x="295" y="389"/>
                    <a:pt x="295" y="389"/>
                  </a:cubicBezTo>
                  <a:cubicBezTo>
                    <a:pt x="333" y="346"/>
                    <a:pt x="410" y="308"/>
                    <a:pt x="502"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514350">
                <a:defRPr/>
              </a:pPr>
              <a:endParaRPr lang="en-GB" sz="1350">
                <a:solidFill>
                  <a:prstClr val="black"/>
                </a:solidFill>
                <a:latin typeface="Verdana"/>
              </a:endParaRPr>
            </a:p>
          </p:txBody>
        </p:sp>
        <p:sp>
          <p:nvSpPr>
            <p:cNvPr id="6" name="Freeform 67">
              <a:extLst>
                <a:ext uri="{FF2B5EF4-FFF2-40B4-BE49-F238E27FC236}">
                  <a16:creationId xmlns:a16="http://schemas.microsoft.com/office/drawing/2014/main" id="{4A3C278C-3263-9BDF-9221-85985C739A7D}"/>
                </a:ext>
              </a:extLst>
            </p:cNvPr>
            <p:cNvSpPr>
              <a:spLocks noEditPoints="1"/>
            </p:cNvSpPr>
            <p:nvPr/>
          </p:nvSpPr>
          <p:spPr bwMode="auto">
            <a:xfrm>
              <a:off x="-1663700" y="1298575"/>
              <a:ext cx="1568449" cy="1168400"/>
            </a:xfrm>
            <a:custGeom>
              <a:avLst/>
              <a:gdLst>
                <a:gd name="T0" fmla="*/ 594 w 1045"/>
                <a:gd name="T1" fmla="*/ 62 h 779"/>
                <a:gd name="T2" fmla="*/ 287 w 1045"/>
                <a:gd name="T3" fmla="*/ 779 h 779"/>
                <a:gd name="T4" fmla="*/ 457 w 1045"/>
                <a:gd name="T5" fmla="*/ 722 h 779"/>
                <a:gd name="T6" fmla="*/ 574 w 1045"/>
                <a:gd name="T7" fmla="*/ 749 h 779"/>
                <a:gd name="T8" fmla="*/ 691 w 1045"/>
                <a:gd name="T9" fmla="*/ 722 h 779"/>
                <a:gd name="T10" fmla="*/ 861 w 1045"/>
                <a:gd name="T11" fmla="*/ 779 h 779"/>
                <a:gd name="T12" fmla="*/ 594 w 1045"/>
                <a:gd name="T13" fmla="*/ 62 h 779"/>
                <a:gd name="T14" fmla="*/ 318 w 1045"/>
                <a:gd name="T15" fmla="*/ 472 h 779"/>
                <a:gd name="T16" fmla="*/ 354 w 1045"/>
                <a:gd name="T17" fmla="*/ 341 h 779"/>
                <a:gd name="T18" fmla="*/ 390 w 1045"/>
                <a:gd name="T19" fmla="*/ 328 h 779"/>
                <a:gd name="T20" fmla="*/ 574 w 1045"/>
                <a:gd name="T21" fmla="*/ 246 h 779"/>
                <a:gd name="T22" fmla="*/ 512 w 1045"/>
                <a:gd name="T23" fmla="*/ 349 h 779"/>
                <a:gd name="T24" fmla="*/ 697 w 1045"/>
                <a:gd name="T25" fmla="*/ 267 h 779"/>
                <a:gd name="T26" fmla="*/ 743 w 1045"/>
                <a:gd name="T27" fmla="*/ 663 h 779"/>
                <a:gd name="T28" fmla="*/ 574 w 1045"/>
                <a:gd name="T29" fmla="*/ 728 h 779"/>
                <a:gd name="T30" fmla="*/ 318 w 1045"/>
                <a:gd name="T31" fmla="*/ 472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5" h="779">
                  <a:moveTo>
                    <a:pt x="594" y="62"/>
                  </a:moveTo>
                  <a:cubicBezTo>
                    <a:pt x="594" y="62"/>
                    <a:pt x="0" y="0"/>
                    <a:pt x="287" y="779"/>
                  </a:cubicBezTo>
                  <a:cubicBezTo>
                    <a:pt x="457" y="722"/>
                    <a:pt x="457" y="722"/>
                    <a:pt x="457" y="722"/>
                  </a:cubicBezTo>
                  <a:cubicBezTo>
                    <a:pt x="492" y="739"/>
                    <a:pt x="532" y="749"/>
                    <a:pt x="574" y="749"/>
                  </a:cubicBezTo>
                  <a:cubicBezTo>
                    <a:pt x="616" y="749"/>
                    <a:pt x="656" y="739"/>
                    <a:pt x="691" y="722"/>
                  </a:cubicBezTo>
                  <a:cubicBezTo>
                    <a:pt x="861" y="779"/>
                    <a:pt x="861" y="779"/>
                    <a:pt x="861" y="779"/>
                  </a:cubicBezTo>
                  <a:cubicBezTo>
                    <a:pt x="902" y="779"/>
                    <a:pt x="1045" y="62"/>
                    <a:pt x="594" y="62"/>
                  </a:cubicBezTo>
                  <a:close/>
                  <a:moveTo>
                    <a:pt x="318" y="472"/>
                  </a:moveTo>
                  <a:cubicBezTo>
                    <a:pt x="318" y="424"/>
                    <a:pt x="331" y="379"/>
                    <a:pt x="354" y="341"/>
                  </a:cubicBezTo>
                  <a:cubicBezTo>
                    <a:pt x="364" y="335"/>
                    <a:pt x="376" y="330"/>
                    <a:pt x="390" y="328"/>
                  </a:cubicBezTo>
                  <a:cubicBezTo>
                    <a:pt x="512" y="308"/>
                    <a:pt x="533" y="246"/>
                    <a:pt x="574" y="246"/>
                  </a:cubicBezTo>
                  <a:cubicBezTo>
                    <a:pt x="574" y="246"/>
                    <a:pt x="553" y="308"/>
                    <a:pt x="512" y="349"/>
                  </a:cubicBezTo>
                  <a:cubicBezTo>
                    <a:pt x="512" y="349"/>
                    <a:pt x="594" y="349"/>
                    <a:pt x="697" y="267"/>
                  </a:cubicBezTo>
                  <a:cubicBezTo>
                    <a:pt x="748" y="226"/>
                    <a:pt x="887" y="501"/>
                    <a:pt x="743" y="663"/>
                  </a:cubicBezTo>
                  <a:cubicBezTo>
                    <a:pt x="698" y="703"/>
                    <a:pt x="639" y="728"/>
                    <a:pt x="574" y="728"/>
                  </a:cubicBezTo>
                  <a:cubicBezTo>
                    <a:pt x="433" y="728"/>
                    <a:pt x="318" y="613"/>
                    <a:pt x="318" y="4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514350">
                <a:defRPr/>
              </a:pPr>
              <a:endParaRPr lang="en-GB" sz="1350">
                <a:solidFill>
                  <a:prstClr val="black"/>
                </a:solidFill>
                <a:latin typeface="Verdana"/>
              </a:endParaRPr>
            </a:p>
          </p:txBody>
        </p:sp>
      </p:grpSp>
      <p:sp>
        <p:nvSpPr>
          <p:cNvPr id="7" name="Oval 9">
            <a:extLst>
              <a:ext uri="{FF2B5EF4-FFF2-40B4-BE49-F238E27FC236}">
                <a16:creationId xmlns:a16="http://schemas.microsoft.com/office/drawing/2014/main" id="{76CC042C-85AC-35EC-7AD7-4F3DC2BD64E5}"/>
              </a:ext>
            </a:extLst>
          </p:cNvPr>
          <p:cNvSpPr/>
          <p:nvPr/>
        </p:nvSpPr>
        <p:spPr>
          <a:xfrm>
            <a:off x="1460067" y="1587361"/>
            <a:ext cx="739933" cy="688864"/>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en-GB" sz="1350">
              <a:solidFill>
                <a:prstClr val="white"/>
              </a:solidFill>
              <a:latin typeface="Verdana"/>
            </a:endParaRPr>
          </a:p>
        </p:txBody>
      </p:sp>
      <p:cxnSp>
        <p:nvCxnSpPr>
          <p:cNvPr id="10" name="Straight Connector 11">
            <a:extLst>
              <a:ext uri="{FF2B5EF4-FFF2-40B4-BE49-F238E27FC236}">
                <a16:creationId xmlns:a16="http://schemas.microsoft.com/office/drawing/2014/main" id="{5BC02EC2-B29D-6B8D-D8EB-387CE4B2F049}"/>
              </a:ext>
            </a:extLst>
          </p:cNvPr>
          <p:cNvCxnSpPr>
            <a:cxnSpLocks/>
            <a:stCxn id="7" idx="6"/>
          </p:cNvCxnSpPr>
          <p:nvPr/>
        </p:nvCxnSpPr>
        <p:spPr>
          <a:xfrm>
            <a:off x="2199999" y="1931794"/>
            <a:ext cx="3516227" cy="8929"/>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91409CB2-D99A-E18D-DF27-7AA736F0CCF6}"/>
              </a:ext>
            </a:extLst>
          </p:cNvPr>
          <p:cNvSpPr/>
          <p:nvPr/>
        </p:nvSpPr>
        <p:spPr>
          <a:xfrm>
            <a:off x="2464023" y="2340800"/>
            <a:ext cx="1015444" cy="865862"/>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en-GB" sz="1350">
              <a:solidFill>
                <a:prstClr val="white"/>
              </a:solidFill>
              <a:latin typeface="Verdana"/>
            </a:endParaRPr>
          </a:p>
        </p:txBody>
      </p:sp>
      <p:cxnSp>
        <p:nvCxnSpPr>
          <p:cNvPr id="14" name="Connector: Elbow 14">
            <a:extLst>
              <a:ext uri="{FF2B5EF4-FFF2-40B4-BE49-F238E27FC236}">
                <a16:creationId xmlns:a16="http://schemas.microsoft.com/office/drawing/2014/main" id="{CEBA6B7E-8025-FCFB-633C-1B7281790106}"/>
              </a:ext>
            </a:extLst>
          </p:cNvPr>
          <p:cNvCxnSpPr>
            <a:cxnSpLocks/>
            <a:stCxn id="13" idx="0"/>
          </p:cNvCxnSpPr>
          <p:nvPr/>
        </p:nvCxnSpPr>
        <p:spPr>
          <a:xfrm rot="5400000" flipH="1" flipV="1">
            <a:off x="2956165" y="1953232"/>
            <a:ext cx="403148" cy="371988"/>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DD2B2E0-B3B1-61E8-9069-5E738DA088AA}"/>
              </a:ext>
            </a:extLst>
          </p:cNvPr>
          <p:cNvCxnSpPr>
            <a:cxnSpLocks/>
          </p:cNvCxnSpPr>
          <p:nvPr/>
        </p:nvCxnSpPr>
        <p:spPr>
          <a:xfrm flipV="1">
            <a:off x="6133477" y="1908592"/>
            <a:ext cx="1704616" cy="965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nvGrpSpPr>
          <p:cNvPr id="17" name="Group 17">
            <a:extLst>
              <a:ext uri="{FF2B5EF4-FFF2-40B4-BE49-F238E27FC236}">
                <a16:creationId xmlns:a16="http://schemas.microsoft.com/office/drawing/2014/main" id="{7EA7AB08-0812-38B9-647E-F9919C699F53}"/>
              </a:ext>
            </a:extLst>
          </p:cNvPr>
          <p:cNvGrpSpPr/>
          <p:nvPr/>
        </p:nvGrpSpPr>
        <p:grpSpPr>
          <a:xfrm>
            <a:off x="7998544" y="1677699"/>
            <a:ext cx="289037" cy="368174"/>
            <a:chOff x="-1757363" y="592138"/>
            <a:chExt cx="1414463" cy="1690687"/>
          </a:xfrm>
          <a:solidFill>
            <a:schemeClr val="accent1"/>
          </a:solidFill>
        </p:grpSpPr>
        <p:sp>
          <p:nvSpPr>
            <p:cNvPr id="18" name="Oval 5">
              <a:extLst>
                <a:ext uri="{FF2B5EF4-FFF2-40B4-BE49-F238E27FC236}">
                  <a16:creationId xmlns:a16="http://schemas.microsoft.com/office/drawing/2014/main" id="{133B1C5D-D3FA-86F7-FC57-D0FA1EDEA437}"/>
                </a:ext>
              </a:extLst>
            </p:cNvPr>
            <p:cNvSpPr>
              <a:spLocks noChangeArrowheads="1"/>
            </p:cNvSpPr>
            <p:nvPr/>
          </p:nvSpPr>
          <p:spPr bwMode="auto">
            <a:xfrm>
              <a:off x="-858838" y="592138"/>
              <a:ext cx="330200" cy="330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514350">
                <a:defRPr/>
              </a:pPr>
              <a:endParaRPr lang="en-GB" sz="1350">
                <a:solidFill>
                  <a:prstClr val="black"/>
                </a:solidFill>
                <a:latin typeface="Verdana"/>
              </a:endParaRPr>
            </a:p>
          </p:txBody>
        </p:sp>
        <p:sp>
          <p:nvSpPr>
            <p:cNvPr id="19" name="Oval 6">
              <a:extLst>
                <a:ext uri="{FF2B5EF4-FFF2-40B4-BE49-F238E27FC236}">
                  <a16:creationId xmlns:a16="http://schemas.microsoft.com/office/drawing/2014/main" id="{59EC11DD-6299-A7E5-4751-0DBDCDB75DA5}"/>
                </a:ext>
              </a:extLst>
            </p:cNvPr>
            <p:cNvSpPr>
              <a:spLocks noChangeArrowheads="1"/>
            </p:cNvSpPr>
            <p:nvPr/>
          </p:nvSpPr>
          <p:spPr bwMode="auto">
            <a:xfrm>
              <a:off x="-1463675" y="592138"/>
              <a:ext cx="328613" cy="330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514350">
                <a:defRPr/>
              </a:pPr>
              <a:endParaRPr lang="en-GB" sz="1350">
                <a:solidFill>
                  <a:prstClr val="black"/>
                </a:solidFill>
                <a:latin typeface="Verdana"/>
              </a:endParaRPr>
            </a:p>
          </p:txBody>
        </p:sp>
        <p:sp>
          <p:nvSpPr>
            <p:cNvPr id="20" name="Rectangle 7">
              <a:extLst>
                <a:ext uri="{FF2B5EF4-FFF2-40B4-BE49-F238E27FC236}">
                  <a16:creationId xmlns:a16="http://schemas.microsoft.com/office/drawing/2014/main" id="{550AC1C4-9536-0677-6E82-CF5DA3CF30F1}"/>
                </a:ext>
              </a:extLst>
            </p:cNvPr>
            <p:cNvSpPr>
              <a:spLocks noChangeArrowheads="1"/>
            </p:cNvSpPr>
            <p:nvPr/>
          </p:nvSpPr>
          <p:spPr bwMode="auto">
            <a:xfrm>
              <a:off x="-1001713" y="1987550"/>
              <a:ext cx="31750" cy="295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514350">
                <a:defRPr/>
              </a:pPr>
              <a:endParaRPr lang="en-GB" sz="1350">
                <a:solidFill>
                  <a:prstClr val="black"/>
                </a:solidFill>
                <a:latin typeface="Verdana"/>
              </a:endParaRPr>
            </a:p>
          </p:txBody>
        </p:sp>
        <p:sp>
          <p:nvSpPr>
            <p:cNvPr id="21" name="Freeform 8">
              <a:extLst>
                <a:ext uri="{FF2B5EF4-FFF2-40B4-BE49-F238E27FC236}">
                  <a16:creationId xmlns:a16="http://schemas.microsoft.com/office/drawing/2014/main" id="{AD2DC9F0-3297-F74E-59C0-57A77A0CF099}"/>
                </a:ext>
              </a:extLst>
            </p:cNvPr>
            <p:cNvSpPr>
              <a:spLocks noEditPoints="1"/>
            </p:cNvSpPr>
            <p:nvPr/>
          </p:nvSpPr>
          <p:spPr bwMode="auto">
            <a:xfrm>
              <a:off x="-1757363" y="947738"/>
              <a:ext cx="1414463" cy="1335087"/>
            </a:xfrm>
            <a:custGeom>
              <a:avLst/>
              <a:gdLst>
                <a:gd name="T0" fmla="*/ 1767 w 2012"/>
                <a:gd name="T1" fmla="*/ 0 h 1899"/>
                <a:gd name="T2" fmla="*/ 1256 w 2012"/>
                <a:gd name="T3" fmla="*/ 0 h 1899"/>
                <a:gd name="T4" fmla="*/ 1045 w 2012"/>
                <a:gd name="T5" fmla="*/ 121 h 1899"/>
                <a:gd name="T6" fmla="*/ 855 w 2012"/>
                <a:gd name="T7" fmla="*/ 0 h 1899"/>
                <a:gd name="T8" fmla="*/ 445 w 2012"/>
                <a:gd name="T9" fmla="*/ 0 h 1899"/>
                <a:gd name="T10" fmla="*/ 248 w 2012"/>
                <a:gd name="T11" fmla="*/ 137 h 1899"/>
                <a:gd name="T12" fmla="*/ 18 w 2012"/>
                <a:gd name="T13" fmla="*/ 770 h 1899"/>
                <a:gd name="T14" fmla="*/ 71 w 2012"/>
                <a:gd name="T15" fmla="*/ 895 h 1899"/>
                <a:gd name="T16" fmla="*/ 199 w 2012"/>
                <a:gd name="T17" fmla="*/ 839 h 1899"/>
                <a:gd name="T18" fmla="*/ 395 w 2012"/>
                <a:gd name="T19" fmla="*/ 298 h 1899"/>
                <a:gd name="T20" fmla="*/ 429 w 2012"/>
                <a:gd name="T21" fmla="*/ 298 h 1899"/>
                <a:gd name="T22" fmla="*/ 429 w 2012"/>
                <a:gd name="T23" fmla="*/ 358 h 1899"/>
                <a:gd name="T24" fmla="*/ 117 w 2012"/>
                <a:gd name="T25" fmla="*/ 1215 h 1899"/>
                <a:gd name="T26" fmla="*/ 320 w 2012"/>
                <a:gd name="T27" fmla="*/ 1215 h 1899"/>
                <a:gd name="T28" fmla="*/ 323 w 2012"/>
                <a:gd name="T29" fmla="*/ 1215 h 1899"/>
                <a:gd name="T30" fmla="*/ 429 w 2012"/>
                <a:gd name="T31" fmla="*/ 1215 h 1899"/>
                <a:gd name="T32" fmla="*/ 429 w 2012"/>
                <a:gd name="T33" fmla="*/ 1788 h 1899"/>
                <a:gd name="T34" fmla="*/ 540 w 2012"/>
                <a:gd name="T35" fmla="*/ 1899 h 1899"/>
                <a:gd name="T36" fmla="*/ 891 w 2012"/>
                <a:gd name="T37" fmla="*/ 1899 h 1899"/>
                <a:gd name="T38" fmla="*/ 891 w 2012"/>
                <a:gd name="T39" fmla="*/ 1478 h 1899"/>
                <a:gd name="T40" fmla="*/ 891 w 2012"/>
                <a:gd name="T41" fmla="*/ 1413 h 1899"/>
                <a:gd name="T42" fmla="*/ 891 w 2012"/>
                <a:gd name="T43" fmla="*/ 1130 h 1899"/>
                <a:gd name="T44" fmla="*/ 651 w 2012"/>
                <a:gd name="T45" fmla="*/ 890 h 1899"/>
                <a:gd name="T46" fmla="*/ 651 w 2012"/>
                <a:gd name="T47" fmla="*/ 778 h 1899"/>
                <a:gd name="T48" fmla="*/ 763 w 2012"/>
                <a:gd name="T49" fmla="*/ 778 h 1899"/>
                <a:gd name="T50" fmla="*/ 948 w 2012"/>
                <a:gd name="T51" fmla="*/ 963 h 1899"/>
                <a:gd name="T52" fmla="*/ 1245 w 2012"/>
                <a:gd name="T53" fmla="*/ 963 h 1899"/>
                <a:gd name="T54" fmla="*/ 1430 w 2012"/>
                <a:gd name="T55" fmla="*/ 778 h 1899"/>
                <a:gd name="T56" fmla="*/ 1541 w 2012"/>
                <a:gd name="T57" fmla="*/ 778 h 1899"/>
                <a:gd name="T58" fmla="*/ 1541 w 2012"/>
                <a:gd name="T59" fmla="*/ 778 h 1899"/>
                <a:gd name="T60" fmla="*/ 1541 w 2012"/>
                <a:gd name="T61" fmla="*/ 890 h 1899"/>
                <a:gd name="T62" fmla="*/ 1301 w 2012"/>
                <a:gd name="T63" fmla="*/ 1130 h 1899"/>
                <a:gd name="T64" fmla="*/ 1301 w 2012"/>
                <a:gd name="T65" fmla="*/ 1413 h 1899"/>
                <a:gd name="T66" fmla="*/ 1301 w 2012"/>
                <a:gd name="T67" fmla="*/ 1478 h 1899"/>
                <a:gd name="T68" fmla="*/ 1301 w 2012"/>
                <a:gd name="T69" fmla="*/ 1899 h 1899"/>
                <a:gd name="T70" fmla="*/ 1652 w 2012"/>
                <a:gd name="T71" fmla="*/ 1899 h 1899"/>
                <a:gd name="T72" fmla="*/ 1763 w 2012"/>
                <a:gd name="T73" fmla="*/ 1788 h 1899"/>
                <a:gd name="T74" fmla="*/ 1763 w 2012"/>
                <a:gd name="T75" fmla="*/ 1787 h 1899"/>
                <a:gd name="T76" fmla="*/ 1763 w 2012"/>
                <a:gd name="T77" fmla="*/ 930 h 1899"/>
                <a:gd name="T78" fmla="*/ 1763 w 2012"/>
                <a:gd name="T79" fmla="*/ 298 h 1899"/>
                <a:gd name="T80" fmla="*/ 1819 w 2012"/>
                <a:gd name="T81" fmla="*/ 298 h 1899"/>
                <a:gd name="T82" fmla="*/ 1819 w 2012"/>
                <a:gd name="T83" fmla="*/ 834 h 1899"/>
                <a:gd name="T84" fmla="*/ 1915 w 2012"/>
                <a:gd name="T85" fmla="*/ 930 h 1899"/>
                <a:gd name="T86" fmla="*/ 1915 w 2012"/>
                <a:gd name="T87" fmla="*/ 930 h 1899"/>
                <a:gd name="T88" fmla="*/ 2012 w 2012"/>
                <a:gd name="T89" fmla="*/ 834 h 1899"/>
                <a:gd name="T90" fmla="*/ 2012 w 2012"/>
                <a:gd name="T91" fmla="*/ 298 h 1899"/>
                <a:gd name="T92" fmla="*/ 2012 w 2012"/>
                <a:gd name="T93" fmla="*/ 244 h 1899"/>
                <a:gd name="T94" fmla="*/ 1767 w 2012"/>
                <a:gd name="T95" fmla="*/ 0 h 1899"/>
                <a:gd name="T96" fmla="*/ 1096 w 2012"/>
                <a:gd name="T97" fmla="*/ 937 h 1899"/>
                <a:gd name="T98" fmla="*/ 905 w 2012"/>
                <a:gd name="T99" fmla="*/ 746 h 1899"/>
                <a:gd name="T100" fmla="*/ 1096 w 2012"/>
                <a:gd name="T101" fmla="*/ 555 h 1899"/>
                <a:gd name="T102" fmla="*/ 1287 w 2012"/>
                <a:gd name="T103" fmla="*/ 746 h 1899"/>
                <a:gd name="T104" fmla="*/ 1096 w 2012"/>
                <a:gd name="T105" fmla="*/ 937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12" h="1899">
                  <a:moveTo>
                    <a:pt x="1767" y="0"/>
                  </a:moveTo>
                  <a:cubicBezTo>
                    <a:pt x="1256" y="0"/>
                    <a:pt x="1256" y="0"/>
                    <a:pt x="1256" y="0"/>
                  </a:cubicBezTo>
                  <a:cubicBezTo>
                    <a:pt x="1166" y="0"/>
                    <a:pt x="1088" y="48"/>
                    <a:pt x="1045" y="121"/>
                  </a:cubicBezTo>
                  <a:cubicBezTo>
                    <a:pt x="1011" y="47"/>
                    <a:pt x="937" y="0"/>
                    <a:pt x="855" y="0"/>
                  </a:cubicBezTo>
                  <a:cubicBezTo>
                    <a:pt x="445" y="0"/>
                    <a:pt x="445" y="0"/>
                    <a:pt x="445" y="0"/>
                  </a:cubicBezTo>
                  <a:cubicBezTo>
                    <a:pt x="357" y="0"/>
                    <a:pt x="279" y="55"/>
                    <a:pt x="248" y="137"/>
                  </a:cubicBezTo>
                  <a:cubicBezTo>
                    <a:pt x="18" y="770"/>
                    <a:pt x="18" y="770"/>
                    <a:pt x="18" y="770"/>
                  </a:cubicBezTo>
                  <a:cubicBezTo>
                    <a:pt x="0" y="819"/>
                    <a:pt x="23" y="875"/>
                    <a:pt x="71" y="895"/>
                  </a:cubicBezTo>
                  <a:cubicBezTo>
                    <a:pt x="122" y="916"/>
                    <a:pt x="180" y="890"/>
                    <a:pt x="199" y="839"/>
                  </a:cubicBezTo>
                  <a:cubicBezTo>
                    <a:pt x="395" y="298"/>
                    <a:pt x="395" y="298"/>
                    <a:pt x="395" y="298"/>
                  </a:cubicBezTo>
                  <a:cubicBezTo>
                    <a:pt x="429" y="298"/>
                    <a:pt x="429" y="298"/>
                    <a:pt x="429" y="298"/>
                  </a:cubicBezTo>
                  <a:cubicBezTo>
                    <a:pt x="429" y="358"/>
                    <a:pt x="429" y="358"/>
                    <a:pt x="429" y="358"/>
                  </a:cubicBezTo>
                  <a:cubicBezTo>
                    <a:pt x="117" y="1215"/>
                    <a:pt x="117" y="1215"/>
                    <a:pt x="117" y="1215"/>
                  </a:cubicBezTo>
                  <a:cubicBezTo>
                    <a:pt x="320" y="1215"/>
                    <a:pt x="320" y="1215"/>
                    <a:pt x="320" y="1215"/>
                  </a:cubicBezTo>
                  <a:cubicBezTo>
                    <a:pt x="323" y="1215"/>
                    <a:pt x="323" y="1215"/>
                    <a:pt x="323" y="1215"/>
                  </a:cubicBezTo>
                  <a:cubicBezTo>
                    <a:pt x="429" y="1215"/>
                    <a:pt x="429" y="1215"/>
                    <a:pt x="429" y="1215"/>
                  </a:cubicBezTo>
                  <a:cubicBezTo>
                    <a:pt x="429" y="1788"/>
                    <a:pt x="429" y="1788"/>
                    <a:pt x="429" y="1788"/>
                  </a:cubicBezTo>
                  <a:cubicBezTo>
                    <a:pt x="429" y="1849"/>
                    <a:pt x="479" y="1899"/>
                    <a:pt x="540" y="1899"/>
                  </a:cubicBezTo>
                  <a:cubicBezTo>
                    <a:pt x="891" y="1899"/>
                    <a:pt x="891" y="1899"/>
                    <a:pt x="891" y="1899"/>
                  </a:cubicBezTo>
                  <a:cubicBezTo>
                    <a:pt x="891" y="1478"/>
                    <a:pt x="891" y="1478"/>
                    <a:pt x="891" y="1478"/>
                  </a:cubicBezTo>
                  <a:cubicBezTo>
                    <a:pt x="891" y="1413"/>
                    <a:pt x="891" y="1413"/>
                    <a:pt x="891" y="1413"/>
                  </a:cubicBezTo>
                  <a:cubicBezTo>
                    <a:pt x="891" y="1130"/>
                    <a:pt x="891" y="1130"/>
                    <a:pt x="891" y="1130"/>
                  </a:cubicBezTo>
                  <a:cubicBezTo>
                    <a:pt x="651" y="890"/>
                    <a:pt x="651" y="890"/>
                    <a:pt x="651" y="890"/>
                  </a:cubicBezTo>
                  <a:cubicBezTo>
                    <a:pt x="621" y="859"/>
                    <a:pt x="621" y="809"/>
                    <a:pt x="651" y="778"/>
                  </a:cubicBezTo>
                  <a:cubicBezTo>
                    <a:pt x="682" y="748"/>
                    <a:pt x="732" y="748"/>
                    <a:pt x="763" y="778"/>
                  </a:cubicBezTo>
                  <a:cubicBezTo>
                    <a:pt x="948" y="963"/>
                    <a:pt x="948" y="963"/>
                    <a:pt x="948" y="963"/>
                  </a:cubicBezTo>
                  <a:cubicBezTo>
                    <a:pt x="1245" y="963"/>
                    <a:pt x="1245" y="963"/>
                    <a:pt x="1245" y="963"/>
                  </a:cubicBezTo>
                  <a:cubicBezTo>
                    <a:pt x="1430" y="778"/>
                    <a:pt x="1430" y="778"/>
                    <a:pt x="1430" y="778"/>
                  </a:cubicBezTo>
                  <a:cubicBezTo>
                    <a:pt x="1460" y="748"/>
                    <a:pt x="1510" y="748"/>
                    <a:pt x="1541" y="778"/>
                  </a:cubicBezTo>
                  <a:cubicBezTo>
                    <a:pt x="1541" y="778"/>
                    <a:pt x="1541" y="778"/>
                    <a:pt x="1541" y="778"/>
                  </a:cubicBezTo>
                  <a:cubicBezTo>
                    <a:pt x="1572" y="809"/>
                    <a:pt x="1572" y="859"/>
                    <a:pt x="1541" y="890"/>
                  </a:cubicBezTo>
                  <a:cubicBezTo>
                    <a:pt x="1301" y="1130"/>
                    <a:pt x="1301" y="1130"/>
                    <a:pt x="1301" y="1130"/>
                  </a:cubicBezTo>
                  <a:cubicBezTo>
                    <a:pt x="1301" y="1413"/>
                    <a:pt x="1301" y="1413"/>
                    <a:pt x="1301" y="1413"/>
                  </a:cubicBezTo>
                  <a:cubicBezTo>
                    <a:pt x="1301" y="1478"/>
                    <a:pt x="1301" y="1478"/>
                    <a:pt x="1301" y="1478"/>
                  </a:cubicBezTo>
                  <a:cubicBezTo>
                    <a:pt x="1301" y="1899"/>
                    <a:pt x="1301" y="1899"/>
                    <a:pt x="1301" y="1899"/>
                  </a:cubicBezTo>
                  <a:cubicBezTo>
                    <a:pt x="1652" y="1899"/>
                    <a:pt x="1652" y="1899"/>
                    <a:pt x="1652" y="1899"/>
                  </a:cubicBezTo>
                  <a:cubicBezTo>
                    <a:pt x="1714" y="1899"/>
                    <a:pt x="1763" y="1849"/>
                    <a:pt x="1763" y="1788"/>
                  </a:cubicBezTo>
                  <a:cubicBezTo>
                    <a:pt x="1763" y="1787"/>
                    <a:pt x="1763" y="1787"/>
                    <a:pt x="1763" y="1787"/>
                  </a:cubicBezTo>
                  <a:cubicBezTo>
                    <a:pt x="1763" y="930"/>
                    <a:pt x="1763" y="930"/>
                    <a:pt x="1763" y="930"/>
                  </a:cubicBezTo>
                  <a:cubicBezTo>
                    <a:pt x="1763" y="298"/>
                    <a:pt x="1763" y="298"/>
                    <a:pt x="1763" y="298"/>
                  </a:cubicBezTo>
                  <a:cubicBezTo>
                    <a:pt x="1819" y="298"/>
                    <a:pt x="1819" y="298"/>
                    <a:pt x="1819" y="298"/>
                  </a:cubicBezTo>
                  <a:cubicBezTo>
                    <a:pt x="1819" y="834"/>
                    <a:pt x="1819" y="834"/>
                    <a:pt x="1819" y="834"/>
                  </a:cubicBezTo>
                  <a:cubicBezTo>
                    <a:pt x="1819" y="887"/>
                    <a:pt x="1862" y="930"/>
                    <a:pt x="1915" y="930"/>
                  </a:cubicBezTo>
                  <a:cubicBezTo>
                    <a:pt x="1915" y="930"/>
                    <a:pt x="1915" y="930"/>
                    <a:pt x="1915" y="930"/>
                  </a:cubicBezTo>
                  <a:cubicBezTo>
                    <a:pt x="1969" y="930"/>
                    <a:pt x="2012" y="887"/>
                    <a:pt x="2012" y="834"/>
                  </a:cubicBezTo>
                  <a:cubicBezTo>
                    <a:pt x="2012" y="298"/>
                    <a:pt x="2012" y="298"/>
                    <a:pt x="2012" y="298"/>
                  </a:cubicBezTo>
                  <a:cubicBezTo>
                    <a:pt x="2012" y="244"/>
                    <a:pt x="2012" y="244"/>
                    <a:pt x="2012" y="244"/>
                  </a:cubicBezTo>
                  <a:cubicBezTo>
                    <a:pt x="2012" y="109"/>
                    <a:pt x="1902" y="0"/>
                    <a:pt x="1767" y="0"/>
                  </a:cubicBezTo>
                  <a:close/>
                  <a:moveTo>
                    <a:pt x="1096" y="937"/>
                  </a:moveTo>
                  <a:cubicBezTo>
                    <a:pt x="991" y="937"/>
                    <a:pt x="905" y="851"/>
                    <a:pt x="905" y="746"/>
                  </a:cubicBezTo>
                  <a:cubicBezTo>
                    <a:pt x="905" y="640"/>
                    <a:pt x="991" y="555"/>
                    <a:pt x="1096" y="555"/>
                  </a:cubicBezTo>
                  <a:cubicBezTo>
                    <a:pt x="1202" y="555"/>
                    <a:pt x="1287" y="640"/>
                    <a:pt x="1287" y="746"/>
                  </a:cubicBezTo>
                  <a:cubicBezTo>
                    <a:pt x="1287" y="851"/>
                    <a:pt x="1202" y="937"/>
                    <a:pt x="1096" y="9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514350">
                <a:defRPr/>
              </a:pPr>
              <a:endParaRPr lang="en-GB" sz="1350">
                <a:solidFill>
                  <a:prstClr val="black"/>
                </a:solidFill>
                <a:latin typeface="Verdana"/>
              </a:endParaRPr>
            </a:p>
          </p:txBody>
        </p:sp>
      </p:grpSp>
      <p:sp>
        <p:nvSpPr>
          <p:cNvPr id="37" name="TextBox 23">
            <a:extLst>
              <a:ext uri="{FF2B5EF4-FFF2-40B4-BE49-F238E27FC236}">
                <a16:creationId xmlns:a16="http://schemas.microsoft.com/office/drawing/2014/main" id="{A5BB4696-2A7C-EEF6-8817-E20EFF73E723}"/>
              </a:ext>
            </a:extLst>
          </p:cNvPr>
          <p:cNvSpPr txBox="1"/>
          <p:nvPr/>
        </p:nvSpPr>
        <p:spPr>
          <a:xfrm>
            <a:off x="5406350" y="2024704"/>
            <a:ext cx="930728" cy="300082"/>
          </a:xfrm>
          <a:prstGeom prst="rect">
            <a:avLst/>
          </a:prstGeom>
          <a:noFill/>
        </p:spPr>
        <p:txBody>
          <a:bodyPr wrap="square" rtlCol="0">
            <a:spAutoFit/>
          </a:bodyPr>
          <a:lstStyle/>
          <a:p>
            <a:pPr algn="ctr" defTabSz="514350">
              <a:defRPr/>
            </a:pPr>
            <a:r>
              <a:rPr lang="en-GB" sz="1350" b="1">
                <a:solidFill>
                  <a:srgbClr val="23004C"/>
                </a:solidFill>
                <a:latin typeface="Verdana"/>
              </a:rPr>
              <a:t>2 Jahre</a:t>
            </a:r>
          </a:p>
        </p:txBody>
      </p:sp>
      <p:sp>
        <p:nvSpPr>
          <p:cNvPr id="38" name="TextBox 24">
            <a:extLst>
              <a:ext uri="{FF2B5EF4-FFF2-40B4-BE49-F238E27FC236}">
                <a16:creationId xmlns:a16="http://schemas.microsoft.com/office/drawing/2014/main" id="{55775A71-6CB4-BBD7-1A8A-57BB31D4EEFB}"/>
              </a:ext>
            </a:extLst>
          </p:cNvPr>
          <p:cNvSpPr txBox="1"/>
          <p:nvPr/>
        </p:nvSpPr>
        <p:spPr>
          <a:xfrm>
            <a:off x="7569943" y="1991777"/>
            <a:ext cx="1146242" cy="300082"/>
          </a:xfrm>
          <a:prstGeom prst="rect">
            <a:avLst/>
          </a:prstGeom>
          <a:noFill/>
        </p:spPr>
        <p:txBody>
          <a:bodyPr wrap="square" rtlCol="0">
            <a:spAutoFit/>
          </a:bodyPr>
          <a:lstStyle/>
          <a:p>
            <a:pPr algn="ctr" defTabSz="514350">
              <a:defRPr/>
            </a:pPr>
            <a:r>
              <a:rPr lang="en-GB" sz="1350" b="1">
                <a:solidFill>
                  <a:srgbClr val="23004C"/>
                </a:solidFill>
                <a:latin typeface="Verdana"/>
              </a:rPr>
              <a:t>5–7 Jahre</a:t>
            </a:r>
          </a:p>
        </p:txBody>
      </p:sp>
      <p:pic>
        <p:nvPicPr>
          <p:cNvPr id="72" name="Grafik 71" descr="Lupe mit einfarbiger Füllung">
            <a:extLst>
              <a:ext uri="{FF2B5EF4-FFF2-40B4-BE49-F238E27FC236}">
                <a16:creationId xmlns:a16="http://schemas.microsoft.com/office/drawing/2014/main" id="{79A458D6-D5DB-F171-C7FA-84099B8B735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977501" y="1481675"/>
            <a:ext cx="375023" cy="375023"/>
          </a:xfrm>
          <a:prstGeom prst="rect">
            <a:avLst/>
          </a:prstGeom>
        </p:spPr>
      </p:pic>
      <p:pic>
        <p:nvPicPr>
          <p:cNvPr id="73" name="Grafik 72" descr="Lupe mit einfarbiger Füllung">
            <a:extLst>
              <a:ext uri="{FF2B5EF4-FFF2-40B4-BE49-F238E27FC236}">
                <a16:creationId xmlns:a16="http://schemas.microsoft.com/office/drawing/2014/main" id="{2D296711-2E82-4B0C-943B-833B6A57F3B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260522" y="1512766"/>
            <a:ext cx="375023" cy="375023"/>
          </a:xfrm>
          <a:prstGeom prst="rect">
            <a:avLst/>
          </a:prstGeom>
        </p:spPr>
      </p:pic>
      <p:sp>
        <p:nvSpPr>
          <p:cNvPr id="63" name="Textfeld 62">
            <a:extLst>
              <a:ext uri="{FF2B5EF4-FFF2-40B4-BE49-F238E27FC236}">
                <a16:creationId xmlns:a16="http://schemas.microsoft.com/office/drawing/2014/main" id="{0A11481F-5655-8E99-2033-9168CA075F08}"/>
              </a:ext>
            </a:extLst>
          </p:cNvPr>
          <p:cNvSpPr txBox="1"/>
          <p:nvPr/>
        </p:nvSpPr>
        <p:spPr>
          <a:xfrm>
            <a:off x="1999120" y="1470772"/>
            <a:ext cx="274434" cy="261610"/>
          </a:xfrm>
          <a:prstGeom prst="rect">
            <a:avLst/>
          </a:prstGeom>
          <a:noFill/>
        </p:spPr>
        <p:txBody>
          <a:bodyPr wrap="none" rtlCol="0" anchor="ctr">
            <a:spAutoFit/>
          </a:bodyPr>
          <a:lstStyle/>
          <a:p>
            <a:pPr algn="l"/>
            <a:r>
              <a:rPr lang="de-DE" sz="1100"/>
              <a:t>*</a:t>
            </a:r>
          </a:p>
        </p:txBody>
      </p:sp>
      <p:sp>
        <p:nvSpPr>
          <p:cNvPr id="61" name="Rechteck: abgerundete Ecken 60">
            <a:extLst>
              <a:ext uri="{FF2B5EF4-FFF2-40B4-BE49-F238E27FC236}">
                <a16:creationId xmlns:a16="http://schemas.microsoft.com/office/drawing/2014/main" id="{C9A2B964-B2D9-E364-4C40-2D0DF8493FF1}"/>
              </a:ext>
            </a:extLst>
          </p:cNvPr>
          <p:cNvSpPr/>
          <p:nvPr/>
        </p:nvSpPr>
        <p:spPr>
          <a:xfrm>
            <a:off x="5395597" y="2490292"/>
            <a:ext cx="3342573" cy="1826469"/>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171450" lvl="0" indent="-171450" defTabSz="685800">
              <a:spcAft>
                <a:spcPts val="600"/>
              </a:spcAft>
              <a:buFont typeface="Arial" panose="020B0604020202020204" pitchFamily="34" charset="0"/>
              <a:buChar char="•"/>
              <a:defRPr/>
            </a:pPr>
            <a:r>
              <a:rPr lang="de-DE" sz="1000" dirty="0">
                <a:solidFill>
                  <a:schemeClr val="bg1"/>
                </a:solidFill>
                <a:cs typeface="Georgia"/>
              </a:rPr>
              <a:t>Mit einer Testung im Alter von </a:t>
            </a:r>
            <a:r>
              <a:rPr lang="de-DE" sz="1000" b="1" dirty="0">
                <a:solidFill>
                  <a:schemeClr val="bg1"/>
                </a:solidFill>
                <a:cs typeface="Georgia"/>
              </a:rPr>
              <a:t>2 Jahren </a:t>
            </a:r>
            <a:r>
              <a:rPr lang="de-DE" sz="1000" dirty="0">
                <a:solidFill>
                  <a:schemeClr val="bg1"/>
                </a:solidFill>
                <a:cs typeface="Georgia"/>
              </a:rPr>
              <a:t>und erneuter Testung mit </a:t>
            </a:r>
            <a:r>
              <a:rPr lang="de-DE" sz="1000" b="1" dirty="0">
                <a:solidFill>
                  <a:schemeClr val="bg1"/>
                </a:solidFill>
                <a:cs typeface="Georgia"/>
              </a:rPr>
              <a:t>5-7 Jahren </a:t>
            </a:r>
            <a:r>
              <a:rPr lang="de-DE" sz="1000" dirty="0">
                <a:solidFill>
                  <a:schemeClr val="bg1"/>
                </a:solidFill>
                <a:cs typeface="Georgia"/>
              </a:rPr>
              <a:t>können      </a:t>
            </a:r>
            <a:r>
              <a:rPr lang="de-DE" sz="1000" b="1" dirty="0">
                <a:solidFill>
                  <a:schemeClr val="bg1"/>
                </a:solidFill>
                <a:cs typeface="Georgia"/>
              </a:rPr>
              <a:t>~ 65 % der präsymptomatischen Fälle   </a:t>
            </a:r>
            <a:r>
              <a:rPr lang="de-DE" sz="1000" dirty="0">
                <a:solidFill>
                  <a:schemeClr val="bg1"/>
                </a:solidFill>
                <a:cs typeface="Georgia"/>
              </a:rPr>
              <a:t>bis zum Alter von 18 Jahren erfasst werden. Testung mit </a:t>
            </a:r>
            <a:r>
              <a:rPr lang="de-DE" sz="1000" b="1" dirty="0">
                <a:solidFill>
                  <a:schemeClr val="bg1"/>
                </a:solidFill>
                <a:cs typeface="Georgia"/>
              </a:rPr>
              <a:t>2, 6 und 10 Jahren </a:t>
            </a:r>
            <a:r>
              <a:rPr lang="de-DE" sz="1000" dirty="0">
                <a:solidFill>
                  <a:schemeClr val="bg1"/>
                </a:solidFill>
                <a:cs typeface="Georgia"/>
              </a:rPr>
              <a:t>würde die Wahrscheinlichkeit auf </a:t>
            </a:r>
            <a:r>
              <a:rPr lang="de-DE" sz="1000" b="1" dirty="0">
                <a:solidFill>
                  <a:schemeClr val="bg1"/>
                </a:solidFill>
                <a:cs typeface="Georgia"/>
              </a:rPr>
              <a:t>~ 80 % </a:t>
            </a:r>
            <a:r>
              <a:rPr lang="de-DE" sz="1000" dirty="0">
                <a:solidFill>
                  <a:schemeClr val="bg1"/>
                </a:solidFill>
                <a:cs typeface="Georgia"/>
              </a:rPr>
              <a:t>erhöhen</a:t>
            </a:r>
            <a:r>
              <a:rPr lang="de-DE" sz="1000" baseline="30000" dirty="0">
                <a:solidFill>
                  <a:schemeClr val="bg1"/>
                </a:solidFill>
                <a:cs typeface="Georgia"/>
              </a:rPr>
              <a:t>2</a:t>
            </a:r>
          </a:p>
          <a:p>
            <a:pPr marL="171450" lvl="0" indent="-171450" defTabSz="685800">
              <a:spcAft>
                <a:spcPts val="600"/>
              </a:spcAft>
              <a:buFont typeface="Arial" panose="020B0604020202020204" pitchFamily="34" charset="0"/>
              <a:buChar char="•"/>
              <a:defRPr/>
            </a:pPr>
            <a:r>
              <a:rPr lang="de-DE" sz="1000" dirty="0">
                <a:solidFill>
                  <a:schemeClr val="bg1"/>
                </a:solidFill>
                <a:cs typeface="Georgia"/>
              </a:rPr>
              <a:t>Wenn die Testung in diesem Alter nicht </a:t>
            </a:r>
            <a:r>
              <a:rPr lang="de-DE" sz="1000" dirty="0" err="1">
                <a:solidFill>
                  <a:schemeClr val="bg1"/>
                </a:solidFill>
                <a:cs typeface="Georgia"/>
              </a:rPr>
              <a:t>mög-lich</a:t>
            </a:r>
            <a:r>
              <a:rPr lang="de-DE" sz="1000" dirty="0">
                <a:solidFill>
                  <a:schemeClr val="bg1"/>
                </a:solidFill>
                <a:cs typeface="Georgia"/>
              </a:rPr>
              <a:t> ist, könnte ein Testen im </a:t>
            </a:r>
            <a:r>
              <a:rPr lang="de-DE" sz="1000" b="1" dirty="0">
                <a:solidFill>
                  <a:schemeClr val="bg1"/>
                </a:solidFill>
                <a:cs typeface="Georgia"/>
              </a:rPr>
              <a:t>Schulkindalter</a:t>
            </a:r>
            <a:r>
              <a:rPr lang="de-DE" sz="1000" dirty="0">
                <a:solidFill>
                  <a:schemeClr val="bg1"/>
                </a:solidFill>
                <a:cs typeface="Georgia"/>
              </a:rPr>
              <a:t> (zusammen mit anderen Tests oder beim Pädiater/Hausarzt) eine Alternative sein</a:t>
            </a:r>
            <a:r>
              <a:rPr lang="de-DE" sz="1000" baseline="30000" dirty="0">
                <a:solidFill>
                  <a:schemeClr val="bg1"/>
                </a:solidFill>
                <a:cs typeface="Georgia"/>
              </a:rPr>
              <a:t>3</a:t>
            </a:r>
          </a:p>
        </p:txBody>
      </p:sp>
    </p:spTree>
    <p:extLst>
      <p:ext uri="{BB962C8B-B14F-4D97-AF65-F5344CB8AC3E}">
        <p14:creationId xmlns:p14="http://schemas.microsoft.com/office/powerpoint/2010/main" val="3310175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500"/>
                                        <p:tgtEl>
                                          <p:spTgt spid="7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par>
                                <p:cTn id="24" presetID="22" presetClass="entr" presetSubtype="8"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1000"/>
                            </p:stCondLst>
                            <p:childTnLst>
                              <p:par>
                                <p:cTn id="28" presetID="22" presetClass="entr" presetSubtype="8"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par>
                                <p:cTn id="38" presetID="10" presetClass="entr" presetSubtype="0" fill="hold" nodeType="with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fade">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37" grpId="0"/>
      <p:bldP spid="3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FB105-66B3-2430-0EA4-83EA71280B82}"/>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5737789F-9219-AC19-FAC3-8255C0E42296}"/>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Es ist wichtig, Menschen mit T1D im Frühstadium über das Progressionsrisiko der Erkrankung aufzuklären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124228A8-9FE4-0B70-2155-7B4AC8FBD536}"/>
              </a:ext>
            </a:extLst>
          </p:cNvPr>
          <p:cNvSpPr txBox="1">
            <a:spLocks/>
          </p:cNvSpPr>
          <p:nvPr/>
        </p:nvSpPr>
        <p:spPr>
          <a:xfrm>
            <a:off x="415922" y="4770634"/>
            <a:ext cx="8368510"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DKA: Diabetische Ketoazidose;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i="0" u="none" strike="noStrike" kern="1200" cap="none" spc="0" normalizeH="0" baseline="0" noProof="0" dirty="0">
                <a:ln>
                  <a:noFill/>
                </a:ln>
                <a:solidFill>
                  <a:srgbClr val="404040"/>
                </a:solidFill>
                <a:effectLst/>
                <a:uLnTx/>
                <a:uFillTx/>
                <a:latin typeface="+mn-lt"/>
                <a:ea typeface="Arial"/>
                <a:cs typeface="Arial"/>
              </a:rPr>
              <a:t>Phillip M </a:t>
            </a:r>
            <a:r>
              <a:rPr kumimoji="0" lang="de-DE" sz="60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i="0" u="none" strike="noStrike" kern="1200" cap="none" spc="0" normalizeH="0" baseline="0" noProof="0" dirty="0">
                <a:ln>
                  <a:noFill/>
                </a:ln>
                <a:solidFill>
                  <a:srgbClr val="404040"/>
                </a:solidFill>
                <a:effectLst/>
                <a:uLnTx/>
                <a:uFillTx/>
                <a:latin typeface="+mn-lt"/>
                <a:ea typeface="Arial"/>
                <a:cs typeface="Arial"/>
              </a:rPr>
              <a:t>2024; 47: 1276–98. </a:t>
            </a:r>
            <a:r>
              <a:rPr kumimoji="0" lang="de" sz="600" b="1" i="0" u="none" strike="noStrike" kern="1200" cap="none" spc="0" normalizeH="0" baseline="0" noProof="0" dirty="0">
                <a:ln>
                  <a:noFill/>
                </a:ln>
                <a:solidFill>
                  <a:srgbClr val="404040"/>
                </a:solidFill>
                <a:effectLst/>
                <a:uLnTx/>
                <a:uFillTx/>
                <a:latin typeface="+mn-lt"/>
                <a:ea typeface="Arial"/>
                <a:cs typeface="Arial"/>
              </a:rPr>
              <a:t>2.</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Simmons KMW </a:t>
            </a:r>
            <a:r>
              <a:rPr lang="de-DE" sz="600" i="1" dirty="0">
                <a:solidFill>
                  <a:srgbClr val="404040"/>
                </a:solidFill>
                <a:latin typeface="+mn-lt"/>
                <a:ea typeface="Arial"/>
                <a:cs typeface="Arial"/>
              </a:rPr>
              <a:t>et al. Diabetes </a:t>
            </a:r>
            <a:r>
              <a:rPr lang="de-DE" sz="600" i="1" dirty="0" err="1">
                <a:solidFill>
                  <a:srgbClr val="404040"/>
                </a:solidFill>
                <a:latin typeface="+mn-lt"/>
                <a:ea typeface="Arial"/>
                <a:cs typeface="Arial"/>
              </a:rPr>
              <a:t>Technol</a:t>
            </a:r>
            <a:r>
              <a:rPr lang="de-DE" sz="600" i="1" dirty="0">
                <a:solidFill>
                  <a:srgbClr val="404040"/>
                </a:solidFill>
                <a:latin typeface="+mn-lt"/>
                <a:ea typeface="Arial"/>
                <a:cs typeface="Arial"/>
              </a:rPr>
              <a:t> </a:t>
            </a:r>
            <a:r>
              <a:rPr lang="de-DE" sz="600" i="1" dirty="0" err="1">
                <a:solidFill>
                  <a:srgbClr val="404040"/>
                </a:solidFill>
                <a:latin typeface="+mn-lt"/>
                <a:ea typeface="Arial"/>
                <a:cs typeface="Arial"/>
              </a:rPr>
              <a:t>Ther</a:t>
            </a:r>
            <a:r>
              <a:rPr lang="de-DE" sz="600" i="1" dirty="0">
                <a:solidFill>
                  <a:srgbClr val="404040"/>
                </a:solidFill>
                <a:latin typeface="+mn-lt"/>
                <a:ea typeface="Arial"/>
                <a:cs typeface="Arial"/>
              </a:rPr>
              <a:t> </a:t>
            </a:r>
            <a:r>
              <a:rPr lang="de-DE" sz="600" dirty="0">
                <a:solidFill>
                  <a:srgbClr val="404040"/>
                </a:solidFill>
                <a:latin typeface="+mn-lt"/>
                <a:ea typeface="Arial"/>
                <a:cs typeface="Arial"/>
              </a:rPr>
              <a:t>2023; 25: 790–9.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7" name="Circle: Hollow 21">
            <a:extLst>
              <a:ext uri="{FF2B5EF4-FFF2-40B4-BE49-F238E27FC236}">
                <a16:creationId xmlns:a16="http://schemas.microsoft.com/office/drawing/2014/main" id="{5C434BA1-7651-FBDC-1DD5-9CD2B6251686}"/>
              </a:ext>
            </a:extLst>
          </p:cNvPr>
          <p:cNvSpPr/>
          <p:nvPr/>
        </p:nvSpPr>
        <p:spPr>
          <a:xfrm>
            <a:off x="3299461" y="1271654"/>
            <a:ext cx="2545079" cy="2545077"/>
          </a:xfrm>
          <a:prstGeom prst="donut">
            <a:avLst>
              <a:gd name="adj" fmla="val 12155"/>
            </a:avLst>
          </a:prstGeom>
          <a:solidFill>
            <a:srgbClr val="80E8E6">
              <a:lumMod val="60000"/>
              <a:lumOff val="40000"/>
              <a:alpha val="69804"/>
            </a:srgbClr>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48" name="TextBox 14">
            <a:extLst>
              <a:ext uri="{FF2B5EF4-FFF2-40B4-BE49-F238E27FC236}">
                <a16:creationId xmlns:a16="http://schemas.microsoft.com/office/drawing/2014/main" id="{5EC702EF-E105-EAEC-FFFF-488425E37CAE}"/>
              </a:ext>
            </a:extLst>
          </p:cNvPr>
          <p:cNvSpPr txBox="1"/>
          <p:nvPr/>
        </p:nvSpPr>
        <p:spPr>
          <a:xfrm>
            <a:off x="359569" y="4000359"/>
            <a:ext cx="8424863" cy="510778"/>
          </a:xfrm>
          <a:prstGeom prst="roundRect">
            <a:avLst/>
          </a:prstGeom>
          <a:solidFill>
            <a:schemeClr val="accent1"/>
          </a:solidFill>
        </p:spPr>
        <p:txBody>
          <a:bodyPr wrap="square">
            <a:spAutoFit/>
          </a:bodyPr>
          <a:lstStyle/>
          <a:p>
            <a:pPr lvl="0" algn="ctr" defTabSz="685800">
              <a:defRPr/>
            </a:pPr>
            <a:r>
              <a:rPr lang="de-DE" sz="1200" kern="0" dirty="0">
                <a:solidFill>
                  <a:srgbClr val="FFFFFF"/>
                </a:solidFill>
              </a:rPr>
              <a:t>Eine genaue Risikoeinschätzung geht einher mit kontinuierlichem Engagement </a:t>
            </a:r>
          </a:p>
          <a:p>
            <a:pPr lvl="0" algn="ctr" defTabSz="685800">
              <a:defRPr/>
            </a:pPr>
            <a:r>
              <a:rPr lang="de-DE" sz="1200" kern="0" dirty="0">
                <a:solidFill>
                  <a:srgbClr val="FFFFFF"/>
                </a:solidFill>
              </a:rPr>
              <a:t>für das Monitoring und die Prävention von DKA</a:t>
            </a:r>
            <a:r>
              <a:rPr kumimoji="0" lang="en-US" sz="1200" b="0" i="0" u="none" strike="noStrike" kern="0" cap="none" spc="0" normalizeH="0" baseline="30000" noProof="0" dirty="0">
                <a:ln>
                  <a:noFill/>
                </a:ln>
                <a:solidFill>
                  <a:srgbClr val="FFFFFF"/>
                </a:solidFill>
                <a:effectLst/>
                <a:uLnTx/>
                <a:uFillTx/>
              </a:rPr>
              <a:t>1</a:t>
            </a:r>
          </a:p>
        </p:txBody>
      </p:sp>
      <p:grpSp>
        <p:nvGrpSpPr>
          <p:cNvPr id="49" name="Group 56">
            <a:extLst>
              <a:ext uri="{FF2B5EF4-FFF2-40B4-BE49-F238E27FC236}">
                <a16:creationId xmlns:a16="http://schemas.microsoft.com/office/drawing/2014/main" id="{51A9AF8B-4774-E22C-E25E-F01110DDC74F}"/>
              </a:ext>
            </a:extLst>
          </p:cNvPr>
          <p:cNvGrpSpPr/>
          <p:nvPr/>
        </p:nvGrpSpPr>
        <p:grpSpPr>
          <a:xfrm>
            <a:off x="359569" y="1069999"/>
            <a:ext cx="4571856" cy="718850"/>
            <a:chOff x="479428" y="1558745"/>
            <a:chExt cx="6095807" cy="958467"/>
          </a:xfrm>
        </p:grpSpPr>
        <p:grpSp>
          <p:nvGrpSpPr>
            <p:cNvPr id="50" name="Group 51">
              <a:extLst>
                <a:ext uri="{FF2B5EF4-FFF2-40B4-BE49-F238E27FC236}">
                  <a16:creationId xmlns:a16="http://schemas.microsoft.com/office/drawing/2014/main" id="{B75FE5AA-D0ED-70F7-6578-20A12A7B33BA}"/>
                </a:ext>
              </a:extLst>
            </p:cNvPr>
            <p:cNvGrpSpPr/>
            <p:nvPr/>
          </p:nvGrpSpPr>
          <p:grpSpPr>
            <a:xfrm>
              <a:off x="5616768" y="1558745"/>
              <a:ext cx="958467" cy="958467"/>
              <a:chOff x="5616768" y="1558745"/>
              <a:chExt cx="958467" cy="958467"/>
            </a:xfrm>
          </p:grpSpPr>
          <p:sp>
            <p:nvSpPr>
              <p:cNvPr id="53" name="Oval 73">
                <a:extLst>
                  <a:ext uri="{FF2B5EF4-FFF2-40B4-BE49-F238E27FC236}">
                    <a16:creationId xmlns:a16="http://schemas.microsoft.com/office/drawing/2014/main" id="{950B3C3C-D71A-552B-0970-CF81F408A27E}"/>
                  </a:ext>
                </a:extLst>
              </p:cNvPr>
              <p:cNvSpPr/>
              <p:nvPr/>
            </p:nvSpPr>
            <p:spPr>
              <a:xfrm>
                <a:off x="5616768" y="1558745"/>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54" name="Graphic 50" descr="Exponential Graph with solid fill">
                <a:extLst>
                  <a:ext uri="{FF2B5EF4-FFF2-40B4-BE49-F238E27FC236}">
                    <a16:creationId xmlns:a16="http://schemas.microsoft.com/office/drawing/2014/main" id="{3C2CEA30-42A9-E069-B38E-ED1E266CE7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52776" y="1678559"/>
                <a:ext cx="719147" cy="719147"/>
              </a:xfrm>
              <a:prstGeom prst="rect">
                <a:avLst/>
              </a:prstGeom>
            </p:spPr>
          </p:pic>
        </p:grpSp>
        <p:cxnSp>
          <p:nvCxnSpPr>
            <p:cNvPr id="51" name="Straight Connector 67">
              <a:extLst>
                <a:ext uri="{FF2B5EF4-FFF2-40B4-BE49-F238E27FC236}">
                  <a16:creationId xmlns:a16="http://schemas.microsoft.com/office/drawing/2014/main" id="{30D99707-9532-F0A7-E249-9EB46A0716E0}"/>
                </a:ext>
              </a:extLst>
            </p:cNvPr>
            <p:cNvCxnSpPr>
              <a:cxnSpLocks/>
            </p:cNvCxnSpPr>
            <p:nvPr/>
          </p:nvCxnSpPr>
          <p:spPr>
            <a:xfrm>
              <a:off x="810412" y="1624716"/>
              <a:ext cx="4812010" cy="0"/>
            </a:xfrm>
            <a:prstGeom prst="line">
              <a:avLst/>
            </a:prstGeom>
            <a:noFill/>
            <a:ln w="9525" cap="rnd" cmpd="sng" algn="ctr">
              <a:solidFill>
                <a:srgbClr val="2F3651"/>
              </a:solidFill>
              <a:prstDash val="solid"/>
              <a:round/>
              <a:tailEnd type="oval" w="med" len="med"/>
            </a:ln>
            <a:effectLst/>
          </p:spPr>
        </p:cxnSp>
        <p:sp>
          <p:nvSpPr>
            <p:cNvPr id="52" name="TextBox 58">
              <a:extLst>
                <a:ext uri="{FF2B5EF4-FFF2-40B4-BE49-F238E27FC236}">
                  <a16:creationId xmlns:a16="http://schemas.microsoft.com/office/drawing/2014/main" id="{216AE8A1-1760-2F37-D852-F24D660ED854}"/>
                </a:ext>
              </a:extLst>
            </p:cNvPr>
            <p:cNvSpPr txBox="1"/>
            <p:nvPr/>
          </p:nvSpPr>
          <p:spPr>
            <a:xfrm>
              <a:off x="479428" y="1704825"/>
              <a:ext cx="4489261" cy="443199"/>
            </a:xfrm>
            <a:prstGeom prst="rect">
              <a:avLst/>
            </a:prstGeom>
            <a:noFill/>
          </p:spPr>
          <p:txBody>
            <a:bodyPr wrap="square" lIns="54000" tIns="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anose="00000500000000000000" pitchFamily="2" charset="0"/>
                </a:rPr>
                <a:t>Das </a:t>
              </a:r>
              <a:r>
                <a:rPr kumimoji="0" lang="en-US" sz="1200" b="1" i="0" u="none" strike="noStrike" kern="0" cap="none" spc="0" normalizeH="0" baseline="0" noProof="0" dirty="0" err="1">
                  <a:ln>
                    <a:noFill/>
                  </a:ln>
                  <a:solidFill>
                    <a:srgbClr val="030F3B"/>
                  </a:solidFill>
                  <a:effectLst/>
                  <a:uLnTx/>
                  <a:uFillTx/>
                  <a:cs typeface="Poppins" panose="00000500000000000000" pitchFamily="2" charset="0"/>
                </a:rPr>
                <a:t>Risiko</a:t>
              </a:r>
              <a:r>
                <a:rPr kumimoji="0" lang="en-US" sz="1200" b="1" i="0" u="none" strike="noStrike" kern="0" cap="none" spc="0" normalizeH="0" baseline="0" noProof="0" dirty="0">
                  <a:ln>
                    <a:noFill/>
                  </a:ln>
                  <a:solidFill>
                    <a:srgbClr val="030F3B"/>
                  </a:solidFill>
                  <a:effectLst/>
                  <a:uLnTx/>
                  <a:uFillTx/>
                  <a:cs typeface="Poppins" panose="00000500000000000000" pitchFamily="2" charset="0"/>
                </a:rPr>
                <a:t> für Progression </a:t>
              </a:r>
              <a:r>
                <a:rPr kumimoji="0" lang="en-US" sz="1200" b="0" i="0" u="none" strike="noStrike" kern="0" cap="none" spc="0" normalizeH="0" baseline="0" noProof="0" dirty="0">
                  <a:ln>
                    <a:noFill/>
                  </a:ln>
                  <a:solidFill>
                    <a:srgbClr val="030F3B"/>
                  </a:solidFill>
                  <a:effectLst/>
                  <a:uLnTx/>
                  <a:uFillTx/>
                  <a:cs typeface="Poppins" panose="00000500000000000000" pitchFamily="2" charset="0"/>
                </a:rPr>
                <a:t>zu </a:t>
              </a:r>
              <a:r>
                <a:rPr kumimoji="0" lang="en-US" sz="1200" b="0" i="0" u="none" strike="noStrike" kern="0" cap="none" spc="0" normalizeH="0" baseline="0" noProof="0" dirty="0" err="1">
                  <a:ln>
                    <a:noFill/>
                  </a:ln>
                  <a:solidFill>
                    <a:srgbClr val="030F3B"/>
                  </a:solidFill>
                  <a:effectLst/>
                  <a:uLnTx/>
                  <a:uFillTx/>
                  <a:cs typeface="Poppins" panose="00000500000000000000" pitchFamily="2" charset="0"/>
                </a:rPr>
                <a:t>klinischem</a:t>
              </a:r>
              <a:r>
                <a:rPr kumimoji="0" lang="en-US" sz="1200" b="0" i="0" u="none" strike="noStrike" kern="0" cap="none" spc="0" normalizeH="0" baseline="0" noProof="0" dirty="0">
                  <a:ln>
                    <a:noFill/>
                  </a:ln>
                  <a:solidFill>
                    <a:srgbClr val="030F3B"/>
                  </a:solidFill>
                  <a:effectLst/>
                  <a:uLnTx/>
                  <a:uFillTx/>
                  <a:cs typeface="Poppins" panose="00000500000000000000" pitchFamily="2" charset="0"/>
                </a:rPr>
                <a:t> T1D (Stadium 3) erläutern</a:t>
              </a:r>
              <a:r>
                <a:rPr kumimoji="0" lang="en-US" sz="1200" b="0" i="0" u="none" strike="noStrike" kern="0" cap="none" spc="0" normalizeH="0" baseline="30000" noProof="0" dirty="0">
                  <a:ln>
                    <a:noFill/>
                  </a:ln>
                  <a:solidFill>
                    <a:srgbClr val="030F3B"/>
                  </a:solidFill>
                  <a:effectLst/>
                  <a:uLnTx/>
                  <a:uFillTx/>
                  <a:cs typeface="Poppins" panose="00000500000000000000" pitchFamily="2" charset="0"/>
                </a:rPr>
                <a:t>1</a:t>
              </a:r>
            </a:p>
          </p:txBody>
        </p:sp>
      </p:grpSp>
      <p:grpSp>
        <p:nvGrpSpPr>
          <p:cNvPr id="55" name="Group 57">
            <a:extLst>
              <a:ext uri="{FF2B5EF4-FFF2-40B4-BE49-F238E27FC236}">
                <a16:creationId xmlns:a16="http://schemas.microsoft.com/office/drawing/2014/main" id="{6CA59CA3-827B-A6D8-090F-7E00ECC72A36}"/>
              </a:ext>
            </a:extLst>
          </p:cNvPr>
          <p:cNvGrpSpPr/>
          <p:nvPr/>
        </p:nvGrpSpPr>
        <p:grpSpPr>
          <a:xfrm>
            <a:off x="5222826" y="1724955"/>
            <a:ext cx="3561606" cy="805020"/>
            <a:chOff x="6963766" y="2432021"/>
            <a:chExt cx="4748807" cy="1073361"/>
          </a:xfrm>
        </p:grpSpPr>
        <p:grpSp>
          <p:nvGrpSpPr>
            <p:cNvPr id="56" name="Group 53">
              <a:extLst>
                <a:ext uri="{FF2B5EF4-FFF2-40B4-BE49-F238E27FC236}">
                  <a16:creationId xmlns:a16="http://schemas.microsoft.com/office/drawing/2014/main" id="{E64BAFDF-E04B-F718-94B1-2ED09EC01290}"/>
                </a:ext>
              </a:extLst>
            </p:cNvPr>
            <p:cNvGrpSpPr/>
            <p:nvPr/>
          </p:nvGrpSpPr>
          <p:grpSpPr>
            <a:xfrm>
              <a:off x="6963766" y="2432021"/>
              <a:ext cx="958467" cy="958467"/>
              <a:chOff x="6963766" y="2432021"/>
              <a:chExt cx="958467" cy="958467"/>
            </a:xfrm>
          </p:grpSpPr>
          <p:sp>
            <p:nvSpPr>
              <p:cNvPr id="59" name="Oval 73">
                <a:extLst>
                  <a:ext uri="{FF2B5EF4-FFF2-40B4-BE49-F238E27FC236}">
                    <a16:creationId xmlns:a16="http://schemas.microsoft.com/office/drawing/2014/main" id="{BCC5550D-859B-30D4-F966-820A9FCFD893}"/>
                  </a:ext>
                </a:extLst>
              </p:cNvPr>
              <p:cNvSpPr/>
              <p:nvPr/>
            </p:nvSpPr>
            <p:spPr>
              <a:xfrm>
                <a:off x="6963766" y="2432021"/>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sp>
            <p:nvSpPr>
              <p:cNvPr id="60" name="TextBox 46">
                <a:extLst>
                  <a:ext uri="{FF2B5EF4-FFF2-40B4-BE49-F238E27FC236}">
                    <a16:creationId xmlns:a16="http://schemas.microsoft.com/office/drawing/2014/main" id="{AC4ADD65-62A2-5AB0-54D5-1C3EEC31C2D4}"/>
                  </a:ext>
                </a:extLst>
              </p:cNvPr>
              <p:cNvSpPr txBox="1"/>
              <p:nvPr/>
            </p:nvSpPr>
            <p:spPr>
              <a:xfrm>
                <a:off x="7013554" y="2727904"/>
                <a:ext cx="858890" cy="369332"/>
              </a:xfrm>
              <a:prstGeom prst="rect">
                <a:avLst/>
              </a:prstGeom>
              <a:noFill/>
            </p:spPr>
            <p:txBody>
              <a:bodyPr wrap="square" lIns="0" tIns="0" rIns="0" bIns="0" rtlCol="0">
                <a:sp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2F3651"/>
                    </a:solidFill>
                    <a:effectLst/>
                    <a:uLnTx/>
                    <a:uFillTx/>
                  </a:rPr>
                  <a:t>1 in 50</a:t>
                </a:r>
              </a:p>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2F3651"/>
                    </a:solidFill>
                    <a:effectLst/>
                    <a:uLnTx/>
                    <a:uFillTx/>
                  </a:rPr>
                  <a:t>chance</a:t>
                </a:r>
              </a:p>
            </p:txBody>
          </p:sp>
        </p:grpSp>
        <p:cxnSp>
          <p:nvCxnSpPr>
            <p:cNvPr id="57" name="Straight Connector 67">
              <a:extLst>
                <a:ext uri="{FF2B5EF4-FFF2-40B4-BE49-F238E27FC236}">
                  <a16:creationId xmlns:a16="http://schemas.microsoft.com/office/drawing/2014/main" id="{95938157-5C20-DAEB-9CE3-DC3175E1663C}"/>
                </a:ext>
              </a:extLst>
            </p:cNvPr>
            <p:cNvCxnSpPr>
              <a:cxnSpLocks/>
            </p:cNvCxnSpPr>
            <p:nvPr/>
          </p:nvCxnSpPr>
          <p:spPr>
            <a:xfrm flipH="1" flipV="1">
              <a:off x="7971120" y="2532848"/>
              <a:ext cx="3489357" cy="13435"/>
            </a:xfrm>
            <a:prstGeom prst="line">
              <a:avLst/>
            </a:prstGeom>
            <a:noFill/>
            <a:ln w="9525" cap="rnd" cmpd="sng" algn="ctr">
              <a:solidFill>
                <a:srgbClr val="2F3651"/>
              </a:solidFill>
              <a:prstDash val="solid"/>
              <a:round/>
              <a:tailEnd type="oval" w="med" len="med"/>
            </a:ln>
            <a:effectLst/>
          </p:spPr>
        </p:cxnSp>
        <p:sp>
          <p:nvSpPr>
            <p:cNvPr id="58" name="TextBox 58">
              <a:extLst>
                <a:ext uri="{FF2B5EF4-FFF2-40B4-BE49-F238E27FC236}">
                  <a16:creationId xmlns:a16="http://schemas.microsoft.com/office/drawing/2014/main" id="{627517B3-6199-E728-2CBB-73EF6A322965}"/>
                </a:ext>
              </a:extLst>
            </p:cNvPr>
            <p:cNvSpPr txBox="1"/>
            <p:nvPr/>
          </p:nvSpPr>
          <p:spPr>
            <a:xfrm flipH="1">
              <a:off x="8181251" y="2546282"/>
              <a:ext cx="3531322" cy="959100"/>
            </a:xfrm>
            <a:prstGeom prst="rect">
              <a:avLst/>
            </a:prstGeom>
            <a:noFill/>
          </p:spPr>
          <p:txBody>
            <a:bodyPr wrap="square" lIns="54000" tIns="5400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Eindeutige</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Zahlenangaben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verwenden</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 und </a:t>
              </a:r>
              <a:r>
                <a:rPr kumimoji="0" lang="en-US" sz="1200" i="0" u="none" strike="noStrike" kern="0" cap="none" spc="0" normalizeH="0" baseline="0" noProof="0" dirty="0" err="1">
                  <a:ln>
                    <a:noFill/>
                  </a:ln>
                  <a:solidFill>
                    <a:srgbClr val="2F3651"/>
                  </a:solidFill>
                  <a:effectLst/>
                  <a:uLnTx/>
                  <a:uFillTx/>
                  <a:cs typeface="Poppins" panose="00000500000000000000" pitchFamily="2" charset="0"/>
                </a:rPr>
                <a:t>Vermischung</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i="0" u="none" strike="noStrike" kern="0" cap="none" spc="0" normalizeH="0" baseline="0" noProof="0" dirty="0" err="1">
                  <a:ln>
                    <a:noFill/>
                  </a:ln>
                  <a:solidFill>
                    <a:srgbClr val="2F3651"/>
                  </a:solidFill>
                  <a:effectLst/>
                  <a:uLnTx/>
                  <a:uFillTx/>
                  <a:cs typeface="Poppins" panose="00000500000000000000" pitchFamily="2" charset="0"/>
                </a:rPr>
                <a:t>numerischer</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i="0" u="none" strike="noStrike" kern="0" cap="none" spc="0" normalizeH="0" baseline="0" noProof="0" dirty="0" err="1">
                  <a:ln>
                    <a:noFill/>
                  </a:ln>
                  <a:solidFill>
                    <a:srgbClr val="2F3651"/>
                  </a:solidFill>
                  <a:effectLst/>
                  <a:uLnTx/>
                  <a:uFillTx/>
                  <a:cs typeface="Poppins" panose="00000500000000000000" pitchFamily="2" charset="0"/>
                </a:rPr>
                <a:t>Konzepte</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 vermeiden</a:t>
              </a:r>
              <a:r>
                <a:rPr kumimoji="0" lang="en-US" sz="1200" i="0" u="none" strike="noStrike" kern="0" cap="none" spc="0" normalizeH="0" baseline="30000" noProof="0" dirty="0">
                  <a:ln>
                    <a:noFill/>
                  </a:ln>
                  <a:solidFill>
                    <a:srgbClr val="2F3651"/>
                  </a:solidFill>
                  <a:effectLst/>
                  <a:uLnTx/>
                  <a:uFillTx/>
                  <a:cs typeface="Poppins" panose="00000500000000000000" pitchFamily="2" charset="0"/>
                </a:rPr>
                <a:t>2</a:t>
              </a:r>
            </a:p>
          </p:txBody>
        </p:sp>
      </p:grpSp>
      <p:grpSp>
        <p:nvGrpSpPr>
          <p:cNvPr id="61" name="Group 58">
            <a:extLst>
              <a:ext uri="{FF2B5EF4-FFF2-40B4-BE49-F238E27FC236}">
                <a16:creationId xmlns:a16="http://schemas.microsoft.com/office/drawing/2014/main" id="{ED992952-0EF6-26DA-809A-C0EE929432D4}"/>
              </a:ext>
            </a:extLst>
          </p:cNvPr>
          <p:cNvGrpSpPr/>
          <p:nvPr/>
        </p:nvGrpSpPr>
        <p:grpSpPr>
          <a:xfrm>
            <a:off x="5125691" y="2811054"/>
            <a:ext cx="3432017" cy="718850"/>
            <a:chOff x="6834253" y="3880151"/>
            <a:chExt cx="4576021" cy="958467"/>
          </a:xfrm>
        </p:grpSpPr>
        <p:grpSp>
          <p:nvGrpSpPr>
            <p:cNvPr id="62" name="Group 54">
              <a:extLst>
                <a:ext uri="{FF2B5EF4-FFF2-40B4-BE49-F238E27FC236}">
                  <a16:creationId xmlns:a16="http://schemas.microsoft.com/office/drawing/2014/main" id="{B3A40F9C-9AF9-A9AB-7900-0A026264016F}"/>
                </a:ext>
              </a:extLst>
            </p:cNvPr>
            <p:cNvGrpSpPr/>
            <p:nvPr/>
          </p:nvGrpSpPr>
          <p:grpSpPr>
            <a:xfrm>
              <a:off x="6834253" y="3880151"/>
              <a:ext cx="958467" cy="958467"/>
              <a:chOff x="6834253" y="3880151"/>
              <a:chExt cx="958467" cy="958467"/>
            </a:xfrm>
          </p:grpSpPr>
          <p:sp>
            <p:nvSpPr>
              <p:cNvPr id="449" name="Oval 73">
                <a:extLst>
                  <a:ext uri="{FF2B5EF4-FFF2-40B4-BE49-F238E27FC236}">
                    <a16:creationId xmlns:a16="http://schemas.microsoft.com/office/drawing/2014/main" id="{01D860DA-6754-32EB-609D-116AB710088A}"/>
                  </a:ext>
                </a:extLst>
              </p:cNvPr>
              <p:cNvSpPr/>
              <p:nvPr/>
            </p:nvSpPr>
            <p:spPr>
              <a:xfrm>
                <a:off x="6834253" y="3880151"/>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450" name="Graphic 41" descr="Link outline">
                <a:extLst>
                  <a:ext uri="{FF2B5EF4-FFF2-40B4-BE49-F238E27FC236}">
                    <a16:creationId xmlns:a16="http://schemas.microsoft.com/office/drawing/2014/main" id="{0C1BA0FC-C959-E33C-48EF-C51F1D1652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53486" y="3999384"/>
                <a:ext cx="720000" cy="720000"/>
              </a:xfrm>
              <a:prstGeom prst="rect">
                <a:avLst/>
              </a:prstGeom>
            </p:spPr>
          </p:pic>
        </p:grpSp>
        <p:cxnSp>
          <p:nvCxnSpPr>
            <p:cNvPr id="63" name="Straight Connector 67">
              <a:extLst>
                <a:ext uri="{FF2B5EF4-FFF2-40B4-BE49-F238E27FC236}">
                  <a16:creationId xmlns:a16="http://schemas.microsoft.com/office/drawing/2014/main" id="{D6210197-A1AC-55F4-B234-10EEF646214C}"/>
                </a:ext>
              </a:extLst>
            </p:cNvPr>
            <p:cNvCxnSpPr>
              <a:cxnSpLocks/>
            </p:cNvCxnSpPr>
            <p:nvPr/>
          </p:nvCxnSpPr>
          <p:spPr>
            <a:xfrm flipH="1">
              <a:off x="7894435" y="4055778"/>
              <a:ext cx="3515839" cy="0"/>
            </a:xfrm>
            <a:prstGeom prst="line">
              <a:avLst/>
            </a:prstGeom>
            <a:noFill/>
            <a:ln w="9525" cap="rnd" cmpd="sng" algn="ctr">
              <a:solidFill>
                <a:srgbClr val="2F3651"/>
              </a:solidFill>
              <a:prstDash val="solid"/>
              <a:round/>
              <a:tailEnd type="oval" w="med" len="med"/>
            </a:ln>
            <a:effectLst/>
          </p:spPr>
        </p:cxnSp>
        <p:sp>
          <p:nvSpPr>
            <p:cNvPr id="448" name="TextBox 58">
              <a:extLst>
                <a:ext uri="{FF2B5EF4-FFF2-40B4-BE49-F238E27FC236}">
                  <a16:creationId xmlns:a16="http://schemas.microsoft.com/office/drawing/2014/main" id="{9069E007-1CF1-4E4B-B88F-3BCE4CD909D2}"/>
                </a:ext>
              </a:extLst>
            </p:cNvPr>
            <p:cNvSpPr txBox="1"/>
            <p:nvPr/>
          </p:nvSpPr>
          <p:spPr>
            <a:xfrm flipH="1">
              <a:off x="8181250" y="4069212"/>
              <a:ext cx="3112522" cy="737501"/>
            </a:xfrm>
            <a:prstGeom prst="rect">
              <a:avLst/>
            </a:prstGeom>
            <a:noFill/>
          </p:spPr>
          <p:txBody>
            <a:bodyPr wrap="square" lIns="54000" tIns="5400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Informationen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mit</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umsetzbaren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Maßnahmen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verknüpfen</a:t>
              </a:r>
              <a:r>
                <a:rPr kumimoji="0" lang="en-US" sz="1200" b="0" i="0" u="none" strike="noStrike" kern="0" cap="none" spc="0" normalizeH="0" baseline="30000" noProof="0" dirty="0">
                  <a:ln>
                    <a:noFill/>
                  </a:ln>
                  <a:solidFill>
                    <a:srgbClr val="2F3651"/>
                  </a:solidFill>
                  <a:effectLst/>
                  <a:uLnTx/>
                  <a:uFillTx/>
                  <a:cs typeface="Poppins" panose="00000500000000000000" pitchFamily="2" charset="0"/>
                </a:rPr>
                <a:t>1</a:t>
              </a:r>
            </a:p>
          </p:txBody>
        </p:sp>
      </p:grpSp>
      <p:grpSp>
        <p:nvGrpSpPr>
          <p:cNvPr id="451" name="Group 59">
            <a:extLst>
              <a:ext uri="{FF2B5EF4-FFF2-40B4-BE49-F238E27FC236}">
                <a16:creationId xmlns:a16="http://schemas.microsoft.com/office/drawing/2014/main" id="{6C22E06B-0D46-F586-FC0A-162B433127E7}"/>
              </a:ext>
            </a:extLst>
          </p:cNvPr>
          <p:cNvGrpSpPr/>
          <p:nvPr/>
        </p:nvGrpSpPr>
        <p:grpSpPr>
          <a:xfrm>
            <a:off x="309028" y="2811054"/>
            <a:ext cx="3709284" cy="718850"/>
            <a:chOff x="412039" y="3880151"/>
            <a:chExt cx="4945710" cy="958467"/>
          </a:xfrm>
        </p:grpSpPr>
        <p:grpSp>
          <p:nvGrpSpPr>
            <p:cNvPr id="452" name="Group 55">
              <a:extLst>
                <a:ext uri="{FF2B5EF4-FFF2-40B4-BE49-F238E27FC236}">
                  <a16:creationId xmlns:a16="http://schemas.microsoft.com/office/drawing/2014/main" id="{97EDED49-68DF-4873-3012-428E226CEF23}"/>
                </a:ext>
              </a:extLst>
            </p:cNvPr>
            <p:cNvGrpSpPr/>
            <p:nvPr/>
          </p:nvGrpSpPr>
          <p:grpSpPr>
            <a:xfrm>
              <a:off x="4399282" y="3880151"/>
              <a:ext cx="958467" cy="958467"/>
              <a:chOff x="4399282" y="3880151"/>
              <a:chExt cx="958467" cy="958467"/>
            </a:xfrm>
          </p:grpSpPr>
          <p:sp>
            <p:nvSpPr>
              <p:cNvPr id="456" name="Oval 73">
                <a:extLst>
                  <a:ext uri="{FF2B5EF4-FFF2-40B4-BE49-F238E27FC236}">
                    <a16:creationId xmlns:a16="http://schemas.microsoft.com/office/drawing/2014/main" id="{D1AD7C4A-054B-5F40-065E-06750513952D}"/>
                  </a:ext>
                </a:extLst>
              </p:cNvPr>
              <p:cNvSpPr/>
              <p:nvPr/>
            </p:nvSpPr>
            <p:spPr>
              <a:xfrm>
                <a:off x="4399282" y="3880151"/>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457" name="Graphic 25" descr="User network outline">
                <a:extLst>
                  <a:ext uri="{FF2B5EF4-FFF2-40B4-BE49-F238E27FC236}">
                    <a16:creationId xmlns:a16="http://schemas.microsoft.com/office/drawing/2014/main" id="{2323EB4C-3A78-CF1E-1DBC-34A6D0F2E13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21281" y="3983462"/>
                <a:ext cx="735922" cy="735922"/>
              </a:xfrm>
              <a:prstGeom prst="rect">
                <a:avLst/>
              </a:prstGeom>
            </p:spPr>
          </p:pic>
        </p:grpSp>
        <p:cxnSp>
          <p:nvCxnSpPr>
            <p:cNvPr id="454" name="Straight Connector 67">
              <a:extLst>
                <a:ext uri="{FF2B5EF4-FFF2-40B4-BE49-F238E27FC236}">
                  <a16:creationId xmlns:a16="http://schemas.microsoft.com/office/drawing/2014/main" id="{D01F1FCF-F3C5-56D0-F6D2-639593F0BFF0}"/>
                </a:ext>
              </a:extLst>
            </p:cNvPr>
            <p:cNvCxnSpPr>
              <a:cxnSpLocks/>
            </p:cNvCxnSpPr>
            <p:nvPr/>
          </p:nvCxnSpPr>
          <p:spPr>
            <a:xfrm>
              <a:off x="810411" y="4055778"/>
              <a:ext cx="3485559" cy="0"/>
            </a:xfrm>
            <a:prstGeom prst="line">
              <a:avLst/>
            </a:prstGeom>
            <a:noFill/>
            <a:ln w="9525" cap="rnd" cmpd="sng" algn="ctr">
              <a:solidFill>
                <a:srgbClr val="2F3651"/>
              </a:solidFill>
              <a:prstDash val="solid"/>
              <a:round/>
              <a:tailEnd type="oval" w="med" len="med"/>
            </a:ln>
            <a:effectLst/>
          </p:spPr>
        </p:cxnSp>
        <p:sp>
          <p:nvSpPr>
            <p:cNvPr id="455" name="TextBox 58">
              <a:extLst>
                <a:ext uri="{FF2B5EF4-FFF2-40B4-BE49-F238E27FC236}">
                  <a16:creationId xmlns:a16="http://schemas.microsoft.com/office/drawing/2014/main" id="{C16C38EC-417A-7C8B-1ABF-40CB6BAF7623}"/>
                </a:ext>
              </a:extLst>
            </p:cNvPr>
            <p:cNvSpPr txBox="1"/>
            <p:nvPr/>
          </p:nvSpPr>
          <p:spPr>
            <a:xfrm flipH="1">
              <a:off x="412039" y="4069212"/>
              <a:ext cx="3571599" cy="737500"/>
            </a:xfrm>
            <a:prstGeom prst="rect">
              <a:avLst/>
            </a:prstGeom>
            <a:noFill/>
          </p:spPr>
          <p:txBody>
            <a:bodyPr wrap="square" lIns="54000" tIns="5400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Verschiedene</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Kommunikationsmethoden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nutzen</a:t>
              </a:r>
              <a:r>
                <a:rPr kumimoji="0" lang="en-US" sz="1200" b="0" i="0" u="none" strike="noStrike" kern="0" cap="none" spc="0" normalizeH="0" baseline="30000" noProof="0" dirty="0">
                  <a:ln>
                    <a:noFill/>
                  </a:ln>
                  <a:solidFill>
                    <a:srgbClr val="2F3651"/>
                  </a:solidFill>
                  <a:effectLst/>
                  <a:uLnTx/>
                  <a:uFillTx/>
                  <a:cs typeface="Poppins" panose="00000500000000000000" pitchFamily="2" charset="0"/>
                </a:rPr>
                <a:t>1,2</a:t>
              </a:r>
            </a:p>
          </p:txBody>
        </p:sp>
      </p:grpSp>
      <p:grpSp>
        <p:nvGrpSpPr>
          <p:cNvPr id="458" name="Group 60">
            <a:extLst>
              <a:ext uri="{FF2B5EF4-FFF2-40B4-BE49-F238E27FC236}">
                <a16:creationId xmlns:a16="http://schemas.microsoft.com/office/drawing/2014/main" id="{6AA825A0-05EA-D9C8-4687-406416B90369}"/>
              </a:ext>
            </a:extLst>
          </p:cNvPr>
          <p:cNvGrpSpPr/>
          <p:nvPr/>
        </p:nvGrpSpPr>
        <p:grpSpPr>
          <a:xfrm>
            <a:off x="309029" y="1724956"/>
            <a:ext cx="3631799" cy="718850"/>
            <a:chOff x="412037" y="2432021"/>
            <a:chExt cx="4842400" cy="958467"/>
          </a:xfrm>
        </p:grpSpPr>
        <p:grpSp>
          <p:nvGrpSpPr>
            <p:cNvPr id="459" name="Group 52">
              <a:extLst>
                <a:ext uri="{FF2B5EF4-FFF2-40B4-BE49-F238E27FC236}">
                  <a16:creationId xmlns:a16="http://schemas.microsoft.com/office/drawing/2014/main" id="{00CD0A57-A2F0-395D-1AAE-B1405A17D557}"/>
                </a:ext>
              </a:extLst>
            </p:cNvPr>
            <p:cNvGrpSpPr/>
            <p:nvPr/>
          </p:nvGrpSpPr>
          <p:grpSpPr>
            <a:xfrm>
              <a:off x="4295970" y="2432021"/>
              <a:ext cx="958467" cy="958467"/>
              <a:chOff x="4295970" y="2432021"/>
              <a:chExt cx="958467" cy="958467"/>
            </a:xfrm>
          </p:grpSpPr>
          <p:sp>
            <p:nvSpPr>
              <p:cNvPr id="462" name="Oval 73">
                <a:extLst>
                  <a:ext uri="{FF2B5EF4-FFF2-40B4-BE49-F238E27FC236}">
                    <a16:creationId xmlns:a16="http://schemas.microsoft.com/office/drawing/2014/main" id="{3C3F3303-39CC-B955-DDE3-09FD72BD4667}"/>
                  </a:ext>
                </a:extLst>
              </p:cNvPr>
              <p:cNvSpPr/>
              <p:nvPr/>
            </p:nvSpPr>
            <p:spPr>
              <a:xfrm>
                <a:off x="4295970" y="2432021"/>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463" name="Graphic 48" descr="Checkbox Checked outline">
                <a:extLst>
                  <a:ext uri="{FF2B5EF4-FFF2-40B4-BE49-F238E27FC236}">
                    <a16:creationId xmlns:a16="http://schemas.microsoft.com/office/drawing/2014/main" id="{CA408828-9F10-4BBB-A15C-8A98815030E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368682" y="2499776"/>
                <a:ext cx="802852" cy="801003"/>
              </a:xfrm>
              <a:prstGeom prst="rect">
                <a:avLst/>
              </a:prstGeom>
            </p:spPr>
          </p:pic>
        </p:grpSp>
        <p:sp>
          <p:nvSpPr>
            <p:cNvPr id="460" name="TextBox 58">
              <a:extLst>
                <a:ext uri="{FF2B5EF4-FFF2-40B4-BE49-F238E27FC236}">
                  <a16:creationId xmlns:a16="http://schemas.microsoft.com/office/drawing/2014/main" id="{6E7A9B9D-4EB3-5749-48E1-165F636FBC92}"/>
                </a:ext>
              </a:extLst>
            </p:cNvPr>
            <p:cNvSpPr txBox="1"/>
            <p:nvPr/>
          </p:nvSpPr>
          <p:spPr>
            <a:xfrm flipH="1">
              <a:off x="412037" y="2546282"/>
              <a:ext cx="3515977" cy="737500"/>
            </a:xfrm>
            <a:prstGeom prst="rect">
              <a:avLst/>
            </a:prstGeom>
            <a:noFill/>
          </p:spPr>
          <p:txBody>
            <a:bodyPr wrap="square" lIns="54000" tIns="5400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Klare,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einheitliche</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Botschaften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verwenden</a:t>
              </a:r>
              <a:endParaRPr kumimoji="0" lang="en-US" sz="1200" b="1" i="0" u="none" strike="noStrike" kern="0" cap="none" spc="0" normalizeH="0" baseline="0" noProof="0" dirty="0">
                <a:ln>
                  <a:noFill/>
                </a:ln>
                <a:solidFill>
                  <a:srgbClr val="2F3651"/>
                </a:solidFill>
                <a:effectLst/>
                <a:uLnTx/>
                <a:uFillTx/>
                <a:cs typeface="Poppins" panose="00000500000000000000" pitchFamily="2" charset="0"/>
              </a:endParaRPr>
            </a:p>
            <a:p>
              <a:pPr marL="0" marR="0" lvl="0" indent="0" algn="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in </a:t>
              </a:r>
              <a:r>
                <a:rPr kumimoji="0" lang="en-US" sz="1200" i="0" u="none" strike="noStrike" kern="0" cap="none" spc="0" normalizeH="0" baseline="0" noProof="0" dirty="0" err="1">
                  <a:ln>
                    <a:noFill/>
                  </a:ln>
                  <a:solidFill>
                    <a:srgbClr val="2F3651"/>
                  </a:solidFill>
                  <a:effectLst/>
                  <a:uLnTx/>
                  <a:uFillTx/>
                  <a:cs typeface="Poppins" panose="00000500000000000000" pitchFamily="2" charset="0"/>
                </a:rPr>
                <a:t>allen</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 Bereichen</a:t>
              </a:r>
              <a:r>
                <a:rPr kumimoji="0" lang="en-US" sz="1200" b="0" i="0" u="none" strike="noStrike" kern="0" cap="none" spc="0" normalizeH="0" baseline="30000" noProof="0" dirty="0">
                  <a:ln>
                    <a:noFill/>
                  </a:ln>
                  <a:solidFill>
                    <a:srgbClr val="2F3651"/>
                  </a:solidFill>
                  <a:effectLst/>
                  <a:uLnTx/>
                  <a:uFillTx/>
                  <a:cs typeface="Poppins" panose="00000500000000000000" pitchFamily="2" charset="0"/>
                </a:rPr>
                <a:t>1,2</a:t>
              </a:r>
            </a:p>
          </p:txBody>
        </p:sp>
        <p:cxnSp>
          <p:nvCxnSpPr>
            <p:cNvPr id="461" name="Straight Connector 67">
              <a:extLst>
                <a:ext uri="{FF2B5EF4-FFF2-40B4-BE49-F238E27FC236}">
                  <a16:creationId xmlns:a16="http://schemas.microsoft.com/office/drawing/2014/main" id="{9CEE58DB-2008-9183-546A-DA8067CC27BF}"/>
                </a:ext>
              </a:extLst>
            </p:cNvPr>
            <p:cNvCxnSpPr>
              <a:cxnSpLocks/>
            </p:cNvCxnSpPr>
            <p:nvPr/>
          </p:nvCxnSpPr>
          <p:spPr>
            <a:xfrm>
              <a:off x="1115949" y="2532848"/>
              <a:ext cx="3112522" cy="0"/>
            </a:xfrm>
            <a:prstGeom prst="line">
              <a:avLst/>
            </a:prstGeom>
            <a:noFill/>
            <a:ln w="9525" cap="rnd" cmpd="sng" algn="ctr">
              <a:solidFill>
                <a:srgbClr val="2F3651"/>
              </a:solidFill>
              <a:prstDash val="solid"/>
              <a:round/>
              <a:tailEnd type="oval" w="med" len="med"/>
            </a:ln>
            <a:effectLst/>
          </p:spPr>
        </p:cxnSp>
      </p:grpSp>
    </p:spTree>
    <p:extLst>
      <p:ext uri="{BB962C8B-B14F-4D97-AF65-F5344CB8AC3E}">
        <p14:creationId xmlns:p14="http://schemas.microsoft.com/office/powerpoint/2010/main" val="2273303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1000"/>
                                        <p:tgtEl>
                                          <p:spTgt spid="61"/>
                                        </p:tgtEl>
                                      </p:cBhvr>
                                    </p:animEffect>
                                    <p:anim calcmode="lin" valueType="num">
                                      <p:cBhvr>
                                        <p:cTn id="15" dur="1000" fill="hold"/>
                                        <p:tgtEl>
                                          <p:spTgt spid="61"/>
                                        </p:tgtEl>
                                        <p:attrNameLst>
                                          <p:attrName>ppt_x</p:attrName>
                                        </p:attrNameLst>
                                      </p:cBhvr>
                                      <p:tavLst>
                                        <p:tav tm="0">
                                          <p:val>
                                            <p:strVal val="#ppt_x"/>
                                          </p:val>
                                        </p:tav>
                                        <p:tav tm="100000">
                                          <p:val>
                                            <p:strVal val="#ppt_x"/>
                                          </p:val>
                                        </p:tav>
                                      </p:tavLst>
                                    </p:anim>
                                    <p:anim calcmode="lin" valueType="num">
                                      <p:cBhvr>
                                        <p:cTn id="1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51"/>
                                        </p:tgtEl>
                                        <p:attrNameLst>
                                          <p:attrName>style.visibility</p:attrName>
                                        </p:attrNameLst>
                                      </p:cBhvr>
                                      <p:to>
                                        <p:strVal val="visible"/>
                                      </p:to>
                                    </p:set>
                                    <p:animEffect transition="in" filter="fade">
                                      <p:cBhvr>
                                        <p:cTn id="21" dur="1000"/>
                                        <p:tgtEl>
                                          <p:spTgt spid="451"/>
                                        </p:tgtEl>
                                      </p:cBhvr>
                                    </p:animEffect>
                                    <p:anim calcmode="lin" valueType="num">
                                      <p:cBhvr>
                                        <p:cTn id="22" dur="1000" fill="hold"/>
                                        <p:tgtEl>
                                          <p:spTgt spid="451"/>
                                        </p:tgtEl>
                                        <p:attrNameLst>
                                          <p:attrName>ppt_x</p:attrName>
                                        </p:attrNameLst>
                                      </p:cBhvr>
                                      <p:tavLst>
                                        <p:tav tm="0">
                                          <p:val>
                                            <p:strVal val="#ppt_x"/>
                                          </p:val>
                                        </p:tav>
                                        <p:tav tm="100000">
                                          <p:val>
                                            <p:strVal val="#ppt_x"/>
                                          </p:val>
                                        </p:tav>
                                      </p:tavLst>
                                    </p:anim>
                                    <p:anim calcmode="lin" valueType="num">
                                      <p:cBhvr>
                                        <p:cTn id="23" dur="1000" fill="hold"/>
                                        <p:tgtEl>
                                          <p:spTgt spid="45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58"/>
                                        </p:tgtEl>
                                        <p:attrNameLst>
                                          <p:attrName>style.visibility</p:attrName>
                                        </p:attrNameLst>
                                      </p:cBhvr>
                                      <p:to>
                                        <p:strVal val="visible"/>
                                      </p:to>
                                    </p:set>
                                    <p:animEffect transition="in" filter="fade">
                                      <p:cBhvr>
                                        <p:cTn id="28" dur="1000"/>
                                        <p:tgtEl>
                                          <p:spTgt spid="458"/>
                                        </p:tgtEl>
                                      </p:cBhvr>
                                    </p:animEffect>
                                    <p:anim calcmode="lin" valueType="num">
                                      <p:cBhvr>
                                        <p:cTn id="29" dur="1000" fill="hold"/>
                                        <p:tgtEl>
                                          <p:spTgt spid="458"/>
                                        </p:tgtEl>
                                        <p:attrNameLst>
                                          <p:attrName>ppt_x</p:attrName>
                                        </p:attrNameLst>
                                      </p:cBhvr>
                                      <p:tavLst>
                                        <p:tav tm="0">
                                          <p:val>
                                            <p:strVal val="#ppt_x"/>
                                          </p:val>
                                        </p:tav>
                                        <p:tav tm="100000">
                                          <p:val>
                                            <p:strVal val="#ppt_x"/>
                                          </p:val>
                                        </p:tav>
                                      </p:tavLst>
                                    </p:anim>
                                    <p:anim calcmode="lin" valueType="num">
                                      <p:cBhvr>
                                        <p:cTn id="30" dur="1000" fill="hold"/>
                                        <p:tgtEl>
                                          <p:spTgt spid="458"/>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1000" fill="hold"/>
                                        <p:tgtEl>
                                          <p:spTgt spid="48"/>
                                        </p:tgtEl>
                                        <p:attrNameLst>
                                          <p:attrName>ppt_w</p:attrName>
                                        </p:attrNameLst>
                                      </p:cBhvr>
                                      <p:tavLst>
                                        <p:tav tm="0">
                                          <p:val>
                                            <p:fltVal val="0"/>
                                          </p:val>
                                        </p:tav>
                                        <p:tav tm="100000">
                                          <p:val>
                                            <p:strVal val="#ppt_w"/>
                                          </p:val>
                                        </p:tav>
                                      </p:tavLst>
                                    </p:anim>
                                    <p:anim calcmode="lin" valueType="num">
                                      <p:cBhvr>
                                        <p:cTn id="35" dur="1000" fill="hold"/>
                                        <p:tgtEl>
                                          <p:spTgt spid="48"/>
                                        </p:tgtEl>
                                        <p:attrNameLst>
                                          <p:attrName>ppt_h</p:attrName>
                                        </p:attrNameLst>
                                      </p:cBhvr>
                                      <p:tavLst>
                                        <p:tav tm="0">
                                          <p:val>
                                            <p:fltVal val="0"/>
                                          </p:val>
                                        </p:tav>
                                        <p:tav tm="100000">
                                          <p:val>
                                            <p:strVal val="#ppt_h"/>
                                          </p:val>
                                        </p:tav>
                                      </p:tavLst>
                                    </p:anim>
                                    <p:animEffect transition="in" filter="fade">
                                      <p:cBhvr>
                                        <p:cTn id="36"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CEA266-CAB4-26D8-DCBE-10FBF659A0E1}"/>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7D438283-FC68-5DE5-13E9-3411E1D2D5FD}"/>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Es ist wichtig, Menschen mit T1D im Frühstadium über das Progressionsrisiko der Erkrankung aufzuklären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D8B3D013-FC13-7C8A-65A6-2F0B8911508B}"/>
              </a:ext>
            </a:extLst>
          </p:cNvPr>
          <p:cNvSpPr txBox="1">
            <a:spLocks/>
          </p:cNvSpPr>
          <p:nvPr/>
        </p:nvSpPr>
        <p:spPr>
          <a:xfrm>
            <a:off x="415922" y="4770634"/>
            <a:ext cx="8353428"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DKA: Diabetische Ketoazidose;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i="0" u="none" strike="noStrike" kern="1200" cap="none" spc="0" normalizeH="0" baseline="0" noProof="0" dirty="0">
                <a:ln>
                  <a:noFill/>
                </a:ln>
                <a:solidFill>
                  <a:srgbClr val="404040"/>
                </a:solidFill>
                <a:effectLst/>
                <a:uLnTx/>
                <a:uFillTx/>
                <a:latin typeface="+mn-lt"/>
                <a:ea typeface="Arial"/>
                <a:cs typeface="Arial"/>
              </a:rPr>
              <a:t>Phillip M </a:t>
            </a:r>
            <a:r>
              <a:rPr kumimoji="0" lang="de-DE" sz="60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i="0" u="none" strike="noStrike" kern="1200" cap="none" spc="0" normalizeH="0" baseline="0" noProof="0" dirty="0">
                <a:ln>
                  <a:noFill/>
                </a:ln>
                <a:solidFill>
                  <a:srgbClr val="404040"/>
                </a:solidFill>
                <a:effectLst/>
                <a:uLnTx/>
                <a:uFillTx/>
                <a:latin typeface="+mn-lt"/>
                <a:ea typeface="Arial"/>
                <a:cs typeface="Arial"/>
              </a:rPr>
              <a:t>2024; 47: 1276–98. </a:t>
            </a:r>
            <a:r>
              <a:rPr kumimoji="0" lang="de" sz="600" b="1" i="0" u="none" strike="noStrike" kern="1200" cap="none" spc="0" normalizeH="0" baseline="0" noProof="0" dirty="0">
                <a:ln>
                  <a:noFill/>
                </a:ln>
                <a:solidFill>
                  <a:srgbClr val="404040"/>
                </a:solidFill>
                <a:effectLst/>
                <a:uLnTx/>
                <a:uFillTx/>
                <a:latin typeface="+mn-lt"/>
                <a:ea typeface="Arial"/>
                <a:cs typeface="Arial"/>
              </a:rPr>
              <a:t>2.</a:t>
            </a:r>
            <a:r>
              <a:rPr kumimoji="0" lang="de" sz="600" b="0" i="0" u="none" strike="noStrike" kern="1200" cap="none" spc="0" normalizeH="0" baseline="0" noProof="0" dirty="0">
                <a:ln>
                  <a:noFill/>
                </a:ln>
                <a:solidFill>
                  <a:srgbClr val="404040"/>
                </a:solidFill>
                <a:effectLst/>
                <a:uLnTx/>
                <a:uFillTx/>
                <a:latin typeface="+mn-lt"/>
                <a:ea typeface="Arial"/>
                <a:cs typeface="Arial"/>
              </a:rPr>
              <a:t> </a:t>
            </a:r>
            <a:r>
              <a:rPr lang="de-DE" sz="600" dirty="0">
                <a:solidFill>
                  <a:srgbClr val="404040"/>
                </a:solidFill>
                <a:latin typeface="+mn-lt"/>
                <a:ea typeface="Arial"/>
                <a:cs typeface="Arial"/>
              </a:rPr>
              <a:t>Simmons KMW </a:t>
            </a:r>
            <a:r>
              <a:rPr lang="de-DE" sz="600" i="1" dirty="0">
                <a:solidFill>
                  <a:srgbClr val="404040"/>
                </a:solidFill>
                <a:latin typeface="+mn-lt"/>
                <a:ea typeface="Arial"/>
                <a:cs typeface="Arial"/>
              </a:rPr>
              <a:t>et al. Diabetes </a:t>
            </a:r>
            <a:r>
              <a:rPr lang="de-DE" sz="600" i="1" dirty="0" err="1">
                <a:solidFill>
                  <a:srgbClr val="404040"/>
                </a:solidFill>
                <a:latin typeface="+mn-lt"/>
                <a:ea typeface="Arial"/>
                <a:cs typeface="Arial"/>
              </a:rPr>
              <a:t>Technol</a:t>
            </a:r>
            <a:r>
              <a:rPr lang="de-DE" sz="600" i="1" dirty="0">
                <a:solidFill>
                  <a:srgbClr val="404040"/>
                </a:solidFill>
                <a:latin typeface="+mn-lt"/>
                <a:ea typeface="Arial"/>
                <a:cs typeface="Arial"/>
              </a:rPr>
              <a:t> </a:t>
            </a:r>
            <a:r>
              <a:rPr lang="de-DE" sz="600" i="1" dirty="0" err="1">
                <a:solidFill>
                  <a:srgbClr val="404040"/>
                </a:solidFill>
                <a:latin typeface="+mn-lt"/>
                <a:ea typeface="Arial"/>
                <a:cs typeface="Arial"/>
              </a:rPr>
              <a:t>Ther</a:t>
            </a:r>
            <a:r>
              <a:rPr lang="de-DE" sz="600" i="1" dirty="0">
                <a:solidFill>
                  <a:srgbClr val="404040"/>
                </a:solidFill>
                <a:latin typeface="+mn-lt"/>
                <a:ea typeface="Arial"/>
                <a:cs typeface="Arial"/>
              </a:rPr>
              <a:t> </a:t>
            </a:r>
            <a:r>
              <a:rPr lang="de-DE" sz="600" dirty="0">
                <a:solidFill>
                  <a:srgbClr val="404040"/>
                </a:solidFill>
                <a:latin typeface="+mn-lt"/>
                <a:ea typeface="Arial"/>
                <a:cs typeface="Arial"/>
              </a:rPr>
              <a:t>2023; 25: 790–9. </a:t>
            </a:r>
            <a:r>
              <a:rPr lang="de-DE" sz="600" b="1" dirty="0">
                <a:solidFill>
                  <a:srgbClr val="404040"/>
                </a:solidFill>
                <a:latin typeface="+mn-lt"/>
                <a:ea typeface="Arial"/>
                <a:cs typeface="Arial"/>
              </a:rPr>
              <a:t>3.</a:t>
            </a:r>
            <a:r>
              <a:rPr lang="de-DE" sz="600" dirty="0">
                <a:solidFill>
                  <a:srgbClr val="404040"/>
                </a:solidFill>
                <a:latin typeface="+mn-lt"/>
                <a:ea typeface="Arial"/>
                <a:cs typeface="Arial"/>
              </a:rPr>
              <a:t> </a:t>
            </a:r>
            <a:r>
              <a:rPr lang="fr-FR" sz="600" dirty="0">
                <a:solidFill>
                  <a:srgbClr val="404040"/>
                </a:solidFill>
                <a:latin typeface="+mn-lt"/>
                <a:ea typeface="Arial"/>
                <a:cs typeface="Arial"/>
              </a:rPr>
              <a:t>Insel RA </a:t>
            </a:r>
            <a:r>
              <a:rPr lang="fr-FR" sz="600" i="1" dirty="0">
                <a:solidFill>
                  <a:srgbClr val="404040"/>
                </a:solidFill>
                <a:latin typeface="+mn-lt"/>
                <a:ea typeface="Arial"/>
                <a:cs typeface="Arial"/>
              </a:rPr>
              <a:t>et al. Diabetes Care </a:t>
            </a:r>
            <a:r>
              <a:rPr lang="fr-FR" sz="600" dirty="0">
                <a:solidFill>
                  <a:srgbClr val="404040"/>
                </a:solidFill>
                <a:latin typeface="+mn-lt"/>
                <a:ea typeface="Arial"/>
                <a:cs typeface="Arial"/>
              </a:rPr>
              <a:t>2015; 38: 1964</a:t>
            </a:r>
            <a:r>
              <a:rPr lang="de-DE" sz="600" dirty="0">
                <a:solidFill>
                  <a:srgbClr val="404040"/>
                </a:solidFill>
                <a:ea typeface="Arial"/>
                <a:cs typeface="Arial"/>
              </a:rPr>
              <a:t>–</a:t>
            </a:r>
            <a:r>
              <a:rPr lang="fr-FR" sz="600" dirty="0">
                <a:solidFill>
                  <a:srgbClr val="404040"/>
                </a:solidFill>
                <a:latin typeface="+mn-lt"/>
                <a:ea typeface="Arial"/>
                <a:cs typeface="Arial"/>
              </a:rPr>
              <a:t>74.</a:t>
            </a:r>
            <a:r>
              <a:rPr lang="de-DE" sz="600" dirty="0">
                <a:solidFill>
                  <a:srgbClr val="404040"/>
                </a:solidFill>
                <a:latin typeface="+mn-lt"/>
                <a:ea typeface="Arial"/>
                <a:cs typeface="Arial"/>
              </a:rPr>
              <a:t>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47" name="Circle: Hollow 21">
            <a:extLst>
              <a:ext uri="{FF2B5EF4-FFF2-40B4-BE49-F238E27FC236}">
                <a16:creationId xmlns:a16="http://schemas.microsoft.com/office/drawing/2014/main" id="{27BFE43D-3FB8-1C1D-6497-E4D521239EA2}"/>
              </a:ext>
            </a:extLst>
          </p:cNvPr>
          <p:cNvSpPr/>
          <p:nvPr/>
        </p:nvSpPr>
        <p:spPr>
          <a:xfrm>
            <a:off x="3299461" y="1271654"/>
            <a:ext cx="2545079" cy="2545077"/>
          </a:xfrm>
          <a:prstGeom prst="donut">
            <a:avLst>
              <a:gd name="adj" fmla="val 12155"/>
            </a:avLst>
          </a:prstGeom>
          <a:solidFill>
            <a:srgbClr val="80E8E6">
              <a:lumMod val="60000"/>
              <a:lumOff val="40000"/>
              <a:alpha val="69804"/>
            </a:srgbClr>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grpSp>
        <p:nvGrpSpPr>
          <p:cNvPr id="49" name="Group 56">
            <a:extLst>
              <a:ext uri="{FF2B5EF4-FFF2-40B4-BE49-F238E27FC236}">
                <a16:creationId xmlns:a16="http://schemas.microsoft.com/office/drawing/2014/main" id="{D2FFA2C9-D702-E6A5-38C4-C8FB48F4E7DA}"/>
              </a:ext>
            </a:extLst>
          </p:cNvPr>
          <p:cNvGrpSpPr/>
          <p:nvPr/>
        </p:nvGrpSpPr>
        <p:grpSpPr>
          <a:xfrm>
            <a:off x="359569" y="1069999"/>
            <a:ext cx="4571856" cy="718850"/>
            <a:chOff x="479428" y="1558745"/>
            <a:chExt cx="6095807" cy="958467"/>
          </a:xfrm>
        </p:grpSpPr>
        <p:grpSp>
          <p:nvGrpSpPr>
            <p:cNvPr id="50" name="Group 51">
              <a:extLst>
                <a:ext uri="{FF2B5EF4-FFF2-40B4-BE49-F238E27FC236}">
                  <a16:creationId xmlns:a16="http://schemas.microsoft.com/office/drawing/2014/main" id="{C36C2BB1-42F0-3F3D-EA9C-653E9A07750F}"/>
                </a:ext>
              </a:extLst>
            </p:cNvPr>
            <p:cNvGrpSpPr/>
            <p:nvPr/>
          </p:nvGrpSpPr>
          <p:grpSpPr>
            <a:xfrm>
              <a:off x="5616768" y="1558745"/>
              <a:ext cx="958467" cy="958467"/>
              <a:chOff x="5616768" y="1558745"/>
              <a:chExt cx="958467" cy="958467"/>
            </a:xfrm>
          </p:grpSpPr>
          <p:sp>
            <p:nvSpPr>
              <p:cNvPr id="53" name="Oval 73">
                <a:extLst>
                  <a:ext uri="{FF2B5EF4-FFF2-40B4-BE49-F238E27FC236}">
                    <a16:creationId xmlns:a16="http://schemas.microsoft.com/office/drawing/2014/main" id="{F063F951-7A94-619F-5A7B-50D258267CB8}"/>
                  </a:ext>
                </a:extLst>
              </p:cNvPr>
              <p:cNvSpPr/>
              <p:nvPr/>
            </p:nvSpPr>
            <p:spPr>
              <a:xfrm>
                <a:off x="5616768" y="1558745"/>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54" name="Graphic 50" descr="Exponential Graph with solid fill">
                <a:extLst>
                  <a:ext uri="{FF2B5EF4-FFF2-40B4-BE49-F238E27FC236}">
                    <a16:creationId xmlns:a16="http://schemas.microsoft.com/office/drawing/2014/main" id="{68C53DD1-F83E-AD04-724F-21B2AB588C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52776" y="1678559"/>
                <a:ext cx="719147" cy="719147"/>
              </a:xfrm>
              <a:prstGeom prst="rect">
                <a:avLst/>
              </a:prstGeom>
            </p:spPr>
          </p:pic>
        </p:grpSp>
        <p:cxnSp>
          <p:nvCxnSpPr>
            <p:cNvPr id="51" name="Straight Connector 67">
              <a:extLst>
                <a:ext uri="{FF2B5EF4-FFF2-40B4-BE49-F238E27FC236}">
                  <a16:creationId xmlns:a16="http://schemas.microsoft.com/office/drawing/2014/main" id="{4CA4B6C1-6ECF-61E3-37EE-B85077B9DDD3}"/>
                </a:ext>
              </a:extLst>
            </p:cNvPr>
            <p:cNvCxnSpPr>
              <a:cxnSpLocks/>
            </p:cNvCxnSpPr>
            <p:nvPr/>
          </p:nvCxnSpPr>
          <p:spPr>
            <a:xfrm>
              <a:off x="810412" y="1624716"/>
              <a:ext cx="4812010" cy="0"/>
            </a:xfrm>
            <a:prstGeom prst="line">
              <a:avLst/>
            </a:prstGeom>
            <a:noFill/>
            <a:ln w="9525" cap="rnd" cmpd="sng" algn="ctr">
              <a:solidFill>
                <a:srgbClr val="2F3651"/>
              </a:solidFill>
              <a:prstDash val="solid"/>
              <a:round/>
              <a:tailEnd type="oval" w="med" len="med"/>
            </a:ln>
            <a:effectLst/>
          </p:spPr>
        </p:cxnSp>
        <p:sp>
          <p:nvSpPr>
            <p:cNvPr id="52" name="TextBox 58">
              <a:extLst>
                <a:ext uri="{FF2B5EF4-FFF2-40B4-BE49-F238E27FC236}">
                  <a16:creationId xmlns:a16="http://schemas.microsoft.com/office/drawing/2014/main" id="{8F51B288-493C-D3C8-B9C0-C6BE78976602}"/>
                </a:ext>
              </a:extLst>
            </p:cNvPr>
            <p:cNvSpPr txBox="1"/>
            <p:nvPr/>
          </p:nvSpPr>
          <p:spPr>
            <a:xfrm>
              <a:off x="479428" y="1704825"/>
              <a:ext cx="4489261" cy="443199"/>
            </a:xfrm>
            <a:prstGeom prst="rect">
              <a:avLst/>
            </a:prstGeom>
            <a:noFill/>
          </p:spPr>
          <p:txBody>
            <a:bodyPr wrap="square" lIns="54000" tIns="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anose="00000500000000000000" pitchFamily="2" charset="0"/>
                </a:rPr>
                <a:t>Das </a:t>
              </a:r>
              <a:r>
                <a:rPr kumimoji="0" lang="en-US" sz="1200" b="1" i="0" u="none" strike="noStrike" kern="0" cap="none" spc="0" normalizeH="0" baseline="0" noProof="0" dirty="0" err="1">
                  <a:ln>
                    <a:noFill/>
                  </a:ln>
                  <a:solidFill>
                    <a:srgbClr val="030F3B"/>
                  </a:solidFill>
                  <a:effectLst/>
                  <a:uLnTx/>
                  <a:uFillTx/>
                  <a:cs typeface="Poppins" panose="00000500000000000000" pitchFamily="2" charset="0"/>
                </a:rPr>
                <a:t>Risiko</a:t>
              </a:r>
              <a:r>
                <a:rPr kumimoji="0" lang="en-US" sz="1200" b="1" i="0" u="none" strike="noStrike" kern="0" cap="none" spc="0" normalizeH="0" baseline="0" noProof="0" dirty="0">
                  <a:ln>
                    <a:noFill/>
                  </a:ln>
                  <a:solidFill>
                    <a:srgbClr val="030F3B"/>
                  </a:solidFill>
                  <a:effectLst/>
                  <a:uLnTx/>
                  <a:uFillTx/>
                  <a:cs typeface="Poppins" panose="00000500000000000000" pitchFamily="2" charset="0"/>
                </a:rPr>
                <a:t> für Progression </a:t>
              </a:r>
              <a:r>
                <a:rPr kumimoji="0" lang="en-US" sz="1200" b="0" i="0" u="none" strike="noStrike" kern="0" cap="none" spc="0" normalizeH="0" baseline="0" noProof="0" dirty="0">
                  <a:ln>
                    <a:noFill/>
                  </a:ln>
                  <a:solidFill>
                    <a:srgbClr val="030F3B"/>
                  </a:solidFill>
                  <a:effectLst/>
                  <a:uLnTx/>
                  <a:uFillTx/>
                  <a:cs typeface="Poppins" panose="00000500000000000000" pitchFamily="2" charset="0"/>
                </a:rPr>
                <a:t>zu </a:t>
              </a:r>
              <a:r>
                <a:rPr kumimoji="0" lang="en-US" sz="1200" b="0" i="0" u="none" strike="noStrike" kern="0" cap="none" spc="0" normalizeH="0" baseline="0" noProof="0" dirty="0" err="1">
                  <a:ln>
                    <a:noFill/>
                  </a:ln>
                  <a:solidFill>
                    <a:srgbClr val="030F3B"/>
                  </a:solidFill>
                  <a:effectLst/>
                  <a:uLnTx/>
                  <a:uFillTx/>
                  <a:cs typeface="Poppins" panose="00000500000000000000" pitchFamily="2" charset="0"/>
                </a:rPr>
                <a:t>klinischem</a:t>
              </a:r>
              <a:r>
                <a:rPr kumimoji="0" lang="en-US" sz="1200" b="0" i="0" u="none" strike="noStrike" kern="0" cap="none" spc="0" normalizeH="0" baseline="0" noProof="0" dirty="0">
                  <a:ln>
                    <a:noFill/>
                  </a:ln>
                  <a:solidFill>
                    <a:srgbClr val="030F3B"/>
                  </a:solidFill>
                  <a:effectLst/>
                  <a:uLnTx/>
                  <a:uFillTx/>
                  <a:cs typeface="Poppins" panose="00000500000000000000" pitchFamily="2" charset="0"/>
                </a:rPr>
                <a:t> T1D (Stadium 3) erläutern</a:t>
              </a:r>
              <a:r>
                <a:rPr kumimoji="0" lang="en-US" sz="1200" b="0" i="0" u="none" strike="noStrike" kern="0" cap="none" spc="0" normalizeH="0" baseline="30000" noProof="0" dirty="0">
                  <a:ln>
                    <a:noFill/>
                  </a:ln>
                  <a:solidFill>
                    <a:srgbClr val="030F3B"/>
                  </a:solidFill>
                  <a:effectLst/>
                  <a:uLnTx/>
                  <a:uFillTx/>
                  <a:cs typeface="Poppins" panose="00000500000000000000" pitchFamily="2" charset="0"/>
                </a:rPr>
                <a:t>1</a:t>
              </a:r>
            </a:p>
          </p:txBody>
        </p:sp>
      </p:grpSp>
      <p:grpSp>
        <p:nvGrpSpPr>
          <p:cNvPr id="56" name="Group 53">
            <a:extLst>
              <a:ext uri="{FF2B5EF4-FFF2-40B4-BE49-F238E27FC236}">
                <a16:creationId xmlns:a16="http://schemas.microsoft.com/office/drawing/2014/main" id="{18B55892-E38A-53CE-50BE-19F4432EEA4C}"/>
              </a:ext>
            </a:extLst>
          </p:cNvPr>
          <p:cNvGrpSpPr/>
          <p:nvPr/>
        </p:nvGrpSpPr>
        <p:grpSpPr>
          <a:xfrm>
            <a:off x="5222826" y="1724956"/>
            <a:ext cx="718850" cy="718850"/>
            <a:chOff x="6963766" y="2432021"/>
            <a:chExt cx="958467" cy="958467"/>
          </a:xfrm>
        </p:grpSpPr>
        <p:sp>
          <p:nvSpPr>
            <p:cNvPr id="59" name="Oval 73">
              <a:extLst>
                <a:ext uri="{FF2B5EF4-FFF2-40B4-BE49-F238E27FC236}">
                  <a16:creationId xmlns:a16="http://schemas.microsoft.com/office/drawing/2014/main" id="{58A034B5-F85F-E31A-40B1-DBBF1EAB6282}"/>
                </a:ext>
              </a:extLst>
            </p:cNvPr>
            <p:cNvSpPr/>
            <p:nvPr/>
          </p:nvSpPr>
          <p:spPr>
            <a:xfrm>
              <a:off x="6963766" y="2432021"/>
              <a:ext cx="958467" cy="958467"/>
            </a:xfrm>
            <a:prstGeom prst="ellipse">
              <a:avLst/>
            </a:prstGeom>
            <a:solidFill>
              <a:srgbClr val="FFFFFF"/>
            </a:solidFill>
            <a:ln w="19050" cap="flat" cmpd="sng" algn="ctr">
              <a:solidFill>
                <a:schemeClr val="bg1">
                  <a:lumMod val="75000"/>
                </a:scheme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chemeClr val="bg1">
                    <a:lumMod val="75000"/>
                  </a:schemeClr>
                </a:solidFill>
                <a:effectLst/>
                <a:uLnTx/>
                <a:uFillTx/>
              </a:endParaRPr>
            </a:p>
          </p:txBody>
        </p:sp>
        <p:sp>
          <p:nvSpPr>
            <p:cNvPr id="60" name="TextBox 46">
              <a:extLst>
                <a:ext uri="{FF2B5EF4-FFF2-40B4-BE49-F238E27FC236}">
                  <a16:creationId xmlns:a16="http://schemas.microsoft.com/office/drawing/2014/main" id="{52F31F75-A307-4FB1-4C0D-53B6E51B9FBE}"/>
                </a:ext>
              </a:extLst>
            </p:cNvPr>
            <p:cNvSpPr txBox="1"/>
            <p:nvPr/>
          </p:nvSpPr>
          <p:spPr>
            <a:xfrm>
              <a:off x="7013554" y="2727904"/>
              <a:ext cx="858890" cy="369332"/>
            </a:xfrm>
            <a:prstGeom prst="rect">
              <a:avLst/>
            </a:prstGeom>
            <a:noFill/>
            <a:ln>
              <a:noFill/>
            </a:ln>
          </p:spPr>
          <p:txBody>
            <a:bodyPr wrap="square" lIns="0" tIns="0" rIns="0" bIns="0" rtlCol="0">
              <a:sp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lumMod val="65000"/>
                    </a:schemeClr>
                  </a:solidFill>
                  <a:effectLst/>
                  <a:uLnTx/>
                  <a:uFillTx/>
                </a:rPr>
                <a:t>1 in 50</a:t>
              </a:r>
            </a:p>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lumMod val="65000"/>
                    </a:schemeClr>
                  </a:solidFill>
                  <a:effectLst/>
                  <a:uLnTx/>
                  <a:uFillTx/>
                </a:rPr>
                <a:t>chance</a:t>
              </a:r>
            </a:p>
          </p:txBody>
        </p:sp>
      </p:grpSp>
      <p:grpSp>
        <p:nvGrpSpPr>
          <p:cNvPr id="61" name="Group 58">
            <a:extLst>
              <a:ext uri="{FF2B5EF4-FFF2-40B4-BE49-F238E27FC236}">
                <a16:creationId xmlns:a16="http://schemas.microsoft.com/office/drawing/2014/main" id="{27A4F338-279D-FEB3-FAC7-068F0816DFE3}"/>
              </a:ext>
            </a:extLst>
          </p:cNvPr>
          <p:cNvGrpSpPr/>
          <p:nvPr/>
        </p:nvGrpSpPr>
        <p:grpSpPr>
          <a:xfrm>
            <a:off x="5125691" y="2811052"/>
            <a:ext cx="3429524" cy="861121"/>
            <a:chOff x="6834253" y="3880151"/>
            <a:chExt cx="4572698" cy="1148162"/>
          </a:xfrm>
        </p:grpSpPr>
        <p:grpSp>
          <p:nvGrpSpPr>
            <p:cNvPr id="62" name="Group 54">
              <a:extLst>
                <a:ext uri="{FF2B5EF4-FFF2-40B4-BE49-F238E27FC236}">
                  <a16:creationId xmlns:a16="http://schemas.microsoft.com/office/drawing/2014/main" id="{98130ECC-38DD-3040-9B6A-9006F0DE466D}"/>
                </a:ext>
              </a:extLst>
            </p:cNvPr>
            <p:cNvGrpSpPr/>
            <p:nvPr/>
          </p:nvGrpSpPr>
          <p:grpSpPr>
            <a:xfrm>
              <a:off x="6834253" y="3880151"/>
              <a:ext cx="958467" cy="958467"/>
              <a:chOff x="6834253" y="3880151"/>
              <a:chExt cx="958467" cy="958467"/>
            </a:xfrm>
          </p:grpSpPr>
          <p:sp>
            <p:nvSpPr>
              <p:cNvPr id="449" name="Oval 73">
                <a:extLst>
                  <a:ext uri="{FF2B5EF4-FFF2-40B4-BE49-F238E27FC236}">
                    <a16:creationId xmlns:a16="http://schemas.microsoft.com/office/drawing/2014/main" id="{C11D3F8E-0B87-D4EE-45EB-61BC654FD8FC}"/>
                  </a:ext>
                </a:extLst>
              </p:cNvPr>
              <p:cNvSpPr/>
              <p:nvPr/>
            </p:nvSpPr>
            <p:spPr>
              <a:xfrm>
                <a:off x="6834253" y="3880151"/>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450" name="Graphic 41" descr="Link outline">
                <a:extLst>
                  <a:ext uri="{FF2B5EF4-FFF2-40B4-BE49-F238E27FC236}">
                    <a16:creationId xmlns:a16="http://schemas.microsoft.com/office/drawing/2014/main" id="{267CB512-2306-0258-D7DB-BA2C8ADDA10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53486" y="3999384"/>
                <a:ext cx="720000" cy="720000"/>
              </a:xfrm>
              <a:prstGeom prst="rect">
                <a:avLst/>
              </a:prstGeom>
            </p:spPr>
          </p:pic>
        </p:grpSp>
        <p:cxnSp>
          <p:nvCxnSpPr>
            <p:cNvPr id="63" name="Straight Connector 67">
              <a:extLst>
                <a:ext uri="{FF2B5EF4-FFF2-40B4-BE49-F238E27FC236}">
                  <a16:creationId xmlns:a16="http://schemas.microsoft.com/office/drawing/2014/main" id="{0F834BF3-DB9B-82A8-B3F1-80E0F4153A72}"/>
                </a:ext>
              </a:extLst>
            </p:cNvPr>
            <p:cNvCxnSpPr>
              <a:cxnSpLocks/>
            </p:cNvCxnSpPr>
            <p:nvPr/>
          </p:nvCxnSpPr>
          <p:spPr>
            <a:xfrm flipH="1">
              <a:off x="7894436" y="4055778"/>
              <a:ext cx="3512515" cy="0"/>
            </a:xfrm>
            <a:prstGeom prst="line">
              <a:avLst/>
            </a:prstGeom>
            <a:noFill/>
            <a:ln w="9525" cap="rnd" cmpd="sng" algn="ctr">
              <a:solidFill>
                <a:srgbClr val="2F3651"/>
              </a:solidFill>
              <a:prstDash val="solid"/>
              <a:round/>
              <a:tailEnd type="oval" w="med" len="med"/>
            </a:ln>
            <a:effectLst/>
          </p:spPr>
        </p:cxnSp>
        <p:sp>
          <p:nvSpPr>
            <p:cNvPr id="448" name="TextBox 58">
              <a:extLst>
                <a:ext uri="{FF2B5EF4-FFF2-40B4-BE49-F238E27FC236}">
                  <a16:creationId xmlns:a16="http://schemas.microsoft.com/office/drawing/2014/main" id="{149A3D13-FD01-4C94-6035-FF41FE0B093E}"/>
                </a:ext>
              </a:extLst>
            </p:cNvPr>
            <p:cNvSpPr txBox="1"/>
            <p:nvPr/>
          </p:nvSpPr>
          <p:spPr>
            <a:xfrm flipH="1">
              <a:off x="8181249" y="4069212"/>
              <a:ext cx="3225702" cy="959101"/>
            </a:xfrm>
            <a:prstGeom prst="rect">
              <a:avLst/>
            </a:prstGeom>
            <a:noFill/>
          </p:spPr>
          <p:txBody>
            <a:bodyPr wrap="square" lIns="54000" tIns="5400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Informationen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mit</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umsetzbaren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Maßnahmen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verknüpfen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(z. B. </a:t>
              </a:r>
              <a:r>
                <a:rPr kumimoji="0" lang="en-US" sz="1200" i="0" u="none" strike="noStrike" kern="0" cap="none" spc="0" normalizeH="0" baseline="0" noProof="0" dirty="0" err="1">
                  <a:ln>
                    <a:noFill/>
                  </a:ln>
                  <a:solidFill>
                    <a:srgbClr val="2F3651"/>
                  </a:solidFill>
                  <a:effectLst/>
                  <a:uLnTx/>
                  <a:uFillTx/>
                  <a:cs typeface="Poppins" panose="00000500000000000000" pitchFamily="2" charset="0"/>
                </a:rPr>
                <a:t>Überwa-chung</a:t>
              </a:r>
              <a:r>
                <a:rPr kumimoji="0" lang="en-US" sz="1200" i="0" u="none" strike="noStrike" kern="0" cap="none" spc="0" normalizeH="0" baseline="0" noProof="0" dirty="0">
                  <a:ln>
                    <a:noFill/>
                  </a:ln>
                  <a:solidFill>
                    <a:srgbClr val="2F3651"/>
                  </a:solidFill>
                  <a:effectLst/>
                  <a:uLnTx/>
                  <a:uFillTx/>
                  <a:cs typeface="Poppins" panose="00000500000000000000" pitchFamily="2" charset="0"/>
                </a:rPr>
                <a:t> des Blutzuckerspiegels</a:t>
              </a:r>
              <a:r>
                <a:rPr kumimoji="0" lang="en-US" sz="1200" i="0" u="none" strike="noStrike" kern="0" cap="none" spc="0" normalizeH="0" baseline="30000" noProof="0" dirty="0">
                  <a:ln>
                    <a:noFill/>
                  </a:ln>
                  <a:solidFill>
                    <a:srgbClr val="2F3651"/>
                  </a:solidFill>
                  <a:effectLst/>
                  <a:uLnTx/>
                  <a:uFillTx/>
                  <a:cs typeface="Poppins" panose="00000500000000000000" pitchFamily="2" charset="0"/>
                </a:rPr>
                <a:t>1</a:t>
              </a:r>
            </a:p>
          </p:txBody>
        </p:sp>
      </p:grpSp>
      <p:grpSp>
        <p:nvGrpSpPr>
          <p:cNvPr id="451" name="Group 59">
            <a:extLst>
              <a:ext uri="{FF2B5EF4-FFF2-40B4-BE49-F238E27FC236}">
                <a16:creationId xmlns:a16="http://schemas.microsoft.com/office/drawing/2014/main" id="{B1C3C5E2-80D0-5FFF-A1EC-65D6CBB19F20}"/>
              </a:ext>
            </a:extLst>
          </p:cNvPr>
          <p:cNvGrpSpPr/>
          <p:nvPr/>
        </p:nvGrpSpPr>
        <p:grpSpPr>
          <a:xfrm>
            <a:off x="309028" y="2811054"/>
            <a:ext cx="3709284" cy="718850"/>
            <a:chOff x="412039" y="3880151"/>
            <a:chExt cx="4945710" cy="958467"/>
          </a:xfrm>
        </p:grpSpPr>
        <p:grpSp>
          <p:nvGrpSpPr>
            <p:cNvPr id="452" name="Group 55">
              <a:extLst>
                <a:ext uri="{FF2B5EF4-FFF2-40B4-BE49-F238E27FC236}">
                  <a16:creationId xmlns:a16="http://schemas.microsoft.com/office/drawing/2014/main" id="{CD69E302-03B5-AC09-752F-091C5331DB86}"/>
                </a:ext>
              </a:extLst>
            </p:cNvPr>
            <p:cNvGrpSpPr/>
            <p:nvPr/>
          </p:nvGrpSpPr>
          <p:grpSpPr>
            <a:xfrm>
              <a:off x="4399282" y="3880151"/>
              <a:ext cx="958467" cy="958467"/>
              <a:chOff x="4399282" y="3880151"/>
              <a:chExt cx="958467" cy="958467"/>
            </a:xfrm>
          </p:grpSpPr>
          <p:sp>
            <p:nvSpPr>
              <p:cNvPr id="456" name="Oval 73">
                <a:extLst>
                  <a:ext uri="{FF2B5EF4-FFF2-40B4-BE49-F238E27FC236}">
                    <a16:creationId xmlns:a16="http://schemas.microsoft.com/office/drawing/2014/main" id="{FB2F2AD2-DCDA-10EC-DDC5-8F784EFCD993}"/>
                  </a:ext>
                </a:extLst>
              </p:cNvPr>
              <p:cNvSpPr/>
              <p:nvPr/>
            </p:nvSpPr>
            <p:spPr>
              <a:xfrm>
                <a:off x="4399282" y="3880151"/>
                <a:ext cx="958467" cy="958467"/>
              </a:xfrm>
              <a:prstGeom prst="ellipse">
                <a:avLst/>
              </a:prstGeom>
              <a:solidFill>
                <a:srgbClr val="FFFFFF"/>
              </a:solidFill>
              <a:ln w="19050"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457" name="Graphic 25" descr="User network outline">
                <a:extLst>
                  <a:ext uri="{FF2B5EF4-FFF2-40B4-BE49-F238E27FC236}">
                    <a16:creationId xmlns:a16="http://schemas.microsoft.com/office/drawing/2014/main" id="{AC60527C-EA8D-8E50-79A9-0A86BBD05B8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21281" y="3983462"/>
                <a:ext cx="735922" cy="735922"/>
              </a:xfrm>
              <a:prstGeom prst="rect">
                <a:avLst/>
              </a:prstGeom>
            </p:spPr>
          </p:pic>
        </p:grpSp>
        <p:cxnSp>
          <p:nvCxnSpPr>
            <p:cNvPr id="454" name="Straight Connector 67">
              <a:extLst>
                <a:ext uri="{FF2B5EF4-FFF2-40B4-BE49-F238E27FC236}">
                  <a16:creationId xmlns:a16="http://schemas.microsoft.com/office/drawing/2014/main" id="{A7D7A3F8-A460-3CD1-C18B-83175F5D8630}"/>
                </a:ext>
              </a:extLst>
            </p:cNvPr>
            <p:cNvCxnSpPr>
              <a:cxnSpLocks/>
            </p:cNvCxnSpPr>
            <p:nvPr/>
          </p:nvCxnSpPr>
          <p:spPr>
            <a:xfrm>
              <a:off x="810411" y="4055778"/>
              <a:ext cx="3485559" cy="0"/>
            </a:xfrm>
            <a:prstGeom prst="line">
              <a:avLst/>
            </a:prstGeom>
            <a:noFill/>
            <a:ln w="9525" cap="rnd" cmpd="sng" algn="ctr">
              <a:solidFill>
                <a:srgbClr val="2F3651"/>
              </a:solidFill>
              <a:prstDash val="solid"/>
              <a:round/>
              <a:tailEnd type="oval" w="med" len="med"/>
            </a:ln>
            <a:effectLst/>
          </p:spPr>
        </p:cxnSp>
        <p:sp>
          <p:nvSpPr>
            <p:cNvPr id="455" name="TextBox 58">
              <a:extLst>
                <a:ext uri="{FF2B5EF4-FFF2-40B4-BE49-F238E27FC236}">
                  <a16:creationId xmlns:a16="http://schemas.microsoft.com/office/drawing/2014/main" id="{56618BE5-BD86-3144-8319-F066C144355B}"/>
                </a:ext>
              </a:extLst>
            </p:cNvPr>
            <p:cNvSpPr txBox="1"/>
            <p:nvPr/>
          </p:nvSpPr>
          <p:spPr>
            <a:xfrm flipH="1">
              <a:off x="412039" y="4069212"/>
              <a:ext cx="3571599" cy="737500"/>
            </a:xfrm>
            <a:prstGeom prst="rect">
              <a:avLst/>
            </a:prstGeom>
            <a:noFill/>
          </p:spPr>
          <p:txBody>
            <a:bodyPr wrap="square" lIns="54000" tIns="54000" rIns="0" bIns="0" rtlCol="0" anchor="t"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Verschiedene</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a:t>
              </a:r>
              <a:r>
                <a:rPr kumimoji="0" lang="en-US" sz="1200" b="1" i="0" u="none" strike="noStrike" kern="0" cap="none" spc="0" normalizeH="0" baseline="0" noProof="0" dirty="0" err="1">
                  <a:ln>
                    <a:noFill/>
                  </a:ln>
                  <a:solidFill>
                    <a:srgbClr val="2F3651"/>
                  </a:solidFill>
                  <a:effectLst/>
                  <a:uLnTx/>
                  <a:uFillTx/>
                  <a:cs typeface="Poppins" panose="00000500000000000000" pitchFamily="2" charset="0"/>
                </a:rPr>
                <a:t>Kommunikationsmethoden</a:t>
              </a:r>
              <a:r>
                <a:rPr kumimoji="0" lang="en-US" sz="1200" b="1" i="0" u="none" strike="noStrike" kern="0" cap="none" spc="0" normalizeH="0" baseline="0" noProof="0" dirty="0">
                  <a:ln>
                    <a:noFill/>
                  </a:ln>
                  <a:solidFill>
                    <a:srgbClr val="2F3651"/>
                  </a:solidFill>
                  <a:effectLst/>
                  <a:uLnTx/>
                  <a:uFillTx/>
                  <a:cs typeface="Poppins" panose="00000500000000000000" pitchFamily="2" charset="0"/>
                </a:rPr>
                <a:t> nutzen</a:t>
              </a:r>
              <a:r>
                <a:rPr kumimoji="0" lang="en-US" sz="1200" b="0" i="0" u="none" strike="noStrike" kern="0" cap="none" spc="0" normalizeH="0" baseline="30000" noProof="0" dirty="0">
                  <a:ln>
                    <a:noFill/>
                  </a:ln>
                  <a:solidFill>
                    <a:srgbClr val="2F3651"/>
                  </a:solidFill>
                  <a:effectLst/>
                  <a:uLnTx/>
                  <a:uFillTx/>
                  <a:cs typeface="Poppins" panose="00000500000000000000" pitchFamily="2" charset="0"/>
                </a:rPr>
                <a:t>1,2</a:t>
              </a:r>
            </a:p>
          </p:txBody>
        </p:sp>
      </p:grpSp>
      <p:grpSp>
        <p:nvGrpSpPr>
          <p:cNvPr id="459" name="Group 52">
            <a:extLst>
              <a:ext uri="{FF2B5EF4-FFF2-40B4-BE49-F238E27FC236}">
                <a16:creationId xmlns:a16="http://schemas.microsoft.com/office/drawing/2014/main" id="{579CCA37-0C12-946B-B2FA-5D84E49F745C}"/>
              </a:ext>
            </a:extLst>
          </p:cNvPr>
          <p:cNvGrpSpPr/>
          <p:nvPr/>
        </p:nvGrpSpPr>
        <p:grpSpPr>
          <a:xfrm>
            <a:off x="3221978" y="1724956"/>
            <a:ext cx="718850" cy="718850"/>
            <a:chOff x="4295970" y="2432021"/>
            <a:chExt cx="958467" cy="958467"/>
          </a:xfrm>
        </p:grpSpPr>
        <p:sp>
          <p:nvSpPr>
            <p:cNvPr id="462" name="Oval 73">
              <a:extLst>
                <a:ext uri="{FF2B5EF4-FFF2-40B4-BE49-F238E27FC236}">
                  <a16:creationId xmlns:a16="http://schemas.microsoft.com/office/drawing/2014/main" id="{ECC9D094-FD2F-ED04-85EE-FBF96F6E5445}"/>
                </a:ext>
              </a:extLst>
            </p:cNvPr>
            <p:cNvSpPr/>
            <p:nvPr/>
          </p:nvSpPr>
          <p:spPr>
            <a:xfrm>
              <a:off x="4295970" y="2432021"/>
              <a:ext cx="958467" cy="958467"/>
            </a:xfrm>
            <a:prstGeom prst="ellipse">
              <a:avLst/>
            </a:prstGeom>
            <a:solidFill>
              <a:srgbClr val="FFFFFF"/>
            </a:solidFill>
            <a:ln w="19050" cap="flat" cmpd="sng" algn="ctr">
              <a:solidFill>
                <a:schemeClr val="bg1">
                  <a:lumMod val="75000"/>
                </a:scheme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30F3B"/>
                </a:solidFill>
                <a:effectLst/>
                <a:uLnTx/>
                <a:uFillTx/>
              </a:endParaRPr>
            </a:p>
          </p:txBody>
        </p:sp>
        <p:pic>
          <p:nvPicPr>
            <p:cNvPr id="463" name="Graphic 48" descr="Checkbox Checked outline">
              <a:extLst>
                <a:ext uri="{FF2B5EF4-FFF2-40B4-BE49-F238E27FC236}">
                  <a16:creationId xmlns:a16="http://schemas.microsoft.com/office/drawing/2014/main" id="{02F639C0-3432-F3B9-817F-5646943F4FE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368682" y="2499776"/>
              <a:ext cx="802852" cy="801003"/>
            </a:xfrm>
            <a:prstGeom prst="rect">
              <a:avLst/>
            </a:prstGeom>
          </p:spPr>
        </p:pic>
      </p:grpSp>
      <p:grpSp>
        <p:nvGrpSpPr>
          <p:cNvPr id="4" name="Gruppieren 3">
            <a:extLst>
              <a:ext uri="{FF2B5EF4-FFF2-40B4-BE49-F238E27FC236}">
                <a16:creationId xmlns:a16="http://schemas.microsoft.com/office/drawing/2014/main" id="{43C9A478-2ADC-19DD-D8CE-B6181A06C63A}"/>
              </a:ext>
            </a:extLst>
          </p:cNvPr>
          <p:cNvGrpSpPr/>
          <p:nvPr/>
        </p:nvGrpSpPr>
        <p:grpSpPr>
          <a:xfrm>
            <a:off x="583926" y="3570023"/>
            <a:ext cx="2419279" cy="630760"/>
            <a:chOff x="583926" y="3378295"/>
            <a:chExt cx="2419279" cy="630760"/>
          </a:xfrm>
        </p:grpSpPr>
        <p:sp>
          <p:nvSpPr>
            <p:cNvPr id="11" name="TextBox 8">
              <a:extLst>
                <a:ext uri="{FF2B5EF4-FFF2-40B4-BE49-F238E27FC236}">
                  <a16:creationId xmlns:a16="http://schemas.microsoft.com/office/drawing/2014/main" id="{A9E66457-6AED-74E4-4068-B948B49C7196}"/>
                </a:ext>
              </a:extLst>
            </p:cNvPr>
            <p:cNvSpPr txBox="1"/>
            <p:nvPr/>
          </p:nvSpPr>
          <p:spPr>
            <a:xfrm>
              <a:off x="583926" y="3676656"/>
              <a:ext cx="2419279" cy="332399"/>
            </a:xfrm>
            <a:prstGeom prst="rect">
              <a:avLst/>
            </a:prstGeom>
            <a:noFill/>
          </p:spPr>
          <p:txBody>
            <a:bodyPr wrap="square" lIns="0" tIns="0" rIns="0" bIns="0" rtlCol="0">
              <a:spAutoFit/>
            </a:bodyPr>
            <a:lstStyle/>
            <a:p>
              <a:pPr algn="r" defTabSz="685800">
                <a:lnSpc>
                  <a:spcPct val="90000"/>
                </a:lnSpc>
                <a:spcBef>
                  <a:spcPts val="750"/>
                </a:spcBef>
              </a:pPr>
              <a:r>
                <a:rPr lang="en-US" sz="1200" dirty="0" err="1">
                  <a:solidFill>
                    <a:srgbClr val="2F3651"/>
                  </a:solidFill>
                  <a:cs typeface="Poppins" pitchFamily="2" charset="77"/>
                </a:rPr>
                <a:t>Kommunikation</a:t>
              </a:r>
              <a:r>
                <a:rPr lang="en-US" sz="1200" dirty="0">
                  <a:solidFill>
                    <a:srgbClr val="2F3651"/>
                  </a:solidFill>
                  <a:cs typeface="Poppins" pitchFamily="2" charset="77"/>
                </a:rPr>
                <a:t> </a:t>
              </a:r>
              <a:r>
                <a:rPr lang="en-US" sz="1200" dirty="0" err="1">
                  <a:solidFill>
                    <a:srgbClr val="2F3651"/>
                  </a:solidFill>
                  <a:cs typeface="Poppins" pitchFamily="2" charset="77"/>
                </a:rPr>
                <a:t>sollte</a:t>
              </a:r>
              <a:r>
                <a:rPr lang="en-US" sz="1200" dirty="0">
                  <a:solidFill>
                    <a:srgbClr val="2F3651"/>
                  </a:solidFill>
                  <a:cs typeface="Poppins" pitchFamily="2" charset="77"/>
                </a:rPr>
                <a:t> </a:t>
              </a:r>
              <a:r>
                <a:rPr lang="en-US" sz="1200" dirty="0" err="1">
                  <a:solidFill>
                    <a:srgbClr val="2F3651"/>
                  </a:solidFill>
                  <a:cs typeface="Poppins" pitchFamily="2" charset="77"/>
                </a:rPr>
                <a:t>mündlich</a:t>
              </a:r>
              <a:r>
                <a:rPr lang="en-US" sz="1200" dirty="0">
                  <a:solidFill>
                    <a:srgbClr val="2F3651"/>
                  </a:solidFill>
                  <a:cs typeface="Poppins" pitchFamily="2" charset="77"/>
                </a:rPr>
                <a:t> und </a:t>
              </a:r>
              <a:r>
                <a:rPr lang="en-US" sz="1200" dirty="0" err="1">
                  <a:solidFill>
                    <a:srgbClr val="2F3651"/>
                  </a:solidFill>
                  <a:cs typeface="Poppins" pitchFamily="2" charset="77"/>
                </a:rPr>
                <a:t>schriftlich</a:t>
              </a:r>
              <a:r>
                <a:rPr lang="en-US" sz="1200" dirty="0">
                  <a:solidFill>
                    <a:srgbClr val="2F3651"/>
                  </a:solidFill>
                  <a:cs typeface="Poppins" pitchFamily="2" charset="77"/>
                </a:rPr>
                <a:t> erfolgen</a:t>
              </a:r>
              <a:r>
                <a:rPr lang="en-US" sz="1200" baseline="30000" dirty="0">
                  <a:solidFill>
                    <a:srgbClr val="2F3651"/>
                  </a:solidFill>
                  <a:cs typeface="Poppins" pitchFamily="2" charset="77"/>
                </a:rPr>
                <a:t>2</a:t>
              </a:r>
            </a:p>
          </p:txBody>
        </p:sp>
        <p:cxnSp>
          <p:nvCxnSpPr>
            <p:cNvPr id="12" name="Connector: Elbow 9">
              <a:extLst>
                <a:ext uri="{FF2B5EF4-FFF2-40B4-BE49-F238E27FC236}">
                  <a16:creationId xmlns:a16="http://schemas.microsoft.com/office/drawing/2014/main" id="{FB266766-F3F4-DB98-0276-1374677037B6}"/>
                </a:ext>
              </a:extLst>
            </p:cNvPr>
            <p:cNvCxnSpPr>
              <a:cxnSpLocks/>
            </p:cNvCxnSpPr>
            <p:nvPr/>
          </p:nvCxnSpPr>
          <p:spPr>
            <a:xfrm>
              <a:off x="1876835" y="3378295"/>
              <a:ext cx="1604" cy="262120"/>
            </a:xfrm>
            <a:prstGeom prst="straightConnector1">
              <a:avLst/>
            </a:prstGeom>
            <a:noFill/>
            <a:ln w="19050" cap="flat" cmpd="sng" algn="ctr">
              <a:solidFill>
                <a:srgbClr val="00D1CC"/>
              </a:solidFill>
              <a:prstDash val="solid"/>
              <a:miter lim="800000"/>
              <a:tailEnd type="arrow"/>
            </a:ln>
            <a:effectLst/>
          </p:spPr>
        </p:cxnSp>
      </p:grpSp>
      <p:grpSp>
        <p:nvGrpSpPr>
          <p:cNvPr id="5" name="Gruppieren 4">
            <a:extLst>
              <a:ext uri="{FF2B5EF4-FFF2-40B4-BE49-F238E27FC236}">
                <a16:creationId xmlns:a16="http://schemas.microsoft.com/office/drawing/2014/main" id="{DC1AFAE7-D312-569F-33A0-E46D436DD60C}"/>
              </a:ext>
            </a:extLst>
          </p:cNvPr>
          <p:cNvGrpSpPr/>
          <p:nvPr/>
        </p:nvGrpSpPr>
        <p:grpSpPr>
          <a:xfrm>
            <a:off x="6198394" y="3717967"/>
            <a:ext cx="2419279" cy="645951"/>
            <a:chOff x="6198394" y="3717967"/>
            <a:chExt cx="2419279" cy="645951"/>
          </a:xfrm>
        </p:grpSpPr>
        <p:sp>
          <p:nvSpPr>
            <p:cNvPr id="13" name="TextBox 13">
              <a:extLst>
                <a:ext uri="{FF2B5EF4-FFF2-40B4-BE49-F238E27FC236}">
                  <a16:creationId xmlns:a16="http://schemas.microsoft.com/office/drawing/2014/main" id="{F81A0316-59B5-D676-4D25-CC22025454FB}"/>
                </a:ext>
              </a:extLst>
            </p:cNvPr>
            <p:cNvSpPr txBox="1"/>
            <p:nvPr/>
          </p:nvSpPr>
          <p:spPr>
            <a:xfrm>
              <a:off x="6198394" y="4031519"/>
              <a:ext cx="2419279" cy="332399"/>
            </a:xfrm>
            <a:prstGeom prst="rect">
              <a:avLst/>
            </a:prstGeom>
            <a:noFill/>
          </p:spPr>
          <p:txBody>
            <a:bodyPr wrap="square" lIns="0" tIns="0" rIns="0" bIns="0" rtlCol="0">
              <a:spAutoFit/>
            </a:bodyPr>
            <a:lstStyle/>
            <a:p>
              <a:pPr defTabSz="685800">
                <a:lnSpc>
                  <a:spcPct val="90000"/>
                </a:lnSpc>
                <a:spcBef>
                  <a:spcPts val="750"/>
                </a:spcBef>
              </a:pPr>
              <a:r>
                <a:rPr lang="en-US" sz="1200" dirty="0">
                  <a:solidFill>
                    <a:srgbClr val="2F3651"/>
                  </a:solidFill>
                  <a:cs typeface="Poppins" pitchFamily="2" charset="77"/>
                </a:rPr>
                <a:t>Z.B. die Monitoring-</a:t>
              </a:r>
              <a:r>
                <a:rPr lang="en-US" sz="1200" dirty="0" err="1">
                  <a:solidFill>
                    <a:srgbClr val="2F3651"/>
                  </a:solidFill>
                  <a:cs typeface="Poppins" pitchFamily="2" charset="77"/>
                </a:rPr>
                <a:t>Blutzuckerspiegel</a:t>
              </a:r>
              <a:r>
                <a:rPr lang="en-US" sz="1200" dirty="0">
                  <a:solidFill>
                    <a:srgbClr val="2F3651"/>
                  </a:solidFill>
                  <a:cs typeface="Poppins" pitchFamily="2" charset="77"/>
                </a:rPr>
                <a:t> spezifizieren</a:t>
              </a:r>
              <a:r>
                <a:rPr lang="en-US" sz="1200" baseline="30000" dirty="0">
                  <a:solidFill>
                    <a:srgbClr val="2F3651"/>
                  </a:solidFill>
                  <a:cs typeface="Poppins" pitchFamily="2" charset="77"/>
                </a:rPr>
                <a:t>1</a:t>
              </a:r>
            </a:p>
          </p:txBody>
        </p:sp>
        <p:cxnSp>
          <p:nvCxnSpPr>
            <p:cNvPr id="14" name="Connector: Elbow 16">
              <a:extLst>
                <a:ext uri="{FF2B5EF4-FFF2-40B4-BE49-F238E27FC236}">
                  <a16:creationId xmlns:a16="http://schemas.microsoft.com/office/drawing/2014/main" id="{16D7577B-6771-A1DB-822A-F9F1A66D8899}"/>
                </a:ext>
              </a:extLst>
            </p:cNvPr>
            <p:cNvCxnSpPr>
              <a:cxnSpLocks/>
            </p:cNvCxnSpPr>
            <p:nvPr/>
          </p:nvCxnSpPr>
          <p:spPr>
            <a:xfrm>
              <a:off x="6941258" y="3717967"/>
              <a:ext cx="0" cy="264098"/>
            </a:xfrm>
            <a:prstGeom prst="straightConnector1">
              <a:avLst/>
            </a:prstGeom>
            <a:noFill/>
            <a:ln w="19050" cap="flat" cmpd="sng" algn="ctr">
              <a:solidFill>
                <a:srgbClr val="00D1CC"/>
              </a:solidFill>
              <a:prstDash val="solid"/>
              <a:miter lim="800000"/>
              <a:tailEnd type="arrow"/>
            </a:ln>
            <a:effectLst/>
          </p:spPr>
        </p:cxnSp>
      </p:grpSp>
      <p:grpSp>
        <p:nvGrpSpPr>
          <p:cNvPr id="3" name="Gruppieren 2">
            <a:extLst>
              <a:ext uri="{FF2B5EF4-FFF2-40B4-BE49-F238E27FC236}">
                <a16:creationId xmlns:a16="http://schemas.microsoft.com/office/drawing/2014/main" id="{A05A0E12-E80C-4589-8A0D-61C69EB15683}"/>
              </a:ext>
            </a:extLst>
          </p:cNvPr>
          <p:cNvGrpSpPr/>
          <p:nvPr/>
        </p:nvGrpSpPr>
        <p:grpSpPr>
          <a:xfrm>
            <a:off x="717221" y="1554998"/>
            <a:ext cx="2364697" cy="1059765"/>
            <a:chOff x="717221" y="1554998"/>
            <a:chExt cx="2364697" cy="1059765"/>
          </a:xfrm>
        </p:grpSpPr>
        <p:cxnSp>
          <p:nvCxnSpPr>
            <p:cNvPr id="10" name="Connector: Elbow 7">
              <a:extLst>
                <a:ext uri="{FF2B5EF4-FFF2-40B4-BE49-F238E27FC236}">
                  <a16:creationId xmlns:a16="http://schemas.microsoft.com/office/drawing/2014/main" id="{48F17FA8-F6AB-C516-D52F-CC57517B3903}"/>
                </a:ext>
              </a:extLst>
            </p:cNvPr>
            <p:cNvCxnSpPr>
              <a:cxnSpLocks/>
            </p:cNvCxnSpPr>
            <p:nvPr/>
          </p:nvCxnSpPr>
          <p:spPr>
            <a:xfrm flipH="1">
              <a:off x="2307051" y="1554998"/>
              <a:ext cx="1" cy="264278"/>
            </a:xfrm>
            <a:prstGeom prst="straightConnector1">
              <a:avLst/>
            </a:prstGeom>
            <a:noFill/>
            <a:ln w="19050" cap="flat" cmpd="sng" algn="ctr">
              <a:solidFill>
                <a:srgbClr val="00D1CC"/>
              </a:solidFill>
              <a:prstDash val="solid"/>
              <a:miter lim="800000"/>
              <a:tailEnd type="arrow"/>
            </a:ln>
            <a:effectLst/>
          </p:spPr>
        </p:cxnSp>
        <p:sp>
          <p:nvSpPr>
            <p:cNvPr id="15" name="TextBox 4">
              <a:extLst>
                <a:ext uri="{FF2B5EF4-FFF2-40B4-BE49-F238E27FC236}">
                  <a16:creationId xmlns:a16="http://schemas.microsoft.com/office/drawing/2014/main" id="{1F8FF713-1EBF-F156-BB57-8DABE0395F9B}"/>
                </a:ext>
              </a:extLst>
            </p:cNvPr>
            <p:cNvSpPr txBox="1"/>
            <p:nvPr/>
          </p:nvSpPr>
          <p:spPr>
            <a:xfrm>
              <a:off x="717221" y="1760874"/>
              <a:ext cx="507650" cy="377411"/>
            </a:xfrm>
            <a:prstGeom prst="rect">
              <a:avLst/>
            </a:prstGeom>
            <a:noFill/>
          </p:spPr>
          <p:txBody>
            <a:bodyPr wrap="square" lIns="0" tIns="0" rIns="0" bIns="0" rtlCol="0">
              <a:spAutoFit/>
            </a:bodyPr>
            <a:lstStyle/>
            <a:p>
              <a:pPr defTabSz="685800">
                <a:lnSpc>
                  <a:spcPct val="90000"/>
                </a:lnSpc>
                <a:spcBef>
                  <a:spcPts val="750"/>
                </a:spcBef>
              </a:pPr>
              <a:r>
                <a:rPr lang="en-US" sz="2700" b="1" dirty="0">
                  <a:solidFill>
                    <a:srgbClr val="00D1CC"/>
                  </a:solidFill>
                  <a:latin typeface="Poppins" pitchFamily="2" charset="77"/>
                  <a:cs typeface="Poppins" pitchFamily="2" charset="77"/>
                </a:rPr>
                <a:t>«</a:t>
              </a:r>
            </a:p>
          </p:txBody>
        </p:sp>
        <p:sp>
          <p:nvSpPr>
            <p:cNvPr id="16" name="TextBox 5">
              <a:extLst>
                <a:ext uri="{FF2B5EF4-FFF2-40B4-BE49-F238E27FC236}">
                  <a16:creationId xmlns:a16="http://schemas.microsoft.com/office/drawing/2014/main" id="{1359B1BA-760B-94DE-B950-F90973A5B4AC}"/>
                </a:ext>
              </a:extLst>
            </p:cNvPr>
            <p:cNvSpPr txBox="1"/>
            <p:nvPr/>
          </p:nvSpPr>
          <p:spPr>
            <a:xfrm rot="10800000">
              <a:off x="2574268" y="2237352"/>
              <a:ext cx="507650" cy="377411"/>
            </a:xfrm>
            <a:prstGeom prst="rect">
              <a:avLst/>
            </a:prstGeom>
            <a:noFill/>
          </p:spPr>
          <p:txBody>
            <a:bodyPr wrap="square" lIns="0" tIns="0" rIns="0" bIns="0" rtlCol="0">
              <a:spAutoFit/>
            </a:bodyPr>
            <a:lstStyle/>
            <a:p>
              <a:pPr defTabSz="685800">
                <a:lnSpc>
                  <a:spcPct val="90000"/>
                </a:lnSpc>
                <a:spcBef>
                  <a:spcPts val="750"/>
                </a:spcBef>
              </a:pPr>
              <a:r>
                <a:rPr lang="en-US" sz="2700" b="1" dirty="0">
                  <a:solidFill>
                    <a:srgbClr val="00D1CC"/>
                  </a:solidFill>
                  <a:latin typeface="Poppins" pitchFamily="2" charset="77"/>
                  <a:cs typeface="Poppins" pitchFamily="2" charset="77"/>
                </a:rPr>
                <a:t>«</a:t>
              </a:r>
            </a:p>
          </p:txBody>
        </p:sp>
        <p:sp>
          <p:nvSpPr>
            <p:cNvPr id="9" name="TextBox 2">
              <a:extLst>
                <a:ext uri="{FF2B5EF4-FFF2-40B4-BE49-F238E27FC236}">
                  <a16:creationId xmlns:a16="http://schemas.microsoft.com/office/drawing/2014/main" id="{31627683-41D0-63E3-AC32-6EE9D777948E}"/>
                </a:ext>
              </a:extLst>
            </p:cNvPr>
            <p:cNvSpPr txBox="1"/>
            <p:nvPr/>
          </p:nvSpPr>
          <p:spPr>
            <a:xfrm>
              <a:off x="817581" y="1861574"/>
              <a:ext cx="2049482" cy="664797"/>
            </a:xfrm>
            <a:prstGeom prst="rect">
              <a:avLst/>
            </a:prstGeom>
            <a:noFill/>
          </p:spPr>
          <p:txBody>
            <a:bodyPr wrap="square" lIns="0" tIns="0" rIns="0" bIns="0" rtlCol="0">
              <a:spAutoFit/>
            </a:bodyPr>
            <a:lstStyle/>
            <a:p>
              <a:pPr algn="r" defTabSz="685800">
                <a:lnSpc>
                  <a:spcPct val="90000"/>
                </a:lnSpc>
                <a:spcBef>
                  <a:spcPts val="750"/>
                </a:spcBef>
              </a:pPr>
              <a:r>
                <a:rPr lang="de-DE" sz="1200" dirty="0">
                  <a:solidFill>
                    <a:srgbClr val="2F3651"/>
                  </a:solidFill>
                  <a:cs typeface="Poppins" pitchFamily="2" charset="77"/>
                </a:rPr>
                <a:t>44 % der Kinder mit T1D Stadium 1 entwickeln innerhalb von 5 Jahren das Stadium 3</a:t>
              </a:r>
              <a:r>
                <a:rPr lang="en-US" sz="1200" baseline="30000" dirty="0">
                  <a:solidFill>
                    <a:srgbClr val="2F3651"/>
                  </a:solidFill>
                  <a:cs typeface="Poppins" pitchFamily="2" charset="77"/>
                </a:rPr>
                <a:t>3</a:t>
              </a:r>
            </a:p>
          </p:txBody>
        </p:sp>
      </p:grpSp>
    </p:spTree>
    <p:extLst>
      <p:ext uri="{BB962C8B-B14F-4D97-AF65-F5344CB8AC3E}">
        <p14:creationId xmlns:p14="http://schemas.microsoft.com/office/powerpoint/2010/main" val="2781556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000" fill="hold"/>
                                        <p:tgtEl>
                                          <p:spTgt spid="49"/>
                                        </p:tgtEl>
                                        <p:attrNameLst>
                                          <p:attrName>ppt_x</p:attrName>
                                        </p:attrNameLst>
                                      </p:cBhvr>
                                      <p:tavLst>
                                        <p:tav tm="0">
                                          <p:val>
                                            <p:strVal val="0-#ppt_w/2"/>
                                          </p:val>
                                        </p:tav>
                                        <p:tav tm="100000">
                                          <p:val>
                                            <p:strVal val="#ppt_x"/>
                                          </p:val>
                                        </p:tav>
                                      </p:tavLst>
                                    </p:anim>
                                    <p:anim calcmode="lin" valueType="num">
                                      <p:cBhvr additive="base">
                                        <p:cTn id="8" dur="100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fade">
                                      <p:cBhvr>
                                        <p:cTn id="19" dur="1000"/>
                                        <p:tgtEl>
                                          <p:spTgt spid="61"/>
                                        </p:tgtEl>
                                      </p:cBhvr>
                                    </p:animEffect>
                                    <p:anim calcmode="lin" valueType="num">
                                      <p:cBhvr>
                                        <p:cTn id="20" dur="1000" fill="hold"/>
                                        <p:tgtEl>
                                          <p:spTgt spid="61"/>
                                        </p:tgtEl>
                                        <p:attrNameLst>
                                          <p:attrName>ppt_x</p:attrName>
                                        </p:attrNameLst>
                                      </p:cBhvr>
                                      <p:tavLst>
                                        <p:tav tm="0">
                                          <p:val>
                                            <p:strVal val="#ppt_x"/>
                                          </p:val>
                                        </p:tav>
                                        <p:tav tm="100000">
                                          <p:val>
                                            <p:strVal val="#ppt_x"/>
                                          </p:val>
                                        </p:tav>
                                      </p:tavLst>
                                    </p:anim>
                                    <p:anim calcmode="lin" valueType="num">
                                      <p:cBhvr>
                                        <p:cTn id="21" dur="1000" fill="hold"/>
                                        <p:tgtEl>
                                          <p:spTgt spid="61"/>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7"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51"/>
                                        </p:tgtEl>
                                        <p:attrNameLst>
                                          <p:attrName>style.visibility</p:attrName>
                                        </p:attrNameLst>
                                      </p:cBhvr>
                                      <p:to>
                                        <p:strVal val="visible"/>
                                      </p:to>
                                    </p:set>
                                    <p:animEffect transition="in" filter="fade">
                                      <p:cBhvr>
                                        <p:cTn id="32" dur="1000"/>
                                        <p:tgtEl>
                                          <p:spTgt spid="451"/>
                                        </p:tgtEl>
                                      </p:cBhvr>
                                    </p:animEffect>
                                    <p:anim calcmode="lin" valueType="num">
                                      <p:cBhvr>
                                        <p:cTn id="33" dur="1000" fill="hold"/>
                                        <p:tgtEl>
                                          <p:spTgt spid="451"/>
                                        </p:tgtEl>
                                        <p:attrNameLst>
                                          <p:attrName>ppt_x</p:attrName>
                                        </p:attrNameLst>
                                      </p:cBhvr>
                                      <p:tavLst>
                                        <p:tav tm="0">
                                          <p:val>
                                            <p:strVal val="#ppt_x"/>
                                          </p:val>
                                        </p:tav>
                                        <p:tav tm="100000">
                                          <p:val>
                                            <p:strVal val="#ppt_x"/>
                                          </p:val>
                                        </p:tav>
                                      </p:tavLst>
                                    </p:anim>
                                    <p:anim calcmode="lin" valueType="num">
                                      <p:cBhvr>
                                        <p:cTn id="34" dur="1000" fill="hold"/>
                                        <p:tgtEl>
                                          <p:spTgt spid="45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7" presetClass="entr" presetSubtype="0"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75B30F-CAC6-BF59-FBBE-ACCEB08082AF}"/>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22CC30B3-A928-5974-4882-EAB389D1C881}"/>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Psychosoziale Unterstützung ist ein Schlüsselelement bei der Behandlung von T1D im Frühstadium</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524F0825-A29A-F192-2435-C57D390AD1FF}"/>
              </a:ext>
            </a:extLst>
          </p:cNvPr>
          <p:cNvSpPr txBox="1">
            <a:spLocks/>
          </p:cNvSpPr>
          <p:nvPr/>
        </p:nvSpPr>
        <p:spPr>
          <a:xfrm>
            <a:off x="415922" y="4770634"/>
            <a:ext cx="8368510"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 Singulärer oder multipler IAk-positiver Status.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IAk: Inselautoantikörper;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i="0" u="none" strike="noStrike" kern="1200" cap="none" spc="0" normalizeH="0" baseline="0" noProof="0" dirty="0">
                <a:ln>
                  <a:noFill/>
                </a:ln>
                <a:solidFill>
                  <a:srgbClr val="404040"/>
                </a:solidFill>
                <a:effectLst/>
                <a:uLnTx/>
                <a:uFillTx/>
                <a:latin typeface="+mn-lt"/>
                <a:ea typeface="Arial"/>
                <a:cs typeface="Arial"/>
              </a:rPr>
              <a:t>Phillip M </a:t>
            </a:r>
            <a:r>
              <a:rPr kumimoji="0" lang="de-DE" sz="60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i="0" u="none" strike="noStrike" kern="1200" cap="none" spc="0" normalizeH="0" baseline="0" noProof="0" dirty="0">
                <a:ln>
                  <a:noFill/>
                </a:ln>
                <a:solidFill>
                  <a:srgbClr val="404040"/>
                </a:solidFill>
                <a:effectLst/>
                <a:uLnTx/>
                <a:uFillTx/>
                <a:latin typeface="+mn-lt"/>
                <a:ea typeface="Arial"/>
                <a:cs typeface="Arial"/>
              </a:rPr>
              <a:t>2024; 47: 1276–98.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sp>
        <p:nvSpPr>
          <p:cNvPr id="7" name="TextBox 19">
            <a:extLst>
              <a:ext uri="{FF2B5EF4-FFF2-40B4-BE49-F238E27FC236}">
                <a16:creationId xmlns:a16="http://schemas.microsoft.com/office/drawing/2014/main" id="{DCA13EF9-BA2D-06D2-DB90-06818C79B2F3}"/>
              </a:ext>
            </a:extLst>
          </p:cNvPr>
          <p:cNvSpPr txBox="1"/>
          <p:nvPr/>
        </p:nvSpPr>
        <p:spPr>
          <a:xfrm>
            <a:off x="362665" y="1339620"/>
            <a:ext cx="8421767" cy="621000"/>
          </a:xfrm>
          <a:prstGeom prst="roundRect">
            <a:avLst/>
          </a:prstGeom>
          <a:solidFill>
            <a:srgbClr val="119693">
              <a:lumMod val="20000"/>
              <a:lumOff val="80000"/>
            </a:srgbClr>
          </a:solidFill>
          <a:ln w="19050">
            <a:noFill/>
          </a:ln>
        </p:spPr>
        <p:txBody>
          <a:bodyPr wrap="square" lIns="135000" tIns="40500" rIns="135000" bIns="27000" anchor="ctr" anchorCtr="0">
            <a:noAutofit/>
          </a:bodyPr>
          <a:lstStyle/>
          <a:p>
            <a:pPr lvl="0" algn="ctr" defTabSz="685800">
              <a:lnSpc>
                <a:spcPct val="90000"/>
              </a:lnSpc>
              <a:defRPr/>
            </a:pPr>
            <a:r>
              <a:rPr kumimoji="0" lang="en-US" sz="1200" b="0" i="0" u="none" strike="noStrike" kern="0" cap="none" spc="-15" normalizeH="0" baseline="0" noProof="0" dirty="0" err="1">
                <a:ln>
                  <a:noFill/>
                </a:ln>
                <a:solidFill>
                  <a:srgbClr val="030F3B"/>
                </a:solidFill>
                <a:effectLst/>
                <a:uLnTx/>
                <a:uFillTx/>
              </a:rPr>
              <a:t>Medizinisches</a:t>
            </a:r>
            <a:r>
              <a:rPr kumimoji="0" lang="en-US" sz="1200" b="0" i="0" u="none" strike="noStrike" kern="0" cap="none" spc="-15" normalizeH="0" baseline="0" noProof="0" dirty="0">
                <a:ln>
                  <a:noFill/>
                </a:ln>
                <a:solidFill>
                  <a:srgbClr val="030F3B"/>
                </a:solidFill>
                <a:effectLst/>
                <a:uLnTx/>
                <a:uFillTx/>
              </a:rPr>
              <a:t> </a:t>
            </a:r>
            <a:r>
              <a:rPr kumimoji="0" lang="en-US" sz="1200" b="0" i="0" u="none" strike="noStrike" kern="0" cap="none" spc="-15" normalizeH="0" baseline="0" noProof="0" dirty="0" err="1">
                <a:ln>
                  <a:noFill/>
                </a:ln>
                <a:solidFill>
                  <a:srgbClr val="030F3B"/>
                </a:solidFill>
                <a:effectLst/>
                <a:uLnTx/>
                <a:uFillTx/>
              </a:rPr>
              <a:t>Fachpersonal</a:t>
            </a:r>
            <a:r>
              <a:rPr kumimoji="0" lang="en-US" sz="1200" b="0" i="0" u="none" strike="noStrike" kern="0" cap="none" spc="-15" normalizeH="0" baseline="0" noProof="0" dirty="0">
                <a:ln>
                  <a:noFill/>
                </a:ln>
                <a:solidFill>
                  <a:srgbClr val="030F3B"/>
                </a:solidFill>
                <a:effectLst/>
                <a:uLnTx/>
                <a:uFillTx/>
              </a:rPr>
              <a:t> </a:t>
            </a:r>
            <a:r>
              <a:rPr kumimoji="0" lang="en-US" sz="1200" b="0" i="0" u="none" strike="noStrike" kern="0" cap="none" spc="-15" normalizeH="0" baseline="0" noProof="0" dirty="0" err="1">
                <a:ln>
                  <a:noFill/>
                </a:ln>
                <a:solidFill>
                  <a:srgbClr val="030F3B"/>
                </a:solidFill>
                <a:effectLst/>
                <a:uLnTx/>
                <a:uFillTx/>
              </a:rPr>
              <a:t>sollte</a:t>
            </a:r>
            <a:r>
              <a:rPr kumimoji="0" lang="en-US" sz="1200" b="0" i="0" u="none" strike="noStrike" kern="0" cap="none" spc="-15" normalizeH="0" baseline="0" noProof="0" dirty="0">
                <a:ln>
                  <a:noFill/>
                </a:ln>
                <a:solidFill>
                  <a:srgbClr val="030F3B"/>
                </a:solidFill>
                <a:effectLst/>
                <a:uLnTx/>
                <a:uFillTx/>
              </a:rPr>
              <a:t> </a:t>
            </a:r>
            <a:r>
              <a:rPr lang="en-US" sz="1200" kern="0" spc="-15" noProof="0" dirty="0" err="1">
                <a:solidFill>
                  <a:srgbClr val="030F3B"/>
                </a:solidFill>
              </a:rPr>
              <a:t>Personen</a:t>
            </a:r>
            <a:r>
              <a:rPr lang="en-US" sz="1200" kern="0" spc="-15" noProof="0" dirty="0">
                <a:solidFill>
                  <a:srgbClr val="030F3B"/>
                </a:solidFill>
              </a:rPr>
              <a:t>, die </a:t>
            </a:r>
            <a:r>
              <a:rPr lang="en-US" sz="1200" kern="0" spc="-15" noProof="0" dirty="0" err="1">
                <a:solidFill>
                  <a:srgbClr val="030F3B"/>
                </a:solidFill>
              </a:rPr>
              <a:t>positiv</a:t>
            </a:r>
            <a:r>
              <a:rPr lang="en-US" sz="1200" kern="0" spc="-15" noProof="0" dirty="0">
                <a:solidFill>
                  <a:srgbClr val="030F3B"/>
                </a:solidFill>
              </a:rPr>
              <a:t> auf </a:t>
            </a:r>
            <a:r>
              <a:rPr lang="en-US" sz="1200" kern="0" spc="-15" noProof="0" dirty="0" err="1">
                <a:solidFill>
                  <a:srgbClr val="030F3B"/>
                </a:solidFill>
              </a:rPr>
              <a:t>IAk</a:t>
            </a:r>
            <a:r>
              <a:rPr lang="en-US" sz="1200" kern="0" spc="-15" noProof="0" dirty="0">
                <a:solidFill>
                  <a:srgbClr val="030F3B"/>
                </a:solidFill>
              </a:rPr>
              <a:t>* </a:t>
            </a:r>
            <a:r>
              <a:rPr lang="en-US" sz="1200" kern="0" spc="-15" noProof="0" dirty="0" err="1">
                <a:solidFill>
                  <a:srgbClr val="030F3B"/>
                </a:solidFill>
              </a:rPr>
              <a:t>getestet</a:t>
            </a:r>
            <a:r>
              <a:rPr lang="en-US" sz="1200" kern="0" spc="-15" noProof="0" dirty="0">
                <a:solidFill>
                  <a:srgbClr val="030F3B"/>
                </a:solidFill>
              </a:rPr>
              <a:t> </a:t>
            </a:r>
            <a:r>
              <a:rPr lang="en-US" sz="1200" kern="0" spc="-15" noProof="0" dirty="0" err="1">
                <a:solidFill>
                  <a:srgbClr val="030F3B"/>
                </a:solidFill>
              </a:rPr>
              <a:t>wurden</a:t>
            </a:r>
            <a:r>
              <a:rPr lang="en-US" sz="1200" kern="0" spc="-15" noProof="0" dirty="0">
                <a:solidFill>
                  <a:srgbClr val="030F3B"/>
                </a:solidFill>
              </a:rPr>
              <a:t>, </a:t>
            </a:r>
          </a:p>
          <a:p>
            <a:pPr lvl="0" algn="ctr" defTabSz="685800">
              <a:lnSpc>
                <a:spcPct val="90000"/>
              </a:lnSpc>
              <a:defRPr/>
            </a:pPr>
            <a:r>
              <a:rPr lang="en-US" sz="1200" kern="0" spc="-15" noProof="0" dirty="0" err="1">
                <a:solidFill>
                  <a:srgbClr val="030F3B"/>
                </a:solidFill>
              </a:rPr>
              <a:t>nach</a:t>
            </a:r>
            <a:r>
              <a:rPr lang="en-US" sz="1200" kern="0" spc="-15" noProof="0" dirty="0">
                <a:solidFill>
                  <a:srgbClr val="030F3B"/>
                </a:solidFill>
              </a:rPr>
              <a:t> </a:t>
            </a:r>
            <a:r>
              <a:rPr lang="en-US" sz="1400" b="1" kern="0" spc="-15" noProof="0" dirty="0" err="1">
                <a:solidFill>
                  <a:srgbClr val="030F3B"/>
                </a:solidFill>
              </a:rPr>
              <a:t>ihren</a:t>
            </a:r>
            <a:r>
              <a:rPr lang="en-US" sz="1400" b="1" kern="0" spc="-15" noProof="0" dirty="0">
                <a:solidFill>
                  <a:srgbClr val="030F3B"/>
                </a:solidFill>
              </a:rPr>
              <a:t> </a:t>
            </a:r>
            <a:r>
              <a:rPr lang="en-US" sz="1400" b="1" kern="0" spc="-15" noProof="0" dirty="0" err="1">
                <a:solidFill>
                  <a:srgbClr val="030F3B"/>
                </a:solidFill>
              </a:rPr>
              <a:t>Gefühlen</a:t>
            </a:r>
            <a:r>
              <a:rPr lang="en-US" sz="1400" b="1" kern="0" spc="-15" noProof="0" dirty="0">
                <a:solidFill>
                  <a:srgbClr val="030F3B"/>
                </a:solidFill>
              </a:rPr>
              <a:t> </a:t>
            </a:r>
            <a:r>
              <a:rPr lang="en-US" sz="1200" kern="0" spc="-15" noProof="0" dirty="0" err="1">
                <a:solidFill>
                  <a:srgbClr val="030F3B"/>
                </a:solidFill>
              </a:rPr>
              <a:t>fragen</a:t>
            </a:r>
            <a:r>
              <a:rPr lang="en-US" sz="1200" kern="0" spc="-15" noProof="0" dirty="0">
                <a:solidFill>
                  <a:srgbClr val="030F3B"/>
                </a:solidFill>
              </a:rPr>
              <a:t> </a:t>
            </a:r>
            <a:r>
              <a:rPr kumimoji="0" lang="en-US" sz="1200" b="0" i="0" u="none" strike="noStrike" kern="0" cap="none" spc="-15" normalizeH="0" baseline="30000" noProof="0" dirty="0">
                <a:ln>
                  <a:noFill/>
                </a:ln>
                <a:solidFill>
                  <a:srgbClr val="030F3B"/>
                </a:solidFill>
                <a:effectLst/>
                <a:uLnTx/>
                <a:uFillTx/>
              </a:rPr>
              <a:t>1</a:t>
            </a:r>
            <a:endParaRPr kumimoji="0" lang="en-US" sz="1200" b="1" i="0" u="none" strike="noStrike" kern="0" cap="none" spc="-15" normalizeH="0" baseline="30000" noProof="0" dirty="0">
              <a:ln>
                <a:noFill/>
              </a:ln>
              <a:solidFill>
                <a:srgbClr val="030F3B"/>
              </a:solidFill>
              <a:effectLst/>
              <a:uLnTx/>
              <a:uFillTx/>
            </a:endParaRPr>
          </a:p>
        </p:txBody>
      </p:sp>
      <p:sp>
        <p:nvSpPr>
          <p:cNvPr id="8" name="TextBox 21">
            <a:extLst>
              <a:ext uri="{FF2B5EF4-FFF2-40B4-BE49-F238E27FC236}">
                <a16:creationId xmlns:a16="http://schemas.microsoft.com/office/drawing/2014/main" id="{099E93C8-D15B-4079-C0F4-FACAD10BABEA}"/>
              </a:ext>
            </a:extLst>
          </p:cNvPr>
          <p:cNvSpPr txBox="1"/>
          <p:nvPr/>
        </p:nvSpPr>
        <p:spPr>
          <a:xfrm>
            <a:off x="362665" y="2787647"/>
            <a:ext cx="8421767" cy="621000"/>
          </a:xfrm>
          <a:prstGeom prst="roundRect">
            <a:avLst/>
          </a:prstGeom>
          <a:solidFill>
            <a:srgbClr val="00CCC7"/>
          </a:solidFill>
          <a:ln w="19050">
            <a:noFill/>
          </a:ln>
        </p:spPr>
        <p:txBody>
          <a:bodyPr wrap="square" lIns="135000" tIns="40500" rIns="135000" bIns="27000" anchor="ctr" anchorCtr="0">
            <a:noAutofit/>
          </a:bodyPr>
          <a:lstStyle/>
          <a:p>
            <a:pPr algn="ctr" defTabSz="685800">
              <a:lnSpc>
                <a:spcPct val="90000"/>
              </a:lnSpc>
              <a:defRPr/>
            </a:pPr>
            <a:r>
              <a:rPr lang="de-DE" sz="1200" dirty="0">
                <a:solidFill>
                  <a:srgbClr val="FFFFFF"/>
                </a:solidFill>
              </a:rPr>
              <a:t>Bei jedem Kontrollbesuch sollte nachgefragt werden, wie der </a:t>
            </a:r>
            <a:r>
              <a:rPr lang="de-DE" sz="1400" b="1" dirty="0">
                <a:solidFill>
                  <a:srgbClr val="FFFFFF"/>
                </a:solidFill>
              </a:rPr>
              <a:t>aktuelle Betreuungsbedarf </a:t>
            </a:r>
            <a:r>
              <a:rPr lang="de-DE" sz="1200" dirty="0">
                <a:solidFill>
                  <a:srgbClr val="FFFFFF"/>
                </a:solidFill>
              </a:rPr>
              <a:t>aussieht, insbesondere in Bezug auf die </a:t>
            </a:r>
            <a:r>
              <a:rPr lang="de-DE" sz="1400" b="1" dirty="0">
                <a:solidFill>
                  <a:srgbClr val="FFFFFF"/>
                </a:solidFill>
              </a:rPr>
              <a:t>Bewältigung der Situation</a:t>
            </a:r>
            <a:r>
              <a:rPr lang="en-US" sz="1200" baseline="30000" dirty="0">
                <a:solidFill>
                  <a:srgbClr val="FFFFFF"/>
                </a:solidFill>
              </a:rPr>
              <a:t>1</a:t>
            </a:r>
            <a:endParaRPr lang="en-US" sz="1200" b="1" baseline="30000" dirty="0">
              <a:solidFill>
                <a:srgbClr val="FFFFFF"/>
              </a:solidFill>
            </a:endParaRPr>
          </a:p>
        </p:txBody>
      </p:sp>
      <p:sp>
        <p:nvSpPr>
          <p:cNvPr id="17" name="TextBox 23">
            <a:extLst>
              <a:ext uri="{FF2B5EF4-FFF2-40B4-BE49-F238E27FC236}">
                <a16:creationId xmlns:a16="http://schemas.microsoft.com/office/drawing/2014/main" id="{CF607435-F677-2D32-E678-EC7C7D0D1C00}"/>
              </a:ext>
            </a:extLst>
          </p:cNvPr>
          <p:cNvSpPr txBox="1"/>
          <p:nvPr/>
        </p:nvSpPr>
        <p:spPr>
          <a:xfrm>
            <a:off x="362665" y="3511660"/>
            <a:ext cx="8421767" cy="621000"/>
          </a:xfrm>
          <a:prstGeom prst="roundRect">
            <a:avLst/>
          </a:prstGeom>
          <a:solidFill>
            <a:srgbClr val="119693"/>
          </a:solidFill>
          <a:ln w="19050">
            <a:noFill/>
          </a:ln>
        </p:spPr>
        <p:txBody>
          <a:bodyPr wrap="square" lIns="135000" tIns="40500" rIns="135000" bIns="27000" anchor="ctr" anchorCtr="0">
            <a:noAutofit/>
          </a:bodyPr>
          <a:lstStyle/>
          <a:p>
            <a:pPr lvl="0" algn="ctr" defTabSz="685800">
              <a:lnSpc>
                <a:spcPct val="90000"/>
              </a:lnSpc>
              <a:defRPr/>
            </a:pPr>
            <a:r>
              <a:rPr lang="de-DE" sz="1200" kern="0" dirty="0">
                <a:solidFill>
                  <a:srgbClr val="FFFFFF"/>
                </a:solidFill>
              </a:rPr>
              <a:t>Psychosoziale Betreuung sollte </a:t>
            </a:r>
            <a:r>
              <a:rPr lang="de-DE" sz="1400" b="1" kern="0" dirty="0">
                <a:solidFill>
                  <a:srgbClr val="FFFFFF"/>
                </a:solidFill>
              </a:rPr>
              <a:t>in routinemäßige Arztbesuche integriert </a:t>
            </a:r>
            <a:r>
              <a:rPr lang="de-DE" sz="1200" kern="0" dirty="0">
                <a:solidFill>
                  <a:srgbClr val="FFFFFF"/>
                </a:solidFill>
              </a:rPr>
              <a:t>werden und, wann immer möglich, von Anbietern mit einer speziellen Diabetesausbildung durchgeführt werden</a:t>
            </a:r>
            <a:r>
              <a:rPr kumimoji="0" lang="en-US" sz="1200" b="0" i="0" u="none" strike="noStrike" kern="0" cap="none" spc="0" normalizeH="0" baseline="30000" noProof="0" dirty="0">
                <a:ln>
                  <a:noFill/>
                </a:ln>
                <a:solidFill>
                  <a:srgbClr val="FFFFFF"/>
                </a:solidFill>
                <a:effectLst/>
                <a:uLnTx/>
                <a:uFillTx/>
              </a:rPr>
              <a:t>1</a:t>
            </a:r>
            <a:r>
              <a:rPr kumimoji="0" lang="en-US" sz="1200" b="0" i="0" u="none" strike="noStrike" kern="0" cap="none" spc="0" normalizeH="0" baseline="0" noProof="0" dirty="0">
                <a:ln>
                  <a:noFill/>
                </a:ln>
                <a:solidFill>
                  <a:srgbClr val="FFFFFF"/>
                </a:solidFill>
                <a:effectLst/>
                <a:uLnTx/>
                <a:uFillTx/>
              </a:rPr>
              <a:t> </a:t>
            </a:r>
            <a:endParaRPr kumimoji="0" lang="en-US" sz="1200" b="1" i="0" u="none" strike="noStrike" kern="0" cap="none" spc="0" normalizeH="0" baseline="0" noProof="0" dirty="0">
              <a:ln>
                <a:noFill/>
              </a:ln>
              <a:solidFill>
                <a:srgbClr val="FFFFFF"/>
              </a:solidFill>
              <a:effectLst/>
              <a:uLnTx/>
              <a:uFillTx/>
            </a:endParaRPr>
          </a:p>
        </p:txBody>
      </p:sp>
      <p:sp>
        <p:nvSpPr>
          <p:cNvPr id="18" name="TextBox 6">
            <a:extLst>
              <a:ext uri="{FF2B5EF4-FFF2-40B4-BE49-F238E27FC236}">
                <a16:creationId xmlns:a16="http://schemas.microsoft.com/office/drawing/2014/main" id="{654CD564-1264-5958-33F2-86C145B8E74B}"/>
              </a:ext>
            </a:extLst>
          </p:cNvPr>
          <p:cNvSpPr txBox="1"/>
          <p:nvPr/>
        </p:nvSpPr>
        <p:spPr>
          <a:xfrm>
            <a:off x="362665" y="2063633"/>
            <a:ext cx="8421767" cy="621000"/>
          </a:xfrm>
          <a:prstGeom prst="roundRect">
            <a:avLst/>
          </a:prstGeom>
          <a:solidFill>
            <a:srgbClr val="119693">
              <a:lumMod val="40000"/>
              <a:lumOff val="60000"/>
            </a:srgbClr>
          </a:solidFill>
          <a:ln w="19050">
            <a:noFill/>
          </a:ln>
        </p:spPr>
        <p:txBody>
          <a:bodyPr wrap="square" lIns="135000" tIns="40500" rIns="135000" bIns="27000" anchor="ctr" anchorCtr="0">
            <a:noAutofit/>
          </a:body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err="1">
                <a:ln>
                  <a:noFill/>
                </a:ln>
                <a:solidFill>
                  <a:srgbClr val="030F3B"/>
                </a:solidFill>
                <a:effectLst/>
                <a:uLnTx/>
                <a:uFillTx/>
              </a:rPr>
              <a:t>Emotionale</a:t>
            </a:r>
            <a:r>
              <a:rPr kumimoji="0" lang="en-US" sz="1400" b="1" i="0" u="none" strike="noStrike" kern="0" cap="none" spc="0" normalizeH="0" baseline="0" noProof="0" dirty="0">
                <a:ln>
                  <a:noFill/>
                </a:ln>
                <a:solidFill>
                  <a:srgbClr val="030F3B"/>
                </a:solidFill>
                <a:effectLst/>
                <a:uLnTx/>
                <a:uFillTx/>
              </a:rPr>
              <a:t>, </a:t>
            </a:r>
            <a:r>
              <a:rPr kumimoji="0" lang="en-US" sz="1400" b="1" i="0" u="none" strike="noStrike" kern="0" cap="none" spc="0" normalizeH="0" baseline="0" noProof="0" dirty="0" err="1">
                <a:ln>
                  <a:noFill/>
                </a:ln>
                <a:solidFill>
                  <a:srgbClr val="030F3B"/>
                </a:solidFill>
                <a:effectLst/>
                <a:uLnTx/>
                <a:uFillTx/>
              </a:rPr>
              <a:t>kognitive</a:t>
            </a:r>
            <a:r>
              <a:rPr kumimoji="0" lang="en-US" sz="1400" b="1" i="0" u="none" strike="noStrike" kern="0" cap="none" spc="0" normalizeH="0" baseline="0" noProof="0" dirty="0">
                <a:ln>
                  <a:noFill/>
                </a:ln>
                <a:solidFill>
                  <a:srgbClr val="030F3B"/>
                </a:solidFill>
                <a:effectLst/>
                <a:uLnTx/>
                <a:uFillTx/>
              </a:rPr>
              <a:t> und </a:t>
            </a:r>
            <a:r>
              <a:rPr kumimoji="0" lang="en-US" sz="1400" b="1" i="0" u="none" strike="noStrike" kern="0" cap="none" spc="0" normalizeH="0" baseline="0" noProof="0" dirty="0" err="1">
                <a:ln>
                  <a:noFill/>
                </a:ln>
                <a:solidFill>
                  <a:srgbClr val="030F3B"/>
                </a:solidFill>
                <a:effectLst/>
                <a:uLnTx/>
                <a:uFillTx/>
              </a:rPr>
              <a:t>Verhaltenskompetenzen</a:t>
            </a:r>
            <a:br>
              <a:rPr kumimoji="0" lang="en-US" sz="1200" b="1" i="0" u="none" strike="noStrike" kern="0" cap="none" spc="0" normalizeH="0" baseline="0" noProof="0" dirty="0">
                <a:ln>
                  <a:noFill/>
                </a:ln>
                <a:solidFill>
                  <a:srgbClr val="030F3B"/>
                </a:solidFill>
                <a:effectLst/>
                <a:uLnTx/>
                <a:uFillTx/>
              </a:rPr>
            </a:br>
            <a:r>
              <a:rPr kumimoji="0" lang="en-US" sz="1200" b="0" i="0" u="none" strike="noStrike" kern="0" cap="none" spc="0" normalizeH="0" baseline="0" noProof="0" dirty="0" err="1">
                <a:ln>
                  <a:noFill/>
                </a:ln>
                <a:solidFill>
                  <a:srgbClr val="030F3B"/>
                </a:solidFill>
                <a:effectLst/>
                <a:uLnTx/>
                <a:uFillTx/>
              </a:rPr>
              <a:t>sollten</a:t>
            </a:r>
            <a:r>
              <a:rPr kumimoji="0" lang="en-US" sz="1200" b="0" i="0" u="none" strike="noStrike" kern="0" cap="none" spc="0" normalizeH="0" baseline="0" noProof="0" dirty="0">
                <a:ln>
                  <a:noFill/>
                </a:ln>
                <a:solidFill>
                  <a:srgbClr val="030F3B"/>
                </a:solidFill>
                <a:effectLst/>
                <a:uLnTx/>
                <a:uFillTx/>
              </a:rPr>
              <a:t> </a:t>
            </a:r>
            <a:r>
              <a:rPr kumimoji="0" lang="en-US" sz="1200" b="0" i="0" u="none" strike="noStrike" kern="0" cap="none" spc="0" normalizeH="0" baseline="0" noProof="0" dirty="0" err="1">
                <a:ln>
                  <a:noFill/>
                </a:ln>
                <a:solidFill>
                  <a:srgbClr val="030F3B"/>
                </a:solidFill>
                <a:effectLst/>
                <a:uLnTx/>
                <a:uFillTx/>
              </a:rPr>
              <a:t>bei</a:t>
            </a:r>
            <a:r>
              <a:rPr kumimoji="0" lang="en-US" sz="1200" b="0" i="0" u="none" strike="noStrike" kern="0" cap="none" spc="0" normalizeH="0" baseline="0" noProof="0" dirty="0">
                <a:ln>
                  <a:noFill/>
                </a:ln>
                <a:solidFill>
                  <a:srgbClr val="030F3B"/>
                </a:solidFill>
                <a:effectLst/>
                <a:uLnTx/>
                <a:uFillTx/>
              </a:rPr>
              <a:t> </a:t>
            </a:r>
            <a:r>
              <a:rPr kumimoji="0" lang="en-US" sz="1200" b="0" i="0" u="none" strike="noStrike" kern="0" cap="none" spc="0" normalizeH="0" baseline="0" noProof="0" dirty="0" err="1">
                <a:ln>
                  <a:noFill/>
                </a:ln>
                <a:solidFill>
                  <a:srgbClr val="030F3B"/>
                </a:solidFill>
                <a:effectLst/>
                <a:uLnTx/>
                <a:uFillTx/>
              </a:rPr>
              <a:t>Erwachsenen</a:t>
            </a:r>
            <a:r>
              <a:rPr kumimoji="0" lang="en-US" sz="1200" b="0" i="0" u="none" strike="noStrike" kern="0" cap="none" spc="0" normalizeH="0" baseline="0" noProof="0" dirty="0">
                <a:ln>
                  <a:noFill/>
                </a:ln>
                <a:solidFill>
                  <a:srgbClr val="030F3B"/>
                </a:solidFill>
                <a:effectLst/>
                <a:uLnTx/>
                <a:uFillTx/>
              </a:rPr>
              <a:t> </a:t>
            </a:r>
            <a:r>
              <a:rPr kumimoji="0" lang="en-US" sz="1200" b="0" i="0" u="none" strike="noStrike" kern="0" cap="none" spc="0" normalizeH="0" baseline="0" noProof="0" dirty="0" err="1">
                <a:ln>
                  <a:noFill/>
                </a:ln>
                <a:solidFill>
                  <a:srgbClr val="030F3B"/>
                </a:solidFill>
                <a:effectLst/>
                <a:uLnTx/>
                <a:uFillTx/>
              </a:rPr>
              <a:t>mit</a:t>
            </a:r>
            <a:r>
              <a:rPr kumimoji="0" lang="en-US" sz="1200" b="0" i="0" u="none" strike="noStrike" kern="0" cap="none" spc="0" normalizeH="0" baseline="0" noProof="0" dirty="0">
                <a:ln>
                  <a:noFill/>
                </a:ln>
                <a:solidFill>
                  <a:srgbClr val="030F3B"/>
                </a:solidFill>
                <a:effectLst/>
                <a:uLnTx/>
                <a:uFillTx/>
              </a:rPr>
              <a:t> positive </a:t>
            </a:r>
            <a:r>
              <a:rPr kumimoji="0" lang="en-US" sz="1200" b="0" i="0" u="none" strike="noStrike" kern="0" cap="none" spc="0" normalizeH="0" baseline="0" noProof="0" dirty="0" err="1">
                <a:ln>
                  <a:noFill/>
                </a:ln>
                <a:solidFill>
                  <a:srgbClr val="030F3B"/>
                </a:solidFill>
                <a:effectLst/>
                <a:uLnTx/>
                <a:uFillTx/>
              </a:rPr>
              <a:t>IAk</a:t>
            </a:r>
            <a:r>
              <a:rPr kumimoji="0" lang="en-US" sz="1200" b="0" i="0" u="none" strike="noStrike" kern="0" cap="none" spc="0" normalizeH="0" baseline="0" noProof="0" dirty="0">
                <a:ln>
                  <a:noFill/>
                </a:ln>
                <a:solidFill>
                  <a:srgbClr val="030F3B"/>
                </a:solidFill>
                <a:effectLst/>
                <a:uLnTx/>
                <a:uFillTx/>
              </a:rPr>
              <a:t>-Status* </a:t>
            </a:r>
            <a:r>
              <a:rPr kumimoji="0" lang="en-US" sz="1200" b="0" i="0" u="none" strike="noStrike" kern="0" cap="none" spc="0" normalizeH="0" baseline="0" noProof="0" dirty="0" err="1">
                <a:ln>
                  <a:noFill/>
                </a:ln>
                <a:solidFill>
                  <a:srgbClr val="030F3B"/>
                </a:solidFill>
                <a:effectLst/>
                <a:uLnTx/>
                <a:uFillTx/>
              </a:rPr>
              <a:t>bewertet</a:t>
            </a:r>
            <a:r>
              <a:rPr kumimoji="0" lang="en-US" sz="1200" b="0" i="0" u="none" strike="noStrike" kern="0" cap="none" spc="0" normalizeH="0" noProof="0" dirty="0">
                <a:ln>
                  <a:noFill/>
                </a:ln>
                <a:solidFill>
                  <a:srgbClr val="030F3B"/>
                </a:solidFill>
                <a:effectLst/>
                <a:uLnTx/>
                <a:uFillTx/>
              </a:rPr>
              <a:t> </a:t>
            </a:r>
            <a:r>
              <a:rPr kumimoji="0" lang="en-US" sz="1200" b="0" i="0" u="none" strike="noStrike" kern="0" cap="none" spc="0" normalizeH="0" noProof="0" dirty="0" err="1">
                <a:ln>
                  <a:noFill/>
                </a:ln>
                <a:solidFill>
                  <a:srgbClr val="030F3B"/>
                </a:solidFill>
                <a:effectLst/>
                <a:uLnTx/>
                <a:uFillTx/>
              </a:rPr>
              <a:t>werden</a:t>
            </a:r>
            <a:r>
              <a:rPr kumimoji="0" lang="en-US" sz="1200" b="0" i="0" u="none" strike="noStrike" kern="0" cap="none" spc="0" normalizeH="0" baseline="0" noProof="0" dirty="0">
                <a:ln>
                  <a:noFill/>
                </a:ln>
                <a:solidFill>
                  <a:srgbClr val="030F3B"/>
                </a:solidFill>
                <a:effectLst/>
                <a:uLnTx/>
                <a:uFillTx/>
              </a:rPr>
              <a:t>​</a:t>
            </a:r>
            <a:r>
              <a:rPr kumimoji="0" lang="en-US" sz="1200" b="0" i="0" u="none" strike="noStrike" kern="0" cap="none" spc="0" normalizeH="0" baseline="30000" noProof="0" dirty="0">
                <a:ln>
                  <a:noFill/>
                </a:ln>
                <a:solidFill>
                  <a:srgbClr val="030F3B"/>
                </a:solidFill>
                <a:effectLst/>
                <a:uLnTx/>
                <a:uFillTx/>
              </a:rPr>
              <a:t>1</a:t>
            </a:r>
            <a:endParaRPr kumimoji="0" lang="en-US" sz="1200" b="0" i="0" u="none" strike="noStrike" kern="0" cap="none" spc="0" normalizeH="0" baseline="0" noProof="0" dirty="0">
              <a:ln>
                <a:noFill/>
              </a:ln>
              <a:solidFill>
                <a:srgbClr val="030F3B"/>
              </a:solidFill>
              <a:effectLst/>
              <a:uLnTx/>
              <a:uFillTx/>
            </a:endParaRPr>
          </a:p>
        </p:txBody>
      </p:sp>
    </p:spTree>
    <p:extLst>
      <p:ext uri="{BB962C8B-B14F-4D97-AF65-F5344CB8AC3E}">
        <p14:creationId xmlns:p14="http://schemas.microsoft.com/office/powerpoint/2010/main" val="188086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7" grpId="0" animBg="1"/>
      <p:bldP spid="1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AA673F-1A50-B471-EACB-4382F5FCA20B}"/>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07DF7AE3-8F8B-8499-0DE8-8BBA8731CAEC}"/>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Psychosoziale Unterstützung ist ein Schlüsselelement bei der Behandlung von T1D im Frühstadium</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BF9D9683-8126-F026-9EDE-76BAA2EEC22B}"/>
              </a:ext>
            </a:extLst>
          </p:cNvPr>
          <p:cNvSpPr txBox="1">
            <a:spLocks/>
          </p:cNvSpPr>
          <p:nvPr/>
        </p:nvSpPr>
        <p:spPr>
          <a:xfrm>
            <a:off x="415922" y="4770634"/>
            <a:ext cx="8370056"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i="0" u="none" strike="noStrike" kern="1200" cap="none" spc="0" normalizeH="0" baseline="0" noProof="0" dirty="0">
                <a:ln>
                  <a:noFill/>
                </a:ln>
                <a:solidFill>
                  <a:srgbClr val="404040"/>
                </a:solidFill>
                <a:effectLst/>
                <a:uLnTx/>
                <a:uFillTx/>
                <a:latin typeface="+mn-lt"/>
                <a:ea typeface="Arial"/>
                <a:cs typeface="Arial"/>
              </a:rPr>
              <a:t>Phillip M </a:t>
            </a:r>
            <a:r>
              <a:rPr kumimoji="0" lang="de-DE" sz="60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i="0" u="none" strike="noStrike" kern="1200" cap="none" spc="0" normalizeH="0" baseline="0" noProof="0" dirty="0">
                <a:ln>
                  <a:noFill/>
                </a:ln>
                <a:solidFill>
                  <a:srgbClr val="404040"/>
                </a:solidFill>
                <a:effectLst/>
                <a:uLnTx/>
                <a:uFillTx/>
                <a:latin typeface="+mn-lt"/>
                <a:ea typeface="Arial"/>
                <a:cs typeface="Arial"/>
              </a:rPr>
              <a:t>2024; 47: 1276–98. </a:t>
            </a:r>
            <a:r>
              <a:rPr kumimoji="0" lang="de-DE" sz="600" b="1" i="0" u="none" strike="noStrike" kern="1200" cap="none" spc="0" normalizeH="0" baseline="0" noProof="0" dirty="0">
                <a:ln>
                  <a:noFill/>
                </a:ln>
                <a:solidFill>
                  <a:srgbClr val="404040"/>
                </a:solidFill>
                <a:effectLst/>
                <a:uLnTx/>
                <a:uFillTx/>
                <a:latin typeface="+mn-lt"/>
                <a:ea typeface="Arial"/>
                <a:cs typeface="Arial"/>
              </a:rPr>
              <a:t>2.</a:t>
            </a:r>
            <a:r>
              <a:rPr kumimoji="0" lang="de-DE" sz="600" i="0" u="none" strike="noStrike" kern="1200" cap="none" spc="0" normalizeH="0" baseline="0" noProof="0" dirty="0">
                <a:ln>
                  <a:noFill/>
                </a:ln>
                <a:solidFill>
                  <a:srgbClr val="404040"/>
                </a:solidFill>
                <a:effectLst/>
                <a:uLnTx/>
                <a:uFillTx/>
                <a:latin typeface="+mn-lt"/>
                <a:ea typeface="Arial"/>
                <a:cs typeface="Arial"/>
              </a:rPr>
              <a:t> Simmons KMW </a:t>
            </a:r>
            <a:r>
              <a:rPr kumimoji="0" lang="de-DE" sz="600" i="1" u="none" strike="noStrike" kern="1200" cap="none" spc="0" normalizeH="0" baseline="0" noProof="0" dirty="0">
                <a:ln>
                  <a:noFill/>
                </a:ln>
                <a:solidFill>
                  <a:srgbClr val="404040"/>
                </a:solidFill>
                <a:effectLst/>
                <a:uLnTx/>
                <a:uFillTx/>
                <a:latin typeface="+mn-lt"/>
                <a:ea typeface="Arial"/>
                <a:cs typeface="Arial"/>
              </a:rPr>
              <a:t>et al. Diabetes </a:t>
            </a:r>
            <a:r>
              <a:rPr kumimoji="0" lang="de-DE" sz="600" i="1" u="none" strike="noStrike" kern="1200" cap="none" spc="0" normalizeH="0" baseline="0" noProof="0" dirty="0" err="1">
                <a:ln>
                  <a:noFill/>
                </a:ln>
                <a:solidFill>
                  <a:srgbClr val="404040"/>
                </a:solidFill>
                <a:effectLst/>
                <a:uLnTx/>
                <a:uFillTx/>
                <a:latin typeface="+mn-lt"/>
                <a:ea typeface="Arial"/>
                <a:cs typeface="Arial"/>
              </a:rPr>
              <a:t>Technol</a:t>
            </a:r>
            <a:r>
              <a:rPr kumimoji="0" lang="de-DE" sz="600" i="1" u="none" strike="noStrike" kern="1200" cap="none" spc="0" normalizeH="0" baseline="0" noProof="0" dirty="0">
                <a:ln>
                  <a:noFill/>
                </a:ln>
                <a:solidFill>
                  <a:srgbClr val="404040"/>
                </a:solidFill>
                <a:effectLst/>
                <a:uLnTx/>
                <a:uFillTx/>
                <a:latin typeface="+mn-lt"/>
                <a:ea typeface="Arial"/>
                <a:cs typeface="Arial"/>
              </a:rPr>
              <a:t> </a:t>
            </a:r>
            <a:r>
              <a:rPr kumimoji="0" lang="de-DE" sz="600" i="1" u="none" strike="noStrike" kern="1200" cap="none" spc="0" normalizeH="0" baseline="0" noProof="0" dirty="0" err="1">
                <a:ln>
                  <a:noFill/>
                </a:ln>
                <a:solidFill>
                  <a:srgbClr val="404040"/>
                </a:solidFill>
                <a:effectLst/>
                <a:uLnTx/>
                <a:uFillTx/>
                <a:latin typeface="+mn-lt"/>
                <a:ea typeface="Arial"/>
                <a:cs typeface="Arial"/>
              </a:rPr>
              <a:t>Ther</a:t>
            </a:r>
            <a:r>
              <a:rPr kumimoji="0" lang="de-DE" sz="600" i="1" u="none" strike="noStrike" kern="1200" cap="none" spc="0" normalizeH="0" baseline="0" noProof="0" dirty="0">
                <a:ln>
                  <a:noFill/>
                </a:ln>
                <a:solidFill>
                  <a:srgbClr val="404040"/>
                </a:solidFill>
                <a:effectLst/>
                <a:uLnTx/>
                <a:uFillTx/>
                <a:latin typeface="+mn-lt"/>
                <a:ea typeface="Arial"/>
                <a:cs typeface="Arial"/>
              </a:rPr>
              <a:t> </a:t>
            </a:r>
            <a:r>
              <a:rPr kumimoji="0" lang="de-DE" sz="600" i="0" u="none" strike="noStrike" kern="1200" cap="none" spc="0" normalizeH="0" baseline="0" noProof="0" dirty="0">
                <a:ln>
                  <a:noFill/>
                </a:ln>
                <a:solidFill>
                  <a:srgbClr val="404040"/>
                </a:solidFill>
                <a:effectLst/>
                <a:uLnTx/>
                <a:uFillTx/>
                <a:latin typeface="+mn-lt"/>
                <a:ea typeface="Arial"/>
                <a:cs typeface="Arial"/>
              </a:rPr>
              <a:t>2023; 25: 790–9.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cxnSp>
        <p:nvCxnSpPr>
          <p:cNvPr id="609" name="Straight Connector 67">
            <a:extLst>
              <a:ext uri="{FF2B5EF4-FFF2-40B4-BE49-F238E27FC236}">
                <a16:creationId xmlns:a16="http://schemas.microsoft.com/office/drawing/2014/main" id="{E70E58FC-4CD1-DFB4-C523-2DE59367D2E0}"/>
              </a:ext>
            </a:extLst>
          </p:cNvPr>
          <p:cNvCxnSpPr>
            <a:cxnSpLocks/>
          </p:cNvCxnSpPr>
          <p:nvPr/>
        </p:nvCxnSpPr>
        <p:spPr>
          <a:xfrm flipV="1">
            <a:off x="1366676" y="2541270"/>
            <a:ext cx="0" cy="437253"/>
          </a:xfrm>
          <a:prstGeom prst="line">
            <a:avLst/>
          </a:prstGeom>
          <a:noFill/>
          <a:ln w="9525" cap="rnd" cmpd="sng" algn="ctr">
            <a:solidFill>
              <a:srgbClr val="030F3B"/>
            </a:solidFill>
            <a:prstDash val="solid"/>
            <a:round/>
            <a:tailEnd type="oval" w="med" len="med"/>
          </a:ln>
          <a:effectLst/>
        </p:spPr>
      </p:cxnSp>
      <p:cxnSp>
        <p:nvCxnSpPr>
          <p:cNvPr id="610" name="Straight Connector 67">
            <a:extLst>
              <a:ext uri="{FF2B5EF4-FFF2-40B4-BE49-F238E27FC236}">
                <a16:creationId xmlns:a16="http://schemas.microsoft.com/office/drawing/2014/main" id="{A614BC85-344F-7F56-394E-989DC6C879E8}"/>
              </a:ext>
            </a:extLst>
          </p:cNvPr>
          <p:cNvCxnSpPr>
            <a:cxnSpLocks/>
          </p:cNvCxnSpPr>
          <p:nvPr/>
        </p:nvCxnSpPr>
        <p:spPr>
          <a:xfrm flipV="1">
            <a:off x="4701540" y="2541270"/>
            <a:ext cx="0" cy="437253"/>
          </a:xfrm>
          <a:prstGeom prst="line">
            <a:avLst/>
          </a:prstGeom>
          <a:noFill/>
          <a:ln w="9525" cap="rnd" cmpd="sng" algn="ctr">
            <a:solidFill>
              <a:srgbClr val="030F3B"/>
            </a:solidFill>
            <a:prstDash val="solid"/>
            <a:round/>
            <a:tailEnd type="oval" w="med" len="med"/>
          </a:ln>
          <a:effectLst/>
        </p:spPr>
      </p:cxnSp>
      <p:cxnSp>
        <p:nvCxnSpPr>
          <p:cNvPr id="611" name="Straight Connector 67">
            <a:extLst>
              <a:ext uri="{FF2B5EF4-FFF2-40B4-BE49-F238E27FC236}">
                <a16:creationId xmlns:a16="http://schemas.microsoft.com/office/drawing/2014/main" id="{E30E6126-9977-B1F4-6AEE-FF20E791D331}"/>
              </a:ext>
            </a:extLst>
          </p:cNvPr>
          <p:cNvCxnSpPr>
            <a:cxnSpLocks/>
          </p:cNvCxnSpPr>
          <p:nvPr/>
        </p:nvCxnSpPr>
        <p:spPr>
          <a:xfrm flipV="1">
            <a:off x="8046091" y="2541270"/>
            <a:ext cx="0" cy="437253"/>
          </a:xfrm>
          <a:prstGeom prst="line">
            <a:avLst/>
          </a:prstGeom>
          <a:noFill/>
          <a:ln w="9525" cap="rnd" cmpd="sng" algn="ctr">
            <a:solidFill>
              <a:srgbClr val="030F3B"/>
            </a:solidFill>
            <a:prstDash val="solid"/>
            <a:round/>
            <a:tailEnd type="oval" w="med" len="med"/>
          </a:ln>
          <a:effectLst/>
        </p:spPr>
      </p:cxnSp>
      <p:cxnSp>
        <p:nvCxnSpPr>
          <p:cNvPr id="612" name="Straight Connector 67">
            <a:extLst>
              <a:ext uri="{FF2B5EF4-FFF2-40B4-BE49-F238E27FC236}">
                <a16:creationId xmlns:a16="http://schemas.microsoft.com/office/drawing/2014/main" id="{E8126915-08D6-7811-7890-2FCC9F2CCF45}"/>
              </a:ext>
            </a:extLst>
          </p:cNvPr>
          <p:cNvCxnSpPr>
            <a:cxnSpLocks/>
          </p:cNvCxnSpPr>
          <p:nvPr/>
        </p:nvCxnSpPr>
        <p:spPr>
          <a:xfrm rot="10800000" flipV="1">
            <a:off x="3035456" y="3629576"/>
            <a:ext cx="0" cy="437253"/>
          </a:xfrm>
          <a:prstGeom prst="line">
            <a:avLst/>
          </a:prstGeom>
          <a:noFill/>
          <a:ln w="9525" cap="rnd" cmpd="sng" algn="ctr">
            <a:solidFill>
              <a:srgbClr val="030F3B"/>
            </a:solidFill>
            <a:prstDash val="solid"/>
            <a:round/>
            <a:tailEnd type="oval" w="med" len="med"/>
          </a:ln>
          <a:effectLst/>
        </p:spPr>
      </p:cxnSp>
      <p:cxnSp>
        <p:nvCxnSpPr>
          <p:cNvPr id="613" name="Straight Connector 67">
            <a:extLst>
              <a:ext uri="{FF2B5EF4-FFF2-40B4-BE49-F238E27FC236}">
                <a16:creationId xmlns:a16="http://schemas.microsoft.com/office/drawing/2014/main" id="{4C5071AC-27E9-A55E-30E3-F0E7E816C072}"/>
              </a:ext>
            </a:extLst>
          </p:cNvPr>
          <p:cNvCxnSpPr>
            <a:cxnSpLocks/>
          </p:cNvCxnSpPr>
          <p:nvPr/>
        </p:nvCxnSpPr>
        <p:spPr>
          <a:xfrm rot="10800000" flipV="1">
            <a:off x="6373016" y="3629576"/>
            <a:ext cx="0" cy="437253"/>
          </a:xfrm>
          <a:prstGeom prst="line">
            <a:avLst/>
          </a:prstGeom>
          <a:noFill/>
          <a:ln w="9525" cap="rnd" cmpd="sng" algn="ctr">
            <a:solidFill>
              <a:srgbClr val="030F3B"/>
            </a:solidFill>
            <a:prstDash val="solid"/>
            <a:round/>
            <a:tailEnd type="oval" w="med" len="med"/>
          </a:ln>
          <a:effectLst/>
        </p:spPr>
      </p:cxnSp>
      <p:sp>
        <p:nvSpPr>
          <p:cNvPr id="614" name="Arrow: Right 32">
            <a:extLst>
              <a:ext uri="{FF2B5EF4-FFF2-40B4-BE49-F238E27FC236}">
                <a16:creationId xmlns:a16="http://schemas.microsoft.com/office/drawing/2014/main" id="{FEA32CE3-947B-11C7-31CE-E9678E313B40}"/>
              </a:ext>
            </a:extLst>
          </p:cNvPr>
          <p:cNvSpPr/>
          <p:nvPr/>
        </p:nvSpPr>
        <p:spPr>
          <a:xfrm>
            <a:off x="511969" y="2911903"/>
            <a:ext cx="8424863" cy="786824"/>
          </a:xfrm>
          <a:prstGeom prst="rightArrow">
            <a:avLst>
              <a:gd name="adj1" fmla="val 67090"/>
              <a:gd name="adj2" fmla="val 50000"/>
            </a:avLst>
          </a:prstGeom>
          <a:gradFill flip="none" rotWithShape="1">
            <a:gsLst>
              <a:gs pos="0">
                <a:srgbClr val="119693"/>
              </a:gs>
              <a:gs pos="100000">
                <a:srgbClr val="00D1CC">
                  <a:alpha val="0"/>
                </a:srgbClr>
              </a:gs>
            </a:gsLst>
            <a:lin ang="10800000" scaled="1"/>
            <a:tileRect/>
          </a:gradFill>
          <a:ln w="3175"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grpSp>
        <p:nvGrpSpPr>
          <p:cNvPr id="615" name="Gruppo 47">
            <a:extLst>
              <a:ext uri="{FF2B5EF4-FFF2-40B4-BE49-F238E27FC236}">
                <a16:creationId xmlns:a16="http://schemas.microsoft.com/office/drawing/2014/main" id="{7ED2CB5A-B74F-611F-0254-A5B4A2EF1973}"/>
              </a:ext>
            </a:extLst>
          </p:cNvPr>
          <p:cNvGrpSpPr/>
          <p:nvPr/>
        </p:nvGrpSpPr>
        <p:grpSpPr>
          <a:xfrm>
            <a:off x="1039841" y="2981056"/>
            <a:ext cx="648520" cy="648520"/>
            <a:chOff x="1183254" y="3720741"/>
            <a:chExt cx="864693" cy="864693"/>
          </a:xfrm>
        </p:grpSpPr>
        <p:sp>
          <p:nvSpPr>
            <p:cNvPr id="616" name="Oval 7">
              <a:extLst>
                <a:ext uri="{FF2B5EF4-FFF2-40B4-BE49-F238E27FC236}">
                  <a16:creationId xmlns:a16="http://schemas.microsoft.com/office/drawing/2014/main" id="{7C5C7236-F4EF-5826-8A0E-73409AE8CF74}"/>
                </a:ext>
              </a:extLst>
            </p:cNvPr>
            <p:cNvSpPr/>
            <p:nvPr/>
          </p:nvSpPr>
          <p:spPr>
            <a:xfrm>
              <a:off x="1183254" y="3720741"/>
              <a:ext cx="864693" cy="864693"/>
            </a:xfrm>
            <a:prstGeom prst="ellipse">
              <a:avLst/>
            </a:prstGeom>
            <a:solidFill>
              <a:srgbClr val="FFFFFF"/>
            </a:solidFill>
            <a:ln w="19050"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ea typeface="+mn-ea"/>
                <a:cs typeface="+mn-cs"/>
              </a:endParaRPr>
            </a:p>
          </p:txBody>
        </p:sp>
        <p:pic>
          <p:nvPicPr>
            <p:cNvPr id="617" name="Graphic 8" descr="Question Mark outline">
              <a:extLst>
                <a:ext uri="{FF2B5EF4-FFF2-40B4-BE49-F238E27FC236}">
                  <a16:creationId xmlns:a16="http://schemas.microsoft.com/office/drawing/2014/main" id="{7DE29FB2-4EF5-D1A2-F8E0-ED684BBCA4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37310" y="3774797"/>
              <a:ext cx="756581" cy="756581"/>
            </a:xfrm>
            <a:prstGeom prst="rect">
              <a:avLst/>
            </a:prstGeom>
          </p:spPr>
        </p:pic>
      </p:grpSp>
      <p:grpSp>
        <p:nvGrpSpPr>
          <p:cNvPr id="618" name="Gruppo 46">
            <a:extLst>
              <a:ext uri="{FF2B5EF4-FFF2-40B4-BE49-F238E27FC236}">
                <a16:creationId xmlns:a16="http://schemas.microsoft.com/office/drawing/2014/main" id="{9AF00519-F1A5-0D6B-6686-3C41D0BA723F}"/>
              </a:ext>
            </a:extLst>
          </p:cNvPr>
          <p:cNvGrpSpPr/>
          <p:nvPr/>
        </p:nvGrpSpPr>
        <p:grpSpPr>
          <a:xfrm>
            <a:off x="2710338" y="2981056"/>
            <a:ext cx="648520" cy="648520"/>
            <a:chOff x="3441940" y="3720741"/>
            <a:chExt cx="864693" cy="864693"/>
          </a:xfrm>
        </p:grpSpPr>
        <p:sp>
          <p:nvSpPr>
            <p:cNvPr id="619" name="Oval 9">
              <a:extLst>
                <a:ext uri="{FF2B5EF4-FFF2-40B4-BE49-F238E27FC236}">
                  <a16:creationId xmlns:a16="http://schemas.microsoft.com/office/drawing/2014/main" id="{ED08ED6C-6C13-9017-5E2C-ED003CCF0840}"/>
                </a:ext>
              </a:extLst>
            </p:cNvPr>
            <p:cNvSpPr/>
            <p:nvPr/>
          </p:nvSpPr>
          <p:spPr>
            <a:xfrm>
              <a:off x="3441940" y="3720741"/>
              <a:ext cx="864693" cy="864693"/>
            </a:xfrm>
            <a:prstGeom prst="ellipse">
              <a:avLst/>
            </a:prstGeom>
            <a:solidFill>
              <a:srgbClr val="FFFFFF"/>
            </a:solidFill>
            <a:ln w="19050"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ea typeface="+mn-ea"/>
                <a:cs typeface="+mn-cs"/>
              </a:endParaRPr>
            </a:p>
          </p:txBody>
        </p:sp>
        <p:pic>
          <p:nvPicPr>
            <p:cNvPr id="620" name="Graphic 10" descr="Clipboard outline">
              <a:extLst>
                <a:ext uri="{FF2B5EF4-FFF2-40B4-BE49-F238E27FC236}">
                  <a16:creationId xmlns:a16="http://schemas.microsoft.com/office/drawing/2014/main" id="{4BE5F699-39F9-771E-518A-2F6845FA1D5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1295014">
              <a:off x="3568938" y="3847739"/>
              <a:ext cx="610696" cy="610696"/>
            </a:xfrm>
            <a:prstGeom prst="rect">
              <a:avLst/>
            </a:prstGeom>
          </p:spPr>
        </p:pic>
      </p:grpSp>
      <p:grpSp>
        <p:nvGrpSpPr>
          <p:cNvPr id="621" name="Gruppo 44">
            <a:extLst>
              <a:ext uri="{FF2B5EF4-FFF2-40B4-BE49-F238E27FC236}">
                <a16:creationId xmlns:a16="http://schemas.microsoft.com/office/drawing/2014/main" id="{4F509686-3452-007D-5CBF-F3746CAD682B}"/>
              </a:ext>
            </a:extLst>
          </p:cNvPr>
          <p:cNvGrpSpPr/>
          <p:nvPr/>
        </p:nvGrpSpPr>
        <p:grpSpPr>
          <a:xfrm>
            <a:off x="6051333" y="2981056"/>
            <a:ext cx="648520" cy="648520"/>
            <a:chOff x="7959312" y="3720741"/>
            <a:chExt cx="864693" cy="864693"/>
          </a:xfrm>
        </p:grpSpPr>
        <p:sp>
          <p:nvSpPr>
            <p:cNvPr id="622" name="Oval 17">
              <a:extLst>
                <a:ext uri="{FF2B5EF4-FFF2-40B4-BE49-F238E27FC236}">
                  <a16:creationId xmlns:a16="http://schemas.microsoft.com/office/drawing/2014/main" id="{2423D264-7846-515A-F350-3965E6E06FD0}"/>
                </a:ext>
              </a:extLst>
            </p:cNvPr>
            <p:cNvSpPr/>
            <p:nvPr/>
          </p:nvSpPr>
          <p:spPr>
            <a:xfrm>
              <a:off x="7959312" y="3720741"/>
              <a:ext cx="864693" cy="864693"/>
            </a:xfrm>
            <a:prstGeom prst="ellipse">
              <a:avLst/>
            </a:prstGeom>
            <a:solidFill>
              <a:srgbClr val="FFFFFF"/>
            </a:solidFill>
            <a:ln w="19050"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ea typeface="+mn-ea"/>
                <a:cs typeface="+mn-cs"/>
              </a:endParaRPr>
            </a:p>
          </p:txBody>
        </p:sp>
        <p:pic>
          <p:nvPicPr>
            <p:cNvPr id="623" name="Graphic 24" descr="Graduation cap outline">
              <a:extLst>
                <a:ext uri="{FF2B5EF4-FFF2-40B4-BE49-F238E27FC236}">
                  <a16:creationId xmlns:a16="http://schemas.microsoft.com/office/drawing/2014/main" id="{A87B9528-D600-F605-51A6-65ED5E3E104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031658" y="3793087"/>
              <a:ext cx="720000" cy="720000"/>
            </a:xfrm>
            <a:prstGeom prst="rect">
              <a:avLst/>
            </a:prstGeom>
          </p:spPr>
        </p:pic>
      </p:grpSp>
      <p:grpSp>
        <p:nvGrpSpPr>
          <p:cNvPr id="624" name="Gruppo 45">
            <a:extLst>
              <a:ext uri="{FF2B5EF4-FFF2-40B4-BE49-F238E27FC236}">
                <a16:creationId xmlns:a16="http://schemas.microsoft.com/office/drawing/2014/main" id="{7ABBB04C-D7F6-4532-C4AA-CD3A7759B9E9}"/>
              </a:ext>
            </a:extLst>
          </p:cNvPr>
          <p:cNvGrpSpPr/>
          <p:nvPr/>
        </p:nvGrpSpPr>
        <p:grpSpPr>
          <a:xfrm>
            <a:off x="4380836" y="2981056"/>
            <a:ext cx="648520" cy="648520"/>
            <a:chOff x="5700626" y="3720741"/>
            <a:chExt cx="864693" cy="864693"/>
          </a:xfrm>
        </p:grpSpPr>
        <p:sp>
          <p:nvSpPr>
            <p:cNvPr id="625" name="Oval 16">
              <a:extLst>
                <a:ext uri="{FF2B5EF4-FFF2-40B4-BE49-F238E27FC236}">
                  <a16:creationId xmlns:a16="http://schemas.microsoft.com/office/drawing/2014/main" id="{2FCE6DF8-3B36-5701-EDAF-0298154E4402}"/>
                </a:ext>
              </a:extLst>
            </p:cNvPr>
            <p:cNvSpPr/>
            <p:nvPr/>
          </p:nvSpPr>
          <p:spPr>
            <a:xfrm>
              <a:off x="5700626" y="3720741"/>
              <a:ext cx="864693" cy="864693"/>
            </a:xfrm>
            <a:prstGeom prst="ellipse">
              <a:avLst/>
            </a:prstGeom>
            <a:solidFill>
              <a:srgbClr val="FFFFFF"/>
            </a:solidFill>
            <a:ln w="19050"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ea typeface="+mn-ea"/>
                <a:cs typeface="+mn-cs"/>
              </a:endParaRPr>
            </a:p>
          </p:txBody>
        </p:sp>
        <p:pic>
          <p:nvPicPr>
            <p:cNvPr id="626" name="Graphic 25" descr="Fork In Road outline">
              <a:extLst>
                <a:ext uri="{FF2B5EF4-FFF2-40B4-BE49-F238E27FC236}">
                  <a16:creationId xmlns:a16="http://schemas.microsoft.com/office/drawing/2014/main" id="{DD01832E-5AD1-1CD5-B44D-D6C726CD7C0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772972" y="3812680"/>
              <a:ext cx="720000" cy="720000"/>
            </a:xfrm>
            <a:prstGeom prst="rect">
              <a:avLst/>
            </a:prstGeom>
          </p:spPr>
        </p:pic>
      </p:grpSp>
      <p:grpSp>
        <p:nvGrpSpPr>
          <p:cNvPr id="627" name="Gruppo 43">
            <a:extLst>
              <a:ext uri="{FF2B5EF4-FFF2-40B4-BE49-F238E27FC236}">
                <a16:creationId xmlns:a16="http://schemas.microsoft.com/office/drawing/2014/main" id="{B79E761B-3B50-0494-9188-4D759D3370AC}"/>
              </a:ext>
            </a:extLst>
          </p:cNvPr>
          <p:cNvGrpSpPr/>
          <p:nvPr/>
        </p:nvGrpSpPr>
        <p:grpSpPr>
          <a:xfrm>
            <a:off x="7721832" y="2981056"/>
            <a:ext cx="648520" cy="648520"/>
            <a:chOff x="10092575" y="3720741"/>
            <a:chExt cx="864693" cy="864693"/>
          </a:xfrm>
        </p:grpSpPr>
        <p:sp>
          <p:nvSpPr>
            <p:cNvPr id="628" name="Oval 18">
              <a:extLst>
                <a:ext uri="{FF2B5EF4-FFF2-40B4-BE49-F238E27FC236}">
                  <a16:creationId xmlns:a16="http://schemas.microsoft.com/office/drawing/2014/main" id="{9999E911-1129-9890-D38B-3AF75C54BDCB}"/>
                </a:ext>
              </a:extLst>
            </p:cNvPr>
            <p:cNvSpPr/>
            <p:nvPr/>
          </p:nvSpPr>
          <p:spPr>
            <a:xfrm>
              <a:off x="10092575" y="3720741"/>
              <a:ext cx="864693" cy="864693"/>
            </a:xfrm>
            <a:prstGeom prst="ellipse">
              <a:avLst/>
            </a:prstGeom>
            <a:solidFill>
              <a:srgbClr val="FFFFFF"/>
            </a:solidFill>
            <a:ln w="19050" cap="flat" cmpd="sng" algn="ctr">
              <a:solidFill>
                <a:srgbClr val="030F3B"/>
              </a:solid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ea typeface="+mn-ea"/>
                <a:cs typeface="+mn-cs"/>
              </a:endParaRPr>
            </a:p>
          </p:txBody>
        </p:sp>
        <p:grpSp>
          <p:nvGrpSpPr>
            <p:cNvPr id="629" name="Gruppo 36">
              <a:extLst>
                <a:ext uri="{FF2B5EF4-FFF2-40B4-BE49-F238E27FC236}">
                  <a16:creationId xmlns:a16="http://schemas.microsoft.com/office/drawing/2014/main" id="{D1247BF2-9967-8AE3-07EB-025E18F16CC3}"/>
                </a:ext>
              </a:extLst>
            </p:cNvPr>
            <p:cNvGrpSpPr/>
            <p:nvPr/>
          </p:nvGrpSpPr>
          <p:grpSpPr>
            <a:xfrm>
              <a:off x="10176171" y="3852599"/>
              <a:ext cx="697500" cy="696069"/>
              <a:chOff x="10280191" y="3852599"/>
              <a:chExt cx="697500" cy="696069"/>
            </a:xfrm>
          </p:grpSpPr>
          <p:pic>
            <p:nvPicPr>
              <p:cNvPr id="630" name="Graphic 26" descr="Storytelling outline">
                <a:extLst>
                  <a:ext uri="{FF2B5EF4-FFF2-40B4-BE49-F238E27FC236}">
                    <a16:creationId xmlns:a16="http://schemas.microsoft.com/office/drawing/2014/main" id="{84758CED-23FD-48BF-F8F3-51036C25BF9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280191" y="3911351"/>
                <a:ext cx="360000" cy="360000"/>
              </a:xfrm>
              <a:prstGeom prst="rect">
                <a:avLst/>
              </a:prstGeom>
            </p:spPr>
          </p:pic>
          <p:pic>
            <p:nvPicPr>
              <p:cNvPr id="631" name="Graphic 27" descr="Internet outline">
                <a:extLst>
                  <a:ext uri="{FF2B5EF4-FFF2-40B4-BE49-F238E27FC236}">
                    <a16:creationId xmlns:a16="http://schemas.microsoft.com/office/drawing/2014/main" id="{D5DFFD12-1D4E-857C-13FF-773F22DF0F1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512691" y="4188668"/>
                <a:ext cx="360000" cy="360000"/>
              </a:xfrm>
              <a:prstGeom prst="rect">
                <a:avLst/>
              </a:prstGeom>
            </p:spPr>
          </p:pic>
          <p:pic>
            <p:nvPicPr>
              <p:cNvPr id="632" name="Graphic 28" descr="Document outline">
                <a:extLst>
                  <a:ext uri="{FF2B5EF4-FFF2-40B4-BE49-F238E27FC236}">
                    <a16:creationId xmlns:a16="http://schemas.microsoft.com/office/drawing/2014/main" id="{CB3031B0-DE1C-01D1-E739-B6E9E27B8EA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617691" y="3852599"/>
                <a:ext cx="360000" cy="360000"/>
              </a:xfrm>
              <a:prstGeom prst="rect">
                <a:avLst/>
              </a:prstGeom>
            </p:spPr>
          </p:pic>
        </p:grpSp>
      </p:grpSp>
      <p:sp>
        <p:nvSpPr>
          <p:cNvPr id="633" name="TextBox 11">
            <a:extLst>
              <a:ext uri="{FF2B5EF4-FFF2-40B4-BE49-F238E27FC236}">
                <a16:creationId xmlns:a16="http://schemas.microsoft.com/office/drawing/2014/main" id="{17A4CB89-56C2-1132-38F3-D1B0DD97CE7F}"/>
              </a:ext>
            </a:extLst>
          </p:cNvPr>
          <p:cNvSpPr txBox="1"/>
          <p:nvPr/>
        </p:nvSpPr>
        <p:spPr>
          <a:xfrm>
            <a:off x="464447" y="1838330"/>
            <a:ext cx="1799307" cy="691189"/>
          </a:xfrm>
          <a:prstGeom prst="rect">
            <a:avLst/>
          </a:prstGeom>
          <a:noFill/>
        </p:spPr>
        <p:txBody>
          <a:bodyPr wrap="square" lIns="0" tIns="0" rIns="0" bIns="81000" rtlCol="0" anchor="b" anchorCtr="0">
            <a:spAutoFit/>
          </a:bodyPr>
          <a:lstStyle/>
          <a:p>
            <a:pPr algn="ctr" defTabSz="685800">
              <a:lnSpc>
                <a:spcPct val="90000"/>
              </a:lnSpc>
              <a:defRPr/>
            </a:pPr>
            <a:r>
              <a:rPr lang="de-DE" sz="1100" b="1" dirty="0">
                <a:solidFill>
                  <a:srgbClr val="030F3B"/>
                </a:solidFill>
              </a:rPr>
              <a:t>Fragen </a:t>
            </a:r>
            <a:r>
              <a:rPr lang="de-DE" sz="1100" dirty="0">
                <a:solidFill>
                  <a:srgbClr val="030F3B"/>
                </a:solidFill>
              </a:rPr>
              <a:t>Sie, wie die Person zurechtkommt und was ihre aktuellen Bedürfnisse sind</a:t>
            </a:r>
            <a:r>
              <a:rPr lang="en-US" sz="1100" baseline="30000" dirty="0">
                <a:solidFill>
                  <a:srgbClr val="030F3B"/>
                </a:solidFill>
              </a:rPr>
              <a:t>1</a:t>
            </a:r>
          </a:p>
        </p:txBody>
      </p:sp>
      <p:sp>
        <p:nvSpPr>
          <p:cNvPr id="634" name="TextBox 12">
            <a:extLst>
              <a:ext uri="{FF2B5EF4-FFF2-40B4-BE49-F238E27FC236}">
                <a16:creationId xmlns:a16="http://schemas.microsoft.com/office/drawing/2014/main" id="{EBCBC1FA-4D41-7BF1-9C13-8026C8EFC0C3}"/>
              </a:ext>
            </a:extLst>
          </p:cNvPr>
          <p:cNvSpPr txBox="1"/>
          <p:nvPr/>
        </p:nvSpPr>
        <p:spPr>
          <a:xfrm>
            <a:off x="1663956" y="4079572"/>
            <a:ext cx="2733016" cy="691189"/>
          </a:xfrm>
          <a:prstGeom prst="rect">
            <a:avLst/>
          </a:prstGeom>
          <a:noFill/>
        </p:spPr>
        <p:txBody>
          <a:bodyPr wrap="square" lIns="0" tIns="81000" rIns="0" bIns="0" rtlCol="0">
            <a:spAutoFit/>
          </a:bodyPr>
          <a:lstStyle/>
          <a:p>
            <a:pPr algn="ctr" defTabSz="685800">
              <a:lnSpc>
                <a:spcPct val="90000"/>
              </a:lnSpc>
              <a:defRPr/>
            </a:pPr>
            <a:r>
              <a:rPr lang="de-DE" sz="1100" dirty="0">
                <a:solidFill>
                  <a:srgbClr val="030F3B"/>
                </a:solidFill>
              </a:rPr>
              <a:t>Unterstützen Sie die Beurteilung bei Bedarf mit </a:t>
            </a:r>
            <a:r>
              <a:rPr lang="de-DE" sz="1100" b="1" dirty="0">
                <a:solidFill>
                  <a:srgbClr val="030F3B"/>
                </a:solidFill>
              </a:rPr>
              <a:t>formellen, alters-gerechten, standardisierten und validierten Fragebögen</a:t>
            </a:r>
            <a:r>
              <a:rPr lang="en-US" sz="1100" baseline="30000" dirty="0">
                <a:solidFill>
                  <a:srgbClr val="030F3B"/>
                </a:solidFill>
              </a:rPr>
              <a:t>1</a:t>
            </a:r>
            <a:r>
              <a:rPr lang="en-US" sz="1100" b="1" dirty="0">
                <a:solidFill>
                  <a:srgbClr val="030F3B"/>
                </a:solidFill>
              </a:rPr>
              <a:t> </a:t>
            </a:r>
          </a:p>
        </p:txBody>
      </p:sp>
      <p:sp>
        <p:nvSpPr>
          <p:cNvPr id="635" name="TextBox 13">
            <a:extLst>
              <a:ext uri="{FF2B5EF4-FFF2-40B4-BE49-F238E27FC236}">
                <a16:creationId xmlns:a16="http://schemas.microsoft.com/office/drawing/2014/main" id="{F7AEEFD9-1367-1F54-494B-55F1AFC5D324}"/>
              </a:ext>
            </a:extLst>
          </p:cNvPr>
          <p:cNvSpPr txBox="1"/>
          <p:nvPr/>
        </p:nvSpPr>
        <p:spPr>
          <a:xfrm>
            <a:off x="3662445" y="2142352"/>
            <a:ext cx="2078189" cy="386490"/>
          </a:xfrm>
          <a:prstGeom prst="rect">
            <a:avLst/>
          </a:prstGeom>
          <a:noFill/>
        </p:spPr>
        <p:txBody>
          <a:bodyPr wrap="square" lIns="0" tIns="0" rIns="0" bIns="81000" rtlCol="0" anchor="b" anchorCtr="0">
            <a:spAutoFit/>
          </a:bodyPr>
          <a:lstStyle/>
          <a:p>
            <a:pPr algn="ctr" defTabSz="685800">
              <a:lnSpc>
                <a:spcPct val="90000"/>
              </a:lnSpc>
              <a:defRPr/>
            </a:pPr>
            <a:r>
              <a:rPr lang="en-US" sz="1100" dirty="0">
                <a:solidFill>
                  <a:srgbClr val="030F3B"/>
                </a:solidFill>
              </a:rPr>
              <a:t>Legen Sie </a:t>
            </a:r>
            <a:r>
              <a:rPr lang="en-US" sz="1100" dirty="0" err="1">
                <a:solidFill>
                  <a:srgbClr val="030F3B"/>
                </a:solidFill>
              </a:rPr>
              <a:t>eine</a:t>
            </a:r>
            <a:r>
              <a:rPr lang="en-US" sz="1100" dirty="0">
                <a:solidFill>
                  <a:srgbClr val="030F3B"/>
                </a:solidFill>
              </a:rPr>
              <a:t> </a:t>
            </a:r>
            <a:r>
              <a:rPr lang="en-US" sz="1100" b="1" dirty="0" err="1">
                <a:solidFill>
                  <a:srgbClr val="030F3B"/>
                </a:solidFill>
              </a:rPr>
              <a:t>Richtlinie</a:t>
            </a:r>
            <a:r>
              <a:rPr lang="en-US" sz="1100" dirty="0">
                <a:solidFill>
                  <a:srgbClr val="030F3B"/>
                </a:solidFill>
              </a:rPr>
              <a:t> für </a:t>
            </a:r>
            <a:r>
              <a:rPr lang="en-US" sz="1100" dirty="0" err="1">
                <a:solidFill>
                  <a:srgbClr val="030F3B"/>
                </a:solidFill>
              </a:rPr>
              <a:t>Überweisungen</a:t>
            </a:r>
            <a:r>
              <a:rPr lang="en-US" sz="1100" dirty="0">
                <a:solidFill>
                  <a:srgbClr val="030F3B"/>
                </a:solidFill>
              </a:rPr>
              <a:t> fest</a:t>
            </a:r>
            <a:r>
              <a:rPr lang="en-US" sz="1100" baseline="30000" dirty="0">
                <a:solidFill>
                  <a:srgbClr val="030F3B"/>
                </a:solidFill>
              </a:rPr>
              <a:t>2</a:t>
            </a:r>
          </a:p>
        </p:txBody>
      </p:sp>
      <p:sp>
        <p:nvSpPr>
          <p:cNvPr id="636" name="TextBox 14">
            <a:extLst>
              <a:ext uri="{FF2B5EF4-FFF2-40B4-BE49-F238E27FC236}">
                <a16:creationId xmlns:a16="http://schemas.microsoft.com/office/drawing/2014/main" id="{40891266-2301-FFA3-10B2-2FE6F165D7B4}"/>
              </a:ext>
            </a:extLst>
          </p:cNvPr>
          <p:cNvSpPr txBox="1"/>
          <p:nvPr/>
        </p:nvSpPr>
        <p:spPr>
          <a:xfrm>
            <a:off x="5341232" y="4078768"/>
            <a:ext cx="2063566" cy="691189"/>
          </a:xfrm>
          <a:prstGeom prst="rect">
            <a:avLst/>
          </a:prstGeom>
          <a:noFill/>
        </p:spPr>
        <p:txBody>
          <a:bodyPr wrap="square" lIns="0" tIns="81000" rIns="0" bIns="0" rtlCol="0">
            <a:spAutoFit/>
          </a:bodyPr>
          <a:lstStyle/>
          <a:p>
            <a:pPr algn="ctr" defTabSz="685800">
              <a:lnSpc>
                <a:spcPct val="90000"/>
              </a:lnSpc>
              <a:defRPr/>
            </a:pPr>
            <a:r>
              <a:rPr lang="en-US" sz="1100" dirty="0" err="1">
                <a:solidFill>
                  <a:srgbClr val="030F3B"/>
                </a:solidFill>
              </a:rPr>
              <a:t>Überweisung</a:t>
            </a:r>
            <a:r>
              <a:rPr lang="en-US" sz="1100" dirty="0">
                <a:solidFill>
                  <a:srgbClr val="030F3B"/>
                </a:solidFill>
              </a:rPr>
              <a:t> </a:t>
            </a:r>
            <a:r>
              <a:rPr lang="en-US" sz="1100" dirty="0" err="1">
                <a:solidFill>
                  <a:srgbClr val="030F3B"/>
                </a:solidFill>
              </a:rPr>
              <a:t>nach</a:t>
            </a:r>
            <a:r>
              <a:rPr lang="en-US" sz="1100" dirty="0">
                <a:solidFill>
                  <a:srgbClr val="030F3B"/>
                </a:solidFill>
              </a:rPr>
              <a:t> </a:t>
            </a:r>
            <a:r>
              <a:rPr lang="en-US" sz="1100" dirty="0" err="1">
                <a:solidFill>
                  <a:srgbClr val="030F3B"/>
                </a:solidFill>
              </a:rPr>
              <a:t>Möglichkeit</a:t>
            </a:r>
            <a:r>
              <a:rPr lang="en-US" sz="1100" dirty="0">
                <a:solidFill>
                  <a:srgbClr val="030F3B"/>
                </a:solidFill>
              </a:rPr>
              <a:t> an </a:t>
            </a:r>
            <a:r>
              <a:rPr lang="en-US" sz="1100" dirty="0" err="1">
                <a:solidFill>
                  <a:srgbClr val="030F3B"/>
                </a:solidFill>
              </a:rPr>
              <a:t>einen</a:t>
            </a:r>
            <a:r>
              <a:rPr lang="en-US" sz="1100" dirty="0">
                <a:solidFill>
                  <a:srgbClr val="030F3B"/>
                </a:solidFill>
              </a:rPr>
              <a:t> auf </a:t>
            </a:r>
            <a:r>
              <a:rPr lang="en-US" sz="1100" b="1" dirty="0">
                <a:solidFill>
                  <a:srgbClr val="030F3B"/>
                </a:solidFill>
              </a:rPr>
              <a:t>T1D </a:t>
            </a:r>
            <a:r>
              <a:rPr lang="en-US" sz="1100" b="1" dirty="0" err="1">
                <a:solidFill>
                  <a:srgbClr val="030F3B"/>
                </a:solidFill>
              </a:rPr>
              <a:t>spezialisierten</a:t>
            </a:r>
            <a:r>
              <a:rPr lang="en-US" sz="1100" b="1" dirty="0">
                <a:solidFill>
                  <a:srgbClr val="030F3B"/>
                </a:solidFill>
              </a:rPr>
              <a:t> Psychologen</a:t>
            </a:r>
            <a:r>
              <a:rPr lang="en-US" sz="1100" baseline="30000" dirty="0">
                <a:solidFill>
                  <a:srgbClr val="030F3B"/>
                </a:solidFill>
              </a:rPr>
              <a:t>1</a:t>
            </a:r>
            <a:r>
              <a:rPr lang="en-US" sz="1100" baseline="30000" dirty="0">
                <a:solidFill>
                  <a:srgbClr val="030F3B"/>
                </a:solidFill>
                <a:cs typeface="Arial" panose="020B0604020202020204" pitchFamily="34" charset="0"/>
              </a:rPr>
              <a:t>,2</a:t>
            </a:r>
            <a:endParaRPr lang="en-US" sz="1100" baseline="30000" dirty="0">
              <a:solidFill>
                <a:srgbClr val="030F3B"/>
              </a:solidFill>
            </a:endParaRPr>
          </a:p>
        </p:txBody>
      </p:sp>
      <p:sp>
        <p:nvSpPr>
          <p:cNvPr id="637" name="TextBox 15">
            <a:extLst>
              <a:ext uri="{FF2B5EF4-FFF2-40B4-BE49-F238E27FC236}">
                <a16:creationId xmlns:a16="http://schemas.microsoft.com/office/drawing/2014/main" id="{27739222-BB24-ED3B-21D0-9EDE69D050DF}"/>
              </a:ext>
            </a:extLst>
          </p:cNvPr>
          <p:cNvSpPr txBox="1"/>
          <p:nvPr/>
        </p:nvSpPr>
        <p:spPr>
          <a:xfrm>
            <a:off x="7329332" y="1840791"/>
            <a:ext cx="1427401" cy="691189"/>
          </a:xfrm>
          <a:prstGeom prst="rect">
            <a:avLst/>
          </a:prstGeom>
          <a:noFill/>
        </p:spPr>
        <p:txBody>
          <a:bodyPr wrap="square" lIns="0" tIns="0" rIns="0" bIns="81000" rtlCol="0" anchor="b" anchorCtr="0">
            <a:spAutoFit/>
          </a:bodyPr>
          <a:lstStyle/>
          <a:p>
            <a:pPr algn="ctr" defTabSz="685800">
              <a:lnSpc>
                <a:spcPct val="90000"/>
              </a:lnSpc>
              <a:defRPr/>
            </a:pPr>
            <a:r>
              <a:rPr lang="en-US" sz="1100" dirty="0" err="1">
                <a:solidFill>
                  <a:srgbClr val="030F3B"/>
                </a:solidFill>
              </a:rPr>
              <a:t>Empfehlen</a:t>
            </a:r>
            <a:r>
              <a:rPr lang="en-US" sz="1100" dirty="0">
                <a:solidFill>
                  <a:srgbClr val="030F3B"/>
                </a:solidFill>
              </a:rPr>
              <a:t> Sie </a:t>
            </a:r>
            <a:r>
              <a:rPr lang="en-US" sz="1100" b="1" dirty="0" err="1">
                <a:solidFill>
                  <a:srgbClr val="030F3B"/>
                </a:solidFill>
              </a:rPr>
              <a:t>Hilfsmittel</a:t>
            </a:r>
            <a:r>
              <a:rPr lang="en-US" sz="1100" b="1" dirty="0">
                <a:solidFill>
                  <a:srgbClr val="030F3B"/>
                </a:solidFill>
              </a:rPr>
              <a:t> und </a:t>
            </a:r>
            <a:r>
              <a:rPr lang="en-US" sz="1100" b="1" dirty="0" err="1">
                <a:solidFill>
                  <a:srgbClr val="030F3B"/>
                </a:solidFill>
              </a:rPr>
              <a:t>Ressourcen</a:t>
            </a:r>
            <a:r>
              <a:rPr lang="en-US" sz="1100" b="1" dirty="0">
                <a:solidFill>
                  <a:srgbClr val="030F3B"/>
                </a:solidFill>
              </a:rPr>
              <a:t> </a:t>
            </a:r>
            <a:r>
              <a:rPr lang="en-US" sz="1100" dirty="0">
                <a:solidFill>
                  <a:srgbClr val="030F3B"/>
                </a:solidFill>
              </a:rPr>
              <a:t>für die Übergangsphase</a:t>
            </a:r>
            <a:r>
              <a:rPr lang="en-US" sz="1100" baseline="30000" dirty="0">
                <a:solidFill>
                  <a:srgbClr val="030F3B"/>
                </a:solidFill>
              </a:rPr>
              <a:t>1,2</a:t>
            </a:r>
          </a:p>
        </p:txBody>
      </p:sp>
      <p:sp>
        <p:nvSpPr>
          <p:cNvPr id="639" name="TextBox 23">
            <a:extLst>
              <a:ext uri="{FF2B5EF4-FFF2-40B4-BE49-F238E27FC236}">
                <a16:creationId xmlns:a16="http://schemas.microsoft.com/office/drawing/2014/main" id="{5D24FB6C-5BBC-1B3F-B7B7-BCDAFDE98814}"/>
              </a:ext>
            </a:extLst>
          </p:cNvPr>
          <p:cNvSpPr txBox="1"/>
          <p:nvPr/>
        </p:nvSpPr>
        <p:spPr>
          <a:xfrm>
            <a:off x="358021" y="1040625"/>
            <a:ext cx="8427957" cy="540000"/>
          </a:xfrm>
          <a:prstGeom prst="roundRect">
            <a:avLst/>
          </a:prstGeom>
          <a:solidFill>
            <a:srgbClr val="030F3B"/>
          </a:solidFill>
          <a:ln w="19050">
            <a:noFill/>
          </a:ln>
        </p:spPr>
        <p:txBody>
          <a:bodyPr wrap="square" lIns="135000" rIns="135000" anchor="ctr" anchorCtr="0">
            <a:noAutofit/>
          </a:bodyPr>
          <a:lstStyle/>
          <a:p>
            <a:pPr lvl="0" algn="ctr" defTabSz="685800">
              <a:lnSpc>
                <a:spcPct val="90000"/>
              </a:lnSpc>
              <a:defRPr/>
            </a:pPr>
            <a:r>
              <a:rPr lang="de-DE" sz="1200" kern="0" dirty="0">
                <a:solidFill>
                  <a:srgbClr val="FFFFFF"/>
                </a:solidFill>
              </a:rPr>
              <a:t>Psychosoziale Betreuung sollte </a:t>
            </a:r>
            <a:r>
              <a:rPr lang="de-DE" sz="1200" b="1" kern="0" dirty="0">
                <a:solidFill>
                  <a:srgbClr val="FFFFFF"/>
                </a:solidFill>
              </a:rPr>
              <a:t>in routinemäßige Arztbesuche integriert </a:t>
            </a:r>
            <a:r>
              <a:rPr lang="de-DE" sz="1200" kern="0" dirty="0">
                <a:solidFill>
                  <a:srgbClr val="FFFFFF"/>
                </a:solidFill>
              </a:rPr>
              <a:t>werden und, </a:t>
            </a:r>
          </a:p>
          <a:p>
            <a:pPr lvl="0" algn="ctr" defTabSz="685800">
              <a:lnSpc>
                <a:spcPct val="90000"/>
              </a:lnSpc>
              <a:defRPr/>
            </a:pPr>
            <a:r>
              <a:rPr lang="de-DE" sz="1200" kern="0" dirty="0">
                <a:solidFill>
                  <a:srgbClr val="FFFFFF"/>
                </a:solidFill>
              </a:rPr>
              <a:t>wann immer möglich, von Anbietern mit einer speziellen Diabetesausbildung durchgeführt werden</a:t>
            </a:r>
            <a:r>
              <a:rPr kumimoji="0" lang="en-US" sz="1200" b="0" i="0" u="none" strike="noStrike" kern="0" cap="none" spc="0" normalizeH="0" baseline="30000" noProof="0" dirty="0">
                <a:ln>
                  <a:noFill/>
                </a:ln>
                <a:solidFill>
                  <a:srgbClr val="FFFFFF"/>
                </a:solidFill>
                <a:effectLst/>
                <a:uLnTx/>
                <a:uFillTx/>
              </a:rPr>
              <a:t>1</a:t>
            </a:r>
            <a:r>
              <a:rPr kumimoji="0" lang="en-US" sz="1200" b="0" i="0" u="none" strike="noStrike" kern="0" cap="none" spc="0" normalizeH="0" baseline="0" noProof="0" dirty="0">
                <a:ln>
                  <a:noFill/>
                </a:ln>
                <a:solidFill>
                  <a:srgbClr val="FFFFFF"/>
                </a:solidFill>
                <a:effectLst/>
                <a:uLnTx/>
                <a:uFillTx/>
              </a:rPr>
              <a:t> </a:t>
            </a:r>
            <a:endParaRPr kumimoji="0" lang="en-US" sz="1200" b="1" i="0" u="none" strike="noStrike" kern="0" cap="none" spc="0" normalizeH="0" baseline="0" noProof="0" dirty="0">
              <a:ln>
                <a:noFill/>
              </a:ln>
              <a:solidFill>
                <a:srgbClr val="FFFFFF"/>
              </a:solidFill>
              <a:effectLst/>
              <a:uLnTx/>
              <a:uFillTx/>
            </a:endParaRPr>
          </a:p>
        </p:txBody>
      </p:sp>
    </p:spTree>
    <p:extLst>
      <p:ext uri="{BB962C8B-B14F-4D97-AF65-F5344CB8AC3E}">
        <p14:creationId xmlns:p14="http://schemas.microsoft.com/office/powerpoint/2010/main" val="1610329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14"/>
                                        </p:tgtEl>
                                        <p:attrNameLst>
                                          <p:attrName>style.visibility</p:attrName>
                                        </p:attrNameLst>
                                      </p:cBhvr>
                                      <p:to>
                                        <p:strVal val="visible"/>
                                      </p:to>
                                    </p:set>
                                    <p:anim calcmode="lin" valueType="num">
                                      <p:cBhvr additive="base">
                                        <p:cTn id="7" dur="1000" fill="hold"/>
                                        <p:tgtEl>
                                          <p:spTgt spid="614"/>
                                        </p:tgtEl>
                                        <p:attrNameLst>
                                          <p:attrName>ppt_x</p:attrName>
                                        </p:attrNameLst>
                                      </p:cBhvr>
                                      <p:tavLst>
                                        <p:tav tm="0">
                                          <p:val>
                                            <p:strVal val="0-#ppt_w/2"/>
                                          </p:val>
                                        </p:tav>
                                        <p:tav tm="100000">
                                          <p:val>
                                            <p:strVal val="#ppt_x"/>
                                          </p:val>
                                        </p:tav>
                                      </p:tavLst>
                                    </p:anim>
                                    <p:anim calcmode="lin" valueType="num">
                                      <p:cBhvr additive="base">
                                        <p:cTn id="8" dur="1000" fill="hold"/>
                                        <p:tgtEl>
                                          <p:spTgt spid="6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615"/>
                                        </p:tgtEl>
                                        <p:attrNameLst>
                                          <p:attrName>style.visibility</p:attrName>
                                        </p:attrNameLst>
                                      </p:cBhvr>
                                      <p:to>
                                        <p:strVal val="visible"/>
                                      </p:to>
                                    </p:set>
                                    <p:animEffect transition="in" filter="fade">
                                      <p:cBhvr>
                                        <p:cTn id="12" dur="500"/>
                                        <p:tgtEl>
                                          <p:spTgt spid="615"/>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609"/>
                                        </p:tgtEl>
                                        <p:attrNameLst>
                                          <p:attrName>style.visibility</p:attrName>
                                        </p:attrNameLst>
                                      </p:cBhvr>
                                      <p:to>
                                        <p:strVal val="visible"/>
                                      </p:to>
                                    </p:set>
                                    <p:animEffect transition="in" filter="wipe(down)">
                                      <p:cBhvr>
                                        <p:cTn id="16" dur="500"/>
                                        <p:tgtEl>
                                          <p:spTgt spid="609"/>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633"/>
                                        </p:tgtEl>
                                        <p:attrNameLst>
                                          <p:attrName>style.visibility</p:attrName>
                                        </p:attrNameLst>
                                      </p:cBhvr>
                                      <p:to>
                                        <p:strVal val="visible"/>
                                      </p:to>
                                    </p:set>
                                    <p:animEffect transition="in" filter="fade">
                                      <p:cBhvr>
                                        <p:cTn id="20" dur="500"/>
                                        <p:tgtEl>
                                          <p:spTgt spid="63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18"/>
                                        </p:tgtEl>
                                        <p:attrNameLst>
                                          <p:attrName>style.visibility</p:attrName>
                                        </p:attrNameLst>
                                      </p:cBhvr>
                                      <p:to>
                                        <p:strVal val="visible"/>
                                      </p:to>
                                    </p:set>
                                    <p:animEffect transition="in" filter="fade">
                                      <p:cBhvr>
                                        <p:cTn id="25" dur="500"/>
                                        <p:tgtEl>
                                          <p:spTgt spid="618"/>
                                        </p:tgtEl>
                                      </p:cBhvr>
                                    </p:animEffect>
                                  </p:childTnLst>
                                </p:cTn>
                              </p:par>
                            </p:childTnLst>
                          </p:cTn>
                        </p:par>
                        <p:par>
                          <p:cTn id="26" fill="hold">
                            <p:stCondLst>
                              <p:cond delay="500"/>
                            </p:stCondLst>
                            <p:childTnLst>
                              <p:par>
                                <p:cTn id="27" presetID="22" presetClass="entr" presetSubtype="1" fill="hold" nodeType="afterEffect">
                                  <p:stCondLst>
                                    <p:cond delay="0"/>
                                  </p:stCondLst>
                                  <p:childTnLst>
                                    <p:set>
                                      <p:cBhvr>
                                        <p:cTn id="28" dur="1" fill="hold">
                                          <p:stCondLst>
                                            <p:cond delay="0"/>
                                          </p:stCondLst>
                                        </p:cTn>
                                        <p:tgtEl>
                                          <p:spTgt spid="612"/>
                                        </p:tgtEl>
                                        <p:attrNameLst>
                                          <p:attrName>style.visibility</p:attrName>
                                        </p:attrNameLst>
                                      </p:cBhvr>
                                      <p:to>
                                        <p:strVal val="visible"/>
                                      </p:to>
                                    </p:set>
                                    <p:animEffect transition="in" filter="wipe(up)">
                                      <p:cBhvr>
                                        <p:cTn id="29" dur="500"/>
                                        <p:tgtEl>
                                          <p:spTgt spid="61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634"/>
                                        </p:tgtEl>
                                        <p:attrNameLst>
                                          <p:attrName>style.visibility</p:attrName>
                                        </p:attrNameLst>
                                      </p:cBhvr>
                                      <p:to>
                                        <p:strVal val="visible"/>
                                      </p:to>
                                    </p:set>
                                    <p:animEffect transition="in" filter="fade">
                                      <p:cBhvr>
                                        <p:cTn id="33" dur="500"/>
                                        <p:tgtEl>
                                          <p:spTgt spid="63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24"/>
                                        </p:tgtEl>
                                        <p:attrNameLst>
                                          <p:attrName>style.visibility</p:attrName>
                                        </p:attrNameLst>
                                      </p:cBhvr>
                                      <p:to>
                                        <p:strVal val="visible"/>
                                      </p:to>
                                    </p:set>
                                    <p:animEffect transition="in" filter="fade">
                                      <p:cBhvr>
                                        <p:cTn id="38" dur="500"/>
                                        <p:tgtEl>
                                          <p:spTgt spid="624"/>
                                        </p:tgtEl>
                                      </p:cBhvr>
                                    </p:animEffect>
                                  </p:childTnLst>
                                </p:cTn>
                              </p:par>
                            </p:childTnLst>
                          </p:cTn>
                        </p:par>
                        <p:par>
                          <p:cTn id="39" fill="hold">
                            <p:stCondLst>
                              <p:cond delay="500"/>
                            </p:stCondLst>
                            <p:childTnLst>
                              <p:par>
                                <p:cTn id="40" presetID="22" presetClass="entr" presetSubtype="4" fill="hold" nodeType="afterEffect">
                                  <p:stCondLst>
                                    <p:cond delay="0"/>
                                  </p:stCondLst>
                                  <p:childTnLst>
                                    <p:set>
                                      <p:cBhvr>
                                        <p:cTn id="41" dur="1" fill="hold">
                                          <p:stCondLst>
                                            <p:cond delay="0"/>
                                          </p:stCondLst>
                                        </p:cTn>
                                        <p:tgtEl>
                                          <p:spTgt spid="610"/>
                                        </p:tgtEl>
                                        <p:attrNameLst>
                                          <p:attrName>style.visibility</p:attrName>
                                        </p:attrNameLst>
                                      </p:cBhvr>
                                      <p:to>
                                        <p:strVal val="visible"/>
                                      </p:to>
                                    </p:set>
                                    <p:animEffect transition="in" filter="wipe(down)">
                                      <p:cBhvr>
                                        <p:cTn id="42" dur="500"/>
                                        <p:tgtEl>
                                          <p:spTgt spid="61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635"/>
                                        </p:tgtEl>
                                        <p:attrNameLst>
                                          <p:attrName>style.visibility</p:attrName>
                                        </p:attrNameLst>
                                      </p:cBhvr>
                                      <p:to>
                                        <p:strVal val="visible"/>
                                      </p:to>
                                    </p:set>
                                    <p:animEffect transition="in" filter="fade">
                                      <p:cBhvr>
                                        <p:cTn id="46" dur="500"/>
                                        <p:tgtEl>
                                          <p:spTgt spid="63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21"/>
                                        </p:tgtEl>
                                        <p:attrNameLst>
                                          <p:attrName>style.visibility</p:attrName>
                                        </p:attrNameLst>
                                      </p:cBhvr>
                                      <p:to>
                                        <p:strVal val="visible"/>
                                      </p:to>
                                    </p:set>
                                    <p:animEffect transition="in" filter="fade">
                                      <p:cBhvr>
                                        <p:cTn id="51" dur="500"/>
                                        <p:tgtEl>
                                          <p:spTgt spid="621"/>
                                        </p:tgtEl>
                                      </p:cBhvr>
                                    </p:animEffect>
                                  </p:childTnLst>
                                </p:cTn>
                              </p:par>
                            </p:childTnLst>
                          </p:cTn>
                        </p:par>
                        <p:par>
                          <p:cTn id="52" fill="hold">
                            <p:stCondLst>
                              <p:cond delay="500"/>
                            </p:stCondLst>
                            <p:childTnLst>
                              <p:par>
                                <p:cTn id="53" presetID="22" presetClass="entr" presetSubtype="1" fill="hold" nodeType="afterEffect">
                                  <p:stCondLst>
                                    <p:cond delay="0"/>
                                  </p:stCondLst>
                                  <p:childTnLst>
                                    <p:set>
                                      <p:cBhvr>
                                        <p:cTn id="54" dur="1" fill="hold">
                                          <p:stCondLst>
                                            <p:cond delay="0"/>
                                          </p:stCondLst>
                                        </p:cTn>
                                        <p:tgtEl>
                                          <p:spTgt spid="613"/>
                                        </p:tgtEl>
                                        <p:attrNameLst>
                                          <p:attrName>style.visibility</p:attrName>
                                        </p:attrNameLst>
                                      </p:cBhvr>
                                      <p:to>
                                        <p:strVal val="visible"/>
                                      </p:to>
                                    </p:set>
                                    <p:animEffect transition="in" filter="wipe(up)">
                                      <p:cBhvr>
                                        <p:cTn id="55" dur="500"/>
                                        <p:tgtEl>
                                          <p:spTgt spid="613"/>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636"/>
                                        </p:tgtEl>
                                        <p:attrNameLst>
                                          <p:attrName>style.visibility</p:attrName>
                                        </p:attrNameLst>
                                      </p:cBhvr>
                                      <p:to>
                                        <p:strVal val="visible"/>
                                      </p:to>
                                    </p:set>
                                    <p:animEffect transition="in" filter="fade">
                                      <p:cBhvr>
                                        <p:cTn id="59" dur="500"/>
                                        <p:tgtEl>
                                          <p:spTgt spid="63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627"/>
                                        </p:tgtEl>
                                        <p:attrNameLst>
                                          <p:attrName>style.visibility</p:attrName>
                                        </p:attrNameLst>
                                      </p:cBhvr>
                                      <p:to>
                                        <p:strVal val="visible"/>
                                      </p:to>
                                    </p:set>
                                    <p:animEffect transition="in" filter="fade">
                                      <p:cBhvr>
                                        <p:cTn id="64" dur="500"/>
                                        <p:tgtEl>
                                          <p:spTgt spid="627"/>
                                        </p:tgtEl>
                                      </p:cBhvr>
                                    </p:animEffect>
                                  </p:childTnLst>
                                </p:cTn>
                              </p:par>
                            </p:childTnLst>
                          </p:cTn>
                        </p:par>
                        <p:par>
                          <p:cTn id="65" fill="hold">
                            <p:stCondLst>
                              <p:cond delay="500"/>
                            </p:stCondLst>
                            <p:childTnLst>
                              <p:par>
                                <p:cTn id="66" presetID="22" presetClass="entr" presetSubtype="4" fill="hold" nodeType="afterEffect">
                                  <p:stCondLst>
                                    <p:cond delay="0"/>
                                  </p:stCondLst>
                                  <p:childTnLst>
                                    <p:set>
                                      <p:cBhvr>
                                        <p:cTn id="67" dur="1" fill="hold">
                                          <p:stCondLst>
                                            <p:cond delay="0"/>
                                          </p:stCondLst>
                                        </p:cTn>
                                        <p:tgtEl>
                                          <p:spTgt spid="611"/>
                                        </p:tgtEl>
                                        <p:attrNameLst>
                                          <p:attrName>style.visibility</p:attrName>
                                        </p:attrNameLst>
                                      </p:cBhvr>
                                      <p:to>
                                        <p:strVal val="visible"/>
                                      </p:to>
                                    </p:set>
                                    <p:animEffect transition="in" filter="wipe(down)">
                                      <p:cBhvr>
                                        <p:cTn id="68" dur="500"/>
                                        <p:tgtEl>
                                          <p:spTgt spid="611"/>
                                        </p:tgtEl>
                                      </p:cBhvr>
                                    </p:animEffect>
                                  </p:childTnLst>
                                </p:cTn>
                              </p:par>
                            </p:childTnLst>
                          </p:cTn>
                        </p:par>
                        <p:par>
                          <p:cTn id="69" fill="hold">
                            <p:stCondLst>
                              <p:cond delay="1000"/>
                            </p:stCondLst>
                            <p:childTnLst>
                              <p:par>
                                <p:cTn id="70" presetID="10" presetClass="entr" presetSubtype="0" fill="hold" grpId="0" nodeType="afterEffect">
                                  <p:stCondLst>
                                    <p:cond delay="0"/>
                                  </p:stCondLst>
                                  <p:childTnLst>
                                    <p:set>
                                      <p:cBhvr>
                                        <p:cTn id="71" dur="1" fill="hold">
                                          <p:stCondLst>
                                            <p:cond delay="0"/>
                                          </p:stCondLst>
                                        </p:cTn>
                                        <p:tgtEl>
                                          <p:spTgt spid="637"/>
                                        </p:tgtEl>
                                        <p:attrNameLst>
                                          <p:attrName>style.visibility</p:attrName>
                                        </p:attrNameLst>
                                      </p:cBhvr>
                                      <p:to>
                                        <p:strVal val="visible"/>
                                      </p:to>
                                    </p:set>
                                    <p:animEffect transition="in" filter="fade">
                                      <p:cBhvr>
                                        <p:cTn id="72" dur="500"/>
                                        <p:tgtEl>
                                          <p:spTgt spid="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 grpId="0" animBg="1"/>
      <p:bldP spid="633" grpId="0"/>
      <p:bldP spid="634" grpId="0"/>
      <p:bldP spid="635" grpId="0"/>
      <p:bldP spid="636" grpId="0"/>
      <p:bldP spid="63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9AC1F-8645-2E42-5EBC-FAA5F8563810}"/>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BAE9D3ED-9949-D386-0096-44929DE3837C}"/>
              </a:ext>
            </a:extLst>
          </p:cNvPr>
          <p:cNvSpPr txBox="1">
            <a:spLocks/>
          </p:cNvSpPr>
          <p:nvPr/>
        </p:nvSpPr>
        <p:spPr>
          <a:xfrm>
            <a:off x="309030" y="114313"/>
            <a:ext cx="852713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Psychosoziale Unterstützung sollte bei jedem Folgetreffen angeboten werden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453" name="Text Placeholder 9">
            <a:extLst>
              <a:ext uri="{FF2B5EF4-FFF2-40B4-BE49-F238E27FC236}">
                <a16:creationId xmlns:a16="http://schemas.microsoft.com/office/drawing/2014/main" id="{37B47460-CB48-7E38-FC0C-24855659587D}"/>
              </a:ext>
            </a:extLst>
          </p:cNvPr>
          <p:cNvSpPr txBox="1">
            <a:spLocks/>
          </p:cNvSpPr>
          <p:nvPr/>
        </p:nvSpPr>
        <p:spPr>
          <a:xfrm>
            <a:off x="415922" y="4770634"/>
            <a:ext cx="8315328"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IAk: Inselautoantikörper; T1D: Typ-1-Diabetes.</a:t>
            </a:r>
            <a:endPar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DE" sz="600" i="0" u="none" strike="noStrike" kern="1200" cap="none" spc="0" normalizeH="0" baseline="0" noProof="0" dirty="0">
                <a:ln>
                  <a:noFill/>
                </a:ln>
                <a:solidFill>
                  <a:srgbClr val="404040"/>
                </a:solidFill>
                <a:effectLst/>
                <a:uLnTx/>
                <a:uFillTx/>
                <a:latin typeface="+mn-lt"/>
                <a:ea typeface="Arial"/>
                <a:cs typeface="Arial"/>
              </a:rPr>
              <a:t>Phillip M </a:t>
            </a:r>
            <a:r>
              <a:rPr kumimoji="0" lang="de-DE" sz="600" i="1" u="none" strike="noStrike" kern="1200" cap="none" spc="0" normalizeH="0" baseline="0" noProof="0" dirty="0">
                <a:ln>
                  <a:noFill/>
                </a:ln>
                <a:solidFill>
                  <a:srgbClr val="404040"/>
                </a:solidFill>
                <a:effectLst/>
                <a:uLnTx/>
                <a:uFillTx/>
                <a:latin typeface="+mn-lt"/>
                <a:ea typeface="Arial"/>
                <a:cs typeface="Arial"/>
              </a:rPr>
              <a:t>et al. Diabetes Care </a:t>
            </a:r>
            <a:r>
              <a:rPr kumimoji="0" lang="de-DE" sz="600" i="0" u="none" strike="noStrike" kern="1200" cap="none" spc="0" normalizeH="0" baseline="0" noProof="0" dirty="0">
                <a:ln>
                  <a:noFill/>
                </a:ln>
                <a:solidFill>
                  <a:srgbClr val="404040"/>
                </a:solidFill>
                <a:effectLst/>
                <a:uLnTx/>
                <a:uFillTx/>
                <a:latin typeface="+mn-lt"/>
                <a:ea typeface="Arial"/>
                <a:cs typeface="Arial"/>
              </a:rPr>
              <a:t>2024; 47: 1276–98.  </a:t>
            </a:r>
            <a:endParaRPr kumimoji="0" lang="en-NZ" sz="600" b="0" i="0" u="none" strike="noStrike" kern="1200" cap="none" spc="0" normalizeH="0" baseline="0" noProof="0" dirty="0">
              <a:ln>
                <a:noFill/>
              </a:ln>
              <a:solidFill>
                <a:srgbClr val="404040"/>
              </a:solidFill>
              <a:effectLst/>
              <a:uLnTx/>
              <a:uFillTx/>
              <a:latin typeface="+mn-lt"/>
              <a:ea typeface="+mn-ea"/>
              <a:cs typeface="Arial"/>
            </a:endParaRPr>
          </a:p>
        </p:txBody>
      </p:sp>
      <p:grpSp>
        <p:nvGrpSpPr>
          <p:cNvPr id="50" name="Elemento grafico 7">
            <a:extLst>
              <a:ext uri="{FF2B5EF4-FFF2-40B4-BE49-F238E27FC236}">
                <a16:creationId xmlns:a16="http://schemas.microsoft.com/office/drawing/2014/main" id="{5A5D98D5-184D-8FBA-1186-852E4CE3D5D7}"/>
              </a:ext>
            </a:extLst>
          </p:cNvPr>
          <p:cNvGrpSpPr/>
          <p:nvPr/>
        </p:nvGrpSpPr>
        <p:grpSpPr>
          <a:xfrm>
            <a:off x="5982086" y="2056767"/>
            <a:ext cx="2642720" cy="2069291"/>
            <a:chOff x="5342107" y="4352698"/>
            <a:chExt cx="170323" cy="135838"/>
          </a:xfrm>
          <a:solidFill>
            <a:srgbClr val="00D1CC"/>
          </a:solidFill>
        </p:grpSpPr>
        <p:grpSp>
          <p:nvGrpSpPr>
            <p:cNvPr id="51" name="Elemento grafico 7">
              <a:extLst>
                <a:ext uri="{FF2B5EF4-FFF2-40B4-BE49-F238E27FC236}">
                  <a16:creationId xmlns:a16="http://schemas.microsoft.com/office/drawing/2014/main" id="{FC426606-A37D-D87E-598B-24BAA20FFD44}"/>
                </a:ext>
              </a:extLst>
            </p:cNvPr>
            <p:cNvGrpSpPr/>
            <p:nvPr/>
          </p:nvGrpSpPr>
          <p:grpSpPr>
            <a:xfrm>
              <a:off x="5389816" y="4352698"/>
              <a:ext cx="76305" cy="58286"/>
              <a:chOff x="5389816" y="4352698"/>
              <a:chExt cx="76305" cy="58286"/>
            </a:xfrm>
            <a:grpFill/>
          </p:grpSpPr>
          <p:sp>
            <p:nvSpPr>
              <p:cNvPr id="459" name="Figura a mano libera: forma 2170">
                <a:extLst>
                  <a:ext uri="{FF2B5EF4-FFF2-40B4-BE49-F238E27FC236}">
                    <a16:creationId xmlns:a16="http://schemas.microsoft.com/office/drawing/2014/main" id="{1F1D7BAE-F6A3-B993-00F4-F65914909C1D}"/>
                  </a:ext>
                </a:extLst>
              </p:cNvPr>
              <p:cNvSpPr/>
              <p:nvPr/>
            </p:nvSpPr>
            <p:spPr>
              <a:xfrm>
                <a:off x="5389816" y="4352698"/>
                <a:ext cx="58331" cy="47793"/>
              </a:xfrm>
              <a:custGeom>
                <a:avLst/>
                <a:gdLst>
                  <a:gd name="connsiteX0" fmla="*/ 12363 w 58331"/>
                  <a:gd name="connsiteY0" fmla="*/ 47778 h 47793"/>
                  <a:gd name="connsiteX1" fmla="*/ 10523 w 58331"/>
                  <a:gd name="connsiteY1" fmla="*/ 47368 h 47793"/>
                  <a:gd name="connsiteX2" fmla="*/ 8059 w 58331"/>
                  <a:gd name="connsiteY2" fmla="*/ 43490 h 47793"/>
                  <a:gd name="connsiteX3" fmla="*/ 8059 w 58331"/>
                  <a:gd name="connsiteY3" fmla="*/ 39050 h 47793"/>
                  <a:gd name="connsiteX4" fmla="*/ 6569 w 58331"/>
                  <a:gd name="connsiteY4" fmla="*/ 39050 h 47793"/>
                  <a:gd name="connsiteX5" fmla="*/ 0 w 58331"/>
                  <a:gd name="connsiteY5" fmla="*/ 32481 h 47793"/>
                  <a:gd name="connsiteX6" fmla="*/ 0 w 58331"/>
                  <a:gd name="connsiteY6" fmla="*/ 6569 h 47793"/>
                  <a:gd name="connsiteX7" fmla="*/ 6569 w 58331"/>
                  <a:gd name="connsiteY7" fmla="*/ 0 h 47793"/>
                  <a:gd name="connsiteX8" fmla="*/ 51763 w 58331"/>
                  <a:gd name="connsiteY8" fmla="*/ 0 h 47793"/>
                  <a:gd name="connsiteX9" fmla="*/ 58332 w 58331"/>
                  <a:gd name="connsiteY9" fmla="*/ 6569 h 47793"/>
                  <a:gd name="connsiteX10" fmla="*/ 58332 w 58331"/>
                  <a:gd name="connsiteY10" fmla="*/ 32481 h 47793"/>
                  <a:gd name="connsiteX11" fmla="*/ 51763 w 58331"/>
                  <a:gd name="connsiteY11" fmla="*/ 39050 h 47793"/>
                  <a:gd name="connsiteX12" fmla="*/ 24467 w 58331"/>
                  <a:gd name="connsiteY12" fmla="*/ 39050 h 47793"/>
                  <a:gd name="connsiteX13" fmla="*/ 15085 w 58331"/>
                  <a:gd name="connsiteY13" fmla="*/ 46805 h 47793"/>
                  <a:gd name="connsiteX14" fmla="*/ 12363 w 58331"/>
                  <a:gd name="connsiteY14" fmla="*/ 47794 h 47793"/>
                  <a:gd name="connsiteX15" fmla="*/ 6584 w 58331"/>
                  <a:gd name="connsiteY15" fmla="*/ 4607 h 47793"/>
                  <a:gd name="connsiteX16" fmla="*/ 4638 w 58331"/>
                  <a:gd name="connsiteY16" fmla="*/ 6554 h 47793"/>
                  <a:gd name="connsiteX17" fmla="*/ 4638 w 58331"/>
                  <a:gd name="connsiteY17" fmla="*/ 32466 h 47793"/>
                  <a:gd name="connsiteX18" fmla="*/ 6584 w 58331"/>
                  <a:gd name="connsiteY18" fmla="*/ 34412 h 47793"/>
                  <a:gd name="connsiteX19" fmla="*/ 10371 w 58331"/>
                  <a:gd name="connsiteY19" fmla="*/ 34412 h 47793"/>
                  <a:gd name="connsiteX20" fmla="*/ 12682 w 58331"/>
                  <a:gd name="connsiteY20" fmla="*/ 36723 h 47793"/>
                  <a:gd name="connsiteX21" fmla="*/ 12682 w 58331"/>
                  <a:gd name="connsiteY21" fmla="*/ 42791 h 47793"/>
                  <a:gd name="connsiteX22" fmla="*/ 22171 w 58331"/>
                  <a:gd name="connsiteY22" fmla="*/ 34944 h 47793"/>
                  <a:gd name="connsiteX23" fmla="*/ 23646 w 58331"/>
                  <a:gd name="connsiteY23" fmla="*/ 34412 h 47793"/>
                  <a:gd name="connsiteX24" fmla="*/ 51778 w 58331"/>
                  <a:gd name="connsiteY24" fmla="*/ 34412 h 47793"/>
                  <a:gd name="connsiteX25" fmla="*/ 53724 w 58331"/>
                  <a:gd name="connsiteY25" fmla="*/ 32466 h 47793"/>
                  <a:gd name="connsiteX26" fmla="*/ 53724 w 58331"/>
                  <a:gd name="connsiteY26" fmla="*/ 6554 h 47793"/>
                  <a:gd name="connsiteX27" fmla="*/ 51778 w 58331"/>
                  <a:gd name="connsiteY27" fmla="*/ 4607 h 47793"/>
                  <a:gd name="connsiteX28" fmla="*/ 6584 w 58331"/>
                  <a:gd name="connsiteY28" fmla="*/ 4607 h 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331" h="47793">
                    <a:moveTo>
                      <a:pt x="12363" y="47778"/>
                    </a:moveTo>
                    <a:cubicBezTo>
                      <a:pt x="11739" y="47778"/>
                      <a:pt x="11116" y="47642"/>
                      <a:pt x="10523" y="47368"/>
                    </a:cubicBezTo>
                    <a:cubicBezTo>
                      <a:pt x="9002" y="46653"/>
                      <a:pt x="8059" y="45163"/>
                      <a:pt x="8059" y="43490"/>
                    </a:cubicBezTo>
                    <a:lnTo>
                      <a:pt x="8059" y="39050"/>
                    </a:lnTo>
                    <a:lnTo>
                      <a:pt x="6569" y="39050"/>
                    </a:lnTo>
                    <a:cubicBezTo>
                      <a:pt x="2950" y="39050"/>
                      <a:pt x="0" y="36100"/>
                      <a:pt x="0" y="32481"/>
                    </a:cubicBezTo>
                    <a:lnTo>
                      <a:pt x="0" y="6569"/>
                    </a:lnTo>
                    <a:cubicBezTo>
                      <a:pt x="0" y="2950"/>
                      <a:pt x="2950" y="0"/>
                      <a:pt x="6569" y="0"/>
                    </a:cubicBezTo>
                    <a:lnTo>
                      <a:pt x="51763" y="0"/>
                    </a:lnTo>
                    <a:cubicBezTo>
                      <a:pt x="55382" y="0"/>
                      <a:pt x="58332" y="2950"/>
                      <a:pt x="58332" y="6569"/>
                    </a:cubicBezTo>
                    <a:lnTo>
                      <a:pt x="58332" y="32481"/>
                    </a:lnTo>
                    <a:cubicBezTo>
                      <a:pt x="58332" y="36100"/>
                      <a:pt x="55382" y="39050"/>
                      <a:pt x="51763" y="39050"/>
                    </a:cubicBezTo>
                    <a:lnTo>
                      <a:pt x="24467" y="39050"/>
                    </a:lnTo>
                    <a:lnTo>
                      <a:pt x="15085" y="46805"/>
                    </a:lnTo>
                    <a:cubicBezTo>
                      <a:pt x="14294" y="47459"/>
                      <a:pt x="13336" y="47794"/>
                      <a:pt x="12363" y="47794"/>
                    </a:cubicBezTo>
                    <a:close/>
                    <a:moveTo>
                      <a:pt x="6584" y="4607"/>
                    </a:moveTo>
                    <a:cubicBezTo>
                      <a:pt x="5505" y="4607"/>
                      <a:pt x="4638" y="5489"/>
                      <a:pt x="4638" y="6554"/>
                    </a:cubicBezTo>
                    <a:lnTo>
                      <a:pt x="4638" y="32466"/>
                    </a:lnTo>
                    <a:cubicBezTo>
                      <a:pt x="4638" y="33545"/>
                      <a:pt x="5520" y="34412"/>
                      <a:pt x="6584" y="34412"/>
                    </a:cubicBezTo>
                    <a:lnTo>
                      <a:pt x="10371" y="34412"/>
                    </a:lnTo>
                    <a:cubicBezTo>
                      <a:pt x="11648" y="34412"/>
                      <a:pt x="12682" y="35446"/>
                      <a:pt x="12682" y="36723"/>
                    </a:cubicBezTo>
                    <a:lnTo>
                      <a:pt x="12682" y="42791"/>
                    </a:lnTo>
                    <a:lnTo>
                      <a:pt x="22171" y="34944"/>
                    </a:lnTo>
                    <a:cubicBezTo>
                      <a:pt x="22581" y="34610"/>
                      <a:pt x="23098" y="34412"/>
                      <a:pt x="23646" y="34412"/>
                    </a:cubicBezTo>
                    <a:lnTo>
                      <a:pt x="51778" y="34412"/>
                    </a:lnTo>
                    <a:cubicBezTo>
                      <a:pt x="52858" y="34412"/>
                      <a:pt x="53724" y="33530"/>
                      <a:pt x="53724" y="32466"/>
                    </a:cubicBezTo>
                    <a:lnTo>
                      <a:pt x="53724" y="6554"/>
                    </a:lnTo>
                    <a:cubicBezTo>
                      <a:pt x="53724" y="5474"/>
                      <a:pt x="52842" y="4607"/>
                      <a:pt x="51778" y="4607"/>
                    </a:cubicBezTo>
                    <a:lnTo>
                      <a:pt x="6584" y="4607"/>
                    </a:ln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60" name="Figura a mano libera: forma 2171">
                <a:extLst>
                  <a:ext uri="{FF2B5EF4-FFF2-40B4-BE49-F238E27FC236}">
                    <a16:creationId xmlns:a16="http://schemas.microsoft.com/office/drawing/2014/main" id="{CAC79B3A-A7EF-557E-FAC8-0BE40EBCF902}"/>
                  </a:ext>
                </a:extLst>
              </p:cNvPr>
              <p:cNvSpPr/>
              <p:nvPr/>
            </p:nvSpPr>
            <p:spPr>
              <a:xfrm>
                <a:off x="5416423" y="4363191"/>
                <a:ext cx="49698" cy="47793"/>
              </a:xfrm>
              <a:custGeom>
                <a:avLst/>
                <a:gdLst>
                  <a:gd name="connsiteX0" fmla="*/ 37335 w 49698"/>
                  <a:gd name="connsiteY0" fmla="*/ 47794 h 47793"/>
                  <a:gd name="connsiteX1" fmla="*/ 34613 w 49698"/>
                  <a:gd name="connsiteY1" fmla="*/ 46805 h 47793"/>
                  <a:gd name="connsiteX2" fmla="*/ 25231 w 49698"/>
                  <a:gd name="connsiteY2" fmla="*/ 39050 h 47793"/>
                  <a:gd name="connsiteX3" fmla="*/ 6238 w 49698"/>
                  <a:gd name="connsiteY3" fmla="*/ 39050 h 47793"/>
                  <a:gd name="connsiteX4" fmla="*/ 186 w 49698"/>
                  <a:gd name="connsiteY4" fmla="*/ 35036 h 47793"/>
                  <a:gd name="connsiteX5" fmla="*/ 1418 w 49698"/>
                  <a:gd name="connsiteY5" fmla="*/ 32010 h 47793"/>
                  <a:gd name="connsiteX6" fmla="*/ 4444 w 49698"/>
                  <a:gd name="connsiteY6" fmla="*/ 33241 h 47793"/>
                  <a:gd name="connsiteX7" fmla="*/ 6238 w 49698"/>
                  <a:gd name="connsiteY7" fmla="*/ 34427 h 47793"/>
                  <a:gd name="connsiteX8" fmla="*/ 26067 w 49698"/>
                  <a:gd name="connsiteY8" fmla="*/ 34427 h 47793"/>
                  <a:gd name="connsiteX9" fmla="*/ 27542 w 49698"/>
                  <a:gd name="connsiteY9" fmla="*/ 34960 h 47793"/>
                  <a:gd name="connsiteX10" fmla="*/ 37031 w 49698"/>
                  <a:gd name="connsiteY10" fmla="*/ 42806 h 47793"/>
                  <a:gd name="connsiteX11" fmla="*/ 37031 w 49698"/>
                  <a:gd name="connsiteY11" fmla="*/ 36739 h 47793"/>
                  <a:gd name="connsiteX12" fmla="*/ 39342 w 49698"/>
                  <a:gd name="connsiteY12" fmla="*/ 34427 h 47793"/>
                  <a:gd name="connsiteX13" fmla="*/ 43129 w 49698"/>
                  <a:gd name="connsiteY13" fmla="*/ 34427 h 47793"/>
                  <a:gd name="connsiteX14" fmla="*/ 45075 w 49698"/>
                  <a:gd name="connsiteY14" fmla="*/ 32481 h 47793"/>
                  <a:gd name="connsiteX15" fmla="*/ 45075 w 49698"/>
                  <a:gd name="connsiteY15" fmla="*/ 6569 h 47793"/>
                  <a:gd name="connsiteX16" fmla="*/ 43129 w 49698"/>
                  <a:gd name="connsiteY16" fmla="*/ 4623 h 47793"/>
                  <a:gd name="connsiteX17" fmla="*/ 38081 w 49698"/>
                  <a:gd name="connsiteY17" fmla="*/ 4623 h 47793"/>
                  <a:gd name="connsiteX18" fmla="*/ 35769 w 49698"/>
                  <a:gd name="connsiteY18" fmla="*/ 2311 h 47793"/>
                  <a:gd name="connsiteX19" fmla="*/ 38081 w 49698"/>
                  <a:gd name="connsiteY19" fmla="*/ 0 h 47793"/>
                  <a:gd name="connsiteX20" fmla="*/ 43129 w 49698"/>
                  <a:gd name="connsiteY20" fmla="*/ 0 h 47793"/>
                  <a:gd name="connsiteX21" fmla="*/ 49698 w 49698"/>
                  <a:gd name="connsiteY21" fmla="*/ 6569 h 47793"/>
                  <a:gd name="connsiteX22" fmla="*/ 49698 w 49698"/>
                  <a:gd name="connsiteY22" fmla="*/ 32481 h 47793"/>
                  <a:gd name="connsiteX23" fmla="*/ 43129 w 49698"/>
                  <a:gd name="connsiteY23" fmla="*/ 39050 h 47793"/>
                  <a:gd name="connsiteX24" fmla="*/ 41639 w 49698"/>
                  <a:gd name="connsiteY24" fmla="*/ 39050 h 47793"/>
                  <a:gd name="connsiteX25" fmla="*/ 41639 w 49698"/>
                  <a:gd name="connsiteY25" fmla="*/ 43490 h 47793"/>
                  <a:gd name="connsiteX26" fmla="*/ 39175 w 49698"/>
                  <a:gd name="connsiteY26" fmla="*/ 47368 h 47793"/>
                  <a:gd name="connsiteX27" fmla="*/ 37335 w 49698"/>
                  <a:gd name="connsiteY27" fmla="*/ 47779 h 4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698" h="47793">
                    <a:moveTo>
                      <a:pt x="37335" y="47794"/>
                    </a:moveTo>
                    <a:cubicBezTo>
                      <a:pt x="36362" y="47794"/>
                      <a:pt x="35404" y="47459"/>
                      <a:pt x="34613" y="46805"/>
                    </a:cubicBezTo>
                    <a:lnTo>
                      <a:pt x="25231" y="39050"/>
                    </a:lnTo>
                    <a:lnTo>
                      <a:pt x="6238" y="39050"/>
                    </a:lnTo>
                    <a:cubicBezTo>
                      <a:pt x="3592" y="39050"/>
                      <a:pt x="1220" y="37469"/>
                      <a:pt x="186" y="35036"/>
                    </a:cubicBezTo>
                    <a:cubicBezTo>
                      <a:pt x="-316" y="33865"/>
                      <a:pt x="232" y="32511"/>
                      <a:pt x="1418" y="32010"/>
                    </a:cubicBezTo>
                    <a:cubicBezTo>
                      <a:pt x="2589" y="31508"/>
                      <a:pt x="3942" y="32070"/>
                      <a:pt x="4444" y="33241"/>
                    </a:cubicBezTo>
                    <a:cubicBezTo>
                      <a:pt x="4748" y="33971"/>
                      <a:pt x="5463" y="34427"/>
                      <a:pt x="6238" y="34427"/>
                    </a:cubicBezTo>
                    <a:lnTo>
                      <a:pt x="26067" y="34427"/>
                    </a:lnTo>
                    <a:cubicBezTo>
                      <a:pt x="26600" y="34427"/>
                      <a:pt x="27116" y="34610"/>
                      <a:pt x="27542" y="34960"/>
                    </a:cubicBezTo>
                    <a:lnTo>
                      <a:pt x="37031" y="42806"/>
                    </a:lnTo>
                    <a:lnTo>
                      <a:pt x="37031" y="36739"/>
                    </a:lnTo>
                    <a:cubicBezTo>
                      <a:pt x="37031" y="35461"/>
                      <a:pt x="38065" y="34427"/>
                      <a:pt x="39342" y="34427"/>
                    </a:cubicBezTo>
                    <a:lnTo>
                      <a:pt x="43129" y="34427"/>
                    </a:lnTo>
                    <a:cubicBezTo>
                      <a:pt x="44208" y="34427"/>
                      <a:pt x="45075" y="33545"/>
                      <a:pt x="45075" y="32481"/>
                    </a:cubicBezTo>
                    <a:lnTo>
                      <a:pt x="45075" y="6569"/>
                    </a:lnTo>
                    <a:cubicBezTo>
                      <a:pt x="45075" y="5489"/>
                      <a:pt x="44194" y="4623"/>
                      <a:pt x="43129" y="4623"/>
                    </a:cubicBezTo>
                    <a:lnTo>
                      <a:pt x="38081" y="4623"/>
                    </a:lnTo>
                    <a:cubicBezTo>
                      <a:pt x="36803" y="4623"/>
                      <a:pt x="35769" y="3589"/>
                      <a:pt x="35769" y="2311"/>
                    </a:cubicBezTo>
                    <a:cubicBezTo>
                      <a:pt x="35769" y="1034"/>
                      <a:pt x="36803" y="0"/>
                      <a:pt x="38081" y="0"/>
                    </a:cubicBezTo>
                    <a:lnTo>
                      <a:pt x="43129" y="0"/>
                    </a:lnTo>
                    <a:cubicBezTo>
                      <a:pt x="46748" y="0"/>
                      <a:pt x="49698" y="2950"/>
                      <a:pt x="49698" y="6569"/>
                    </a:cubicBezTo>
                    <a:lnTo>
                      <a:pt x="49698" y="32481"/>
                    </a:lnTo>
                    <a:cubicBezTo>
                      <a:pt x="49698" y="36100"/>
                      <a:pt x="46748" y="39050"/>
                      <a:pt x="43129" y="39050"/>
                    </a:cubicBezTo>
                    <a:lnTo>
                      <a:pt x="41639" y="39050"/>
                    </a:lnTo>
                    <a:lnTo>
                      <a:pt x="41639" y="43490"/>
                    </a:lnTo>
                    <a:cubicBezTo>
                      <a:pt x="41639" y="45163"/>
                      <a:pt x="40696" y="46653"/>
                      <a:pt x="39175" y="47368"/>
                    </a:cubicBezTo>
                    <a:cubicBezTo>
                      <a:pt x="38582" y="47642"/>
                      <a:pt x="37959" y="47779"/>
                      <a:pt x="37335" y="47779"/>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grpSp>
          <p:nvGrpSpPr>
            <p:cNvPr id="52" name="Elemento grafico 7">
              <a:extLst>
                <a:ext uri="{FF2B5EF4-FFF2-40B4-BE49-F238E27FC236}">
                  <a16:creationId xmlns:a16="http://schemas.microsoft.com/office/drawing/2014/main" id="{D8417BFC-AFDE-B224-892A-9F421717F546}"/>
                </a:ext>
              </a:extLst>
            </p:cNvPr>
            <p:cNvGrpSpPr/>
            <p:nvPr/>
          </p:nvGrpSpPr>
          <p:grpSpPr>
            <a:xfrm>
              <a:off x="5342107" y="4369517"/>
              <a:ext cx="170323" cy="119020"/>
              <a:chOff x="5342107" y="4369517"/>
              <a:chExt cx="170323" cy="119020"/>
            </a:xfrm>
            <a:grpFill/>
          </p:grpSpPr>
          <p:grpSp>
            <p:nvGrpSpPr>
              <p:cNvPr id="53" name="Elemento grafico 7">
                <a:extLst>
                  <a:ext uri="{FF2B5EF4-FFF2-40B4-BE49-F238E27FC236}">
                    <a16:creationId xmlns:a16="http://schemas.microsoft.com/office/drawing/2014/main" id="{D3B35751-007D-42B7-A1AE-9C4DD9183E4E}"/>
                  </a:ext>
                </a:extLst>
              </p:cNvPr>
              <p:cNvGrpSpPr/>
              <p:nvPr/>
            </p:nvGrpSpPr>
            <p:grpSpPr>
              <a:xfrm>
                <a:off x="5342107" y="4369517"/>
                <a:ext cx="59046" cy="119020"/>
                <a:chOff x="5342107" y="4369517"/>
                <a:chExt cx="59046" cy="119020"/>
              </a:xfrm>
              <a:grpFill/>
            </p:grpSpPr>
            <p:sp>
              <p:nvSpPr>
                <p:cNvPr id="451" name="Figura a mano libera: forma 2174">
                  <a:extLst>
                    <a:ext uri="{FF2B5EF4-FFF2-40B4-BE49-F238E27FC236}">
                      <a16:creationId xmlns:a16="http://schemas.microsoft.com/office/drawing/2014/main" id="{634F5409-08D9-90BF-8D2F-5F744FADDCC1}"/>
                    </a:ext>
                  </a:extLst>
                </p:cNvPr>
                <p:cNvSpPr/>
                <p:nvPr/>
              </p:nvSpPr>
              <p:spPr>
                <a:xfrm>
                  <a:off x="5371279" y="4437748"/>
                  <a:ext cx="29874" cy="50789"/>
                </a:xfrm>
                <a:custGeom>
                  <a:avLst/>
                  <a:gdLst>
                    <a:gd name="connsiteX0" fmla="*/ 27569 w 29874"/>
                    <a:gd name="connsiteY0" fmla="*/ 50774 h 50789"/>
                    <a:gd name="connsiteX1" fmla="*/ 25288 w 29874"/>
                    <a:gd name="connsiteY1" fmla="*/ 48813 h 50789"/>
                    <a:gd name="connsiteX2" fmla="*/ 19358 w 29874"/>
                    <a:gd name="connsiteY2" fmla="*/ 8987 h 50789"/>
                    <a:gd name="connsiteX3" fmla="*/ 14294 w 29874"/>
                    <a:gd name="connsiteY3" fmla="*/ 4623 h 50789"/>
                    <a:gd name="connsiteX4" fmla="*/ 2311 w 29874"/>
                    <a:gd name="connsiteY4" fmla="*/ 4623 h 50789"/>
                    <a:gd name="connsiteX5" fmla="*/ 0 w 29874"/>
                    <a:gd name="connsiteY5" fmla="*/ 2311 h 50789"/>
                    <a:gd name="connsiteX6" fmla="*/ 2311 w 29874"/>
                    <a:gd name="connsiteY6" fmla="*/ 0 h 50789"/>
                    <a:gd name="connsiteX7" fmla="*/ 14294 w 29874"/>
                    <a:gd name="connsiteY7" fmla="*/ 0 h 50789"/>
                    <a:gd name="connsiteX8" fmla="*/ 23920 w 29874"/>
                    <a:gd name="connsiteY8" fmla="*/ 8303 h 50789"/>
                    <a:gd name="connsiteX9" fmla="*/ 29850 w 29874"/>
                    <a:gd name="connsiteY9" fmla="*/ 48144 h 50789"/>
                    <a:gd name="connsiteX10" fmla="*/ 27904 w 29874"/>
                    <a:gd name="connsiteY10" fmla="*/ 50759 h 50789"/>
                    <a:gd name="connsiteX11" fmla="*/ 27569 w 29874"/>
                    <a:gd name="connsiteY11" fmla="*/ 50789 h 5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74" h="50789">
                      <a:moveTo>
                        <a:pt x="27569" y="50774"/>
                      </a:moveTo>
                      <a:cubicBezTo>
                        <a:pt x="26444" y="50774"/>
                        <a:pt x="25456" y="49953"/>
                        <a:pt x="25288" y="48813"/>
                      </a:cubicBezTo>
                      <a:lnTo>
                        <a:pt x="19358" y="8987"/>
                      </a:lnTo>
                      <a:cubicBezTo>
                        <a:pt x="18993" y="6493"/>
                        <a:pt x="16803" y="4623"/>
                        <a:pt x="14294" y="4623"/>
                      </a:cubicBezTo>
                      <a:lnTo>
                        <a:pt x="2311" y="4623"/>
                      </a:lnTo>
                      <a:cubicBezTo>
                        <a:pt x="1034" y="4623"/>
                        <a:pt x="0" y="3589"/>
                        <a:pt x="0" y="2311"/>
                      </a:cubicBezTo>
                      <a:cubicBezTo>
                        <a:pt x="0" y="1034"/>
                        <a:pt x="1034" y="0"/>
                        <a:pt x="2311" y="0"/>
                      </a:cubicBezTo>
                      <a:lnTo>
                        <a:pt x="14294" y="0"/>
                      </a:lnTo>
                      <a:cubicBezTo>
                        <a:pt x="19084" y="0"/>
                        <a:pt x="23220" y="3573"/>
                        <a:pt x="23920" y="8303"/>
                      </a:cubicBezTo>
                      <a:lnTo>
                        <a:pt x="29850" y="48144"/>
                      </a:lnTo>
                      <a:cubicBezTo>
                        <a:pt x="30033" y="49406"/>
                        <a:pt x="29166" y="50577"/>
                        <a:pt x="27904" y="50759"/>
                      </a:cubicBezTo>
                      <a:cubicBezTo>
                        <a:pt x="27782" y="50774"/>
                        <a:pt x="27676" y="50789"/>
                        <a:pt x="27569" y="50789"/>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52" name="Figura a mano libera: forma 2175">
                  <a:extLst>
                    <a:ext uri="{FF2B5EF4-FFF2-40B4-BE49-F238E27FC236}">
                      <a16:creationId xmlns:a16="http://schemas.microsoft.com/office/drawing/2014/main" id="{98EAD8A8-3FD7-5A73-788A-A0213C951506}"/>
                    </a:ext>
                  </a:extLst>
                </p:cNvPr>
                <p:cNvSpPr/>
                <p:nvPr/>
              </p:nvSpPr>
              <p:spPr>
                <a:xfrm>
                  <a:off x="5350446" y="4395626"/>
                  <a:ext cx="48599" cy="46714"/>
                </a:xfrm>
                <a:custGeom>
                  <a:avLst/>
                  <a:gdLst>
                    <a:gd name="connsiteX0" fmla="*/ 40874 w 48599"/>
                    <a:gd name="connsiteY0" fmla="*/ 46714 h 46714"/>
                    <a:gd name="connsiteX1" fmla="*/ 24619 w 48599"/>
                    <a:gd name="connsiteY1" fmla="*/ 46714 h 46714"/>
                    <a:gd name="connsiteX2" fmla="*/ 15616 w 48599"/>
                    <a:gd name="connsiteY2" fmla="*/ 39643 h 46714"/>
                    <a:gd name="connsiteX3" fmla="*/ 12575 w 48599"/>
                    <a:gd name="connsiteY3" fmla="*/ 27204 h 46714"/>
                    <a:gd name="connsiteX4" fmla="*/ 14263 w 48599"/>
                    <a:gd name="connsiteY4" fmla="*/ 24406 h 46714"/>
                    <a:gd name="connsiteX5" fmla="*/ 17061 w 48599"/>
                    <a:gd name="connsiteY5" fmla="*/ 26094 h 46714"/>
                    <a:gd name="connsiteX6" fmla="*/ 20102 w 48599"/>
                    <a:gd name="connsiteY6" fmla="*/ 38533 h 46714"/>
                    <a:gd name="connsiteX7" fmla="*/ 24634 w 48599"/>
                    <a:gd name="connsiteY7" fmla="*/ 42091 h 46714"/>
                    <a:gd name="connsiteX8" fmla="*/ 40890 w 48599"/>
                    <a:gd name="connsiteY8" fmla="*/ 42091 h 46714"/>
                    <a:gd name="connsiteX9" fmla="*/ 43977 w 48599"/>
                    <a:gd name="connsiteY9" fmla="*/ 39004 h 46714"/>
                    <a:gd name="connsiteX10" fmla="*/ 40890 w 48599"/>
                    <a:gd name="connsiteY10" fmla="*/ 35918 h 46714"/>
                    <a:gd name="connsiteX11" fmla="*/ 27964 w 48599"/>
                    <a:gd name="connsiteY11" fmla="*/ 35918 h 46714"/>
                    <a:gd name="connsiteX12" fmla="*/ 25714 w 48599"/>
                    <a:gd name="connsiteY12" fmla="*/ 34123 h 46714"/>
                    <a:gd name="connsiteX13" fmla="*/ 20315 w 48599"/>
                    <a:gd name="connsiteY13" fmla="*/ 10736 h 46714"/>
                    <a:gd name="connsiteX14" fmla="*/ 12651 w 48599"/>
                    <a:gd name="connsiteY14" fmla="*/ 4638 h 46714"/>
                    <a:gd name="connsiteX15" fmla="*/ 10674 w 48599"/>
                    <a:gd name="connsiteY15" fmla="*/ 4638 h 46714"/>
                    <a:gd name="connsiteX16" fmla="*/ 6280 w 48599"/>
                    <a:gd name="connsiteY16" fmla="*/ 6523 h 46714"/>
                    <a:gd name="connsiteX17" fmla="*/ 4622 w 48599"/>
                    <a:gd name="connsiteY17" fmla="*/ 11009 h 46714"/>
                    <a:gd name="connsiteX18" fmla="*/ 2433 w 48599"/>
                    <a:gd name="connsiteY18" fmla="*/ 13427 h 46714"/>
                    <a:gd name="connsiteX19" fmla="*/ 15 w 48599"/>
                    <a:gd name="connsiteY19" fmla="*/ 11238 h 46714"/>
                    <a:gd name="connsiteX20" fmla="*/ 2935 w 48599"/>
                    <a:gd name="connsiteY20" fmla="*/ 3330 h 46714"/>
                    <a:gd name="connsiteX21" fmla="*/ 10674 w 48599"/>
                    <a:gd name="connsiteY21" fmla="*/ 0 h 46714"/>
                    <a:gd name="connsiteX22" fmla="*/ 12651 w 48599"/>
                    <a:gd name="connsiteY22" fmla="*/ 0 h 46714"/>
                    <a:gd name="connsiteX23" fmla="*/ 24816 w 48599"/>
                    <a:gd name="connsiteY23" fmla="*/ 9671 h 46714"/>
                    <a:gd name="connsiteX24" fmla="*/ 29804 w 48599"/>
                    <a:gd name="connsiteY24" fmla="*/ 31280 h 46714"/>
                    <a:gd name="connsiteX25" fmla="*/ 40890 w 48599"/>
                    <a:gd name="connsiteY25" fmla="*/ 31280 h 46714"/>
                    <a:gd name="connsiteX26" fmla="*/ 48599 w 48599"/>
                    <a:gd name="connsiteY26" fmla="*/ 38989 h 46714"/>
                    <a:gd name="connsiteX27" fmla="*/ 40890 w 48599"/>
                    <a:gd name="connsiteY27" fmla="*/ 46699 h 4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599" h="46714">
                      <a:moveTo>
                        <a:pt x="40874" y="46714"/>
                      </a:moveTo>
                      <a:lnTo>
                        <a:pt x="24619" y="46714"/>
                      </a:lnTo>
                      <a:cubicBezTo>
                        <a:pt x="20331" y="46714"/>
                        <a:pt x="16636" y="43810"/>
                        <a:pt x="15616" y="39643"/>
                      </a:cubicBezTo>
                      <a:lnTo>
                        <a:pt x="12575" y="27204"/>
                      </a:lnTo>
                      <a:cubicBezTo>
                        <a:pt x="12271" y="25972"/>
                        <a:pt x="13031" y="24710"/>
                        <a:pt x="14263" y="24406"/>
                      </a:cubicBezTo>
                      <a:cubicBezTo>
                        <a:pt x="15495" y="24102"/>
                        <a:pt x="16757" y="24862"/>
                        <a:pt x="17061" y="26094"/>
                      </a:cubicBezTo>
                      <a:lnTo>
                        <a:pt x="20102" y="38533"/>
                      </a:lnTo>
                      <a:cubicBezTo>
                        <a:pt x="20619" y="40631"/>
                        <a:pt x="22475" y="42091"/>
                        <a:pt x="24634" y="42091"/>
                      </a:cubicBezTo>
                      <a:lnTo>
                        <a:pt x="40890" y="42091"/>
                      </a:lnTo>
                      <a:cubicBezTo>
                        <a:pt x="42593" y="42091"/>
                        <a:pt x="43977" y="40708"/>
                        <a:pt x="43977" y="39004"/>
                      </a:cubicBezTo>
                      <a:cubicBezTo>
                        <a:pt x="43977" y="37301"/>
                        <a:pt x="42593" y="35918"/>
                        <a:pt x="40890" y="35918"/>
                      </a:cubicBezTo>
                      <a:lnTo>
                        <a:pt x="27964" y="35918"/>
                      </a:lnTo>
                      <a:cubicBezTo>
                        <a:pt x="26885" y="35918"/>
                        <a:pt x="25957" y="35172"/>
                        <a:pt x="25714" y="34123"/>
                      </a:cubicBezTo>
                      <a:lnTo>
                        <a:pt x="20315" y="10736"/>
                      </a:lnTo>
                      <a:cubicBezTo>
                        <a:pt x="19494" y="7147"/>
                        <a:pt x="16331" y="4638"/>
                        <a:pt x="12651" y="4638"/>
                      </a:cubicBezTo>
                      <a:lnTo>
                        <a:pt x="10674" y="4638"/>
                      </a:lnTo>
                      <a:cubicBezTo>
                        <a:pt x="9002" y="4638"/>
                        <a:pt x="7436" y="5307"/>
                        <a:pt x="6280" y="6523"/>
                      </a:cubicBezTo>
                      <a:cubicBezTo>
                        <a:pt x="5124" y="7740"/>
                        <a:pt x="4531" y="9337"/>
                        <a:pt x="4622" y="11009"/>
                      </a:cubicBezTo>
                      <a:cubicBezTo>
                        <a:pt x="4683" y="12287"/>
                        <a:pt x="3710" y="13366"/>
                        <a:pt x="2433" y="13427"/>
                      </a:cubicBezTo>
                      <a:cubicBezTo>
                        <a:pt x="1140" y="13473"/>
                        <a:pt x="76" y="12515"/>
                        <a:pt x="15" y="11238"/>
                      </a:cubicBezTo>
                      <a:cubicBezTo>
                        <a:pt x="-137" y="8287"/>
                        <a:pt x="897" y="5474"/>
                        <a:pt x="2935" y="3330"/>
                      </a:cubicBezTo>
                      <a:cubicBezTo>
                        <a:pt x="4972" y="1186"/>
                        <a:pt x="7724" y="0"/>
                        <a:pt x="10674" y="0"/>
                      </a:cubicBezTo>
                      <a:lnTo>
                        <a:pt x="12651" y="0"/>
                      </a:lnTo>
                      <a:cubicBezTo>
                        <a:pt x="18491" y="0"/>
                        <a:pt x="23494" y="3984"/>
                        <a:pt x="24816" y="9671"/>
                      </a:cubicBezTo>
                      <a:lnTo>
                        <a:pt x="29804" y="31280"/>
                      </a:lnTo>
                      <a:lnTo>
                        <a:pt x="40890" y="31280"/>
                      </a:lnTo>
                      <a:cubicBezTo>
                        <a:pt x="45132" y="31280"/>
                        <a:pt x="48599" y="34731"/>
                        <a:pt x="48599" y="38989"/>
                      </a:cubicBezTo>
                      <a:cubicBezTo>
                        <a:pt x="48599" y="43247"/>
                        <a:pt x="45148" y="46699"/>
                        <a:pt x="40890" y="46699"/>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54" name="Figura a mano libera: forma 2176">
                  <a:extLst>
                    <a:ext uri="{FF2B5EF4-FFF2-40B4-BE49-F238E27FC236}">
                      <a16:creationId xmlns:a16="http://schemas.microsoft.com/office/drawing/2014/main" id="{279CEF9B-34B6-82C4-EC76-ABCC3D1CEDC2}"/>
                    </a:ext>
                  </a:extLst>
                </p:cNvPr>
                <p:cNvSpPr/>
                <p:nvPr/>
              </p:nvSpPr>
              <p:spPr>
                <a:xfrm>
                  <a:off x="5350537" y="4369517"/>
                  <a:ext cx="23265" cy="23265"/>
                </a:xfrm>
                <a:custGeom>
                  <a:avLst/>
                  <a:gdLst>
                    <a:gd name="connsiteX0" fmla="*/ 11633 w 23265"/>
                    <a:gd name="connsiteY0" fmla="*/ 23266 h 23265"/>
                    <a:gd name="connsiteX1" fmla="*/ 0 w 23265"/>
                    <a:gd name="connsiteY1" fmla="*/ 11633 h 23265"/>
                    <a:gd name="connsiteX2" fmla="*/ 11633 w 23265"/>
                    <a:gd name="connsiteY2" fmla="*/ 0 h 23265"/>
                    <a:gd name="connsiteX3" fmla="*/ 23266 w 23265"/>
                    <a:gd name="connsiteY3" fmla="*/ 11633 h 23265"/>
                    <a:gd name="connsiteX4" fmla="*/ 11633 w 23265"/>
                    <a:gd name="connsiteY4" fmla="*/ 23266 h 23265"/>
                    <a:gd name="connsiteX5" fmla="*/ 11633 w 23265"/>
                    <a:gd name="connsiteY5" fmla="*/ 4608 h 23265"/>
                    <a:gd name="connsiteX6" fmla="*/ 4608 w 23265"/>
                    <a:gd name="connsiteY6" fmla="*/ 11633 h 23265"/>
                    <a:gd name="connsiteX7" fmla="*/ 11633 w 23265"/>
                    <a:gd name="connsiteY7" fmla="*/ 18658 h 23265"/>
                    <a:gd name="connsiteX8" fmla="*/ 18658 w 23265"/>
                    <a:gd name="connsiteY8" fmla="*/ 11633 h 23265"/>
                    <a:gd name="connsiteX9" fmla="*/ 11633 w 23265"/>
                    <a:gd name="connsiteY9" fmla="*/ 4608 h 2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265" h="23265">
                      <a:moveTo>
                        <a:pt x="11633" y="23266"/>
                      </a:moveTo>
                      <a:cubicBezTo>
                        <a:pt x="5216" y="23266"/>
                        <a:pt x="0" y="18050"/>
                        <a:pt x="0" y="11633"/>
                      </a:cubicBezTo>
                      <a:cubicBezTo>
                        <a:pt x="0" y="5216"/>
                        <a:pt x="5216" y="0"/>
                        <a:pt x="11633" y="0"/>
                      </a:cubicBezTo>
                      <a:cubicBezTo>
                        <a:pt x="18050" y="0"/>
                        <a:pt x="23266" y="5216"/>
                        <a:pt x="23266" y="11633"/>
                      </a:cubicBezTo>
                      <a:cubicBezTo>
                        <a:pt x="23266" y="18050"/>
                        <a:pt x="18050" y="23266"/>
                        <a:pt x="11633" y="23266"/>
                      </a:cubicBezTo>
                      <a:close/>
                      <a:moveTo>
                        <a:pt x="11633" y="4608"/>
                      </a:moveTo>
                      <a:cubicBezTo>
                        <a:pt x="7755" y="4608"/>
                        <a:pt x="4608" y="7755"/>
                        <a:pt x="4608" y="11633"/>
                      </a:cubicBezTo>
                      <a:cubicBezTo>
                        <a:pt x="4608" y="15510"/>
                        <a:pt x="7755" y="18658"/>
                        <a:pt x="11633" y="18658"/>
                      </a:cubicBezTo>
                      <a:cubicBezTo>
                        <a:pt x="15510" y="18658"/>
                        <a:pt x="18658" y="15510"/>
                        <a:pt x="18658" y="11633"/>
                      </a:cubicBezTo>
                      <a:cubicBezTo>
                        <a:pt x="18658" y="7755"/>
                        <a:pt x="15510" y="4608"/>
                        <a:pt x="11633" y="4608"/>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nvGrpSpPr>
                <p:cNvPr id="455" name="Elemento grafico 7">
                  <a:extLst>
                    <a:ext uri="{FF2B5EF4-FFF2-40B4-BE49-F238E27FC236}">
                      <a16:creationId xmlns:a16="http://schemas.microsoft.com/office/drawing/2014/main" id="{0900CA6F-AB48-6A3A-4F47-3290D327DA37}"/>
                    </a:ext>
                  </a:extLst>
                </p:cNvPr>
                <p:cNvGrpSpPr/>
                <p:nvPr/>
              </p:nvGrpSpPr>
              <p:grpSpPr>
                <a:xfrm>
                  <a:off x="5342107" y="4395650"/>
                  <a:ext cx="41641" cy="92886"/>
                  <a:chOff x="5342107" y="4395650"/>
                  <a:chExt cx="41641" cy="92886"/>
                </a:xfrm>
                <a:grpFill/>
              </p:grpSpPr>
              <p:sp>
                <p:nvSpPr>
                  <p:cNvPr id="456" name="Figura a mano libera: forma 2178">
                    <a:extLst>
                      <a:ext uri="{FF2B5EF4-FFF2-40B4-BE49-F238E27FC236}">
                        <a16:creationId xmlns:a16="http://schemas.microsoft.com/office/drawing/2014/main" id="{802FDF31-01DE-D615-0799-96281794E6DF}"/>
                      </a:ext>
                    </a:extLst>
                  </p:cNvPr>
                  <p:cNvSpPr/>
                  <p:nvPr/>
                </p:nvSpPr>
                <p:spPr>
                  <a:xfrm>
                    <a:off x="5342107" y="4395650"/>
                    <a:ext cx="41641" cy="62017"/>
                  </a:xfrm>
                  <a:custGeom>
                    <a:avLst/>
                    <a:gdLst>
                      <a:gd name="connsiteX0" fmla="*/ 39330 w 41641"/>
                      <a:gd name="connsiteY0" fmla="*/ 62018 h 62017"/>
                      <a:gd name="connsiteX1" fmla="*/ 11441 w 41641"/>
                      <a:gd name="connsiteY1" fmla="*/ 62018 h 62017"/>
                      <a:gd name="connsiteX2" fmla="*/ 3884 w 41641"/>
                      <a:gd name="connsiteY2" fmla="*/ 54992 h 62017"/>
                      <a:gd name="connsiteX3" fmla="*/ 6 w 41641"/>
                      <a:gd name="connsiteY3" fmla="*/ 2484 h 62017"/>
                      <a:gd name="connsiteX4" fmla="*/ 2135 w 41641"/>
                      <a:gd name="connsiteY4" fmla="*/ 6 h 62017"/>
                      <a:gd name="connsiteX5" fmla="*/ 4614 w 41641"/>
                      <a:gd name="connsiteY5" fmla="*/ 2135 h 62017"/>
                      <a:gd name="connsiteX6" fmla="*/ 8491 w 41641"/>
                      <a:gd name="connsiteY6" fmla="*/ 54643 h 62017"/>
                      <a:gd name="connsiteX7" fmla="*/ 11441 w 41641"/>
                      <a:gd name="connsiteY7" fmla="*/ 57395 h 62017"/>
                      <a:gd name="connsiteX8" fmla="*/ 39330 w 41641"/>
                      <a:gd name="connsiteY8" fmla="*/ 57395 h 62017"/>
                      <a:gd name="connsiteX9" fmla="*/ 41641 w 41641"/>
                      <a:gd name="connsiteY9" fmla="*/ 59706 h 62017"/>
                      <a:gd name="connsiteX10" fmla="*/ 39330 w 41641"/>
                      <a:gd name="connsiteY10" fmla="*/ 62018 h 62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41" h="62017">
                        <a:moveTo>
                          <a:pt x="39330" y="62018"/>
                        </a:moveTo>
                        <a:lnTo>
                          <a:pt x="11441" y="62018"/>
                        </a:lnTo>
                        <a:cubicBezTo>
                          <a:pt x="7488" y="62018"/>
                          <a:pt x="4173" y="58931"/>
                          <a:pt x="3884" y="54992"/>
                        </a:cubicBezTo>
                        <a:lnTo>
                          <a:pt x="6" y="2484"/>
                        </a:lnTo>
                        <a:cubicBezTo>
                          <a:pt x="-85" y="1207"/>
                          <a:pt x="873" y="112"/>
                          <a:pt x="2135" y="6"/>
                        </a:cubicBezTo>
                        <a:cubicBezTo>
                          <a:pt x="3412" y="-85"/>
                          <a:pt x="4507" y="873"/>
                          <a:pt x="4614" y="2135"/>
                        </a:cubicBezTo>
                        <a:lnTo>
                          <a:pt x="8491" y="54643"/>
                        </a:lnTo>
                        <a:cubicBezTo>
                          <a:pt x="8598" y="56178"/>
                          <a:pt x="9905" y="57395"/>
                          <a:pt x="11441" y="57395"/>
                        </a:cubicBezTo>
                        <a:lnTo>
                          <a:pt x="39330" y="57395"/>
                        </a:lnTo>
                        <a:cubicBezTo>
                          <a:pt x="40607" y="57395"/>
                          <a:pt x="41641" y="58429"/>
                          <a:pt x="41641" y="59706"/>
                        </a:cubicBezTo>
                        <a:cubicBezTo>
                          <a:pt x="41641" y="60984"/>
                          <a:pt x="40607" y="62018"/>
                          <a:pt x="39330" y="62018"/>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57" name="Figura a mano libera: forma 2179">
                    <a:extLst>
                      <a:ext uri="{FF2B5EF4-FFF2-40B4-BE49-F238E27FC236}">
                        <a16:creationId xmlns:a16="http://schemas.microsoft.com/office/drawing/2014/main" id="{13F30F52-2CCF-72B7-A945-988F5729D08B}"/>
                      </a:ext>
                    </a:extLst>
                  </p:cNvPr>
                  <p:cNvSpPr/>
                  <p:nvPr/>
                </p:nvSpPr>
                <p:spPr>
                  <a:xfrm>
                    <a:off x="5348410" y="4461334"/>
                    <a:ext cx="7174" cy="27202"/>
                  </a:xfrm>
                  <a:custGeom>
                    <a:avLst/>
                    <a:gdLst>
                      <a:gd name="connsiteX0" fmla="*/ 2310 w 7174"/>
                      <a:gd name="connsiteY0" fmla="*/ 27187 h 27202"/>
                      <a:gd name="connsiteX1" fmla="*/ 2051 w 7174"/>
                      <a:gd name="connsiteY1" fmla="*/ 27187 h 27202"/>
                      <a:gd name="connsiteX2" fmla="*/ 14 w 7174"/>
                      <a:gd name="connsiteY2" fmla="*/ 24633 h 27202"/>
                      <a:gd name="connsiteX3" fmla="*/ 2568 w 7174"/>
                      <a:gd name="connsiteY3" fmla="*/ 2051 h 27202"/>
                      <a:gd name="connsiteX4" fmla="*/ 5123 w 7174"/>
                      <a:gd name="connsiteY4" fmla="*/ 14 h 27202"/>
                      <a:gd name="connsiteX5" fmla="*/ 7161 w 7174"/>
                      <a:gd name="connsiteY5" fmla="*/ 2568 h 27202"/>
                      <a:gd name="connsiteX6" fmla="*/ 4606 w 7174"/>
                      <a:gd name="connsiteY6" fmla="*/ 25150 h 27202"/>
                      <a:gd name="connsiteX7" fmla="*/ 2310 w 7174"/>
                      <a:gd name="connsiteY7" fmla="*/ 27203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2310" y="27187"/>
                        </a:moveTo>
                        <a:cubicBezTo>
                          <a:pt x="2218" y="27187"/>
                          <a:pt x="2142" y="27187"/>
                          <a:pt x="2051" y="27187"/>
                        </a:cubicBezTo>
                        <a:cubicBezTo>
                          <a:pt x="789" y="27051"/>
                          <a:pt x="-123" y="25895"/>
                          <a:pt x="14" y="24633"/>
                        </a:cubicBezTo>
                        <a:lnTo>
                          <a:pt x="2568" y="2051"/>
                        </a:lnTo>
                        <a:cubicBezTo>
                          <a:pt x="2705" y="789"/>
                          <a:pt x="3846" y="-123"/>
                          <a:pt x="5123" y="14"/>
                        </a:cubicBezTo>
                        <a:cubicBezTo>
                          <a:pt x="6385" y="150"/>
                          <a:pt x="7297" y="1306"/>
                          <a:pt x="7161" y="2568"/>
                        </a:cubicBezTo>
                        <a:lnTo>
                          <a:pt x="4606" y="25150"/>
                        </a:lnTo>
                        <a:cubicBezTo>
                          <a:pt x="4469" y="26336"/>
                          <a:pt x="3481" y="27203"/>
                          <a:pt x="2310" y="27203"/>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58" name="Figura a mano libera: forma 2180">
                    <a:extLst>
                      <a:ext uri="{FF2B5EF4-FFF2-40B4-BE49-F238E27FC236}">
                        <a16:creationId xmlns:a16="http://schemas.microsoft.com/office/drawing/2014/main" id="{2ABC8B75-6B73-397D-2DF6-EF46BDDFE38F}"/>
                      </a:ext>
                    </a:extLst>
                  </p:cNvPr>
                  <p:cNvSpPr/>
                  <p:nvPr/>
                </p:nvSpPr>
                <p:spPr>
                  <a:xfrm>
                    <a:off x="5375234" y="4461319"/>
                    <a:ext cx="7174" cy="27202"/>
                  </a:xfrm>
                  <a:custGeom>
                    <a:avLst/>
                    <a:gdLst>
                      <a:gd name="connsiteX0" fmla="*/ 4865 w 7174"/>
                      <a:gd name="connsiteY0" fmla="*/ 27203 h 27202"/>
                      <a:gd name="connsiteX1" fmla="*/ 2568 w 7174"/>
                      <a:gd name="connsiteY1" fmla="*/ 25150 h 27202"/>
                      <a:gd name="connsiteX2" fmla="*/ 14 w 7174"/>
                      <a:gd name="connsiteY2" fmla="*/ 2569 h 27202"/>
                      <a:gd name="connsiteX3" fmla="*/ 2052 w 7174"/>
                      <a:gd name="connsiteY3" fmla="*/ 14 h 27202"/>
                      <a:gd name="connsiteX4" fmla="*/ 4606 w 7174"/>
                      <a:gd name="connsiteY4" fmla="*/ 2051 h 27202"/>
                      <a:gd name="connsiteX5" fmla="*/ 7161 w 7174"/>
                      <a:gd name="connsiteY5" fmla="*/ 24633 h 27202"/>
                      <a:gd name="connsiteX6" fmla="*/ 5123 w 7174"/>
                      <a:gd name="connsiteY6" fmla="*/ 27188 h 27202"/>
                      <a:gd name="connsiteX7" fmla="*/ 4865 w 7174"/>
                      <a:gd name="connsiteY7" fmla="*/ 27188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4865" y="27203"/>
                        </a:moveTo>
                        <a:cubicBezTo>
                          <a:pt x="3709" y="27203"/>
                          <a:pt x="2705" y="26336"/>
                          <a:pt x="2568" y="25150"/>
                        </a:cubicBezTo>
                        <a:lnTo>
                          <a:pt x="14" y="2569"/>
                        </a:lnTo>
                        <a:cubicBezTo>
                          <a:pt x="-123" y="1306"/>
                          <a:pt x="774" y="166"/>
                          <a:pt x="2052" y="14"/>
                        </a:cubicBezTo>
                        <a:cubicBezTo>
                          <a:pt x="3313" y="-123"/>
                          <a:pt x="4454" y="774"/>
                          <a:pt x="4606" y="2051"/>
                        </a:cubicBezTo>
                        <a:lnTo>
                          <a:pt x="7161" y="24633"/>
                        </a:lnTo>
                        <a:cubicBezTo>
                          <a:pt x="7298" y="25895"/>
                          <a:pt x="6400" y="27036"/>
                          <a:pt x="5123" y="27188"/>
                        </a:cubicBezTo>
                        <a:cubicBezTo>
                          <a:pt x="5032" y="27188"/>
                          <a:pt x="4941" y="27188"/>
                          <a:pt x="4865" y="27188"/>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grpSp>
          <p:grpSp>
            <p:nvGrpSpPr>
              <p:cNvPr id="54" name="Elemento grafico 7">
                <a:extLst>
                  <a:ext uri="{FF2B5EF4-FFF2-40B4-BE49-F238E27FC236}">
                    <a16:creationId xmlns:a16="http://schemas.microsoft.com/office/drawing/2014/main" id="{72D7ED49-6A32-C9A1-2141-EDCB9A9D7B83}"/>
                  </a:ext>
                </a:extLst>
              </p:cNvPr>
              <p:cNvGrpSpPr/>
              <p:nvPr/>
            </p:nvGrpSpPr>
            <p:grpSpPr>
              <a:xfrm>
                <a:off x="5453354" y="4369517"/>
                <a:ext cx="59076" cy="119020"/>
                <a:chOff x="5453354" y="4369517"/>
                <a:chExt cx="59076" cy="119020"/>
              </a:xfrm>
              <a:grpFill/>
            </p:grpSpPr>
            <p:sp>
              <p:nvSpPr>
                <p:cNvPr id="60" name="Figura a mano libera: forma 2182">
                  <a:extLst>
                    <a:ext uri="{FF2B5EF4-FFF2-40B4-BE49-F238E27FC236}">
                      <a16:creationId xmlns:a16="http://schemas.microsoft.com/office/drawing/2014/main" id="{24261D17-96E1-4E7B-6016-7F72A982D750}"/>
                    </a:ext>
                  </a:extLst>
                </p:cNvPr>
                <p:cNvSpPr/>
                <p:nvPr/>
              </p:nvSpPr>
              <p:spPr>
                <a:xfrm>
                  <a:off x="5453354" y="4437748"/>
                  <a:ext cx="29874" cy="50789"/>
                </a:xfrm>
                <a:custGeom>
                  <a:avLst/>
                  <a:gdLst>
                    <a:gd name="connsiteX0" fmla="*/ 2320 w 29874"/>
                    <a:gd name="connsiteY0" fmla="*/ 50774 h 50789"/>
                    <a:gd name="connsiteX1" fmla="*/ 1970 w 29874"/>
                    <a:gd name="connsiteY1" fmla="*/ 50744 h 50789"/>
                    <a:gd name="connsiteX2" fmla="*/ 24 w 29874"/>
                    <a:gd name="connsiteY2" fmla="*/ 48128 h 50789"/>
                    <a:gd name="connsiteX3" fmla="*/ 5955 w 29874"/>
                    <a:gd name="connsiteY3" fmla="*/ 8303 h 50789"/>
                    <a:gd name="connsiteX4" fmla="*/ 15580 w 29874"/>
                    <a:gd name="connsiteY4" fmla="*/ 0 h 50789"/>
                    <a:gd name="connsiteX5" fmla="*/ 27563 w 29874"/>
                    <a:gd name="connsiteY5" fmla="*/ 0 h 50789"/>
                    <a:gd name="connsiteX6" fmla="*/ 29874 w 29874"/>
                    <a:gd name="connsiteY6" fmla="*/ 2311 h 50789"/>
                    <a:gd name="connsiteX7" fmla="*/ 27563 w 29874"/>
                    <a:gd name="connsiteY7" fmla="*/ 4623 h 50789"/>
                    <a:gd name="connsiteX8" fmla="*/ 15580 w 29874"/>
                    <a:gd name="connsiteY8" fmla="*/ 4623 h 50789"/>
                    <a:gd name="connsiteX9" fmla="*/ 10517 w 29874"/>
                    <a:gd name="connsiteY9" fmla="*/ 8987 h 50789"/>
                    <a:gd name="connsiteX10" fmla="*/ 4586 w 29874"/>
                    <a:gd name="connsiteY10" fmla="*/ 48828 h 50789"/>
                    <a:gd name="connsiteX11" fmla="*/ 2305 w 29874"/>
                    <a:gd name="connsiteY11" fmla="*/ 50789 h 5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74" h="50789">
                      <a:moveTo>
                        <a:pt x="2320" y="50774"/>
                      </a:moveTo>
                      <a:cubicBezTo>
                        <a:pt x="2214" y="50774"/>
                        <a:pt x="2092" y="50774"/>
                        <a:pt x="1970" y="50744"/>
                      </a:cubicBezTo>
                      <a:cubicBezTo>
                        <a:pt x="709" y="50561"/>
                        <a:pt x="-158" y="49375"/>
                        <a:pt x="24" y="48128"/>
                      </a:cubicBezTo>
                      <a:lnTo>
                        <a:pt x="5955" y="8303"/>
                      </a:lnTo>
                      <a:cubicBezTo>
                        <a:pt x="6654" y="3573"/>
                        <a:pt x="10805" y="0"/>
                        <a:pt x="15580" y="0"/>
                      </a:cubicBezTo>
                      <a:lnTo>
                        <a:pt x="27563" y="0"/>
                      </a:lnTo>
                      <a:cubicBezTo>
                        <a:pt x="28840" y="0"/>
                        <a:pt x="29874" y="1034"/>
                        <a:pt x="29874" y="2311"/>
                      </a:cubicBezTo>
                      <a:cubicBezTo>
                        <a:pt x="29874" y="3589"/>
                        <a:pt x="28840" y="4623"/>
                        <a:pt x="27563" y="4623"/>
                      </a:cubicBezTo>
                      <a:lnTo>
                        <a:pt x="15580" y="4623"/>
                      </a:lnTo>
                      <a:cubicBezTo>
                        <a:pt x="13056" y="4623"/>
                        <a:pt x="10882" y="6493"/>
                        <a:pt x="10517" y="8987"/>
                      </a:cubicBezTo>
                      <a:lnTo>
                        <a:pt x="4586" y="48828"/>
                      </a:lnTo>
                      <a:cubicBezTo>
                        <a:pt x="4419" y="49968"/>
                        <a:pt x="3431" y="50789"/>
                        <a:pt x="2305" y="50789"/>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61" name="Figura a mano libera: forma 2183">
                  <a:extLst>
                    <a:ext uri="{FF2B5EF4-FFF2-40B4-BE49-F238E27FC236}">
                      <a16:creationId xmlns:a16="http://schemas.microsoft.com/office/drawing/2014/main" id="{E0C68E51-E303-6E5F-8776-2BBFAB40FDBD}"/>
                    </a:ext>
                  </a:extLst>
                </p:cNvPr>
                <p:cNvSpPr/>
                <p:nvPr/>
              </p:nvSpPr>
              <p:spPr>
                <a:xfrm>
                  <a:off x="5455507" y="4395641"/>
                  <a:ext cx="48599" cy="46714"/>
                </a:xfrm>
                <a:custGeom>
                  <a:avLst/>
                  <a:gdLst>
                    <a:gd name="connsiteX0" fmla="*/ 23965 w 48599"/>
                    <a:gd name="connsiteY0" fmla="*/ 46699 h 46714"/>
                    <a:gd name="connsiteX1" fmla="*/ 7710 w 48599"/>
                    <a:gd name="connsiteY1" fmla="*/ 46699 h 46714"/>
                    <a:gd name="connsiteX2" fmla="*/ 0 w 48599"/>
                    <a:gd name="connsiteY2" fmla="*/ 38989 h 46714"/>
                    <a:gd name="connsiteX3" fmla="*/ 7710 w 48599"/>
                    <a:gd name="connsiteY3" fmla="*/ 31280 h 46714"/>
                    <a:gd name="connsiteX4" fmla="*/ 18795 w 48599"/>
                    <a:gd name="connsiteY4" fmla="*/ 31280 h 46714"/>
                    <a:gd name="connsiteX5" fmla="*/ 23783 w 48599"/>
                    <a:gd name="connsiteY5" fmla="*/ 9671 h 46714"/>
                    <a:gd name="connsiteX6" fmla="*/ 35948 w 48599"/>
                    <a:gd name="connsiteY6" fmla="*/ 0 h 46714"/>
                    <a:gd name="connsiteX7" fmla="*/ 37925 w 48599"/>
                    <a:gd name="connsiteY7" fmla="*/ 0 h 46714"/>
                    <a:gd name="connsiteX8" fmla="*/ 45665 w 48599"/>
                    <a:gd name="connsiteY8" fmla="*/ 3330 h 46714"/>
                    <a:gd name="connsiteX9" fmla="*/ 48584 w 48599"/>
                    <a:gd name="connsiteY9" fmla="*/ 11237 h 46714"/>
                    <a:gd name="connsiteX10" fmla="*/ 46167 w 48599"/>
                    <a:gd name="connsiteY10" fmla="*/ 13427 h 46714"/>
                    <a:gd name="connsiteX11" fmla="*/ 43977 w 48599"/>
                    <a:gd name="connsiteY11" fmla="*/ 11009 h 46714"/>
                    <a:gd name="connsiteX12" fmla="*/ 42320 w 48599"/>
                    <a:gd name="connsiteY12" fmla="*/ 6523 h 46714"/>
                    <a:gd name="connsiteX13" fmla="*/ 37925 w 48599"/>
                    <a:gd name="connsiteY13" fmla="*/ 4638 h 46714"/>
                    <a:gd name="connsiteX14" fmla="*/ 35948 w 48599"/>
                    <a:gd name="connsiteY14" fmla="*/ 4638 h 46714"/>
                    <a:gd name="connsiteX15" fmla="*/ 28284 w 48599"/>
                    <a:gd name="connsiteY15" fmla="*/ 10736 h 46714"/>
                    <a:gd name="connsiteX16" fmla="*/ 22886 w 48599"/>
                    <a:gd name="connsiteY16" fmla="*/ 34123 h 46714"/>
                    <a:gd name="connsiteX17" fmla="*/ 20635 w 48599"/>
                    <a:gd name="connsiteY17" fmla="*/ 35918 h 46714"/>
                    <a:gd name="connsiteX18" fmla="*/ 7710 w 48599"/>
                    <a:gd name="connsiteY18" fmla="*/ 35918 h 46714"/>
                    <a:gd name="connsiteX19" fmla="*/ 4623 w 48599"/>
                    <a:gd name="connsiteY19" fmla="*/ 39004 h 46714"/>
                    <a:gd name="connsiteX20" fmla="*/ 7710 w 48599"/>
                    <a:gd name="connsiteY20" fmla="*/ 42091 h 46714"/>
                    <a:gd name="connsiteX21" fmla="*/ 23965 w 48599"/>
                    <a:gd name="connsiteY21" fmla="*/ 42091 h 46714"/>
                    <a:gd name="connsiteX22" fmla="*/ 28497 w 48599"/>
                    <a:gd name="connsiteY22" fmla="*/ 38533 h 46714"/>
                    <a:gd name="connsiteX23" fmla="*/ 31538 w 48599"/>
                    <a:gd name="connsiteY23" fmla="*/ 26094 h 46714"/>
                    <a:gd name="connsiteX24" fmla="*/ 34336 w 48599"/>
                    <a:gd name="connsiteY24" fmla="*/ 24406 h 46714"/>
                    <a:gd name="connsiteX25" fmla="*/ 36024 w 48599"/>
                    <a:gd name="connsiteY25" fmla="*/ 27204 h 46714"/>
                    <a:gd name="connsiteX26" fmla="*/ 32983 w 48599"/>
                    <a:gd name="connsiteY26" fmla="*/ 39643 h 46714"/>
                    <a:gd name="connsiteX27" fmla="*/ 23981 w 48599"/>
                    <a:gd name="connsiteY27" fmla="*/ 46714 h 4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599" h="46714">
                      <a:moveTo>
                        <a:pt x="23965" y="46699"/>
                      </a:moveTo>
                      <a:lnTo>
                        <a:pt x="7710" y="46699"/>
                      </a:lnTo>
                      <a:cubicBezTo>
                        <a:pt x="3467" y="46699"/>
                        <a:pt x="0" y="43247"/>
                        <a:pt x="0" y="38989"/>
                      </a:cubicBezTo>
                      <a:cubicBezTo>
                        <a:pt x="0" y="34731"/>
                        <a:pt x="3452" y="31280"/>
                        <a:pt x="7710" y="31280"/>
                      </a:cubicBezTo>
                      <a:lnTo>
                        <a:pt x="18795" y="31280"/>
                      </a:lnTo>
                      <a:lnTo>
                        <a:pt x="23783" y="9671"/>
                      </a:lnTo>
                      <a:cubicBezTo>
                        <a:pt x="25091" y="3969"/>
                        <a:pt x="30094" y="0"/>
                        <a:pt x="35948" y="0"/>
                      </a:cubicBezTo>
                      <a:lnTo>
                        <a:pt x="37925" y="0"/>
                      </a:lnTo>
                      <a:cubicBezTo>
                        <a:pt x="40875" y="0"/>
                        <a:pt x="43627" y="1186"/>
                        <a:pt x="45665" y="3330"/>
                      </a:cubicBezTo>
                      <a:cubicBezTo>
                        <a:pt x="47702" y="5474"/>
                        <a:pt x="48737" y="8287"/>
                        <a:pt x="48584" y="11237"/>
                      </a:cubicBezTo>
                      <a:cubicBezTo>
                        <a:pt x="48524" y="12515"/>
                        <a:pt x="47444" y="13488"/>
                        <a:pt x="46167" y="13427"/>
                      </a:cubicBezTo>
                      <a:cubicBezTo>
                        <a:pt x="44889" y="13366"/>
                        <a:pt x="43916" y="12271"/>
                        <a:pt x="43977" y="11009"/>
                      </a:cubicBezTo>
                      <a:cubicBezTo>
                        <a:pt x="44068" y="9337"/>
                        <a:pt x="43475" y="7740"/>
                        <a:pt x="42320" y="6523"/>
                      </a:cubicBezTo>
                      <a:cubicBezTo>
                        <a:pt x="41164" y="5307"/>
                        <a:pt x="39598" y="4638"/>
                        <a:pt x="37925" y="4638"/>
                      </a:cubicBezTo>
                      <a:lnTo>
                        <a:pt x="35948" y="4638"/>
                      </a:lnTo>
                      <a:cubicBezTo>
                        <a:pt x="32268" y="4638"/>
                        <a:pt x="29105" y="7147"/>
                        <a:pt x="28284" y="10736"/>
                      </a:cubicBezTo>
                      <a:lnTo>
                        <a:pt x="22886" y="34123"/>
                      </a:lnTo>
                      <a:cubicBezTo>
                        <a:pt x="22642" y="35172"/>
                        <a:pt x="21715" y="35918"/>
                        <a:pt x="20635" y="35918"/>
                      </a:cubicBezTo>
                      <a:lnTo>
                        <a:pt x="7710" y="35918"/>
                      </a:lnTo>
                      <a:cubicBezTo>
                        <a:pt x="6006" y="35918"/>
                        <a:pt x="4623" y="37301"/>
                        <a:pt x="4623" y="39004"/>
                      </a:cubicBezTo>
                      <a:cubicBezTo>
                        <a:pt x="4623" y="40707"/>
                        <a:pt x="6006" y="42091"/>
                        <a:pt x="7710" y="42091"/>
                      </a:cubicBezTo>
                      <a:lnTo>
                        <a:pt x="23965" y="42091"/>
                      </a:lnTo>
                      <a:cubicBezTo>
                        <a:pt x="26125" y="42091"/>
                        <a:pt x="27980" y="40631"/>
                        <a:pt x="28497" y="38533"/>
                      </a:cubicBezTo>
                      <a:lnTo>
                        <a:pt x="31538" y="26094"/>
                      </a:lnTo>
                      <a:cubicBezTo>
                        <a:pt x="31842" y="24862"/>
                        <a:pt x="33089" y="24102"/>
                        <a:pt x="34336" y="24406"/>
                      </a:cubicBezTo>
                      <a:cubicBezTo>
                        <a:pt x="35568" y="24710"/>
                        <a:pt x="36328" y="25957"/>
                        <a:pt x="36024" y="27204"/>
                      </a:cubicBezTo>
                      <a:lnTo>
                        <a:pt x="32983" y="39643"/>
                      </a:lnTo>
                      <a:cubicBezTo>
                        <a:pt x="31964" y="43810"/>
                        <a:pt x="28254" y="46714"/>
                        <a:pt x="23981" y="46714"/>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62" name="Figura a mano libera: forma 2184">
                  <a:extLst>
                    <a:ext uri="{FF2B5EF4-FFF2-40B4-BE49-F238E27FC236}">
                      <a16:creationId xmlns:a16="http://schemas.microsoft.com/office/drawing/2014/main" id="{BD3E2DC1-9C4D-E365-774E-EE5D2B1F6F1A}"/>
                    </a:ext>
                  </a:extLst>
                </p:cNvPr>
                <p:cNvSpPr/>
                <p:nvPr/>
              </p:nvSpPr>
              <p:spPr>
                <a:xfrm>
                  <a:off x="5480720" y="4369517"/>
                  <a:ext cx="23265" cy="23265"/>
                </a:xfrm>
                <a:custGeom>
                  <a:avLst/>
                  <a:gdLst>
                    <a:gd name="connsiteX0" fmla="*/ 11633 w 23265"/>
                    <a:gd name="connsiteY0" fmla="*/ 23266 h 23265"/>
                    <a:gd name="connsiteX1" fmla="*/ 0 w 23265"/>
                    <a:gd name="connsiteY1" fmla="*/ 11633 h 23265"/>
                    <a:gd name="connsiteX2" fmla="*/ 11633 w 23265"/>
                    <a:gd name="connsiteY2" fmla="*/ 0 h 23265"/>
                    <a:gd name="connsiteX3" fmla="*/ 23266 w 23265"/>
                    <a:gd name="connsiteY3" fmla="*/ 11633 h 23265"/>
                    <a:gd name="connsiteX4" fmla="*/ 11633 w 23265"/>
                    <a:gd name="connsiteY4" fmla="*/ 23266 h 23265"/>
                    <a:gd name="connsiteX5" fmla="*/ 11633 w 23265"/>
                    <a:gd name="connsiteY5" fmla="*/ 4608 h 23265"/>
                    <a:gd name="connsiteX6" fmla="*/ 4608 w 23265"/>
                    <a:gd name="connsiteY6" fmla="*/ 11633 h 23265"/>
                    <a:gd name="connsiteX7" fmla="*/ 11633 w 23265"/>
                    <a:gd name="connsiteY7" fmla="*/ 18658 h 23265"/>
                    <a:gd name="connsiteX8" fmla="*/ 18658 w 23265"/>
                    <a:gd name="connsiteY8" fmla="*/ 11633 h 23265"/>
                    <a:gd name="connsiteX9" fmla="*/ 11633 w 23265"/>
                    <a:gd name="connsiteY9" fmla="*/ 4608 h 2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265" h="23265">
                      <a:moveTo>
                        <a:pt x="11633" y="23266"/>
                      </a:moveTo>
                      <a:cubicBezTo>
                        <a:pt x="5216" y="23266"/>
                        <a:pt x="0" y="18050"/>
                        <a:pt x="0" y="11633"/>
                      </a:cubicBezTo>
                      <a:cubicBezTo>
                        <a:pt x="0" y="5216"/>
                        <a:pt x="5216" y="0"/>
                        <a:pt x="11633" y="0"/>
                      </a:cubicBezTo>
                      <a:cubicBezTo>
                        <a:pt x="18050" y="0"/>
                        <a:pt x="23266" y="5216"/>
                        <a:pt x="23266" y="11633"/>
                      </a:cubicBezTo>
                      <a:cubicBezTo>
                        <a:pt x="23266" y="18050"/>
                        <a:pt x="18050" y="23266"/>
                        <a:pt x="11633" y="23266"/>
                      </a:cubicBezTo>
                      <a:close/>
                      <a:moveTo>
                        <a:pt x="11633" y="4608"/>
                      </a:moveTo>
                      <a:cubicBezTo>
                        <a:pt x="7755" y="4608"/>
                        <a:pt x="4608" y="7755"/>
                        <a:pt x="4608" y="11633"/>
                      </a:cubicBezTo>
                      <a:cubicBezTo>
                        <a:pt x="4608" y="15510"/>
                        <a:pt x="7755" y="18658"/>
                        <a:pt x="11633" y="18658"/>
                      </a:cubicBezTo>
                      <a:cubicBezTo>
                        <a:pt x="15510" y="18658"/>
                        <a:pt x="18658" y="15510"/>
                        <a:pt x="18658" y="11633"/>
                      </a:cubicBezTo>
                      <a:cubicBezTo>
                        <a:pt x="18658" y="7755"/>
                        <a:pt x="15510" y="4608"/>
                        <a:pt x="11633" y="4608"/>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nvGrpSpPr>
                <p:cNvPr id="63" name="Elemento grafico 7">
                  <a:extLst>
                    <a:ext uri="{FF2B5EF4-FFF2-40B4-BE49-F238E27FC236}">
                      <a16:creationId xmlns:a16="http://schemas.microsoft.com/office/drawing/2014/main" id="{06CA2148-138E-8799-A66C-B95753C213AD}"/>
                    </a:ext>
                  </a:extLst>
                </p:cNvPr>
                <p:cNvGrpSpPr/>
                <p:nvPr/>
              </p:nvGrpSpPr>
              <p:grpSpPr>
                <a:xfrm>
                  <a:off x="5470790" y="4395648"/>
                  <a:ext cx="41641" cy="92888"/>
                  <a:chOff x="5470790" y="4395648"/>
                  <a:chExt cx="41641" cy="92888"/>
                </a:xfrm>
                <a:grpFill/>
              </p:grpSpPr>
              <p:sp>
                <p:nvSpPr>
                  <p:cNvPr id="448" name="Figura a mano libera: forma 2186">
                    <a:extLst>
                      <a:ext uri="{FF2B5EF4-FFF2-40B4-BE49-F238E27FC236}">
                        <a16:creationId xmlns:a16="http://schemas.microsoft.com/office/drawing/2014/main" id="{24085724-0646-80F1-913D-DF9276D3CC22}"/>
                      </a:ext>
                    </a:extLst>
                  </p:cNvPr>
                  <p:cNvSpPr/>
                  <p:nvPr/>
                </p:nvSpPr>
                <p:spPr>
                  <a:xfrm>
                    <a:off x="5470790" y="4395648"/>
                    <a:ext cx="41641" cy="62019"/>
                  </a:xfrm>
                  <a:custGeom>
                    <a:avLst/>
                    <a:gdLst>
                      <a:gd name="connsiteX0" fmla="*/ 30200 w 41641"/>
                      <a:gd name="connsiteY0" fmla="*/ 62020 h 62019"/>
                      <a:gd name="connsiteX1" fmla="*/ 2311 w 41641"/>
                      <a:gd name="connsiteY1" fmla="*/ 62020 h 62019"/>
                      <a:gd name="connsiteX2" fmla="*/ 0 w 41641"/>
                      <a:gd name="connsiteY2" fmla="*/ 59708 h 62019"/>
                      <a:gd name="connsiteX3" fmla="*/ 2311 w 41641"/>
                      <a:gd name="connsiteY3" fmla="*/ 57397 h 62019"/>
                      <a:gd name="connsiteX4" fmla="*/ 30200 w 41641"/>
                      <a:gd name="connsiteY4" fmla="*/ 57397 h 62019"/>
                      <a:gd name="connsiteX5" fmla="*/ 33150 w 41641"/>
                      <a:gd name="connsiteY5" fmla="*/ 54645 h 62019"/>
                      <a:gd name="connsiteX6" fmla="*/ 37027 w 41641"/>
                      <a:gd name="connsiteY6" fmla="*/ 2137 h 62019"/>
                      <a:gd name="connsiteX7" fmla="*/ 39506 w 41641"/>
                      <a:gd name="connsiteY7" fmla="*/ 8 h 62019"/>
                      <a:gd name="connsiteX8" fmla="*/ 41635 w 41641"/>
                      <a:gd name="connsiteY8" fmla="*/ 2487 h 62019"/>
                      <a:gd name="connsiteX9" fmla="*/ 37757 w 41641"/>
                      <a:gd name="connsiteY9" fmla="*/ 54994 h 62019"/>
                      <a:gd name="connsiteX10" fmla="*/ 30200 w 41641"/>
                      <a:gd name="connsiteY10" fmla="*/ 62020 h 62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41" h="62019">
                        <a:moveTo>
                          <a:pt x="30200" y="62020"/>
                        </a:moveTo>
                        <a:lnTo>
                          <a:pt x="2311" y="62020"/>
                        </a:lnTo>
                        <a:cubicBezTo>
                          <a:pt x="1034" y="62020"/>
                          <a:pt x="0" y="60986"/>
                          <a:pt x="0" y="59708"/>
                        </a:cubicBezTo>
                        <a:cubicBezTo>
                          <a:pt x="0" y="58431"/>
                          <a:pt x="1034" y="57397"/>
                          <a:pt x="2311" y="57397"/>
                        </a:cubicBezTo>
                        <a:lnTo>
                          <a:pt x="30200" y="57397"/>
                        </a:lnTo>
                        <a:cubicBezTo>
                          <a:pt x="31751" y="57397"/>
                          <a:pt x="33044" y="56196"/>
                          <a:pt x="33150" y="54645"/>
                        </a:cubicBezTo>
                        <a:lnTo>
                          <a:pt x="37027" y="2137"/>
                        </a:lnTo>
                        <a:cubicBezTo>
                          <a:pt x="37119" y="860"/>
                          <a:pt x="38229" y="-98"/>
                          <a:pt x="39506" y="8"/>
                        </a:cubicBezTo>
                        <a:cubicBezTo>
                          <a:pt x="40783" y="99"/>
                          <a:pt x="41726" y="1209"/>
                          <a:pt x="41635" y="2487"/>
                        </a:cubicBezTo>
                        <a:lnTo>
                          <a:pt x="37757" y="54994"/>
                        </a:lnTo>
                        <a:cubicBezTo>
                          <a:pt x="37468" y="58933"/>
                          <a:pt x="34138" y="62020"/>
                          <a:pt x="30200" y="62020"/>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49" name="Figura a mano libera: forma 2187">
                    <a:extLst>
                      <a:ext uri="{FF2B5EF4-FFF2-40B4-BE49-F238E27FC236}">
                        <a16:creationId xmlns:a16="http://schemas.microsoft.com/office/drawing/2014/main" id="{1BA3BCC6-8392-FA59-71F5-3990441DA86C}"/>
                      </a:ext>
                    </a:extLst>
                  </p:cNvPr>
                  <p:cNvSpPr/>
                  <p:nvPr/>
                </p:nvSpPr>
                <p:spPr>
                  <a:xfrm>
                    <a:off x="5498938" y="4461319"/>
                    <a:ext cx="7174" cy="27202"/>
                  </a:xfrm>
                  <a:custGeom>
                    <a:avLst/>
                    <a:gdLst>
                      <a:gd name="connsiteX0" fmla="*/ 4865 w 7174"/>
                      <a:gd name="connsiteY0" fmla="*/ 27203 h 27202"/>
                      <a:gd name="connsiteX1" fmla="*/ 2568 w 7174"/>
                      <a:gd name="connsiteY1" fmla="*/ 25150 h 27202"/>
                      <a:gd name="connsiteX2" fmla="*/ 14 w 7174"/>
                      <a:gd name="connsiteY2" fmla="*/ 2569 h 27202"/>
                      <a:gd name="connsiteX3" fmla="*/ 2051 w 7174"/>
                      <a:gd name="connsiteY3" fmla="*/ 14 h 27202"/>
                      <a:gd name="connsiteX4" fmla="*/ 4606 w 7174"/>
                      <a:gd name="connsiteY4" fmla="*/ 2051 h 27202"/>
                      <a:gd name="connsiteX5" fmla="*/ 7161 w 7174"/>
                      <a:gd name="connsiteY5" fmla="*/ 24633 h 27202"/>
                      <a:gd name="connsiteX6" fmla="*/ 5123 w 7174"/>
                      <a:gd name="connsiteY6" fmla="*/ 27188 h 27202"/>
                      <a:gd name="connsiteX7" fmla="*/ 4865 w 7174"/>
                      <a:gd name="connsiteY7" fmla="*/ 27188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4865" y="27203"/>
                        </a:moveTo>
                        <a:cubicBezTo>
                          <a:pt x="3709" y="27203"/>
                          <a:pt x="2705" y="26336"/>
                          <a:pt x="2568" y="25150"/>
                        </a:cubicBezTo>
                        <a:lnTo>
                          <a:pt x="14" y="2569"/>
                        </a:lnTo>
                        <a:cubicBezTo>
                          <a:pt x="-123" y="1306"/>
                          <a:pt x="774" y="166"/>
                          <a:pt x="2051" y="14"/>
                        </a:cubicBezTo>
                        <a:cubicBezTo>
                          <a:pt x="3313" y="-123"/>
                          <a:pt x="4454" y="774"/>
                          <a:pt x="4606" y="2051"/>
                        </a:cubicBezTo>
                        <a:lnTo>
                          <a:pt x="7161" y="24633"/>
                        </a:lnTo>
                        <a:cubicBezTo>
                          <a:pt x="7298" y="25895"/>
                          <a:pt x="6400" y="27036"/>
                          <a:pt x="5123" y="27188"/>
                        </a:cubicBezTo>
                        <a:cubicBezTo>
                          <a:pt x="5032" y="27188"/>
                          <a:pt x="4941" y="27188"/>
                          <a:pt x="4865" y="27188"/>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450" name="Figura a mano libera: forma 2188">
                    <a:extLst>
                      <a:ext uri="{FF2B5EF4-FFF2-40B4-BE49-F238E27FC236}">
                        <a16:creationId xmlns:a16="http://schemas.microsoft.com/office/drawing/2014/main" id="{BDD42E1F-BC77-4A2F-9CD4-4157B80C2AF1}"/>
                      </a:ext>
                    </a:extLst>
                  </p:cNvPr>
                  <p:cNvSpPr/>
                  <p:nvPr/>
                </p:nvSpPr>
                <p:spPr>
                  <a:xfrm>
                    <a:off x="5472114" y="4461334"/>
                    <a:ext cx="7174" cy="27202"/>
                  </a:xfrm>
                  <a:custGeom>
                    <a:avLst/>
                    <a:gdLst>
                      <a:gd name="connsiteX0" fmla="*/ 2310 w 7174"/>
                      <a:gd name="connsiteY0" fmla="*/ 27187 h 27202"/>
                      <a:gd name="connsiteX1" fmla="*/ 2051 w 7174"/>
                      <a:gd name="connsiteY1" fmla="*/ 27187 h 27202"/>
                      <a:gd name="connsiteX2" fmla="*/ 14 w 7174"/>
                      <a:gd name="connsiteY2" fmla="*/ 24633 h 27202"/>
                      <a:gd name="connsiteX3" fmla="*/ 2568 w 7174"/>
                      <a:gd name="connsiteY3" fmla="*/ 2051 h 27202"/>
                      <a:gd name="connsiteX4" fmla="*/ 5123 w 7174"/>
                      <a:gd name="connsiteY4" fmla="*/ 14 h 27202"/>
                      <a:gd name="connsiteX5" fmla="*/ 7160 w 7174"/>
                      <a:gd name="connsiteY5" fmla="*/ 2568 h 27202"/>
                      <a:gd name="connsiteX6" fmla="*/ 4606 w 7174"/>
                      <a:gd name="connsiteY6" fmla="*/ 25150 h 27202"/>
                      <a:gd name="connsiteX7" fmla="*/ 2310 w 7174"/>
                      <a:gd name="connsiteY7" fmla="*/ 27203 h 2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4" h="27202">
                        <a:moveTo>
                          <a:pt x="2310" y="27187"/>
                        </a:moveTo>
                        <a:cubicBezTo>
                          <a:pt x="2218" y="27187"/>
                          <a:pt x="2143" y="27187"/>
                          <a:pt x="2051" y="27187"/>
                        </a:cubicBezTo>
                        <a:cubicBezTo>
                          <a:pt x="789" y="27051"/>
                          <a:pt x="-123" y="25895"/>
                          <a:pt x="14" y="24633"/>
                        </a:cubicBezTo>
                        <a:lnTo>
                          <a:pt x="2568" y="2051"/>
                        </a:lnTo>
                        <a:cubicBezTo>
                          <a:pt x="2705" y="789"/>
                          <a:pt x="3861" y="-123"/>
                          <a:pt x="5123" y="14"/>
                        </a:cubicBezTo>
                        <a:cubicBezTo>
                          <a:pt x="6385" y="150"/>
                          <a:pt x="7297" y="1306"/>
                          <a:pt x="7160" y="2568"/>
                        </a:cubicBezTo>
                        <a:lnTo>
                          <a:pt x="4606" y="25150"/>
                        </a:lnTo>
                        <a:cubicBezTo>
                          <a:pt x="4469" y="26321"/>
                          <a:pt x="3481" y="27203"/>
                          <a:pt x="2310" y="27203"/>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grpSp>
          <p:grpSp>
            <p:nvGrpSpPr>
              <p:cNvPr id="55" name="Elemento grafico 7">
                <a:extLst>
                  <a:ext uri="{FF2B5EF4-FFF2-40B4-BE49-F238E27FC236}">
                    <a16:creationId xmlns:a16="http://schemas.microsoft.com/office/drawing/2014/main" id="{732BE633-9A00-B483-F045-12BA1CC9067F}"/>
                  </a:ext>
                </a:extLst>
              </p:cNvPr>
              <p:cNvGrpSpPr/>
              <p:nvPr/>
            </p:nvGrpSpPr>
            <p:grpSpPr>
              <a:xfrm>
                <a:off x="5402376" y="4427392"/>
                <a:ext cx="49770" cy="61144"/>
                <a:chOff x="5402376" y="4427392"/>
                <a:chExt cx="49770" cy="61144"/>
              </a:xfrm>
              <a:grpFill/>
            </p:grpSpPr>
            <p:grpSp>
              <p:nvGrpSpPr>
                <p:cNvPr id="56" name="Elemento grafico 7">
                  <a:extLst>
                    <a:ext uri="{FF2B5EF4-FFF2-40B4-BE49-F238E27FC236}">
                      <a16:creationId xmlns:a16="http://schemas.microsoft.com/office/drawing/2014/main" id="{81E051A4-BB08-A7B9-60FA-0C58F911CF2E}"/>
                    </a:ext>
                  </a:extLst>
                </p:cNvPr>
                <p:cNvGrpSpPr/>
                <p:nvPr/>
              </p:nvGrpSpPr>
              <p:grpSpPr>
                <a:xfrm>
                  <a:off x="5411839" y="4435743"/>
                  <a:ext cx="30844" cy="52794"/>
                  <a:chOff x="5411839" y="4435743"/>
                  <a:chExt cx="30844" cy="52794"/>
                </a:xfrm>
                <a:grpFill/>
              </p:grpSpPr>
              <p:sp>
                <p:nvSpPr>
                  <p:cNvPr id="58" name="Figura a mano libera: forma 2191">
                    <a:extLst>
                      <a:ext uri="{FF2B5EF4-FFF2-40B4-BE49-F238E27FC236}">
                        <a16:creationId xmlns:a16="http://schemas.microsoft.com/office/drawing/2014/main" id="{E7590D54-47A5-86FC-7D4A-9056D0E7863A}"/>
                      </a:ext>
                    </a:extLst>
                  </p:cNvPr>
                  <p:cNvSpPr/>
                  <p:nvPr/>
                </p:nvSpPr>
                <p:spPr>
                  <a:xfrm>
                    <a:off x="5411839" y="4435758"/>
                    <a:ext cx="9312" cy="52779"/>
                  </a:xfrm>
                  <a:custGeom>
                    <a:avLst/>
                    <a:gdLst>
                      <a:gd name="connsiteX0" fmla="*/ 2307 w 9312"/>
                      <a:gd name="connsiteY0" fmla="*/ 52764 h 52779"/>
                      <a:gd name="connsiteX1" fmla="*/ 2079 w 9312"/>
                      <a:gd name="connsiteY1" fmla="*/ 52764 h 52779"/>
                      <a:gd name="connsiteX2" fmla="*/ 11 w 9312"/>
                      <a:gd name="connsiteY2" fmla="*/ 50240 h 52779"/>
                      <a:gd name="connsiteX3" fmla="*/ 4709 w 9312"/>
                      <a:gd name="connsiteY3" fmla="*/ 2081 h 52779"/>
                      <a:gd name="connsiteX4" fmla="*/ 7234 w 9312"/>
                      <a:gd name="connsiteY4" fmla="*/ 13 h 52779"/>
                      <a:gd name="connsiteX5" fmla="*/ 9302 w 9312"/>
                      <a:gd name="connsiteY5" fmla="*/ 2538 h 52779"/>
                      <a:gd name="connsiteX6" fmla="*/ 4603 w 9312"/>
                      <a:gd name="connsiteY6" fmla="*/ 50696 h 52779"/>
                      <a:gd name="connsiteX7" fmla="*/ 2307 w 9312"/>
                      <a:gd name="connsiteY7" fmla="*/ 52780 h 5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2" h="52779">
                        <a:moveTo>
                          <a:pt x="2307" y="52764"/>
                        </a:moveTo>
                        <a:cubicBezTo>
                          <a:pt x="2307" y="52764"/>
                          <a:pt x="2155" y="52764"/>
                          <a:pt x="2079" y="52764"/>
                        </a:cubicBezTo>
                        <a:cubicBezTo>
                          <a:pt x="817" y="52643"/>
                          <a:pt x="-111" y="51518"/>
                          <a:pt x="11" y="50240"/>
                        </a:cubicBezTo>
                        <a:lnTo>
                          <a:pt x="4709" y="2081"/>
                        </a:lnTo>
                        <a:cubicBezTo>
                          <a:pt x="4831" y="819"/>
                          <a:pt x="5956" y="-124"/>
                          <a:pt x="7234" y="13"/>
                        </a:cubicBezTo>
                        <a:cubicBezTo>
                          <a:pt x="8496" y="135"/>
                          <a:pt x="9423" y="1260"/>
                          <a:pt x="9302" y="2538"/>
                        </a:cubicBezTo>
                        <a:lnTo>
                          <a:pt x="4603" y="50696"/>
                        </a:lnTo>
                        <a:cubicBezTo>
                          <a:pt x="4481" y="51882"/>
                          <a:pt x="3478" y="52780"/>
                          <a:pt x="2307" y="52780"/>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sp>
                <p:nvSpPr>
                  <p:cNvPr id="59" name="Figura a mano libera: forma 2192">
                    <a:extLst>
                      <a:ext uri="{FF2B5EF4-FFF2-40B4-BE49-F238E27FC236}">
                        <a16:creationId xmlns:a16="http://schemas.microsoft.com/office/drawing/2014/main" id="{4230C5CC-1F4D-E38D-EA47-0F5FDAB186BF}"/>
                      </a:ext>
                    </a:extLst>
                  </p:cNvPr>
                  <p:cNvSpPr/>
                  <p:nvPr/>
                </p:nvSpPr>
                <p:spPr>
                  <a:xfrm>
                    <a:off x="5433371" y="4435743"/>
                    <a:ext cx="9312" cy="52779"/>
                  </a:xfrm>
                  <a:custGeom>
                    <a:avLst/>
                    <a:gdLst>
                      <a:gd name="connsiteX0" fmla="*/ 7006 w 9312"/>
                      <a:gd name="connsiteY0" fmla="*/ 52779 h 52779"/>
                      <a:gd name="connsiteX1" fmla="*/ 4710 w 9312"/>
                      <a:gd name="connsiteY1" fmla="*/ 50696 h 52779"/>
                      <a:gd name="connsiteX2" fmla="*/ 11 w 9312"/>
                      <a:gd name="connsiteY2" fmla="*/ 2537 h 52779"/>
                      <a:gd name="connsiteX3" fmla="*/ 2079 w 9312"/>
                      <a:gd name="connsiteY3" fmla="*/ 13 h 52779"/>
                      <a:gd name="connsiteX4" fmla="*/ 4603 w 9312"/>
                      <a:gd name="connsiteY4" fmla="*/ 2081 h 52779"/>
                      <a:gd name="connsiteX5" fmla="*/ 9302 w 9312"/>
                      <a:gd name="connsiteY5" fmla="*/ 50240 h 52779"/>
                      <a:gd name="connsiteX6" fmla="*/ 7234 w 9312"/>
                      <a:gd name="connsiteY6" fmla="*/ 52764 h 52779"/>
                      <a:gd name="connsiteX7" fmla="*/ 7006 w 9312"/>
                      <a:gd name="connsiteY7" fmla="*/ 52764 h 5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2" h="52779">
                        <a:moveTo>
                          <a:pt x="7006" y="52779"/>
                        </a:moveTo>
                        <a:cubicBezTo>
                          <a:pt x="5835" y="52779"/>
                          <a:pt x="4831" y="51882"/>
                          <a:pt x="4710" y="50696"/>
                        </a:cubicBezTo>
                        <a:lnTo>
                          <a:pt x="11" y="2537"/>
                        </a:lnTo>
                        <a:cubicBezTo>
                          <a:pt x="-111" y="1275"/>
                          <a:pt x="817" y="135"/>
                          <a:pt x="2079" y="13"/>
                        </a:cubicBezTo>
                        <a:cubicBezTo>
                          <a:pt x="3356" y="-124"/>
                          <a:pt x="4481" y="819"/>
                          <a:pt x="4603" y="2081"/>
                        </a:cubicBezTo>
                        <a:lnTo>
                          <a:pt x="9302" y="50240"/>
                        </a:lnTo>
                        <a:cubicBezTo>
                          <a:pt x="9423" y="51502"/>
                          <a:pt x="8496" y="52643"/>
                          <a:pt x="7234" y="52764"/>
                        </a:cubicBezTo>
                        <a:cubicBezTo>
                          <a:pt x="7158" y="52764"/>
                          <a:pt x="7082" y="52764"/>
                          <a:pt x="7006" y="52764"/>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sp>
              <p:nvSpPr>
                <p:cNvPr id="57" name="Figura a mano libera: forma 2193">
                  <a:extLst>
                    <a:ext uri="{FF2B5EF4-FFF2-40B4-BE49-F238E27FC236}">
                      <a16:creationId xmlns:a16="http://schemas.microsoft.com/office/drawing/2014/main" id="{27F5AED7-6309-611A-FBC1-879C937A1A62}"/>
                    </a:ext>
                  </a:extLst>
                </p:cNvPr>
                <p:cNvSpPr/>
                <p:nvPr/>
              </p:nvSpPr>
              <p:spPr>
                <a:xfrm>
                  <a:off x="5402376" y="4427392"/>
                  <a:ext cx="49770" cy="4622"/>
                </a:xfrm>
                <a:custGeom>
                  <a:avLst/>
                  <a:gdLst>
                    <a:gd name="connsiteX0" fmla="*/ 47459 w 49770"/>
                    <a:gd name="connsiteY0" fmla="*/ 4623 h 4622"/>
                    <a:gd name="connsiteX1" fmla="*/ 2311 w 49770"/>
                    <a:gd name="connsiteY1" fmla="*/ 4623 h 4622"/>
                    <a:gd name="connsiteX2" fmla="*/ 0 w 49770"/>
                    <a:gd name="connsiteY2" fmla="*/ 2311 h 4622"/>
                    <a:gd name="connsiteX3" fmla="*/ 2311 w 49770"/>
                    <a:gd name="connsiteY3" fmla="*/ 0 h 4622"/>
                    <a:gd name="connsiteX4" fmla="*/ 47459 w 49770"/>
                    <a:gd name="connsiteY4" fmla="*/ 0 h 4622"/>
                    <a:gd name="connsiteX5" fmla="*/ 49771 w 49770"/>
                    <a:gd name="connsiteY5" fmla="*/ 2311 h 4622"/>
                    <a:gd name="connsiteX6" fmla="*/ 47459 w 49770"/>
                    <a:gd name="connsiteY6" fmla="*/ 4623 h 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70" h="4622">
                      <a:moveTo>
                        <a:pt x="47459" y="4623"/>
                      </a:moveTo>
                      <a:lnTo>
                        <a:pt x="2311" y="4623"/>
                      </a:lnTo>
                      <a:cubicBezTo>
                        <a:pt x="1034" y="4623"/>
                        <a:pt x="0" y="3589"/>
                        <a:pt x="0" y="2311"/>
                      </a:cubicBezTo>
                      <a:cubicBezTo>
                        <a:pt x="0" y="1034"/>
                        <a:pt x="1034" y="0"/>
                        <a:pt x="2311" y="0"/>
                      </a:cubicBezTo>
                      <a:lnTo>
                        <a:pt x="47459" y="0"/>
                      </a:lnTo>
                      <a:cubicBezTo>
                        <a:pt x="48737" y="0"/>
                        <a:pt x="49771" y="1034"/>
                        <a:pt x="49771" y="2311"/>
                      </a:cubicBezTo>
                      <a:cubicBezTo>
                        <a:pt x="49771" y="3589"/>
                        <a:pt x="48737" y="4623"/>
                        <a:pt x="47459" y="4623"/>
                      </a:cubicBezTo>
                      <a:close/>
                    </a:path>
                  </a:pathLst>
                </a:custGeom>
                <a:grp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latin typeface="Poppins"/>
                  </a:endParaRPr>
                </a:p>
              </p:txBody>
            </p:sp>
          </p:grpSp>
        </p:grpSp>
      </p:grpSp>
      <p:sp>
        <p:nvSpPr>
          <p:cNvPr id="461" name="TextBox 6">
            <a:extLst>
              <a:ext uri="{FF2B5EF4-FFF2-40B4-BE49-F238E27FC236}">
                <a16:creationId xmlns:a16="http://schemas.microsoft.com/office/drawing/2014/main" id="{6D0FDB90-FF3E-AB80-D515-D56186FC7103}"/>
              </a:ext>
            </a:extLst>
          </p:cNvPr>
          <p:cNvSpPr txBox="1"/>
          <p:nvPr/>
        </p:nvSpPr>
        <p:spPr>
          <a:xfrm>
            <a:off x="358781" y="1200922"/>
            <a:ext cx="5832413" cy="293639"/>
          </a:xfrm>
          <a:prstGeom prst="rect">
            <a:avLst/>
          </a:prstGeom>
          <a:noFill/>
        </p:spPr>
        <p:txBody>
          <a:bodyPr wrap="square" lIns="0" tIns="0" rIns="0" bIns="0" rtlCol="0">
            <a:noAutofit/>
          </a:bodyPr>
          <a:lstStyle/>
          <a:p>
            <a:pPr defTabSz="685800">
              <a:lnSpc>
                <a:spcPct val="90000"/>
              </a:lnSpc>
              <a:spcBef>
                <a:spcPts val="750"/>
              </a:spcBef>
            </a:pPr>
            <a:r>
              <a:rPr lang="en-US" sz="1200" b="1" dirty="0" err="1">
                <a:solidFill>
                  <a:srgbClr val="030F3B"/>
                </a:solidFill>
                <a:cs typeface="Poppins" pitchFamily="2" charset="77"/>
              </a:rPr>
              <a:t>Beispielfragen</a:t>
            </a:r>
            <a:r>
              <a:rPr lang="en-US" sz="1200" b="1" dirty="0">
                <a:solidFill>
                  <a:srgbClr val="030F3B"/>
                </a:solidFill>
                <a:cs typeface="Poppins" pitchFamily="2" charset="77"/>
              </a:rPr>
              <a:t>, die </a:t>
            </a:r>
            <a:r>
              <a:rPr lang="en-US" sz="1200" b="1" dirty="0" err="1">
                <a:solidFill>
                  <a:srgbClr val="030F3B"/>
                </a:solidFill>
                <a:cs typeface="Poppins" pitchFamily="2" charset="77"/>
              </a:rPr>
              <a:t>bei</a:t>
            </a:r>
            <a:r>
              <a:rPr lang="en-US" sz="1200" b="1" dirty="0">
                <a:solidFill>
                  <a:srgbClr val="030F3B"/>
                </a:solidFill>
                <a:cs typeface="Poppins" pitchFamily="2" charset="77"/>
              </a:rPr>
              <a:t> </a:t>
            </a:r>
            <a:r>
              <a:rPr lang="en-US" sz="1200" b="1" dirty="0" err="1">
                <a:solidFill>
                  <a:srgbClr val="030F3B"/>
                </a:solidFill>
                <a:cs typeface="Poppins" pitchFamily="2" charset="77"/>
              </a:rPr>
              <a:t>jedem</a:t>
            </a:r>
            <a:r>
              <a:rPr lang="en-US" sz="1200" b="1" dirty="0">
                <a:solidFill>
                  <a:srgbClr val="030F3B"/>
                </a:solidFill>
                <a:cs typeface="Poppins" pitchFamily="2" charset="77"/>
              </a:rPr>
              <a:t> </a:t>
            </a:r>
            <a:r>
              <a:rPr lang="en-US" sz="1200" b="1" dirty="0" err="1">
                <a:solidFill>
                  <a:srgbClr val="030F3B"/>
                </a:solidFill>
                <a:cs typeface="Poppins" pitchFamily="2" charset="77"/>
              </a:rPr>
              <a:t>Folgetermin</a:t>
            </a:r>
            <a:r>
              <a:rPr lang="en-US" sz="1200" b="1" dirty="0">
                <a:solidFill>
                  <a:srgbClr val="030F3B"/>
                </a:solidFill>
                <a:cs typeface="Poppins" pitchFamily="2" charset="77"/>
              </a:rPr>
              <a:t> </a:t>
            </a:r>
            <a:r>
              <a:rPr lang="en-US" sz="1200" b="1" dirty="0" err="1">
                <a:solidFill>
                  <a:srgbClr val="030F3B"/>
                </a:solidFill>
                <a:cs typeface="Poppins" pitchFamily="2" charset="77"/>
              </a:rPr>
              <a:t>gestellt</a:t>
            </a:r>
            <a:r>
              <a:rPr lang="en-US" sz="1200" b="1" dirty="0">
                <a:solidFill>
                  <a:srgbClr val="030F3B"/>
                </a:solidFill>
                <a:cs typeface="Poppins" pitchFamily="2" charset="77"/>
              </a:rPr>
              <a:t> </a:t>
            </a:r>
            <a:r>
              <a:rPr lang="en-US" sz="1200" b="1" dirty="0" err="1">
                <a:solidFill>
                  <a:srgbClr val="030F3B"/>
                </a:solidFill>
                <a:cs typeface="Poppins" pitchFamily="2" charset="77"/>
              </a:rPr>
              <a:t>werden</a:t>
            </a:r>
            <a:r>
              <a:rPr lang="en-US" sz="1200" b="1" dirty="0">
                <a:solidFill>
                  <a:srgbClr val="030F3B"/>
                </a:solidFill>
                <a:cs typeface="Poppins" pitchFamily="2" charset="77"/>
              </a:rPr>
              <a:t> </a:t>
            </a:r>
            <a:r>
              <a:rPr lang="en-US" sz="1200" b="1" dirty="0" err="1">
                <a:solidFill>
                  <a:srgbClr val="030F3B"/>
                </a:solidFill>
                <a:cs typeface="Poppins" pitchFamily="2" charset="77"/>
              </a:rPr>
              <a:t>könnten</a:t>
            </a:r>
            <a:r>
              <a:rPr lang="en-US" sz="1200" b="1" dirty="0">
                <a:solidFill>
                  <a:srgbClr val="030F3B"/>
                </a:solidFill>
                <a:cs typeface="Poppins" pitchFamily="2" charset="77"/>
              </a:rPr>
              <a:t>:</a:t>
            </a:r>
          </a:p>
        </p:txBody>
      </p:sp>
      <p:grpSp>
        <p:nvGrpSpPr>
          <p:cNvPr id="462" name="Gruppo 75">
            <a:extLst>
              <a:ext uri="{FF2B5EF4-FFF2-40B4-BE49-F238E27FC236}">
                <a16:creationId xmlns:a16="http://schemas.microsoft.com/office/drawing/2014/main" id="{F8A61C5A-662A-B0A2-803B-251458C6BE9C}"/>
              </a:ext>
            </a:extLst>
          </p:cNvPr>
          <p:cNvGrpSpPr/>
          <p:nvPr/>
        </p:nvGrpSpPr>
        <p:grpSpPr>
          <a:xfrm>
            <a:off x="367356" y="1534701"/>
            <a:ext cx="6567518" cy="392759"/>
            <a:chOff x="428625" y="2046267"/>
            <a:chExt cx="8756690" cy="523679"/>
          </a:xfrm>
        </p:grpSpPr>
        <p:sp>
          <p:nvSpPr>
            <p:cNvPr id="463" name="TextBox 5">
              <a:extLst>
                <a:ext uri="{FF2B5EF4-FFF2-40B4-BE49-F238E27FC236}">
                  <a16:creationId xmlns:a16="http://schemas.microsoft.com/office/drawing/2014/main" id="{B21BA0C7-8B93-8FCE-5468-811D924E21DB}"/>
                </a:ext>
              </a:extLst>
            </p:cNvPr>
            <p:cNvSpPr txBox="1"/>
            <p:nvPr/>
          </p:nvSpPr>
          <p:spPr>
            <a:xfrm>
              <a:off x="1211580" y="2294119"/>
              <a:ext cx="7973735" cy="221599"/>
            </a:xfrm>
            <a:prstGeom prst="rect">
              <a:avLst/>
            </a:prstGeom>
            <a:noFill/>
          </p:spPr>
          <p:txBody>
            <a:bodyPr wrap="square" lIns="0" tIns="0" rIns="0" bIns="0" rtlCol="0" anchor="b">
              <a:spAutoFit/>
            </a:bodyPr>
            <a:lstStyle/>
            <a:p>
              <a:pPr marL="0" marR="0" lvl="0" indent="0" defTabSz="685800" eaLnBrk="1" fontAlgn="auto" latinLnBrk="0" hangingPunct="1">
                <a:lnSpc>
                  <a:spcPct val="9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itchFamily="2" charset="77"/>
                </a:rPr>
                <a:t>Wie </a:t>
              </a:r>
              <a:r>
                <a:rPr kumimoji="0" lang="en-US" sz="1200" b="0" i="0" u="none" strike="noStrike" kern="0" cap="none" spc="0" normalizeH="0" baseline="0" noProof="0" dirty="0" err="1">
                  <a:ln>
                    <a:noFill/>
                  </a:ln>
                  <a:solidFill>
                    <a:srgbClr val="030F3B"/>
                  </a:solidFill>
                  <a:effectLst/>
                  <a:uLnTx/>
                  <a:uFillTx/>
                  <a:cs typeface="Poppins" pitchFamily="2" charset="77"/>
                </a:rPr>
                <a:t>geht</a:t>
              </a:r>
              <a:r>
                <a:rPr kumimoji="0" lang="en-US" sz="1200" b="0" i="0" u="none" strike="noStrike" kern="0" cap="none" spc="0" normalizeH="0" baseline="0" noProof="0" dirty="0">
                  <a:ln>
                    <a:noFill/>
                  </a:ln>
                  <a:solidFill>
                    <a:srgbClr val="030F3B"/>
                  </a:solidFill>
                  <a:effectLst/>
                  <a:uLnTx/>
                  <a:uFillTx/>
                  <a:cs typeface="Poppins" pitchFamily="2" charset="77"/>
                </a:rPr>
                <a:t> es Ihnen </a:t>
              </a:r>
              <a:r>
                <a:rPr kumimoji="0" lang="en-US" sz="1200" b="0" i="0" u="none" strike="noStrike" kern="0" cap="none" spc="0" normalizeH="0" baseline="0" noProof="0" dirty="0" err="1">
                  <a:ln>
                    <a:noFill/>
                  </a:ln>
                  <a:solidFill>
                    <a:srgbClr val="030F3B"/>
                  </a:solidFill>
                  <a:effectLst/>
                  <a:uLnTx/>
                  <a:uFillTx/>
                  <a:cs typeface="Poppins" pitchFamily="2" charset="77"/>
                </a:rPr>
                <a:t>mit</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dieser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Nachricht</a:t>
              </a:r>
              <a:r>
                <a:rPr kumimoji="0" lang="en-US" sz="1200" b="0" i="0" u="none" strike="noStrike" kern="0" cap="none" spc="0" normalizeH="0" baseline="0" noProof="0" dirty="0">
                  <a:ln>
                    <a:noFill/>
                  </a:ln>
                  <a:solidFill>
                    <a:srgbClr val="030F3B"/>
                  </a:solidFill>
                  <a:effectLst/>
                  <a:uLnTx/>
                  <a:uFillTx/>
                  <a:cs typeface="Poppins" pitchFamily="2" charset="77"/>
                </a:rPr>
                <a:t>?</a:t>
              </a:r>
            </a:p>
          </p:txBody>
        </p:sp>
        <p:cxnSp>
          <p:nvCxnSpPr>
            <p:cNvPr id="464" name="Straight Connector 26">
              <a:extLst>
                <a:ext uri="{FF2B5EF4-FFF2-40B4-BE49-F238E27FC236}">
                  <a16:creationId xmlns:a16="http://schemas.microsoft.com/office/drawing/2014/main" id="{E451F4CE-4D98-DF89-D891-8AD289307FC9}"/>
                </a:ext>
              </a:extLst>
            </p:cNvPr>
            <p:cNvCxnSpPr>
              <a:cxnSpLocks/>
            </p:cNvCxnSpPr>
            <p:nvPr/>
          </p:nvCxnSpPr>
          <p:spPr>
            <a:xfrm>
              <a:off x="987073" y="2554812"/>
              <a:ext cx="6668582" cy="0"/>
            </a:xfrm>
            <a:prstGeom prst="line">
              <a:avLst/>
            </a:prstGeom>
            <a:noFill/>
            <a:ln w="19050" cap="flat" cmpd="sng" algn="ctr">
              <a:solidFill>
                <a:srgbClr val="00D1CC"/>
              </a:solidFill>
              <a:prstDash val="solid"/>
              <a:miter lim="800000"/>
            </a:ln>
            <a:effectLst/>
          </p:spPr>
        </p:cxnSp>
        <p:sp>
          <p:nvSpPr>
            <p:cNvPr id="465" name="Ovale 23">
              <a:extLst>
                <a:ext uri="{FF2B5EF4-FFF2-40B4-BE49-F238E27FC236}">
                  <a16:creationId xmlns:a16="http://schemas.microsoft.com/office/drawing/2014/main" id="{C8CE96C4-6297-A164-140E-9494353ABD52}"/>
                </a:ext>
              </a:extLst>
            </p:cNvPr>
            <p:cNvSpPr>
              <a:spLocks noChangeAspect="1"/>
            </p:cNvSpPr>
            <p:nvPr/>
          </p:nvSpPr>
          <p:spPr>
            <a:xfrm>
              <a:off x="428625" y="2046267"/>
              <a:ext cx="523679" cy="523679"/>
            </a:xfrm>
            <a:prstGeom prst="ellipse">
              <a:avLst/>
            </a:prstGeom>
            <a:noFill/>
            <a:ln w="19050" cap="flat" cmpd="sng" algn="ctr">
              <a:solidFill>
                <a:srgbClr val="030F3B"/>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a:ln>
                    <a:noFill/>
                  </a:ln>
                  <a:solidFill>
                    <a:srgbClr val="030F3B"/>
                  </a:solidFill>
                  <a:effectLst/>
                  <a:uLnTx/>
                  <a:uFillTx/>
                  <a:latin typeface="Poppins"/>
                  <a:ea typeface="+mn-ea"/>
                  <a:cs typeface="+mn-cs"/>
                </a:rPr>
                <a:t>1</a:t>
              </a:r>
            </a:p>
          </p:txBody>
        </p:sp>
      </p:grpSp>
      <p:grpSp>
        <p:nvGrpSpPr>
          <p:cNvPr id="466" name="Gruppo 70">
            <a:extLst>
              <a:ext uri="{FF2B5EF4-FFF2-40B4-BE49-F238E27FC236}">
                <a16:creationId xmlns:a16="http://schemas.microsoft.com/office/drawing/2014/main" id="{5A5C9B41-84AC-12AA-9603-41840F112961}"/>
              </a:ext>
            </a:extLst>
          </p:cNvPr>
          <p:cNvGrpSpPr/>
          <p:nvPr/>
        </p:nvGrpSpPr>
        <p:grpSpPr>
          <a:xfrm>
            <a:off x="367356" y="2161467"/>
            <a:ext cx="5420273" cy="392759"/>
            <a:chOff x="428625" y="2920055"/>
            <a:chExt cx="7227030" cy="523679"/>
          </a:xfrm>
        </p:grpSpPr>
        <p:sp>
          <p:nvSpPr>
            <p:cNvPr id="467" name="TextBox 5">
              <a:extLst>
                <a:ext uri="{FF2B5EF4-FFF2-40B4-BE49-F238E27FC236}">
                  <a16:creationId xmlns:a16="http://schemas.microsoft.com/office/drawing/2014/main" id="{75C21029-C8B2-147A-A7F4-DF834DCE8455}"/>
                </a:ext>
              </a:extLst>
            </p:cNvPr>
            <p:cNvSpPr txBox="1"/>
            <p:nvPr/>
          </p:nvSpPr>
          <p:spPr>
            <a:xfrm>
              <a:off x="1211580" y="2946308"/>
              <a:ext cx="6444075" cy="443199"/>
            </a:xfrm>
            <a:prstGeom prst="rect">
              <a:avLst/>
            </a:prstGeom>
            <a:noFill/>
          </p:spPr>
          <p:txBody>
            <a:bodyPr wrap="square" lIns="0" tIns="0" rIns="0" bIns="0" rtlCol="0" anchor="b">
              <a:spAutoFit/>
            </a:bodyPr>
            <a:lstStyle/>
            <a:p>
              <a:pPr marL="0" marR="0" lvl="0" indent="0" defTabSz="685800" eaLnBrk="1" fontAlgn="auto" latinLnBrk="0" hangingPunct="1">
                <a:lnSpc>
                  <a:spcPct val="9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itchFamily="2" charset="77"/>
                </a:rPr>
                <a:t>Andere </a:t>
              </a:r>
              <a:r>
                <a:rPr kumimoji="0" lang="en-US" sz="1200" b="0" i="0" u="none" strike="noStrike" kern="0" cap="none" spc="0" normalizeH="0" baseline="0" noProof="0" dirty="0" err="1">
                  <a:ln>
                    <a:noFill/>
                  </a:ln>
                  <a:solidFill>
                    <a:srgbClr val="030F3B"/>
                  </a:solidFill>
                  <a:effectLst/>
                  <a:uLnTx/>
                  <a:uFillTx/>
                  <a:cs typeface="Poppins" pitchFamily="2" charset="77"/>
                </a:rPr>
                <a:t>haben</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über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Gefühle</a:t>
              </a:r>
              <a:r>
                <a:rPr kumimoji="0" lang="en-US" sz="1200" b="0" i="0" u="none" strike="noStrike" kern="0" cap="none" spc="0" normalizeH="0" baseline="0" noProof="0" dirty="0">
                  <a:ln>
                    <a:noFill/>
                  </a:ln>
                  <a:solidFill>
                    <a:srgbClr val="030F3B"/>
                  </a:solidFill>
                  <a:effectLst/>
                  <a:uLnTx/>
                  <a:uFillTx/>
                  <a:cs typeface="Poppins" pitchFamily="2" charset="77"/>
                </a:rPr>
                <a:t> von </a:t>
              </a:r>
              <a:r>
                <a:rPr kumimoji="0" lang="en-US" sz="1200" b="0" i="0" u="none" strike="noStrike" kern="0" cap="none" spc="0" normalizeH="0" baseline="0" noProof="0" dirty="0" err="1">
                  <a:ln>
                    <a:noFill/>
                  </a:ln>
                  <a:solidFill>
                    <a:srgbClr val="030F3B"/>
                  </a:solidFill>
                  <a:effectLst/>
                  <a:uLnTx/>
                  <a:uFillTx/>
                  <a:cs typeface="Poppins" pitchFamily="2" charset="77"/>
                </a:rPr>
                <a:t>Traurigkeit</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oder</a:t>
              </a:r>
              <a:r>
                <a:rPr kumimoji="0" lang="en-US" sz="1200" b="0" i="0" u="none" strike="noStrike" kern="0" cap="none" spc="0" normalizeH="0" baseline="0" noProof="0" dirty="0">
                  <a:ln>
                    <a:noFill/>
                  </a:ln>
                  <a:solidFill>
                    <a:srgbClr val="030F3B"/>
                  </a:solidFill>
                  <a:effectLst/>
                  <a:uLnTx/>
                  <a:uFillTx/>
                  <a:cs typeface="Poppins" pitchFamily="2" charset="77"/>
                </a:rPr>
                <a:t> Sorge </a:t>
              </a:r>
              <a:r>
                <a:rPr kumimoji="0" lang="en-US" sz="1200" b="0" i="0" u="none" strike="noStrike" kern="0" cap="none" spc="0" normalizeH="0" baseline="0" noProof="0" dirty="0" err="1">
                  <a:ln>
                    <a:noFill/>
                  </a:ln>
                  <a:solidFill>
                    <a:srgbClr val="030F3B"/>
                  </a:solidFill>
                  <a:effectLst/>
                  <a:uLnTx/>
                  <a:uFillTx/>
                  <a:cs typeface="Poppins" pitchFamily="2" charset="77"/>
                </a:rPr>
                <a:t>bei</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dieser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Nachricht</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berichtet</a:t>
              </a:r>
              <a:r>
                <a:rPr kumimoji="0" lang="en-US" sz="1200" b="0" i="0" u="none" strike="noStrike" kern="0" cap="none" spc="0" normalizeH="0" baseline="0" noProof="0" dirty="0">
                  <a:ln>
                    <a:noFill/>
                  </a:ln>
                  <a:solidFill>
                    <a:srgbClr val="030F3B"/>
                  </a:solidFill>
                  <a:effectLst/>
                  <a:uLnTx/>
                  <a:uFillTx/>
                  <a:cs typeface="Poppins" pitchFamily="2" charset="77"/>
                </a:rPr>
                <a:t>. Was </a:t>
              </a:r>
              <a:r>
                <a:rPr kumimoji="0" lang="en-US" sz="1200" b="0" i="0" u="none" strike="noStrike" kern="0" cap="none" spc="0" normalizeH="0" baseline="0" noProof="0" dirty="0" err="1">
                  <a:ln>
                    <a:noFill/>
                  </a:ln>
                  <a:solidFill>
                    <a:srgbClr val="030F3B"/>
                  </a:solidFill>
                  <a:effectLst/>
                  <a:uLnTx/>
                  <a:uFillTx/>
                  <a:cs typeface="Poppins" pitchFamily="2" charset="77"/>
                </a:rPr>
                <a:t>empfinden</a:t>
              </a:r>
              <a:r>
                <a:rPr kumimoji="0" lang="en-US" sz="1200" b="0" i="0" u="none" strike="noStrike" kern="0" cap="none" spc="0" normalizeH="0" baseline="0" noProof="0" dirty="0">
                  <a:ln>
                    <a:noFill/>
                  </a:ln>
                  <a:solidFill>
                    <a:srgbClr val="030F3B"/>
                  </a:solidFill>
                  <a:effectLst/>
                  <a:uLnTx/>
                  <a:uFillTx/>
                  <a:cs typeface="Poppins" pitchFamily="2" charset="77"/>
                </a:rPr>
                <a:t> Sie?</a:t>
              </a:r>
            </a:p>
          </p:txBody>
        </p:sp>
        <p:cxnSp>
          <p:nvCxnSpPr>
            <p:cNvPr id="468" name="Straight Connector 26">
              <a:extLst>
                <a:ext uri="{FF2B5EF4-FFF2-40B4-BE49-F238E27FC236}">
                  <a16:creationId xmlns:a16="http://schemas.microsoft.com/office/drawing/2014/main" id="{07D93EFA-E6B3-917C-3494-E4EB5A56D953}"/>
                </a:ext>
              </a:extLst>
            </p:cNvPr>
            <p:cNvCxnSpPr>
              <a:cxnSpLocks/>
            </p:cNvCxnSpPr>
            <p:nvPr/>
          </p:nvCxnSpPr>
          <p:spPr>
            <a:xfrm>
              <a:off x="987073" y="3428600"/>
              <a:ext cx="6668582" cy="0"/>
            </a:xfrm>
            <a:prstGeom prst="line">
              <a:avLst/>
            </a:prstGeom>
            <a:noFill/>
            <a:ln w="19050" cap="flat" cmpd="sng" algn="ctr">
              <a:solidFill>
                <a:srgbClr val="00D1CC"/>
              </a:solidFill>
              <a:prstDash val="solid"/>
              <a:miter lim="800000"/>
            </a:ln>
            <a:effectLst/>
          </p:spPr>
        </p:cxnSp>
        <p:sp>
          <p:nvSpPr>
            <p:cNvPr id="469" name="Ovale 23">
              <a:extLst>
                <a:ext uri="{FF2B5EF4-FFF2-40B4-BE49-F238E27FC236}">
                  <a16:creationId xmlns:a16="http://schemas.microsoft.com/office/drawing/2014/main" id="{90D33023-38A4-831E-0CE3-26121F4E4514}"/>
                </a:ext>
              </a:extLst>
            </p:cNvPr>
            <p:cNvSpPr>
              <a:spLocks noChangeAspect="1"/>
            </p:cNvSpPr>
            <p:nvPr/>
          </p:nvSpPr>
          <p:spPr>
            <a:xfrm>
              <a:off x="428625" y="2920055"/>
              <a:ext cx="523679" cy="523679"/>
            </a:xfrm>
            <a:prstGeom prst="ellipse">
              <a:avLst/>
            </a:prstGeom>
            <a:noFill/>
            <a:ln w="19050" cap="flat" cmpd="sng" algn="ctr">
              <a:solidFill>
                <a:srgbClr val="030F3B"/>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30F3B"/>
                  </a:solidFill>
                  <a:effectLst/>
                  <a:uLnTx/>
                  <a:uFillTx/>
                  <a:ea typeface="+mn-ea"/>
                  <a:cs typeface="+mn-cs"/>
                </a:rPr>
                <a:t>2</a:t>
              </a:r>
            </a:p>
          </p:txBody>
        </p:sp>
      </p:grpSp>
      <p:grpSp>
        <p:nvGrpSpPr>
          <p:cNvPr id="470" name="Gruppo 71">
            <a:extLst>
              <a:ext uri="{FF2B5EF4-FFF2-40B4-BE49-F238E27FC236}">
                <a16:creationId xmlns:a16="http://schemas.microsoft.com/office/drawing/2014/main" id="{0F9E954A-DCA4-8732-3787-3FF0260D1324}"/>
              </a:ext>
            </a:extLst>
          </p:cNvPr>
          <p:cNvGrpSpPr/>
          <p:nvPr/>
        </p:nvGrpSpPr>
        <p:grpSpPr>
          <a:xfrm>
            <a:off x="367356" y="2678224"/>
            <a:ext cx="5420273" cy="392759"/>
            <a:chOff x="428625" y="2920055"/>
            <a:chExt cx="7227030" cy="523679"/>
          </a:xfrm>
        </p:grpSpPr>
        <p:sp>
          <p:nvSpPr>
            <p:cNvPr id="471" name="TextBox 5">
              <a:extLst>
                <a:ext uri="{FF2B5EF4-FFF2-40B4-BE49-F238E27FC236}">
                  <a16:creationId xmlns:a16="http://schemas.microsoft.com/office/drawing/2014/main" id="{BA2A6A45-810A-92B0-BACA-5B021B833371}"/>
                </a:ext>
              </a:extLst>
            </p:cNvPr>
            <p:cNvSpPr txBox="1"/>
            <p:nvPr/>
          </p:nvSpPr>
          <p:spPr>
            <a:xfrm>
              <a:off x="1211580" y="3167907"/>
              <a:ext cx="6438051" cy="221599"/>
            </a:xfrm>
            <a:prstGeom prst="rect">
              <a:avLst/>
            </a:prstGeom>
            <a:noFill/>
          </p:spPr>
          <p:txBody>
            <a:bodyPr wrap="square" lIns="0" tIns="0" rIns="0" bIns="0" rtlCol="0" anchor="b">
              <a:spAutoFit/>
            </a:bodyPr>
            <a:lstStyle/>
            <a:p>
              <a:pPr marL="0" marR="0" lvl="0" indent="0" defTabSz="685800" eaLnBrk="1" fontAlgn="auto" latinLnBrk="0" hangingPunct="1">
                <a:lnSpc>
                  <a:spcPct val="9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itchFamily="2" charset="77"/>
                </a:rPr>
                <a:t>Was verstehen Sie </a:t>
              </a:r>
              <a:r>
                <a:rPr kumimoji="0" lang="en-US" sz="1200" b="0" i="0" u="none" strike="noStrike" kern="0" cap="none" spc="0" normalizeH="0" baseline="0" noProof="0" dirty="0" err="1">
                  <a:ln>
                    <a:noFill/>
                  </a:ln>
                  <a:solidFill>
                    <a:srgbClr val="030F3B"/>
                  </a:solidFill>
                  <a:effectLst/>
                  <a:uLnTx/>
                  <a:uFillTx/>
                  <a:cs typeface="Poppins" pitchFamily="2" charset="77"/>
                </a:rPr>
                <a:t>darunter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mehrere</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IAk</a:t>
              </a:r>
              <a:r>
                <a:rPr kumimoji="0" lang="en-US" sz="1200" b="0" i="0" u="none" strike="noStrike" kern="0" cap="none" spc="0" normalizeH="0" baseline="0" noProof="0" dirty="0">
                  <a:ln>
                    <a:noFill/>
                  </a:ln>
                  <a:solidFill>
                    <a:srgbClr val="030F3B"/>
                  </a:solidFill>
                  <a:effectLst/>
                  <a:uLnTx/>
                  <a:uFillTx/>
                  <a:cs typeface="Poppins" pitchFamily="2" charset="77"/>
                </a:rPr>
                <a:t> zu </a:t>
              </a:r>
              <a:r>
                <a:rPr kumimoji="0" lang="en-US" sz="1200" b="0" i="0" u="none" strike="noStrike" kern="0" cap="none" spc="0" normalizeH="0" baseline="0" noProof="0" dirty="0" err="1">
                  <a:ln>
                    <a:noFill/>
                  </a:ln>
                  <a:solidFill>
                    <a:srgbClr val="030F3B"/>
                  </a:solidFill>
                  <a:effectLst/>
                  <a:uLnTx/>
                  <a:uFillTx/>
                  <a:cs typeface="Poppins" pitchFamily="2" charset="77"/>
                </a:rPr>
                <a:t>haben</a:t>
              </a:r>
              <a:r>
                <a:rPr kumimoji="0" lang="en-US" sz="1200" b="0" i="0" u="none" strike="noStrike" kern="0" cap="none" spc="0" normalizeH="0" baseline="0" noProof="0" dirty="0">
                  <a:ln>
                    <a:noFill/>
                  </a:ln>
                  <a:solidFill>
                    <a:srgbClr val="030F3B"/>
                  </a:solidFill>
                  <a:effectLst/>
                  <a:uLnTx/>
                  <a:uFillTx/>
                  <a:cs typeface="Poppins" pitchFamily="2" charset="77"/>
                </a:rPr>
                <a:t>?</a:t>
              </a:r>
            </a:p>
          </p:txBody>
        </p:sp>
        <p:cxnSp>
          <p:nvCxnSpPr>
            <p:cNvPr id="472" name="Straight Connector 26">
              <a:extLst>
                <a:ext uri="{FF2B5EF4-FFF2-40B4-BE49-F238E27FC236}">
                  <a16:creationId xmlns:a16="http://schemas.microsoft.com/office/drawing/2014/main" id="{E4CDBB70-C0EF-A905-1FE3-668BCEDB99DF}"/>
                </a:ext>
              </a:extLst>
            </p:cNvPr>
            <p:cNvCxnSpPr>
              <a:cxnSpLocks/>
            </p:cNvCxnSpPr>
            <p:nvPr/>
          </p:nvCxnSpPr>
          <p:spPr>
            <a:xfrm>
              <a:off x="987073" y="3428600"/>
              <a:ext cx="6668582" cy="0"/>
            </a:xfrm>
            <a:prstGeom prst="line">
              <a:avLst/>
            </a:prstGeom>
            <a:noFill/>
            <a:ln w="19050" cap="flat" cmpd="sng" algn="ctr">
              <a:solidFill>
                <a:srgbClr val="00D1CC"/>
              </a:solidFill>
              <a:prstDash val="solid"/>
              <a:miter lim="800000"/>
            </a:ln>
            <a:effectLst/>
          </p:spPr>
        </p:cxnSp>
        <p:sp>
          <p:nvSpPr>
            <p:cNvPr id="473" name="Ovale 23">
              <a:extLst>
                <a:ext uri="{FF2B5EF4-FFF2-40B4-BE49-F238E27FC236}">
                  <a16:creationId xmlns:a16="http://schemas.microsoft.com/office/drawing/2014/main" id="{A7527B39-6591-1F76-4286-60F2A710C6BF}"/>
                </a:ext>
              </a:extLst>
            </p:cNvPr>
            <p:cNvSpPr>
              <a:spLocks noChangeAspect="1"/>
            </p:cNvSpPr>
            <p:nvPr/>
          </p:nvSpPr>
          <p:spPr>
            <a:xfrm>
              <a:off x="428625" y="2920055"/>
              <a:ext cx="523679" cy="523679"/>
            </a:xfrm>
            <a:prstGeom prst="ellipse">
              <a:avLst/>
            </a:prstGeom>
            <a:noFill/>
            <a:ln w="19050" cap="flat" cmpd="sng" algn="ctr">
              <a:solidFill>
                <a:srgbClr val="030F3B"/>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30F3B"/>
                  </a:solidFill>
                  <a:effectLst/>
                  <a:uLnTx/>
                  <a:uFillTx/>
                  <a:ea typeface="+mn-ea"/>
                  <a:cs typeface="+mn-cs"/>
                </a:rPr>
                <a:t>3</a:t>
              </a:r>
            </a:p>
          </p:txBody>
        </p:sp>
      </p:grpSp>
      <p:grpSp>
        <p:nvGrpSpPr>
          <p:cNvPr id="474" name="Gruppo 76">
            <a:extLst>
              <a:ext uri="{FF2B5EF4-FFF2-40B4-BE49-F238E27FC236}">
                <a16:creationId xmlns:a16="http://schemas.microsoft.com/office/drawing/2014/main" id="{A2B9DE77-D153-779B-0988-83CEDD61C9CD}"/>
              </a:ext>
            </a:extLst>
          </p:cNvPr>
          <p:cNvGrpSpPr/>
          <p:nvPr/>
        </p:nvGrpSpPr>
        <p:grpSpPr>
          <a:xfrm>
            <a:off x="367356" y="3247003"/>
            <a:ext cx="5420273" cy="392759"/>
            <a:chOff x="428625" y="2920055"/>
            <a:chExt cx="7227030" cy="523679"/>
          </a:xfrm>
        </p:grpSpPr>
        <p:sp>
          <p:nvSpPr>
            <p:cNvPr id="475" name="TextBox 5">
              <a:extLst>
                <a:ext uri="{FF2B5EF4-FFF2-40B4-BE49-F238E27FC236}">
                  <a16:creationId xmlns:a16="http://schemas.microsoft.com/office/drawing/2014/main" id="{484B484C-4B53-FC61-C71E-ECB3E1CA600D}"/>
                </a:ext>
              </a:extLst>
            </p:cNvPr>
            <p:cNvSpPr txBox="1"/>
            <p:nvPr/>
          </p:nvSpPr>
          <p:spPr>
            <a:xfrm>
              <a:off x="1211581" y="3167907"/>
              <a:ext cx="6438050" cy="221599"/>
            </a:xfrm>
            <a:prstGeom prst="rect">
              <a:avLst/>
            </a:prstGeom>
            <a:noFill/>
          </p:spPr>
          <p:txBody>
            <a:bodyPr wrap="square" lIns="0" tIns="0" rIns="0" bIns="0" rtlCol="0" anchor="b">
              <a:spAutoFit/>
            </a:bodyPr>
            <a:lstStyle/>
            <a:p>
              <a:pPr marL="0" marR="0" lvl="0" indent="0" defTabSz="685800" eaLnBrk="1" fontAlgn="auto" latinLnBrk="0" hangingPunct="1">
                <a:lnSpc>
                  <a:spcPct val="9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itchFamily="2" charset="77"/>
                </a:rPr>
                <a:t>Was </a:t>
              </a:r>
              <a:r>
                <a:rPr kumimoji="0" lang="en-US" sz="1200" b="0" i="0" u="none" strike="noStrike" kern="0" cap="none" spc="0" normalizeH="0" baseline="0" noProof="0" dirty="0" err="1">
                  <a:ln>
                    <a:noFill/>
                  </a:ln>
                  <a:solidFill>
                    <a:srgbClr val="030F3B"/>
                  </a:solidFill>
                  <a:effectLst/>
                  <a:uLnTx/>
                  <a:uFillTx/>
                  <a:cs typeface="Poppins" pitchFamily="2" charset="77"/>
                </a:rPr>
                <a:t>unternehmen</a:t>
              </a:r>
              <a:r>
                <a:rPr kumimoji="0" lang="en-US" sz="1200" b="0" i="0" u="none" strike="noStrike" kern="0" cap="none" spc="0" normalizeH="0" baseline="0" noProof="0" dirty="0">
                  <a:ln>
                    <a:noFill/>
                  </a:ln>
                  <a:solidFill>
                    <a:srgbClr val="030F3B"/>
                  </a:solidFill>
                  <a:effectLst/>
                  <a:uLnTx/>
                  <a:uFillTx/>
                  <a:cs typeface="Poppins" pitchFamily="2" charset="77"/>
                </a:rPr>
                <a:t> Sie, um zu </a:t>
              </a:r>
              <a:r>
                <a:rPr kumimoji="0" lang="en-US" sz="1200" b="0" i="0" u="none" strike="noStrike" kern="0" cap="none" spc="0" normalizeH="0" baseline="0" noProof="0" dirty="0" err="1">
                  <a:ln>
                    <a:noFill/>
                  </a:ln>
                  <a:solidFill>
                    <a:srgbClr val="030F3B"/>
                  </a:solidFill>
                  <a:effectLst/>
                  <a:uLnTx/>
                  <a:uFillTx/>
                  <a:cs typeface="Poppins" pitchFamily="2" charset="77"/>
                </a:rPr>
                <a:t>versuchen</a:t>
              </a:r>
              <a:r>
                <a:rPr kumimoji="0" lang="en-US" sz="1200" b="0" i="0" u="none" strike="noStrike" kern="0" cap="none" spc="0" normalizeH="0" baseline="0" noProof="0" dirty="0">
                  <a:ln>
                    <a:noFill/>
                  </a:ln>
                  <a:solidFill>
                    <a:srgbClr val="030F3B"/>
                  </a:solidFill>
                  <a:effectLst/>
                  <a:uLnTx/>
                  <a:uFillTx/>
                  <a:cs typeface="Poppins" pitchFamily="2" charset="77"/>
                </a:rPr>
                <a:t>, T1D </a:t>
              </a:r>
              <a:r>
                <a:rPr kumimoji="0" lang="en-US" sz="1200" b="0" i="0" u="none" strike="noStrike" kern="0" cap="none" spc="0" normalizeH="0" baseline="0" noProof="0" dirty="0" err="1">
                  <a:ln>
                    <a:noFill/>
                  </a:ln>
                  <a:solidFill>
                    <a:srgbClr val="030F3B"/>
                  </a:solidFill>
                  <a:effectLst/>
                  <a:uLnTx/>
                  <a:uFillTx/>
                  <a:cs typeface="Poppins" pitchFamily="2" charset="77"/>
                </a:rPr>
                <a:t>vorzubeugen</a:t>
              </a:r>
              <a:r>
                <a:rPr kumimoji="0" lang="en-US" sz="1200" b="0" i="0" u="none" strike="noStrike" kern="0" cap="none" spc="0" normalizeH="0" baseline="0" noProof="0" dirty="0">
                  <a:ln>
                    <a:noFill/>
                  </a:ln>
                  <a:solidFill>
                    <a:srgbClr val="030F3B"/>
                  </a:solidFill>
                  <a:effectLst/>
                  <a:uLnTx/>
                  <a:uFillTx/>
                  <a:cs typeface="Poppins" pitchFamily="2" charset="77"/>
                </a:rPr>
                <a:t>?</a:t>
              </a:r>
            </a:p>
          </p:txBody>
        </p:sp>
        <p:cxnSp>
          <p:nvCxnSpPr>
            <p:cNvPr id="476" name="Straight Connector 26">
              <a:extLst>
                <a:ext uri="{FF2B5EF4-FFF2-40B4-BE49-F238E27FC236}">
                  <a16:creationId xmlns:a16="http://schemas.microsoft.com/office/drawing/2014/main" id="{385C00F3-4384-9924-AF17-CB3805A7C90D}"/>
                </a:ext>
              </a:extLst>
            </p:cNvPr>
            <p:cNvCxnSpPr>
              <a:cxnSpLocks/>
            </p:cNvCxnSpPr>
            <p:nvPr/>
          </p:nvCxnSpPr>
          <p:spPr>
            <a:xfrm>
              <a:off x="987073" y="3428600"/>
              <a:ext cx="6668582" cy="0"/>
            </a:xfrm>
            <a:prstGeom prst="line">
              <a:avLst/>
            </a:prstGeom>
            <a:noFill/>
            <a:ln w="19050" cap="flat" cmpd="sng" algn="ctr">
              <a:solidFill>
                <a:srgbClr val="00D1CC"/>
              </a:solidFill>
              <a:prstDash val="solid"/>
              <a:miter lim="800000"/>
            </a:ln>
            <a:effectLst/>
          </p:spPr>
        </p:cxnSp>
        <p:sp>
          <p:nvSpPr>
            <p:cNvPr id="477" name="Ovale 23">
              <a:extLst>
                <a:ext uri="{FF2B5EF4-FFF2-40B4-BE49-F238E27FC236}">
                  <a16:creationId xmlns:a16="http://schemas.microsoft.com/office/drawing/2014/main" id="{85E9C3E8-9152-799B-08AE-461C860C752C}"/>
                </a:ext>
              </a:extLst>
            </p:cNvPr>
            <p:cNvSpPr>
              <a:spLocks noChangeAspect="1"/>
            </p:cNvSpPr>
            <p:nvPr/>
          </p:nvSpPr>
          <p:spPr>
            <a:xfrm>
              <a:off x="428625" y="2920055"/>
              <a:ext cx="523679" cy="523679"/>
            </a:xfrm>
            <a:prstGeom prst="ellipse">
              <a:avLst/>
            </a:prstGeom>
            <a:noFill/>
            <a:ln w="19050" cap="flat" cmpd="sng" algn="ctr">
              <a:solidFill>
                <a:srgbClr val="030F3B"/>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30F3B"/>
                  </a:solidFill>
                  <a:effectLst/>
                  <a:uLnTx/>
                  <a:uFillTx/>
                  <a:ea typeface="+mn-ea"/>
                  <a:cs typeface="+mn-cs"/>
                </a:rPr>
                <a:t>4</a:t>
              </a:r>
            </a:p>
          </p:txBody>
        </p:sp>
      </p:grpSp>
      <p:grpSp>
        <p:nvGrpSpPr>
          <p:cNvPr id="478" name="Gruppo 80">
            <a:extLst>
              <a:ext uri="{FF2B5EF4-FFF2-40B4-BE49-F238E27FC236}">
                <a16:creationId xmlns:a16="http://schemas.microsoft.com/office/drawing/2014/main" id="{27B426DD-FD88-3D2A-514F-1E51589E58FD}"/>
              </a:ext>
            </a:extLst>
          </p:cNvPr>
          <p:cNvGrpSpPr/>
          <p:nvPr/>
        </p:nvGrpSpPr>
        <p:grpSpPr>
          <a:xfrm>
            <a:off x="367356" y="3908311"/>
            <a:ext cx="5420273" cy="392759"/>
            <a:chOff x="428625" y="2920055"/>
            <a:chExt cx="7227030" cy="523679"/>
          </a:xfrm>
        </p:grpSpPr>
        <p:sp>
          <p:nvSpPr>
            <p:cNvPr id="479" name="TextBox 5">
              <a:extLst>
                <a:ext uri="{FF2B5EF4-FFF2-40B4-BE49-F238E27FC236}">
                  <a16:creationId xmlns:a16="http://schemas.microsoft.com/office/drawing/2014/main" id="{9B03D4A3-29E2-3D18-8C3F-EFAC03502BFD}"/>
                </a:ext>
              </a:extLst>
            </p:cNvPr>
            <p:cNvSpPr txBox="1"/>
            <p:nvPr/>
          </p:nvSpPr>
          <p:spPr>
            <a:xfrm>
              <a:off x="1211580" y="2946308"/>
              <a:ext cx="6444075" cy="443199"/>
            </a:xfrm>
            <a:prstGeom prst="rect">
              <a:avLst/>
            </a:prstGeom>
            <a:noFill/>
          </p:spPr>
          <p:txBody>
            <a:bodyPr wrap="square" lIns="0" tIns="0" rIns="0" bIns="0" rtlCol="0" anchor="b">
              <a:spAutoFit/>
            </a:bodyPr>
            <a:lstStyle/>
            <a:p>
              <a:pPr marL="0" marR="0" lvl="0" indent="0" defTabSz="685800" eaLnBrk="1" fontAlgn="auto" latinLnBrk="0" hangingPunct="1">
                <a:lnSpc>
                  <a:spcPct val="90000"/>
                </a:lnSpc>
                <a:spcBef>
                  <a:spcPts val="750"/>
                </a:spcBef>
                <a:spcAft>
                  <a:spcPts val="0"/>
                </a:spcAft>
                <a:buClrTx/>
                <a:buSzTx/>
                <a:buFontTx/>
                <a:buNone/>
                <a:tabLst/>
                <a:defRPr/>
              </a:pPr>
              <a:r>
                <a:rPr kumimoji="0" lang="en-US" sz="1200" b="0" i="0" u="none" strike="noStrike" kern="0" cap="none" spc="0" normalizeH="0" baseline="0" noProof="0" dirty="0">
                  <a:ln>
                    <a:noFill/>
                  </a:ln>
                  <a:solidFill>
                    <a:srgbClr val="030F3B"/>
                  </a:solidFill>
                  <a:effectLst/>
                  <a:uLnTx/>
                  <a:uFillTx/>
                  <a:cs typeface="Poppins" pitchFamily="2" charset="77"/>
                </a:rPr>
                <a:t>Was </a:t>
              </a:r>
              <a:r>
                <a:rPr kumimoji="0" lang="en-US" sz="1200" b="0" i="0" u="none" strike="noStrike" kern="0" cap="none" spc="0" normalizeH="0" baseline="0" noProof="0" dirty="0" err="1">
                  <a:ln>
                    <a:noFill/>
                  </a:ln>
                  <a:solidFill>
                    <a:srgbClr val="030F3B"/>
                  </a:solidFill>
                  <a:effectLst/>
                  <a:uLnTx/>
                  <a:uFillTx/>
                  <a:cs typeface="Poppins" pitchFamily="2" charset="77"/>
                </a:rPr>
                <a:t>halten</a:t>
              </a:r>
              <a:r>
                <a:rPr kumimoji="0" lang="en-US" sz="1200" b="0" i="0" u="none" strike="noStrike" kern="0" cap="none" spc="0" normalizeH="0" baseline="0" noProof="0" dirty="0">
                  <a:ln>
                    <a:noFill/>
                  </a:ln>
                  <a:solidFill>
                    <a:srgbClr val="030F3B"/>
                  </a:solidFill>
                  <a:effectLst/>
                  <a:uLnTx/>
                  <a:uFillTx/>
                  <a:cs typeface="Poppins" pitchFamily="2" charset="77"/>
                </a:rPr>
                <a:t> Sie </a:t>
              </a:r>
              <a:r>
                <a:rPr kumimoji="0" lang="en-US" sz="1200" b="0" i="0" u="none" strike="noStrike" kern="0" cap="none" spc="0" normalizeH="0" baseline="0" noProof="0" dirty="0" err="1">
                  <a:ln>
                    <a:noFill/>
                  </a:ln>
                  <a:solidFill>
                    <a:srgbClr val="030F3B"/>
                  </a:solidFill>
                  <a:effectLst/>
                  <a:uLnTx/>
                  <a:uFillTx/>
                  <a:cs typeface="Poppins" pitchFamily="2" charset="77"/>
                </a:rPr>
                <a:t>davon</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mit</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einem</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Berater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über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Ihre</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Gefühle</a:t>
              </a:r>
              <a:r>
                <a:rPr kumimoji="0" lang="en-US" sz="1200" b="0" i="0" u="none" strike="noStrike" kern="0" cap="none" spc="0" normalizeH="0" baseline="0" noProof="0" dirty="0">
                  <a:ln>
                    <a:noFill/>
                  </a:ln>
                  <a:solidFill>
                    <a:srgbClr val="030F3B"/>
                  </a:solidFill>
                  <a:effectLst/>
                  <a:uLnTx/>
                  <a:uFillTx/>
                  <a:cs typeface="Poppins" pitchFamily="2" charset="77"/>
                </a:rPr>
                <a:t> zu </a:t>
              </a:r>
              <a:r>
                <a:rPr kumimoji="0" lang="en-US" sz="1200" b="0" i="0" u="none" strike="noStrike" kern="0" cap="none" spc="0" normalizeH="0" baseline="0" noProof="0" dirty="0" err="1">
                  <a:ln>
                    <a:noFill/>
                  </a:ln>
                  <a:solidFill>
                    <a:srgbClr val="030F3B"/>
                  </a:solidFill>
                  <a:effectLst/>
                  <a:uLnTx/>
                  <a:uFillTx/>
                  <a:cs typeface="Poppins" pitchFamily="2" charset="77"/>
                </a:rPr>
                <a:t>dieser</a:t>
              </a:r>
              <a:r>
                <a:rPr kumimoji="0" lang="en-US" sz="1200" b="0" i="0" u="none" strike="noStrike" kern="0" cap="none" spc="0" normalizeH="0" baseline="0" noProof="0" dirty="0">
                  <a:ln>
                    <a:noFill/>
                  </a:ln>
                  <a:solidFill>
                    <a:srgbClr val="030F3B"/>
                  </a:solidFill>
                  <a:effectLst/>
                  <a:uLnTx/>
                  <a:uFillTx/>
                  <a:cs typeface="Poppins" pitchFamily="2" charset="77"/>
                </a:rPr>
                <a:t> </a:t>
              </a:r>
              <a:r>
                <a:rPr kumimoji="0" lang="en-US" sz="1200" b="0" i="0" u="none" strike="noStrike" kern="0" cap="none" spc="0" normalizeH="0" baseline="0" noProof="0" dirty="0" err="1">
                  <a:ln>
                    <a:noFill/>
                  </a:ln>
                  <a:solidFill>
                    <a:srgbClr val="030F3B"/>
                  </a:solidFill>
                  <a:effectLst/>
                  <a:uLnTx/>
                  <a:uFillTx/>
                  <a:cs typeface="Poppins" pitchFamily="2" charset="77"/>
                </a:rPr>
                <a:t>Nachricht</a:t>
              </a:r>
              <a:r>
                <a:rPr kumimoji="0" lang="en-US" sz="1200" b="0" i="0" u="none" strike="noStrike" kern="0" cap="none" spc="0" normalizeH="0" baseline="0" noProof="0" dirty="0">
                  <a:ln>
                    <a:noFill/>
                  </a:ln>
                  <a:solidFill>
                    <a:srgbClr val="030F3B"/>
                  </a:solidFill>
                  <a:effectLst/>
                  <a:uLnTx/>
                  <a:uFillTx/>
                  <a:cs typeface="Poppins" pitchFamily="2" charset="77"/>
                </a:rPr>
                <a:t> zu </a:t>
              </a:r>
              <a:r>
                <a:rPr kumimoji="0" lang="en-US" sz="1200" b="0" i="0" u="none" strike="noStrike" kern="0" cap="none" spc="0" normalizeH="0" baseline="0" noProof="0" dirty="0" err="1">
                  <a:ln>
                    <a:noFill/>
                  </a:ln>
                  <a:solidFill>
                    <a:srgbClr val="030F3B"/>
                  </a:solidFill>
                  <a:effectLst/>
                  <a:uLnTx/>
                  <a:uFillTx/>
                  <a:cs typeface="Poppins" pitchFamily="2" charset="77"/>
                </a:rPr>
                <a:t>sprechen</a:t>
              </a:r>
              <a:r>
                <a:rPr kumimoji="0" lang="en-US" sz="1200" b="0" i="0" u="none" strike="noStrike" kern="0" cap="none" spc="0" normalizeH="0" baseline="0" noProof="0" dirty="0">
                  <a:ln>
                    <a:noFill/>
                  </a:ln>
                  <a:solidFill>
                    <a:srgbClr val="030F3B"/>
                  </a:solidFill>
                  <a:effectLst/>
                  <a:uLnTx/>
                  <a:uFillTx/>
                  <a:cs typeface="Poppins" pitchFamily="2" charset="77"/>
                </a:rPr>
                <a:t>?</a:t>
              </a:r>
            </a:p>
          </p:txBody>
        </p:sp>
        <p:cxnSp>
          <p:nvCxnSpPr>
            <p:cNvPr id="480" name="Straight Connector 26">
              <a:extLst>
                <a:ext uri="{FF2B5EF4-FFF2-40B4-BE49-F238E27FC236}">
                  <a16:creationId xmlns:a16="http://schemas.microsoft.com/office/drawing/2014/main" id="{2B28BBFE-3BF4-47B7-0798-7EBAA9107E49}"/>
                </a:ext>
              </a:extLst>
            </p:cNvPr>
            <p:cNvCxnSpPr>
              <a:cxnSpLocks/>
            </p:cNvCxnSpPr>
            <p:nvPr/>
          </p:nvCxnSpPr>
          <p:spPr>
            <a:xfrm>
              <a:off x="987073" y="3428600"/>
              <a:ext cx="6668582" cy="0"/>
            </a:xfrm>
            <a:prstGeom prst="line">
              <a:avLst/>
            </a:prstGeom>
            <a:noFill/>
            <a:ln w="19050" cap="flat" cmpd="sng" algn="ctr">
              <a:solidFill>
                <a:srgbClr val="00D1CC"/>
              </a:solidFill>
              <a:prstDash val="solid"/>
              <a:miter lim="800000"/>
            </a:ln>
            <a:effectLst/>
          </p:spPr>
        </p:cxnSp>
        <p:sp>
          <p:nvSpPr>
            <p:cNvPr id="481" name="Ovale 23">
              <a:extLst>
                <a:ext uri="{FF2B5EF4-FFF2-40B4-BE49-F238E27FC236}">
                  <a16:creationId xmlns:a16="http://schemas.microsoft.com/office/drawing/2014/main" id="{FB058035-AAB1-DD12-5B78-C901C297E51D}"/>
                </a:ext>
              </a:extLst>
            </p:cNvPr>
            <p:cNvSpPr>
              <a:spLocks noChangeAspect="1"/>
            </p:cNvSpPr>
            <p:nvPr/>
          </p:nvSpPr>
          <p:spPr>
            <a:xfrm>
              <a:off x="428625" y="2920055"/>
              <a:ext cx="523679" cy="523679"/>
            </a:xfrm>
            <a:prstGeom prst="ellipse">
              <a:avLst/>
            </a:prstGeom>
            <a:noFill/>
            <a:ln w="19050" cap="flat" cmpd="sng" algn="ctr">
              <a:solidFill>
                <a:srgbClr val="030F3B"/>
              </a:solidFill>
              <a:prstDash val="solid"/>
              <a:miter lim="800000"/>
            </a:ln>
            <a:effectLst/>
          </p:spPr>
          <p:txBody>
            <a:bodyPr tIns="40500" bIns="2700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30F3B"/>
                  </a:solidFill>
                  <a:effectLst/>
                  <a:uLnTx/>
                  <a:uFillTx/>
                  <a:ea typeface="+mn-ea"/>
                  <a:cs typeface="+mn-cs"/>
                </a:rPr>
                <a:t>5</a:t>
              </a:r>
            </a:p>
          </p:txBody>
        </p:sp>
      </p:grpSp>
    </p:spTree>
    <p:extLst>
      <p:ext uri="{BB962C8B-B14F-4D97-AF65-F5344CB8AC3E}">
        <p14:creationId xmlns:p14="http://schemas.microsoft.com/office/powerpoint/2010/main" val="1676268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2D915-8896-E03E-60F7-4A7A96FB5ED1}"/>
            </a:ext>
          </a:extLst>
        </p:cNvPr>
        <p:cNvGrpSpPr/>
        <p:nvPr/>
      </p:nvGrpSpPr>
      <p:grpSpPr>
        <a:xfrm>
          <a:off x="0" y="0"/>
          <a:ext cx="0" cy="0"/>
          <a:chOff x="0" y="0"/>
          <a:chExt cx="0" cy="0"/>
        </a:xfrm>
      </p:grpSpPr>
      <p:sp>
        <p:nvSpPr>
          <p:cNvPr id="9" name="Textplatzhalter 9">
            <a:extLst>
              <a:ext uri="{FF2B5EF4-FFF2-40B4-BE49-F238E27FC236}">
                <a16:creationId xmlns:a16="http://schemas.microsoft.com/office/drawing/2014/main" id="{DB7B35E7-277E-73AE-D887-0831691614E7}"/>
              </a:ext>
            </a:extLst>
          </p:cNvPr>
          <p:cNvSpPr txBox="1">
            <a:spLocks/>
          </p:cNvSpPr>
          <p:nvPr/>
        </p:nvSpPr>
        <p:spPr>
          <a:xfrm>
            <a:off x="330546" y="116922"/>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T1D-Früherkennung &amp; Monitoring</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7" name="TextBox 3037">
            <a:extLst>
              <a:ext uri="{FF2B5EF4-FFF2-40B4-BE49-F238E27FC236}">
                <a16:creationId xmlns:a16="http://schemas.microsoft.com/office/drawing/2014/main" id="{3A4CB6F9-A10E-AA49-49E6-7DBD72EFAD78}"/>
              </a:ext>
            </a:extLst>
          </p:cNvPr>
          <p:cNvSpPr txBox="1"/>
          <p:nvPr/>
        </p:nvSpPr>
        <p:spPr>
          <a:xfrm>
            <a:off x="330547" y="4294118"/>
            <a:ext cx="8418600" cy="830997"/>
          </a:xfrm>
          <a:prstGeom prst="rect">
            <a:avLst/>
          </a:prstGeom>
          <a:noFill/>
        </p:spPr>
        <p:txBody>
          <a:bodyPr wrap="square" rtlCol="0" anchor="b">
            <a:spAutoFit/>
          </a:bodyPr>
          <a:lstStyle/>
          <a:p>
            <a:pPr defTabSz="685766">
              <a:buClr>
                <a:srgbClr val="2F4B95"/>
              </a:buClr>
              <a:defRPr/>
            </a:pPr>
            <a:r>
              <a:rPr lang="en-IN" sz="600" b="1" dirty="0">
                <a:solidFill>
                  <a:srgbClr val="404040"/>
                </a:solidFill>
              </a:rPr>
              <a:t>1.</a:t>
            </a:r>
            <a:r>
              <a:rPr lang="en-IN" sz="600" dirty="0">
                <a:solidFill>
                  <a:srgbClr val="404040"/>
                </a:solidFill>
              </a:rPr>
              <a:t> Insel RA </a:t>
            </a:r>
            <a:r>
              <a:rPr lang="en-IN" sz="600" i="1" dirty="0">
                <a:solidFill>
                  <a:srgbClr val="404040"/>
                </a:solidFill>
              </a:rPr>
              <a:t>et al. Diabetes Care</a:t>
            </a:r>
            <a:r>
              <a:rPr lang="en-IN" sz="600" dirty="0">
                <a:solidFill>
                  <a:srgbClr val="404040"/>
                </a:solidFill>
              </a:rPr>
              <a:t> 2015; 38: 1964–74. </a:t>
            </a:r>
            <a:r>
              <a:rPr lang="en-IN" sz="600" b="1" dirty="0">
                <a:solidFill>
                  <a:srgbClr val="404040"/>
                </a:solidFill>
              </a:rPr>
              <a:t>2.</a:t>
            </a:r>
            <a:r>
              <a:rPr lang="en-IN" sz="600" dirty="0">
                <a:solidFill>
                  <a:srgbClr val="404040"/>
                </a:solidFill>
              </a:rPr>
              <a:t> Ziegler AG </a:t>
            </a:r>
            <a:r>
              <a:rPr lang="en-IN" sz="600" i="1" dirty="0">
                <a:solidFill>
                  <a:srgbClr val="404040"/>
                </a:solidFill>
              </a:rPr>
              <a:t>et al. JAMA</a:t>
            </a:r>
            <a:r>
              <a:rPr lang="en-IN" sz="600" dirty="0">
                <a:solidFill>
                  <a:srgbClr val="404040"/>
                </a:solidFill>
              </a:rPr>
              <a:t> 2013; 309: 2473–9. </a:t>
            </a:r>
            <a:r>
              <a:rPr lang="de-DE" sz="600" b="1" dirty="0">
                <a:solidFill>
                  <a:srgbClr val="404040"/>
                </a:solidFill>
              </a:rPr>
              <a:t>3.</a:t>
            </a:r>
            <a:r>
              <a:rPr lang="de-DE" sz="600" dirty="0">
                <a:solidFill>
                  <a:srgbClr val="404040"/>
                </a:solidFill>
              </a:rPr>
              <a:t> Peters A.</a:t>
            </a:r>
            <a:r>
              <a:rPr lang="de-DE" sz="600" i="1" dirty="0">
                <a:solidFill>
                  <a:srgbClr val="404040"/>
                </a:solidFill>
              </a:rPr>
              <a:t> J Fam </a:t>
            </a:r>
            <a:r>
              <a:rPr lang="de-DE" sz="600" i="1" dirty="0" err="1">
                <a:solidFill>
                  <a:srgbClr val="404040"/>
                </a:solidFill>
              </a:rPr>
              <a:t>Pract</a:t>
            </a:r>
            <a:r>
              <a:rPr lang="de-DE" sz="600" i="1" dirty="0">
                <a:solidFill>
                  <a:srgbClr val="404040"/>
                </a:solidFill>
              </a:rPr>
              <a:t> </a:t>
            </a:r>
            <a:r>
              <a:rPr lang="de-DE" sz="600" dirty="0">
                <a:solidFill>
                  <a:srgbClr val="404040"/>
                </a:solidFill>
              </a:rPr>
              <a:t>2021; 70 (6S): S47–S52. </a:t>
            </a:r>
            <a:r>
              <a:rPr lang="de-DE" sz="600" b="1" dirty="0">
                <a:solidFill>
                  <a:srgbClr val="404040"/>
                </a:solidFill>
              </a:rPr>
              <a:t>4.</a:t>
            </a:r>
            <a:r>
              <a:rPr lang="de-DE" sz="600" dirty="0">
                <a:solidFill>
                  <a:srgbClr val="404040"/>
                </a:solidFill>
              </a:rPr>
              <a:t> </a:t>
            </a:r>
            <a:r>
              <a:rPr lang="de-DE" sz="600" dirty="0" err="1">
                <a:solidFill>
                  <a:srgbClr val="404040"/>
                </a:solidFill>
              </a:rPr>
              <a:t>Pöllänen</a:t>
            </a:r>
            <a:r>
              <a:rPr lang="de-DE" sz="600" dirty="0">
                <a:solidFill>
                  <a:srgbClr val="404040"/>
                </a:solidFill>
              </a:rPr>
              <a:t> PM </a:t>
            </a:r>
            <a:r>
              <a:rPr lang="de-DE" sz="600" i="1" dirty="0">
                <a:solidFill>
                  <a:srgbClr val="404040"/>
                </a:solidFill>
              </a:rPr>
              <a:t>et al. J </a:t>
            </a:r>
            <a:r>
              <a:rPr lang="de-DE" sz="600" i="1" dirty="0" err="1">
                <a:solidFill>
                  <a:srgbClr val="404040"/>
                </a:solidFill>
              </a:rPr>
              <a:t>Clin</a:t>
            </a:r>
            <a:r>
              <a:rPr lang="de-DE" sz="600" i="1" dirty="0">
                <a:solidFill>
                  <a:srgbClr val="404040"/>
                </a:solidFill>
              </a:rPr>
              <a:t> </a:t>
            </a:r>
            <a:r>
              <a:rPr lang="de-DE" sz="600" i="1" dirty="0" err="1">
                <a:solidFill>
                  <a:srgbClr val="404040"/>
                </a:solidFill>
              </a:rPr>
              <a:t>Endocrinol</a:t>
            </a:r>
            <a:r>
              <a:rPr lang="de-DE" sz="600" i="1" dirty="0">
                <a:solidFill>
                  <a:srgbClr val="404040"/>
                </a:solidFill>
              </a:rPr>
              <a:t> </a:t>
            </a:r>
            <a:r>
              <a:rPr lang="de-DE" sz="600" i="1" dirty="0" err="1">
                <a:solidFill>
                  <a:srgbClr val="404040"/>
                </a:solidFill>
              </a:rPr>
              <a:t>Metab</a:t>
            </a:r>
            <a:r>
              <a:rPr lang="de-DE" sz="600" dirty="0">
                <a:solidFill>
                  <a:srgbClr val="404040"/>
                </a:solidFill>
              </a:rPr>
              <a:t> 2020; 105: e4638–e4651.</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e-DE" sz="600" b="1" i="0" u="none" strike="noStrike" kern="1200" cap="none" spc="0" normalizeH="0" baseline="0" noProof="0" dirty="0">
                <a:ln>
                  <a:noFill/>
                </a:ln>
                <a:solidFill>
                  <a:srgbClr val="404040"/>
                </a:solidFill>
                <a:effectLst/>
                <a:uLnTx/>
                <a:uFillTx/>
                <a:ea typeface="Arial"/>
                <a:cs typeface="Arial"/>
              </a:rPr>
              <a:t>5. </a:t>
            </a:r>
            <a:r>
              <a:rPr lang="de-DE" sz="600" dirty="0">
                <a:solidFill>
                  <a:srgbClr val="404040"/>
                </a:solidFill>
              </a:rPr>
              <a:t>Ziegler A &amp; Bonifacio E. </a:t>
            </a:r>
            <a:r>
              <a:rPr lang="de-DE" sz="600" i="1" dirty="0" err="1">
                <a:solidFill>
                  <a:srgbClr val="404040"/>
                </a:solidFill>
              </a:rPr>
              <a:t>Diabetologia</a:t>
            </a:r>
            <a:r>
              <a:rPr lang="de-DE" sz="600" i="1" dirty="0">
                <a:solidFill>
                  <a:srgbClr val="404040"/>
                </a:solidFill>
              </a:rPr>
              <a:t> </a:t>
            </a:r>
            <a:r>
              <a:rPr lang="de-DE" sz="600" dirty="0">
                <a:solidFill>
                  <a:srgbClr val="404040"/>
                </a:solidFill>
              </a:rPr>
              <a:t>2012; 55: 1937–43. </a:t>
            </a:r>
            <a:r>
              <a:rPr kumimoji="0" lang="de-DE" sz="600" b="0" i="0" u="none" strike="noStrike" kern="1200" cap="none" spc="0" normalizeH="0" baseline="0" noProof="0" dirty="0">
                <a:ln>
                  <a:noFill/>
                </a:ln>
                <a:solidFill>
                  <a:srgbClr val="404040"/>
                </a:solidFill>
                <a:effectLst/>
                <a:uLnTx/>
                <a:uFillTx/>
                <a:ea typeface="Arial"/>
                <a:cs typeface="Arial"/>
              </a:rPr>
              <a:t>Zuletzt abgerufen am 03.11.2025. </a:t>
            </a:r>
            <a:r>
              <a:rPr kumimoji="0" lang="de-DE" sz="600" b="1" i="0" u="none" strike="noStrike" kern="1200" cap="none" spc="0" normalizeH="0" baseline="0" noProof="0" dirty="0">
                <a:ln>
                  <a:noFill/>
                </a:ln>
                <a:solidFill>
                  <a:srgbClr val="404040"/>
                </a:solidFill>
                <a:effectLst/>
                <a:uLnTx/>
                <a:uFillTx/>
                <a:ea typeface="Arial"/>
                <a:cs typeface="Arial"/>
              </a:rPr>
              <a:t>6.</a:t>
            </a:r>
            <a:r>
              <a:rPr lang="de" sz="600" b="1" dirty="0">
                <a:solidFill>
                  <a:srgbClr val="404040"/>
                </a:solidFill>
                <a:ea typeface="Arial"/>
                <a:cs typeface="Arial"/>
              </a:rPr>
              <a:t> </a:t>
            </a:r>
            <a:r>
              <a:rPr lang="de" sz="600" dirty="0">
                <a:solidFill>
                  <a:srgbClr val="404040"/>
                </a:solidFill>
                <a:ea typeface="Arial"/>
                <a:cs typeface="Arial"/>
              </a:rPr>
              <a:t>Simmons KM &amp; Sims EK</a:t>
            </a:r>
            <a:r>
              <a:rPr lang="de" sz="600" i="1" dirty="0">
                <a:solidFill>
                  <a:srgbClr val="404040"/>
                </a:solidFill>
                <a:ea typeface="Arial"/>
                <a:cs typeface="Arial"/>
              </a:rPr>
              <a:t>. J Clin E</a:t>
            </a:r>
            <a:r>
              <a:rPr lang="de-DE" sz="600" i="1" dirty="0">
                <a:solidFill>
                  <a:srgbClr val="404040"/>
                </a:solidFill>
                <a:ea typeface="Arial"/>
                <a:cs typeface="Arial"/>
              </a:rPr>
              <a:t>n</a:t>
            </a:r>
            <a:r>
              <a:rPr lang="de" sz="600" i="1" dirty="0">
                <a:solidFill>
                  <a:srgbClr val="404040"/>
                </a:solidFill>
                <a:ea typeface="Arial"/>
                <a:cs typeface="Arial"/>
              </a:rPr>
              <a:t>docrinol Metab </a:t>
            </a:r>
            <a:r>
              <a:rPr lang="de" sz="600" dirty="0">
                <a:solidFill>
                  <a:srgbClr val="404040"/>
                </a:solidFill>
                <a:ea typeface="Arial"/>
                <a:cs typeface="Arial"/>
              </a:rPr>
              <a:t>2023; 108: 3067</a:t>
            </a:r>
            <a:r>
              <a:rPr lang="da-DK" sz="600" dirty="0">
                <a:solidFill>
                  <a:srgbClr val="404040"/>
                </a:solidFill>
                <a:ea typeface="Arial"/>
                <a:cs typeface="Arial"/>
              </a:rPr>
              <a:t>–7</a:t>
            </a:r>
            <a:r>
              <a:rPr lang="de" sz="600" dirty="0">
                <a:solidFill>
                  <a:srgbClr val="404040"/>
                </a:solidFill>
                <a:ea typeface="Arial"/>
                <a:cs typeface="Arial"/>
              </a:rPr>
              <a:t>9</a:t>
            </a:r>
            <a:r>
              <a:rPr kumimoji="0" lang="de-DE" sz="600" b="0" i="0" u="none" strike="noStrike" kern="1200" cap="none" spc="0" normalizeH="0" baseline="0" noProof="0" dirty="0">
                <a:ln>
                  <a:noFill/>
                </a:ln>
                <a:solidFill>
                  <a:srgbClr val="404040"/>
                </a:solidFill>
                <a:effectLst/>
                <a:uLnTx/>
                <a:uFillTx/>
                <a:ea typeface="Arial"/>
                <a:cs typeface="Arial"/>
              </a:rPr>
              <a:t>. </a:t>
            </a:r>
            <a:r>
              <a:rPr kumimoji="0" lang="de-DE" sz="600" b="1" i="0" u="none" strike="noStrike" kern="1200" cap="none" spc="0" normalizeH="0" baseline="0" noProof="0" dirty="0">
                <a:ln>
                  <a:noFill/>
                </a:ln>
                <a:solidFill>
                  <a:srgbClr val="404040"/>
                </a:solidFill>
                <a:effectLst/>
                <a:uLnTx/>
                <a:uFillTx/>
                <a:ea typeface="Arial"/>
                <a:cs typeface="Arial"/>
              </a:rPr>
              <a:t>7.</a:t>
            </a:r>
            <a:r>
              <a:rPr lang="da-DK" sz="600" dirty="0">
                <a:solidFill>
                  <a:srgbClr val="404040"/>
                </a:solidFill>
                <a:cs typeface="Arial"/>
              </a:rPr>
              <a:t> Steck AK </a:t>
            </a:r>
            <a:r>
              <a:rPr lang="da-DK" sz="600" i="1" dirty="0">
                <a:solidFill>
                  <a:srgbClr val="404040"/>
                </a:solidFill>
                <a:cs typeface="Arial"/>
              </a:rPr>
              <a:t>et al. Diabetes Care </a:t>
            </a:r>
            <a:r>
              <a:rPr lang="da-DK" sz="600" dirty="0">
                <a:solidFill>
                  <a:srgbClr val="404040"/>
                </a:solidFill>
                <a:cs typeface="Arial"/>
              </a:rPr>
              <a:t>2015; 38: 808</a:t>
            </a:r>
            <a:r>
              <a:rPr lang="da-DK" sz="600" dirty="0">
                <a:solidFill>
                  <a:srgbClr val="404040"/>
                </a:solidFill>
                <a:ea typeface="Arial"/>
                <a:cs typeface="Arial"/>
              </a:rPr>
              <a:t>–13. </a:t>
            </a:r>
            <a:r>
              <a:rPr lang="da-DK" sz="600" b="1" dirty="0">
                <a:solidFill>
                  <a:srgbClr val="404040"/>
                </a:solidFill>
                <a:ea typeface="Arial"/>
                <a:cs typeface="Arial"/>
              </a:rPr>
              <a:t>8. </a:t>
            </a:r>
            <a:r>
              <a:rPr lang="da-DK" sz="600" dirty="0">
                <a:solidFill>
                  <a:srgbClr val="404040"/>
                </a:solidFill>
                <a:ea typeface="Arial"/>
                <a:cs typeface="Arial"/>
              </a:rPr>
              <a:t>Felton JL </a:t>
            </a:r>
            <a:r>
              <a:rPr lang="da-DK" sz="600" i="1" dirty="0">
                <a:solidFill>
                  <a:srgbClr val="404040"/>
                </a:solidFill>
                <a:ea typeface="Arial"/>
                <a:cs typeface="Arial"/>
              </a:rPr>
              <a:t>et al. Commun Med (Lond)</a:t>
            </a:r>
            <a:r>
              <a:rPr lang="da-DK" sz="600" dirty="0">
                <a:solidFill>
                  <a:srgbClr val="404040"/>
                </a:solidFill>
                <a:ea typeface="Arial"/>
                <a:cs typeface="Arial"/>
              </a:rPr>
              <a:t> 2024; 4: 66</a:t>
            </a:r>
            <a:r>
              <a:rPr kumimoji="0" lang="de-DE" sz="600" b="0" i="0" u="none" strike="noStrike" kern="1200" cap="none" spc="0" normalizeH="0" baseline="0" noProof="0" dirty="0">
                <a:ln>
                  <a:noFill/>
                </a:ln>
                <a:solidFill>
                  <a:srgbClr val="404040"/>
                </a:solidFill>
                <a:effectLst/>
                <a:uLnTx/>
                <a:uFillTx/>
                <a:ea typeface="Arial"/>
                <a:cs typeface="Arial"/>
              </a:rPr>
              <a:t>.</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b="1" dirty="0">
                <a:solidFill>
                  <a:srgbClr val="404040"/>
                </a:solidFill>
              </a:rPr>
              <a:t>9.</a:t>
            </a:r>
            <a:r>
              <a:rPr lang="de-DE" sz="600" dirty="0">
                <a:solidFill>
                  <a:srgbClr val="404040"/>
                </a:solidFill>
              </a:rPr>
              <a:t> </a:t>
            </a:r>
            <a:r>
              <a:rPr lang="da-DK" sz="600" dirty="0">
                <a:solidFill>
                  <a:srgbClr val="404040"/>
                </a:solidFill>
                <a:ea typeface="Arial"/>
                <a:cs typeface="Arial"/>
              </a:rPr>
              <a:t>Hummel S </a:t>
            </a:r>
            <a:r>
              <a:rPr lang="da-DK" sz="600" i="1" dirty="0">
                <a:solidFill>
                  <a:srgbClr val="404040"/>
                </a:solidFill>
                <a:ea typeface="Arial"/>
                <a:cs typeface="Arial"/>
              </a:rPr>
              <a:t>et al. Diabetologia </a:t>
            </a:r>
            <a:r>
              <a:rPr lang="da-DK" sz="600" dirty="0">
                <a:solidFill>
                  <a:srgbClr val="404040"/>
                </a:solidFill>
                <a:ea typeface="Arial"/>
                <a:cs typeface="Arial"/>
              </a:rPr>
              <a:t>2023; 66: 1633–42.</a:t>
            </a:r>
            <a:r>
              <a:rPr lang="de-DE" sz="600" dirty="0">
                <a:solidFill>
                  <a:srgbClr val="404040"/>
                </a:solidFill>
              </a:rPr>
              <a:t> </a:t>
            </a:r>
            <a:r>
              <a:rPr kumimoji="0" lang="da-DK" sz="600" b="1" i="0" u="none" strike="noStrike" kern="1200" cap="none" spc="0" normalizeH="0" baseline="0" noProof="0" dirty="0">
                <a:ln>
                  <a:noFill/>
                </a:ln>
                <a:solidFill>
                  <a:srgbClr val="404040"/>
                </a:solidFill>
                <a:effectLst/>
                <a:uLnTx/>
                <a:uFillTx/>
                <a:ea typeface="+mn-ea"/>
                <a:cs typeface="+mn-cs"/>
              </a:rPr>
              <a:t>10.</a:t>
            </a:r>
            <a:r>
              <a:rPr lang="de-DE" sz="600" dirty="0">
                <a:solidFill>
                  <a:srgbClr val="404040"/>
                </a:solidFill>
              </a:rPr>
              <a:t> </a:t>
            </a:r>
            <a:r>
              <a:rPr lang="da-DK" sz="600" dirty="0">
                <a:solidFill>
                  <a:srgbClr val="404040"/>
                </a:solidFill>
                <a:ea typeface="Arial"/>
                <a:cs typeface="Arial"/>
              </a:rPr>
              <a:t>Baechle C </a:t>
            </a:r>
            <a:r>
              <a:rPr lang="da-DK" sz="600" i="1" dirty="0">
                <a:solidFill>
                  <a:srgbClr val="404040"/>
                </a:solidFill>
                <a:ea typeface="Arial"/>
                <a:cs typeface="Arial"/>
              </a:rPr>
              <a:t>et al. Diabetes Res Clin Pract </a:t>
            </a:r>
            <a:r>
              <a:rPr lang="da-DK" sz="600" dirty="0">
                <a:solidFill>
                  <a:srgbClr val="404040"/>
                </a:solidFill>
                <a:ea typeface="Arial"/>
                <a:cs typeface="Arial"/>
              </a:rPr>
              <a:t>2023; 197: 110559. </a:t>
            </a:r>
            <a:r>
              <a:rPr lang="de" sz="600" b="1" dirty="0">
                <a:solidFill>
                  <a:srgbClr val="404040"/>
                </a:solidFill>
                <a:ea typeface="Arial"/>
                <a:cs typeface="Arial"/>
              </a:rPr>
              <a:t>11.</a:t>
            </a:r>
            <a:r>
              <a:rPr lang="de" sz="600" dirty="0">
                <a:solidFill>
                  <a:srgbClr val="404040"/>
                </a:solidFill>
                <a:ea typeface="Arial"/>
                <a:cs typeface="Arial"/>
              </a:rPr>
              <a:t> Ziegler AG </a:t>
            </a:r>
            <a:r>
              <a:rPr lang="de" sz="600" i="1" dirty="0">
                <a:solidFill>
                  <a:srgbClr val="404040"/>
                </a:solidFill>
                <a:ea typeface="Arial"/>
                <a:cs typeface="Arial"/>
              </a:rPr>
              <a:t>et al. JAMA </a:t>
            </a:r>
            <a:r>
              <a:rPr lang="de" sz="600" dirty="0">
                <a:solidFill>
                  <a:srgbClr val="404040"/>
                </a:solidFill>
                <a:ea typeface="Arial"/>
                <a:cs typeface="Arial"/>
              </a:rPr>
              <a:t>2020; 323: 339</a:t>
            </a:r>
            <a:r>
              <a:rPr lang="da-DK" sz="600" dirty="0">
                <a:solidFill>
                  <a:srgbClr val="404040"/>
                </a:solidFill>
                <a:ea typeface="Arial"/>
                <a:cs typeface="Arial"/>
              </a:rPr>
              <a:t>–</a:t>
            </a:r>
            <a:r>
              <a:rPr lang="de" sz="600" dirty="0">
                <a:solidFill>
                  <a:srgbClr val="404040"/>
                </a:solidFill>
                <a:ea typeface="Arial"/>
                <a:cs typeface="Arial"/>
              </a:rPr>
              <a:t>51. </a:t>
            </a:r>
            <a:r>
              <a:rPr lang="de" sz="600" b="1" dirty="0">
                <a:solidFill>
                  <a:srgbClr val="404040"/>
                </a:solidFill>
                <a:ea typeface="Arial"/>
                <a:cs typeface="Arial"/>
              </a:rPr>
              <a:t>12.</a:t>
            </a:r>
            <a:r>
              <a:rPr lang="de" sz="600" dirty="0">
                <a:solidFill>
                  <a:srgbClr val="404040"/>
                </a:solidFill>
                <a:ea typeface="Arial"/>
                <a:cs typeface="Arial"/>
              </a:rPr>
              <a:t> Phillip M </a:t>
            </a:r>
            <a:r>
              <a:rPr lang="de" sz="600" i="1" dirty="0">
                <a:solidFill>
                  <a:srgbClr val="404040"/>
                </a:solidFill>
                <a:ea typeface="Arial"/>
                <a:cs typeface="Arial"/>
              </a:rPr>
              <a:t>et al. </a:t>
            </a:r>
            <a:r>
              <a:rPr lang="de-DE" sz="600" i="1" dirty="0">
                <a:solidFill>
                  <a:srgbClr val="404040"/>
                </a:solidFill>
              </a:rPr>
              <a:t>Diabetes Care </a:t>
            </a:r>
            <a:r>
              <a:rPr lang="de-DE" sz="600" dirty="0">
                <a:solidFill>
                  <a:srgbClr val="404040"/>
                </a:solidFill>
              </a:rPr>
              <a:t>2024; 47: 1276–98</a:t>
            </a:r>
            <a:r>
              <a:rPr lang="de" sz="600" dirty="0">
                <a:solidFill>
                  <a:srgbClr val="404040"/>
                </a:solidFill>
                <a:ea typeface="Arial"/>
                <a:cs typeface="Arial"/>
              </a:rPr>
              <a:t>. </a:t>
            </a:r>
            <a:r>
              <a:rPr lang="da-DK" sz="600" b="1" dirty="0">
                <a:solidFill>
                  <a:srgbClr val="404040"/>
                </a:solidFill>
                <a:ea typeface="Arial"/>
                <a:cs typeface="Arial"/>
              </a:rPr>
              <a:t>13.</a:t>
            </a:r>
            <a:r>
              <a:rPr lang="da-DK" sz="600" dirty="0">
                <a:solidFill>
                  <a:srgbClr val="404040"/>
                </a:solidFill>
                <a:ea typeface="Arial"/>
                <a:cs typeface="Arial"/>
              </a:rPr>
              <a:t> Fr1da dashboard. Abrufbar unter: </a:t>
            </a:r>
            <a:r>
              <a:rPr lang="da-DK" sz="600" dirty="0">
                <a:solidFill>
                  <a:srgbClr val="404040"/>
                </a:solidFill>
                <a:ea typeface="Arial"/>
                <a:cs typeface="Arial"/>
                <a:hlinkClick r:id="rId3">
                  <a:extLst>
                    <a:ext uri="{A12FA001-AC4F-418D-AE19-62706E023703}">
                      <ahyp:hlinkClr xmlns:ahyp="http://schemas.microsoft.com/office/drawing/2018/hyperlinkcolor" val="tx"/>
                    </a:ext>
                  </a:extLst>
                </a:hlinkClick>
              </a:rPr>
              <a:t>https://dashboard.typ1diabetes-frueherkennung.de/app/fr1da-progression-dashboard?sp_hide_navbar=true</a:t>
            </a:r>
            <a:r>
              <a:rPr lang="da-DK" sz="600" dirty="0">
                <a:solidFill>
                  <a:srgbClr val="404040"/>
                </a:solidFill>
                <a:ea typeface="Arial"/>
                <a:cs typeface="Arial"/>
              </a:rPr>
              <a:t>. Z</a:t>
            </a:r>
            <a:r>
              <a:rPr lang="de-DE" sz="600" dirty="0" err="1">
                <a:solidFill>
                  <a:srgbClr val="404040"/>
                </a:solidFill>
              </a:rPr>
              <a:t>uletzt</a:t>
            </a:r>
            <a:r>
              <a:rPr lang="de-DE" sz="600" dirty="0">
                <a:solidFill>
                  <a:srgbClr val="404040"/>
                </a:solidFill>
              </a:rPr>
              <a:t> abgerufen am 12.01.2026. </a:t>
            </a:r>
            <a:r>
              <a:rPr lang="de-DE" sz="600" b="1" dirty="0">
                <a:solidFill>
                  <a:srgbClr val="404040"/>
                </a:solidFill>
                <a:ea typeface="Verdana"/>
                <a:cs typeface="Verdana"/>
              </a:rPr>
              <a:t>14. </a:t>
            </a:r>
            <a:r>
              <a:rPr lang="de-DE" sz="600" dirty="0">
                <a:solidFill>
                  <a:srgbClr val="404040"/>
                </a:solidFill>
                <a:ea typeface="Verdana"/>
                <a:cs typeface="Verdana"/>
              </a:rPr>
              <a:t>EDENT1FI. European </a:t>
            </a:r>
            <a:r>
              <a:rPr lang="de-DE" sz="600" dirty="0" err="1">
                <a:solidFill>
                  <a:srgbClr val="404040"/>
                </a:solidFill>
                <a:ea typeface="Verdana"/>
                <a:cs typeface="Verdana"/>
              </a:rPr>
              <a:t>action</a:t>
            </a:r>
            <a:r>
              <a:rPr lang="de-DE" sz="600" dirty="0">
                <a:solidFill>
                  <a:srgbClr val="404040"/>
                </a:solidFill>
                <a:ea typeface="Verdana"/>
                <a:cs typeface="Verdana"/>
              </a:rPr>
              <a:t> </a:t>
            </a:r>
            <a:r>
              <a:rPr lang="de-DE" sz="600" dirty="0" err="1">
                <a:solidFill>
                  <a:srgbClr val="404040"/>
                </a:solidFill>
                <a:ea typeface="Verdana"/>
                <a:cs typeface="Verdana"/>
              </a:rPr>
              <a:t>for</a:t>
            </a:r>
            <a:r>
              <a:rPr lang="de-DE" sz="600" dirty="0">
                <a:solidFill>
                  <a:srgbClr val="404040"/>
                </a:solidFill>
                <a:ea typeface="Verdana"/>
                <a:cs typeface="Verdana"/>
              </a:rPr>
              <a:t> </a:t>
            </a:r>
            <a:r>
              <a:rPr lang="de-DE" sz="600" dirty="0" err="1">
                <a:solidFill>
                  <a:srgbClr val="404040"/>
                </a:solidFill>
                <a:ea typeface="Verdana"/>
                <a:cs typeface="Verdana"/>
              </a:rPr>
              <a:t>the</a:t>
            </a:r>
            <a:r>
              <a:rPr lang="de-DE" sz="600" dirty="0">
                <a:solidFill>
                  <a:srgbClr val="404040"/>
                </a:solidFill>
                <a:ea typeface="Verdana"/>
                <a:cs typeface="Verdana"/>
              </a:rPr>
              <a:t> </a:t>
            </a:r>
            <a:r>
              <a:rPr lang="de-DE" sz="600" dirty="0" err="1">
                <a:solidFill>
                  <a:srgbClr val="404040"/>
                </a:solidFill>
                <a:ea typeface="Verdana"/>
                <a:cs typeface="Verdana"/>
              </a:rPr>
              <a:t>diagnosis</a:t>
            </a:r>
            <a:r>
              <a:rPr lang="de-DE" sz="600" dirty="0">
                <a:solidFill>
                  <a:srgbClr val="404040"/>
                </a:solidFill>
                <a:ea typeface="Verdana"/>
                <a:cs typeface="Verdana"/>
              </a:rPr>
              <a:t> </a:t>
            </a:r>
            <a:r>
              <a:rPr lang="de-DE" sz="600" dirty="0" err="1">
                <a:solidFill>
                  <a:srgbClr val="404040"/>
                </a:solidFill>
                <a:ea typeface="Verdana"/>
                <a:cs typeface="Verdana"/>
              </a:rPr>
              <a:t>of</a:t>
            </a:r>
            <a:r>
              <a:rPr lang="de-DE" sz="600" dirty="0">
                <a:solidFill>
                  <a:srgbClr val="404040"/>
                </a:solidFill>
                <a:ea typeface="Verdana"/>
                <a:cs typeface="Verdana"/>
              </a:rPr>
              <a:t> </a:t>
            </a:r>
            <a:r>
              <a:rPr lang="de-DE" sz="600" dirty="0" err="1">
                <a:solidFill>
                  <a:srgbClr val="404040"/>
                </a:solidFill>
                <a:ea typeface="Verdana"/>
                <a:cs typeface="Verdana"/>
              </a:rPr>
              <a:t>early</a:t>
            </a:r>
            <a:r>
              <a:rPr lang="de-DE" sz="600" dirty="0">
                <a:solidFill>
                  <a:srgbClr val="404040"/>
                </a:solidFill>
                <a:ea typeface="Verdana"/>
                <a:cs typeface="Verdana"/>
              </a:rPr>
              <a:t> non-</a:t>
            </a:r>
            <a:r>
              <a:rPr lang="de-DE" sz="600" dirty="0" err="1">
                <a:solidFill>
                  <a:srgbClr val="404040"/>
                </a:solidFill>
                <a:ea typeface="Verdana"/>
                <a:cs typeface="Verdana"/>
              </a:rPr>
              <a:t>symptomatic</a:t>
            </a:r>
            <a:r>
              <a:rPr lang="de-DE" sz="600" dirty="0">
                <a:solidFill>
                  <a:srgbClr val="404040"/>
                </a:solidFill>
                <a:ea typeface="Verdana"/>
                <a:cs typeface="Verdana"/>
              </a:rPr>
              <a:t> type 1 </a:t>
            </a:r>
            <a:r>
              <a:rPr lang="de-DE" sz="600" dirty="0" err="1">
                <a:solidFill>
                  <a:srgbClr val="404040"/>
                </a:solidFill>
                <a:ea typeface="Verdana"/>
                <a:cs typeface="Verdana"/>
              </a:rPr>
              <a:t>diabetes</a:t>
            </a:r>
            <a:r>
              <a:rPr lang="de-DE" sz="600" dirty="0">
                <a:solidFill>
                  <a:srgbClr val="404040"/>
                </a:solidFill>
                <a:ea typeface="Verdana"/>
                <a:cs typeface="Verdana"/>
              </a:rPr>
              <a:t> </a:t>
            </a:r>
            <a:r>
              <a:rPr lang="de-DE" sz="600" dirty="0" err="1">
                <a:solidFill>
                  <a:srgbClr val="404040"/>
                </a:solidFill>
                <a:ea typeface="Verdana"/>
                <a:cs typeface="Verdana"/>
              </a:rPr>
              <a:t>for</a:t>
            </a:r>
            <a:r>
              <a:rPr lang="de-DE" sz="600" dirty="0">
                <a:solidFill>
                  <a:srgbClr val="404040"/>
                </a:solidFill>
                <a:ea typeface="Verdana"/>
                <a:cs typeface="Verdana"/>
              </a:rPr>
              <a:t> </a:t>
            </a:r>
            <a:r>
              <a:rPr lang="de-DE" sz="600" dirty="0" err="1">
                <a:solidFill>
                  <a:srgbClr val="404040"/>
                </a:solidFill>
                <a:ea typeface="Verdana"/>
                <a:cs typeface="Verdana"/>
              </a:rPr>
              <a:t>intervention</a:t>
            </a:r>
            <a:r>
              <a:rPr lang="de-DE" sz="600" dirty="0">
                <a:solidFill>
                  <a:srgbClr val="404040"/>
                </a:solidFill>
                <a:ea typeface="Verdana"/>
                <a:cs typeface="Verdana"/>
              </a:rPr>
              <a:t>. Abrufbar unter: </a:t>
            </a:r>
            <a:r>
              <a:rPr lang="de-DE" sz="600" dirty="0">
                <a:solidFill>
                  <a:srgbClr val="404040"/>
                </a:solidFill>
                <a:ea typeface="Verdana"/>
                <a:cs typeface="Verdana"/>
                <a:hlinkClick r:id="rId4">
                  <a:extLst>
                    <a:ext uri="{A12FA001-AC4F-418D-AE19-62706E023703}">
                      <ahyp:hlinkClr xmlns:ahyp="http://schemas.microsoft.com/office/drawing/2018/hyperlinkcolor" val="tx"/>
                    </a:ext>
                  </a:extLst>
                </a:hlinkClick>
              </a:rPr>
              <a:t>https://www.ihi.europa.eu/projects-results/project-factsheets/edent1fi</a:t>
            </a:r>
            <a:r>
              <a:rPr lang="de-DE" sz="600" dirty="0">
                <a:solidFill>
                  <a:srgbClr val="404040"/>
                </a:solidFill>
                <a:ea typeface="Verdana"/>
                <a:cs typeface="Verdana"/>
              </a:rPr>
              <a:t>.</a:t>
            </a:r>
            <a:r>
              <a:rPr lang="de-DE" sz="600" dirty="0">
                <a:solidFill>
                  <a:srgbClr val="404040"/>
                </a:solidFill>
              </a:rPr>
              <a:t> Zuletzt abgerufen am 12.01.2026. </a:t>
            </a:r>
            <a:r>
              <a:rPr lang="en-US" sz="600" b="1" dirty="0">
                <a:solidFill>
                  <a:srgbClr val="404040"/>
                </a:solidFill>
                <a:ea typeface="Arial"/>
                <a:cs typeface="Arial"/>
              </a:rPr>
              <a:t>15.</a:t>
            </a:r>
            <a:r>
              <a:rPr lang="en-US" sz="600" dirty="0">
                <a:solidFill>
                  <a:srgbClr val="404040"/>
                </a:solidFill>
                <a:ea typeface="Arial"/>
                <a:cs typeface="Arial"/>
              </a:rPr>
              <a:t> INNODIA. </a:t>
            </a:r>
            <a:r>
              <a:rPr lang="en-US" sz="600" dirty="0">
                <a:solidFill>
                  <a:srgbClr val="404040"/>
                </a:solidFill>
                <a:ea typeface="Arial"/>
                <a:cs typeface="Arial"/>
                <a:hlinkClick r:id="rId5">
                  <a:extLst>
                    <a:ext uri="{A12FA001-AC4F-418D-AE19-62706E023703}">
                      <ahyp:hlinkClr xmlns:ahyp="http://schemas.microsoft.com/office/drawing/2018/hyperlinkcolor" val="tx"/>
                    </a:ext>
                  </a:extLst>
                </a:hlinkClick>
              </a:rPr>
              <a:t>https://bepartofresearch.nihr.ac.uk/trial-details/trial-detail?trialId=19033&amp;location=&amp;distance=</a:t>
            </a:r>
            <a:r>
              <a:rPr lang="en-US" sz="600" dirty="0">
                <a:solidFill>
                  <a:srgbClr val="404040"/>
                </a:solidFill>
                <a:ea typeface="Arial"/>
                <a:cs typeface="Arial"/>
              </a:rPr>
              <a:t>. Zuletzt </a:t>
            </a:r>
            <a:r>
              <a:rPr lang="en-US" sz="600" dirty="0" err="1">
                <a:solidFill>
                  <a:srgbClr val="404040"/>
                </a:solidFill>
                <a:ea typeface="Arial"/>
                <a:cs typeface="Arial"/>
              </a:rPr>
              <a:t>abgerufen</a:t>
            </a:r>
            <a:r>
              <a:rPr lang="en-US" sz="600" dirty="0">
                <a:solidFill>
                  <a:srgbClr val="404040"/>
                </a:solidFill>
                <a:ea typeface="Arial"/>
                <a:cs typeface="Arial"/>
              </a:rPr>
              <a:t> am 12.01.2026. </a:t>
            </a:r>
            <a:r>
              <a:rPr lang="en-US" sz="600" b="1" dirty="0">
                <a:solidFill>
                  <a:srgbClr val="404040"/>
                </a:solidFill>
                <a:ea typeface="Arial"/>
                <a:cs typeface="Arial"/>
              </a:rPr>
              <a:t>16.</a:t>
            </a:r>
            <a:r>
              <a:rPr lang="en-US" sz="600" dirty="0">
                <a:solidFill>
                  <a:srgbClr val="404040"/>
                </a:solidFill>
                <a:ea typeface="Arial"/>
                <a:cs typeface="Arial"/>
              </a:rPr>
              <a:t> ELSA. </a:t>
            </a:r>
            <a:r>
              <a:rPr lang="en-US" sz="600" dirty="0">
                <a:solidFill>
                  <a:srgbClr val="404040"/>
                </a:solidFill>
                <a:ea typeface="Arial"/>
                <a:cs typeface="Arial"/>
                <a:hlinkClick r:id="rId6">
                  <a:extLst>
                    <a:ext uri="{A12FA001-AC4F-418D-AE19-62706E023703}">
                      <ahyp:hlinkClr xmlns:ahyp="http://schemas.microsoft.com/office/drawing/2018/hyperlinkcolor" val="tx"/>
                    </a:ext>
                  </a:extLst>
                </a:hlinkClick>
              </a:rPr>
              <a:t>https://www.elsadiabetes.nhs.uk/about/</a:t>
            </a:r>
            <a:r>
              <a:rPr lang="en-US" sz="600" dirty="0">
                <a:solidFill>
                  <a:srgbClr val="404040"/>
                </a:solidFill>
                <a:ea typeface="Arial"/>
                <a:cs typeface="Arial"/>
              </a:rPr>
              <a:t>. Zuletzt </a:t>
            </a:r>
            <a:r>
              <a:rPr lang="en-US" sz="600" dirty="0" err="1">
                <a:solidFill>
                  <a:srgbClr val="404040"/>
                </a:solidFill>
                <a:ea typeface="Arial"/>
                <a:cs typeface="Arial"/>
              </a:rPr>
              <a:t>abgerufen</a:t>
            </a:r>
            <a:r>
              <a:rPr lang="en-US" sz="600" dirty="0">
                <a:solidFill>
                  <a:srgbClr val="404040"/>
                </a:solidFill>
                <a:ea typeface="Arial"/>
                <a:cs typeface="Arial"/>
              </a:rPr>
              <a:t> am 12.01.2026. </a:t>
            </a:r>
            <a:r>
              <a:rPr lang="en-US" sz="600" b="1" dirty="0">
                <a:solidFill>
                  <a:srgbClr val="404040"/>
                </a:solidFill>
                <a:ea typeface="Arial"/>
                <a:cs typeface="Arial"/>
              </a:rPr>
              <a:t>17.</a:t>
            </a:r>
            <a:r>
              <a:rPr lang="en-US" sz="600" dirty="0">
                <a:solidFill>
                  <a:srgbClr val="404040"/>
                </a:solidFill>
                <a:ea typeface="Arial"/>
                <a:cs typeface="Arial"/>
              </a:rPr>
              <a:t> T1DRA. </a:t>
            </a:r>
            <a:r>
              <a:rPr lang="en-US" sz="600" dirty="0">
                <a:solidFill>
                  <a:srgbClr val="404040"/>
                </a:solidFill>
                <a:ea typeface="Arial"/>
                <a:cs typeface="Arial"/>
                <a:hlinkClick r:id="rId7">
                  <a:extLst>
                    <a:ext uri="{A12FA001-AC4F-418D-AE19-62706E023703}">
                      <ahyp:hlinkClr xmlns:ahyp="http://schemas.microsoft.com/office/drawing/2018/hyperlinkcolor" val="tx"/>
                    </a:ext>
                  </a:extLst>
                </a:hlinkClick>
              </a:rPr>
              <a:t>https://t1dra.bristol.ac.uk/</a:t>
            </a:r>
            <a:r>
              <a:rPr lang="en-US" sz="600" dirty="0">
                <a:solidFill>
                  <a:srgbClr val="404040"/>
                </a:solidFill>
                <a:ea typeface="Arial"/>
                <a:cs typeface="Arial"/>
              </a:rPr>
              <a:t>. Zuletzt </a:t>
            </a:r>
            <a:r>
              <a:rPr lang="en-US" sz="600" dirty="0" err="1">
                <a:solidFill>
                  <a:srgbClr val="404040"/>
                </a:solidFill>
                <a:ea typeface="Arial"/>
                <a:cs typeface="Arial"/>
              </a:rPr>
              <a:t>abgerufen</a:t>
            </a:r>
            <a:r>
              <a:rPr lang="en-US" sz="600" dirty="0">
                <a:solidFill>
                  <a:srgbClr val="404040"/>
                </a:solidFill>
                <a:ea typeface="Arial"/>
                <a:cs typeface="Arial"/>
              </a:rPr>
              <a:t> am 12.01.2026.</a:t>
            </a:r>
            <a:endParaRPr kumimoji="0" lang="en-US" sz="600" b="0" i="0" u="none" strike="noStrike" kern="1200" cap="none" spc="0" normalizeH="0" baseline="0" noProof="0" dirty="0">
              <a:ln>
                <a:noFill/>
              </a:ln>
              <a:solidFill>
                <a:srgbClr val="404040"/>
              </a:solidFill>
              <a:effectLst/>
              <a:uLnTx/>
              <a:uFillTx/>
              <a:ea typeface="+mn-ea"/>
              <a:cs typeface="+mn-cs"/>
            </a:endParaRPr>
          </a:p>
        </p:txBody>
      </p:sp>
      <p:sp>
        <p:nvSpPr>
          <p:cNvPr id="8" name="TextBox 28">
            <a:extLst>
              <a:ext uri="{FF2B5EF4-FFF2-40B4-BE49-F238E27FC236}">
                <a16:creationId xmlns:a16="http://schemas.microsoft.com/office/drawing/2014/main" id="{3C1FC018-55C3-780F-AE97-D34AF248DC16}"/>
              </a:ext>
            </a:extLst>
          </p:cNvPr>
          <p:cNvSpPr txBox="1"/>
          <p:nvPr/>
        </p:nvSpPr>
        <p:spPr>
          <a:xfrm>
            <a:off x="330547" y="4002925"/>
            <a:ext cx="8423254" cy="369332"/>
          </a:xfrm>
          <a:prstGeom prst="rect">
            <a:avLst/>
          </a:prstGeom>
          <a:noFill/>
          <a:ln w="9525" cap="flat" cmpd="sng" algn="ctr">
            <a:noFill/>
            <a:prstDash val="solid"/>
            <a:round/>
            <a:headEnd type="none" w="med" len="med"/>
            <a:tailEnd type="none" w="med" len="med"/>
          </a:ln>
        </p:spPr>
        <p:txBody>
          <a:bodyPr wrap="square" anchor="b">
            <a:spAutoFit/>
          </a:bodyPr>
          <a:lstStyle/>
          <a:p>
            <a:pPr marL="0" marR="0" lvl="0" indent="0" algn="l" defTabSz="514337" rtl="0" eaLnBrk="1" fontAlgn="auto" latinLnBrk="0" hangingPunct="1">
              <a:lnSpc>
                <a:spcPct val="100000"/>
              </a:lnSpc>
              <a:spcBef>
                <a:spcPts val="0"/>
              </a:spcBef>
              <a:spcAft>
                <a:spcPts val="338"/>
              </a:spcAft>
              <a:buClrTx/>
              <a:buSzTx/>
              <a:buFontTx/>
              <a:buNone/>
              <a:tabLst/>
              <a:defRPr/>
            </a:pP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CGM: Continuous glucose monitoring,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kontinuierliche</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Glukoseüberwachung</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C-</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Peptid</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Connecting peptide,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Verbindungspeptid</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DKA: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Diabetische</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Ketoazidose</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GADA: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Glutamat</a:t>
            </a:r>
            <a:r>
              <a:rPr lang="en-US" altLang="de-DE" sz="600" dirty="0">
                <a:solidFill>
                  <a:srgbClr val="404040"/>
                </a:solidFill>
                <a:latin typeface="Verdana" panose="020B0604030504040204" pitchFamily="34" charset="0"/>
                <a:ea typeface="Verdana" panose="020B0604030504040204" pitchFamily="34" charset="0"/>
              </a:rPr>
              <a:t>decarboxylase-</a:t>
            </a:r>
            <a:r>
              <a:rPr lang="en-US" altLang="de-DE" sz="600" dirty="0" err="1">
                <a:solidFill>
                  <a:srgbClr val="404040"/>
                </a:solidFill>
                <a:latin typeface="Verdana" panose="020B0604030504040204" pitchFamily="34" charset="0"/>
                <a:ea typeface="Verdana" panose="020B0604030504040204" pitchFamily="34" charset="0"/>
              </a:rPr>
              <a:t>Autoantikörper</a:t>
            </a:r>
            <a:r>
              <a:rPr lang="en-US" altLang="de-DE" sz="600" dirty="0">
                <a:solidFill>
                  <a:srgbClr val="404040"/>
                </a:solidFill>
                <a:latin typeface="Verdana" panose="020B0604030504040204" pitchFamily="34" charset="0"/>
                <a:ea typeface="Verdana" panose="020B0604030504040204" pitchFamily="34" charset="0"/>
              </a:rPr>
              <a:t>; HbA</a:t>
            </a:r>
            <a:r>
              <a:rPr lang="en-US" altLang="de-DE" sz="600" baseline="-25000" dirty="0">
                <a:solidFill>
                  <a:srgbClr val="404040"/>
                </a:solidFill>
                <a:latin typeface="Verdana" panose="020B0604030504040204" pitchFamily="34" charset="0"/>
                <a:ea typeface="Verdana" panose="020B0604030504040204" pitchFamily="34" charset="0"/>
              </a:rPr>
              <a:t>1c</a:t>
            </a:r>
            <a:r>
              <a:rPr lang="en-US" altLang="de-DE" sz="600" dirty="0">
                <a:solidFill>
                  <a:srgbClr val="404040"/>
                </a:solidFill>
                <a:latin typeface="Verdana" panose="020B0604030504040204" pitchFamily="34" charset="0"/>
                <a:ea typeface="Verdana" panose="020B0604030504040204" pitchFamily="34" charset="0"/>
              </a:rPr>
              <a:t>: </a:t>
            </a:r>
            <a:r>
              <a:rPr lang="en-US" altLang="de-DE" sz="600" dirty="0" err="1">
                <a:solidFill>
                  <a:srgbClr val="404040"/>
                </a:solidFill>
                <a:latin typeface="Verdana" panose="020B0604030504040204" pitchFamily="34" charset="0"/>
                <a:ea typeface="Verdana" panose="020B0604030504040204" pitchFamily="34" charset="0"/>
              </a:rPr>
              <a:t>glykiertes</a:t>
            </a:r>
            <a:r>
              <a:rPr lang="en-US" altLang="de-DE" sz="600" dirty="0">
                <a:solidFill>
                  <a:srgbClr val="404040"/>
                </a:solidFill>
                <a:latin typeface="Verdana" panose="020B0604030504040204" pitchFamily="34" charset="0"/>
                <a:ea typeface="Verdana" panose="020B0604030504040204" pitchFamily="34" charset="0"/>
              </a:rPr>
              <a:t> </a:t>
            </a:r>
            <a:r>
              <a:rPr lang="en-US" altLang="de-DE" sz="600" dirty="0" err="1">
                <a:solidFill>
                  <a:srgbClr val="404040"/>
                </a:solidFill>
                <a:latin typeface="Verdana" panose="020B0604030504040204" pitchFamily="34" charset="0"/>
                <a:ea typeface="Verdana" panose="020B0604030504040204" pitchFamily="34" charset="0"/>
              </a:rPr>
              <a:t>Hämoglobin</a:t>
            </a:r>
            <a:r>
              <a:rPr lang="en-US" altLang="de-DE" sz="600" dirty="0">
                <a:solidFill>
                  <a:srgbClr val="404040"/>
                </a:solidFill>
                <a:latin typeface="Verdana" panose="020B0604030504040204" pitchFamily="34" charset="0"/>
                <a:ea typeface="Verdana" panose="020B0604030504040204" pitchFamily="34" charset="0"/>
              </a:rPr>
              <a:t> A</a:t>
            </a:r>
            <a:r>
              <a:rPr lang="en-US" altLang="de-DE" sz="600" baseline="-25000" dirty="0">
                <a:solidFill>
                  <a:srgbClr val="404040"/>
                </a:solidFill>
                <a:latin typeface="Verdana" panose="020B0604030504040204" pitchFamily="34" charset="0"/>
                <a:ea typeface="Verdana" panose="020B0604030504040204" pitchFamily="34" charset="0"/>
              </a:rPr>
              <a:t>1c</a:t>
            </a:r>
            <a:r>
              <a:rPr lang="en-US" altLang="de-DE" sz="600" dirty="0">
                <a:solidFill>
                  <a:srgbClr val="404040"/>
                </a:solidFill>
                <a:latin typeface="Verdana" panose="020B0604030504040204" pitchFamily="34" charset="0"/>
                <a:ea typeface="Verdana" panose="020B0604030504040204" pitchFamily="34" charset="0"/>
              </a:rPr>
              <a:t>; IAA: </a:t>
            </a:r>
            <a:r>
              <a:rPr lang="en-US" altLang="de-DE" sz="600" dirty="0" err="1">
                <a:solidFill>
                  <a:srgbClr val="404040"/>
                </a:solidFill>
                <a:latin typeface="Verdana" panose="020B0604030504040204" pitchFamily="34" charset="0"/>
                <a:ea typeface="Verdana" panose="020B0604030504040204" pitchFamily="34" charset="0"/>
              </a:rPr>
              <a:t>Insulinautoantikörper</a:t>
            </a:r>
            <a:r>
              <a:rPr lang="en-US" altLang="de-DE" sz="600" dirty="0">
                <a:solidFill>
                  <a:srgbClr val="404040"/>
                </a:solidFill>
                <a:latin typeface="Verdana" panose="020B0604030504040204" pitchFamily="34" charset="0"/>
                <a:ea typeface="Verdana" panose="020B0604030504040204" pitchFamily="34" charset="0"/>
              </a:rPr>
              <a:t>; IA-2A: Insulinoma-</a:t>
            </a:r>
            <a:r>
              <a:rPr lang="en-US" altLang="de-DE" sz="600" dirty="0" err="1">
                <a:solidFill>
                  <a:srgbClr val="404040"/>
                </a:solidFill>
                <a:latin typeface="Verdana" panose="020B0604030504040204" pitchFamily="34" charset="0"/>
                <a:ea typeface="Verdana" panose="020B0604030504040204" pitchFamily="34" charset="0"/>
              </a:rPr>
              <a:t>assoziiertes</a:t>
            </a:r>
            <a:r>
              <a:rPr lang="en-US" altLang="de-DE" sz="600" dirty="0">
                <a:solidFill>
                  <a:srgbClr val="404040"/>
                </a:solidFill>
                <a:latin typeface="Verdana" panose="020B0604030504040204" pitchFamily="34" charset="0"/>
                <a:ea typeface="Verdana" panose="020B0604030504040204" pitchFamily="34" charset="0"/>
              </a:rPr>
              <a:t> Protein 2-Autoantikörper; NBZ: </a:t>
            </a:r>
            <a:r>
              <a:rPr lang="en-US" altLang="de-DE" sz="600" dirty="0" err="1">
                <a:solidFill>
                  <a:srgbClr val="404040"/>
                </a:solidFill>
                <a:latin typeface="Verdana" panose="020B0604030504040204" pitchFamily="34" charset="0"/>
                <a:ea typeface="Verdana" panose="020B0604030504040204" pitchFamily="34" charset="0"/>
              </a:rPr>
              <a:t>Nüchternblutzucker</a:t>
            </a:r>
            <a:r>
              <a:rPr lang="en-US" altLang="de-DE" sz="600" dirty="0">
                <a:solidFill>
                  <a:srgbClr val="404040"/>
                </a:solidFill>
                <a:latin typeface="Verdana" panose="020B0604030504040204" pitchFamily="34" charset="0"/>
                <a:ea typeface="Verdana" panose="020B0604030504040204" pitchFamily="34" charset="0"/>
              </a:rPr>
              <a:t>; </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OGTT: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Oraler</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Glukosetoleranztest</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SMBG: Self-measured blood glucose,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selbst-gemessener</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a:t>
            </a:r>
            <a:r>
              <a:rPr kumimoji="0" lang="en-US" altLang="de-DE" sz="6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rPr>
              <a:t>Blutzucker</a:t>
            </a:r>
            <a:r>
              <a:rPr kumimoji="0" lang="en-US" altLang="de-DE"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T1D: Typ-1-Diabetes.</a:t>
            </a:r>
            <a:endParaRPr kumimoji="0" lang="en-US" altLang="de-DE" sz="600" b="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endParaRPr>
          </a:p>
        </p:txBody>
      </p:sp>
      <p:sp>
        <p:nvSpPr>
          <p:cNvPr id="12" name="Textplatzhalter 3">
            <a:extLst>
              <a:ext uri="{FF2B5EF4-FFF2-40B4-BE49-F238E27FC236}">
                <a16:creationId xmlns:a16="http://schemas.microsoft.com/office/drawing/2014/main" id="{97F1847A-9600-E19D-46C5-88E100DFBE57}"/>
              </a:ext>
            </a:extLst>
          </p:cNvPr>
          <p:cNvSpPr txBox="1">
            <a:spLocks/>
          </p:cNvSpPr>
          <p:nvPr/>
        </p:nvSpPr>
        <p:spPr>
          <a:xfrm>
            <a:off x="448964" y="542404"/>
            <a:ext cx="8300182" cy="3460521"/>
          </a:xfrm>
          <a:prstGeom prst="rect">
            <a:avLst/>
          </a:prstGeom>
          <a:noFill/>
          <a:ln>
            <a:noFill/>
          </a:ln>
          <a:scene3d>
            <a:camera prst="orthographicFront"/>
            <a:lightRig rig="threePt" dir="t"/>
          </a:scene3d>
          <a:sp3d>
            <a:bevelT/>
          </a:sp3d>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7800" marR="0" lvl="0" indent="-177800" algn="l" defTabSz="685783" rtl="0" eaLnBrk="1" fontAlgn="auto" latinLnBrk="0" hangingPunct="1">
              <a:lnSpc>
                <a:spcPct val="120000"/>
              </a:lnSpc>
              <a:spcBef>
                <a:spcPts val="0"/>
              </a:spcBef>
              <a:spcAft>
                <a:spcPts val="0"/>
              </a:spcAft>
              <a:buClr>
                <a:srgbClr val="7A00E6"/>
              </a:buClr>
              <a:buSzPct val="120000"/>
              <a:buFont typeface="Arial" panose="020B0604020202020204" pitchFamily="34" charset="0"/>
              <a:buChar char="•"/>
              <a:tabLst/>
              <a:defRPr/>
            </a:pPr>
            <a:r>
              <a:rPr kumimoji="0" lang="de-DE" sz="1100" i="0" u="none" strike="noStrike" kern="1200" cap="none" spc="0" normalizeH="0" baseline="0" noProof="0" dirty="0">
                <a:ln>
                  <a:noFill/>
                </a:ln>
                <a:solidFill>
                  <a:srgbClr val="404040"/>
                </a:solidFill>
                <a:effectLst/>
                <a:uLnTx/>
                <a:uFillTx/>
                <a:latin typeface="Verdana"/>
                <a:ea typeface="+mn-ea"/>
                <a:cs typeface="+mn-cs"/>
              </a:rPr>
              <a:t>Definition &amp; Stadien</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Früherkennung = Nachweis von Inselautoantikörpern (</a:t>
            </a:r>
            <a:r>
              <a:rPr kumimoji="0" lang="de-DE" sz="900" b="0" i="0" u="none" strike="noStrike" kern="1200" cap="none" spc="0" normalizeH="0" baseline="0" noProof="0" dirty="0" err="1">
                <a:ln>
                  <a:noFill/>
                </a:ln>
                <a:solidFill>
                  <a:srgbClr val="404040"/>
                </a:solidFill>
                <a:effectLst/>
                <a:uLnTx/>
                <a:uFillTx/>
                <a:latin typeface="Verdana"/>
                <a:ea typeface="+mn-ea"/>
                <a:cs typeface="+mn-cs"/>
              </a:rPr>
              <a:t>IAk</a:t>
            </a:r>
            <a:r>
              <a:rPr kumimoji="0" lang="de-DE" sz="900" b="0" i="0" u="none" strike="noStrike" kern="1200" cap="none" spc="0" normalizeH="0" baseline="0" noProof="0" dirty="0">
                <a:ln>
                  <a:noFill/>
                </a:ln>
                <a:solidFill>
                  <a:srgbClr val="404040"/>
                </a:solidFill>
                <a:effectLst/>
                <a:uLnTx/>
                <a:uFillTx/>
                <a:latin typeface="Verdana"/>
                <a:ea typeface="+mn-ea"/>
                <a:cs typeface="+mn-cs"/>
              </a:rPr>
              <a:t>) zur Diagnosestellung</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T1D-Stadien: Stadium 1 (≥ 2 </a:t>
            </a:r>
            <a:r>
              <a:rPr kumimoji="0" lang="de-DE" sz="900" b="0" i="0" u="none" strike="noStrike" kern="1200" cap="none" spc="0" normalizeH="0" baseline="0" noProof="0" dirty="0" err="1">
                <a:ln>
                  <a:noFill/>
                </a:ln>
                <a:solidFill>
                  <a:srgbClr val="404040"/>
                </a:solidFill>
                <a:effectLst/>
                <a:uLnTx/>
                <a:uFillTx/>
                <a:latin typeface="Verdana"/>
                <a:ea typeface="+mn-ea"/>
                <a:cs typeface="+mn-cs"/>
              </a:rPr>
              <a:t>IAk</a:t>
            </a:r>
            <a:r>
              <a:rPr kumimoji="0" lang="de-DE" sz="900" b="0" i="0" u="none" strike="noStrike" kern="1200" cap="none" spc="0" normalizeH="0" baseline="0" noProof="0" dirty="0">
                <a:ln>
                  <a:noFill/>
                </a:ln>
                <a:solidFill>
                  <a:srgbClr val="404040"/>
                </a:solidFill>
                <a:effectLst/>
                <a:uLnTx/>
                <a:uFillTx/>
                <a:latin typeface="Verdana"/>
                <a:ea typeface="+mn-ea"/>
                <a:cs typeface="+mn-cs"/>
              </a:rPr>
              <a:t> + </a:t>
            </a:r>
            <a:r>
              <a:rPr kumimoji="0" lang="de-DE" sz="900" b="0" i="0" u="none" strike="noStrike" kern="1200" cap="none" spc="0" normalizeH="0" baseline="0" noProof="0" dirty="0" err="1">
                <a:ln>
                  <a:noFill/>
                </a:ln>
                <a:solidFill>
                  <a:srgbClr val="404040"/>
                </a:solidFill>
                <a:effectLst/>
                <a:uLnTx/>
                <a:uFillTx/>
                <a:latin typeface="Verdana"/>
                <a:ea typeface="+mn-ea"/>
                <a:cs typeface="+mn-cs"/>
              </a:rPr>
              <a:t>Normoglykämie</a:t>
            </a:r>
            <a:r>
              <a:rPr kumimoji="0" lang="de-DE" sz="900" b="0" i="0" u="none" strike="noStrike" kern="1200" cap="none" spc="0" normalizeH="0" baseline="0" noProof="0" dirty="0">
                <a:ln>
                  <a:noFill/>
                </a:ln>
                <a:solidFill>
                  <a:srgbClr val="404040"/>
                </a:solidFill>
                <a:effectLst/>
                <a:uLnTx/>
                <a:uFillTx/>
                <a:latin typeface="Verdana"/>
                <a:ea typeface="+mn-ea"/>
                <a:cs typeface="+mn-cs"/>
              </a:rPr>
              <a:t>) → Stadium 2 (≥ 2 </a:t>
            </a:r>
            <a:r>
              <a:rPr kumimoji="0" lang="de-DE" sz="900" b="0" i="0" u="none" strike="noStrike" kern="1200" cap="none" spc="0" normalizeH="0" baseline="0" noProof="0" dirty="0" err="1">
                <a:ln>
                  <a:noFill/>
                </a:ln>
                <a:solidFill>
                  <a:srgbClr val="404040"/>
                </a:solidFill>
                <a:effectLst/>
                <a:uLnTx/>
                <a:uFillTx/>
                <a:latin typeface="Verdana"/>
                <a:ea typeface="+mn-ea"/>
                <a:cs typeface="+mn-cs"/>
              </a:rPr>
              <a:t>IAk</a:t>
            </a:r>
            <a:r>
              <a:rPr kumimoji="0" lang="de-DE" sz="900" b="0" i="0" u="none" strike="noStrike" kern="1200" cap="none" spc="0" normalizeH="0" baseline="0" noProof="0" dirty="0">
                <a:ln>
                  <a:noFill/>
                </a:ln>
                <a:solidFill>
                  <a:srgbClr val="404040"/>
                </a:solidFill>
                <a:effectLst/>
                <a:uLnTx/>
                <a:uFillTx/>
                <a:latin typeface="Verdana"/>
                <a:ea typeface="+mn-ea"/>
                <a:cs typeface="+mn-cs"/>
              </a:rPr>
              <a:t> + </a:t>
            </a:r>
            <a:r>
              <a:rPr kumimoji="0" lang="de-DE" sz="900" b="0" i="0" u="none" strike="noStrike" kern="1200" cap="none" spc="0" normalizeH="0" baseline="0" noProof="0" dirty="0" err="1">
                <a:ln>
                  <a:noFill/>
                </a:ln>
                <a:solidFill>
                  <a:srgbClr val="404040"/>
                </a:solidFill>
                <a:effectLst/>
                <a:uLnTx/>
                <a:uFillTx/>
                <a:latin typeface="Verdana"/>
                <a:ea typeface="+mn-ea"/>
                <a:cs typeface="+mn-cs"/>
              </a:rPr>
              <a:t>Dysglykämie</a:t>
            </a:r>
            <a:r>
              <a:rPr kumimoji="0" lang="de-DE" sz="900" b="0" i="0" u="none" strike="noStrike" kern="1200" cap="none" spc="0" normalizeH="0" baseline="0" noProof="0" dirty="0">
                <a:ln>
                  <a:noFill/>
                </a:ln>
                <a:solidFill>
                  <a:srgbClr val="404040"/>
                </a:solidFill>
                <a:effectLst/>
                <a:uLnTx/>
                <a:uFillTx/>
                <a:latin typeface="Verdana"/>
                <a:ea typeface="+mn-ea"/>
                <a:cs typeface="+mn-cs"/>
              </a:rPr>
              <a:t>) → Stadium 3 (klinisch manifest)</a:t>
            </a:r>
            <a:r>
              <a:rPr kumimoji="0" lang="de-DE" sz="900" b="0" i="0" u="none" strike="noStrike" kern="1200" cap="none" spc="0" normalizeH="0" baseline="30000" noProof="0" dirty="0">
                <a:ln>
                  <a:noFill/>
                </a:ln>
                <a:solidFill>
                  <a:srgbClr val="404040"/>
                </a:solidFill>
                <a:effectLst/>
                <a:uLnTx/>
                <a:uFillTx/>
                <a:latin typeface="Verdana"/>
                <a:ea typeface="+mn-ea"/>
                <a:cs typeface="+mn-cs"/>
              </a:rPr>
              <a:t>1,2</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Progressionsrisiko: ≥ 2 </a:t>
            </a:r>
            <a:r>
              <a:rPr kumimoji="0" lang="de-DE" sz="900" b="0" i="0" u="none" strike="noStrike" kern="1200" cap="none" spc="0" normalizeH="0" baseline="0" noProof="0" dirty="0" err="1">
                <a:ln>
                  <a:noFill/>
                </a:ln>
                <a:solidFill>
                  <a:srgbClr val="404040"/>
                </a:solidFill>
                <a:effectLst/>
                <a:uLnTx/>
                <a:uFillTx/>
                <a:latin typeface="Verdana"/>
                <a:ea typeface="+mn-ea"/>
                <a:cs typeface="+mn-cs"/>
              </a:rPr>
              <a:t>IAk</a:t>
            </a:r>
            <a:r>
              <a:rPr kumimoji="0" lang="de-DE" sz="900" b="0" i="0" u="none" strike="noStrike" kern="1200" cap="none" spc="0" normalizeH="0" baseline="0" noProof="0" dirty="0">
                <a:ln>
                  <a:noFill/>
                </a:ln>
                <a:solidFill>
                  <a:srgbClr val="404040"/>
                </a:solidFill>
                <a:effectLst/>
                <a:uLnTx/>
                <a:uFillTx/>
                <a:latin typeface="Verdana"/>
                <a:ea typeface="+mn-ea"/>
                <a:cs typeface="+mn-cs"/>
              </a:rPr>
              <a:t> = nahezu 100 % Lebenszeitrisiko für klinischen T1D</a:t>
            </a:r>
            <a:r>
              <a:rPr kumimoji="0" lang="de-DE" sz="900" b="0" i="0" u="none" strike="noStrike" kern="1200" cap="none" spc="0" normalizeH="0" baseline="30000" noProof="0" dirty="0">
                <a:ln>
                  <a:noFill/>
                </a:ln>
                <a:solidFill>
                  <a:srgbClr val="404040"/>
                </a:solidFill>
                <a:effectLst/>
                <a:uLnTx/>
                <a:uFillTx/>
                <a:latin typeface="Verdana"/>
                <a:ea typeface="+mn-ea"/>
                <a:cs typeface="+mn-cs"/>
              </a:rPr>
              <a:t>1,2</a:t>
            </a:r>
          </a:p>
          <a:p>
            <a:pPr marL="177800" marR="0" lvl="0" indent="-177800" algn="l" defTabSz="685783" rtl="0" eaLnBrk="1" fontAlgn="auto" latinLnBrk="0" hangingPunct="1">
              <a:lnSpc>
                <a:spcPct val="120000"/>
              </a:lnSpc>
              <a:spcBef>
                <a:spcPts val="0"/>
              </a:spcBef>
              <a:spcAft>
                <a:spcPts val="0"/>
              </a:spcAft>
              <a:buClr>
                <a:srgbClr val="7A00E6"/>
              </a:buClr>
              <a:buSzPct val="120000"/>
              <a:buFont typeface="Arial" panose="020B0604020202020204" pitchFamily="34" charset="0"/>
              <a:buChar char="•"/>
              <a:tabLst/>
              <a:defRPr/>
            </a:pPr>
            <a:r>
              <a:rPr kumimoji="0" lang="de-DE" sz="1100" i="0" u="none" strike="noStrike" kern="1200" cap="none" spc="0" normalizeH="0" baseline="0" noProof="0" dirty="0">
                <a:ln>
                  <a:noFill/>
                </a:ln>
                <a:solidFill>
                  <a:srgbClr val="404040"/>
                </a:solidFill>
                <a:effectLst/>
                <a:uLnTx/>
                <a:uFillTx/>
                <a:latin typeface="Verdana"/>
                <a:ea typeface="+mn-ea"/>
                <a:cs typeface="+mn-cs"/>
              </a:rPr>
              <a:t>Biomarker &amp; Prognose</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Hauptantikörper: GADA, IA-2A, ZnT8A, IAA</a:t>
            </a:r>
            <a:r>
              <a:rPr kumimoji="0" lang="de-DE" sz="900" b="0" i="0" u="none" strike="noStrike" kern="1200" cap="none" spc="0" normalizeH="0" baseline="30000" noProof="0" dirty="0">
                <a:ln>
                  <a:noFill/>
                </a:ln>
                <a:solidFill>
                  <a:srgbClr val="404040"/>
                </a:solidFill>
                <a:effectLst/>
                <a:uLnTx/>
                <a:uFillTx/>
                <a:latin typeface="Verdana"/>
                <a:ea typeface="+mn-ea"/>
                <a:cs typeface="+mn-cs"/>
              </a:rPr>
              <a:t>3,4</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Altersabhängigkeit: Peak bei 2 Jahren und 6-10 Jahren</a:t>
            </a:r>
            <a:r>
              <a:rPr kumimoji="0" lang="de-DE" sz="900" b="0" i="0" u="none" strike="noStrike" kern="1200" cap="none" spc="0" normalizeH="0" baseline="30000" noProof="0" dirty="0">
                <a:ln>
                  <a:noFill/>
                </a:ln>
                <a:solidFill>
                  <a:srgbClr val="404040"/>
                </a:solidFill>
                <a:effectLst/>
                <a:uLnTx/>
                <a:uFillTx/>
                <a:latin typeface="Verdana"/>
                <a:ea typeface="+mn-ea"/>
                <a:cs typeface="+mn-cs"/>
              </a:rPr>
              <a:t>5</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T1D-Risikofaktoren: IA-2A (höchstes Risiko)</a:t>
            </a:r>
            <a:r>
              <a:rPr kumimoji="0" lang="de-DE" sz="900" b="0" i="0" u="none" strike="noStrike" kern="1200" cap="none" spc="0" normalizeH="0" baseline="30000" noProof="0" dirty="0">
                <a:ln>
                  <a:noFill/>
                </a:ln>
                <a:solidFill>
                  <a:srgbClr val="404040"/>
                </a:solidFill>
                <a:effectLst/>
                <a:uLnTx/>
                <a:uFillTx/>
                <a:latin typeface="Verdana"/>
                <a:ea typeface="+mn-ea"/>
                <a:cs typeface="+mn-cs"/>
              </a:rPr>
              <a:t>6</a:t>
            </a:r>
            <a:r>
              <a:rPr kumimoji="0" lang="de-DE" sz="900" b="0" i="0" u="none" strike="noStrike" kern="1200" cap="none" spc="0" normalizeH="0" baseline="0" noProof="0" dirty="0">
                <a:ln>
                  <a:noFill/>
                </a:ln>
                <a:solidFill>
                  <a:srgbClr val="404040"/>
                </a:solidFill>
                <a:effectLst/>
                <a:uLnTx/>
                <a:uFillTx/>
                <a:latin typeface="Verdana"/>
                <a:ea typeface="+mn-ea"/>
                <a:cs typeface="+mn-cs"/>
              </a:rPr>
              <a:t>, jüngeres Alter bei Serokonversion</a:t>
            </a:r>
            <a:r>
              <a:rPr kumimoji="0" lang="de-DE" sz="900" b="0" i="0" u="none" strike="noStrike" kern="1200" cap="none" spc="0" normalizeH="0" baseline="30000" noProof="0" dirty="0">
                <a:ln>
                  <a:noFill/>
                </a:ln>
                <a:solidFill>
                  <a:srgbClr val="404040"/>
                </a:solidFill>
                <a:effectLst/>
                <a:uLnTx/>
                <a:uFillTx/>
                <a:latin typeface="Verdana"/>
                <a:ea typeface="+mn-ea"/>
                <a:cs typeface="+mn-cs"/>
              </a:rPr>
              <a:t>6</a:t>
            </a:r>
            <a:r>
              <a:rPr kumimoji="0" lang="de-DE" sz="900" b="0" i="0" u="none" strike="noStrike" kern="1200" cap="none" spc="0" normalizeH="0" baseline="0" noProof="0" dirty="0">
                <a:ln>
                  <a:noFill/>
                </a:ln>
                <a:solidFill>
                  <a:srgbClr val="404040"/>
                </a:solidFill>
                <a:effectLst/>
                <a:uLnTx/>
                <a:uFillTx/>
                <a:latin typeface="Verdana"/>
                <a:ea typeface="+mn-ea"/>
                <a:cs typeface="+mn-cs"/>
              </a:rPr>
              <a:t>, höhere Titer</a:t>
            </a:r>
            <a:r>
              <a:rPr kumimoji="0" lang="de-DE" sz="900" b="0" i="0" u="none" strike="noStrike" kern="1200" cap="none" spc="0" normalizeH="0" baseline="30000" noProof="0" dirty="0">
                <a:ln>
                  <a:noFill/>
                </a:ln>
                <a:solidFill>
                  <a:srgbClr val="404040"/>
                </a:solidFill>
                <a:effectLst/>
                <a:uLnTx/>
                <a:uFillTx/>
                <a:latin typeface="Verdana"/>
                <a:ea typeface="+mn-ea"/>
                <a:cs typeface="+mn-cs"/>
              </a:rPr>
              <a:t>7</a:t>
            </a:r>
            <a:r>
              <a:rPr kumimoji="0" lang="de-DE" sz="900" b="0" i="0" u="none" strike="noStrike" kern="1200" cap="none" spc="0" normalizeH="0" baseline="0" noProof="0" dirty="0">
                <a:ln>
                  <a:noFill/>
                </a:ln>
                <a:solidFill>
                  <a:srgbClr val="404040"/>
                </a:solidFill>
                <a:effectLst/>
                <a:uLnTx/>
                <a:uFillTx/>
                <a:latin typeface="Verdana"/>
                <a:ea typeface="+mn-ea"/>
                <a:cs typeface="+mn-cs"/>
              </a:rPr>
              <a:t>/Affinität</a:t>
            </a:r>
            <a:r>
              <a:rPr kumimoji="0" lang="de-DE" sz="900" b="0" i="0" u="none" strike="noStrike" kern="1200" cap="none" spc="0" normalizeH="0" baseline="30000" noProof="0" dirty="0">
                <a:ln>
                  <a:noFill/>
                </a:ln>
                <a:solidFill>
                  <a:srgbClr val="404040"/>
                </a:solidFill>
                <a:effectLst/>
                <a:uLnTx/>
                <a:uFillTx/>
                <a:latin typeface="Verdana"/>
                <a:ea typeface="+mn-ea"/>
                <a:cs typeface="+mn-cs"/>
              </a:rPr>
              <a:t>8</a:t>
            </a:r>
            <a:endParaRPr kumimoji="0" lang="de-DE" sz="700" b="0" i="0" u="none" strike="noStrike" kern="1200" cap="none" spc="0" normalizeH="0" baseline="30000" noProof="0" dirty="0">
              <a:ln>
                <a:noFill/>
              </a:ln>
              <a:solidFill>
                <a:srgbClr val="404040"/>
              </a:solidFill>
              <a:effectLst/>
              <a:uLnTx/>
              <a:uFillTx/>
              <a:latin typeface="Verdana"/>
              <a:ea typeface="+mn-ea"/>
              <a:cs typeface="+mn-cs"/>
            </a:endParaRPr>
          </a:p>
          <a:p>
            <a:pPr marL="177800" marR="0" lvl="0" indent="-177800" algn="l" defTabSz="685783" rtl="0" eaLnBrk="1" fontAlgn="auto" latinLnBrk="0" hangingPunct="1">
              <a:lnSpc>
                <a:spcPct val="120000"/>
              </a:lnSpc>
              <a:spcBef>
                <a:spcPts val="0"/>
              </a:spcBef>
              <a:spcAft>
                <a:spcPts val="0"/>
              </a:spcAft>
              <a:buClr>
                <a:srgbClr val="7A00E6"/>
              </a:buClr>
              <a:buSzPct val="120000"/>
              <a:buFont typeface="Arial" panose="020B0604020202020204" pitchFamily="34" charset="0"/>
              <a:buChar char="•"/>
              <a:tabLst/>
              <a:defRPr/>
            </a:pPr>
            <a:r>
              <a:rPr kumimoji="0" lang="de-DE" sz="1100" i="0" u="none" strike="noStrike" kern="1200" cap="none" spc="0" normalizeH="0" baseline="0" noProof="0" dirty="0">
                <a:ln>
                  <a:noFill/>
                </a:ln>
                <a:solidFill>
                  <a:srgbClr val="404040"/>
                </a:solidFill>
                <a:effectLst/>
                <a:uLnTx/>
                <a:uFillTx/>
                <a:latin typeface="Verdana"/>
                <a:ea typeface="+mn-ea"/>
                <a:cs typeface="+mn-cs"/>
              </a:rPr>
              <a:t>Klinische Vorteile</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DKA-Reduktion: 2,5 % vs. 21-34 % Früherkennung</a:t>
            </a:r>
            <a:r>
              <a:rPr kumimoji="0" lang="de-DE" sz="900" b="0" i="0" u="none" strike="noStrike" kern="1200" cap="none" spc="0" normalizeH="0" baseline="30000" noProof="0" dirty="0">
                <a:ln>
                  <a:noFill/>
                </a:ln>
                <a:solidFill>
                  <a:srgbClr val="404040"/>
                </a:solidFill>
                <a:effectLst/>
                <a:uLnTx/>
                <a:uFillTx/>
                <a:latin typeface="Verdana"/>
                <a:ea typeface="+mn-ea"/>
                <a:cs typeface="+mn-cs"/>
              </a:rPr>
              <a:t>9</a:t>
            </a:r>
            <a:r>
              <a:rPr kumimoji="0" lang="de-DE" sz="900" b="0" i="0" u="none" strike="noStrike" kern="1200" cap="none" spc="0" normalizeH="0" baseline="0" noProof="0" dirty="0">
                <a:ln>
                  <a:noFill/>
                </a:ln>
                <a:solidFill>
                  <a:srgbClr val="404040"/>
                </a:solidFill>
                <a:effectLst/>
                <a:uLnTx/>
                <a:uFillTx/>
                <a:latin typeface="Verdana"/>
                <a:ea typeface="+mn-ea"/>
                <a:cs typeface="+mn-cs"/>
              </a:rPr>
              <a:t> vs. ohne Früherkennung</a:t>
            </a:r>
            <a:r>
              <a:rPr kumimoji="0" lang="de-DE" sz="900" b="0" i="0" u="none" strike="noStrike" kern="1200" cap="none" spc="0" normalizeH="0" baseline="30000" noProof="0" dirty="0">
                <a:ln>
                  <a:noFill/>
                </a:ln>
                <a:solidFill>
                  <a:srgbClr val="404040"/>
                </a:solidFill>
                <a:effectLst/>
                <a:uLnTx/>
                <a:uFillTx/>
                <a:latin typeface="Verdana"/>
                <a:ea typeface="+mn-ea"/>
                <a:cs typeface="+mn-cs"/>
              </a:rPr>
              <a:t>10</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Milderer Beginn bei Diagnose</a:t>
            </a:r>
            <a:r>
              <a:rPr kumimoji="0" lang="de-DE" sz="900" b="0" i="0" u="none" strike="noStrike" kern="1200" cap="none" spc="0" normalizeH="0" baseline="30000" noProof="0" dirty="0">
                <a:ln>
                  <a:noFill/>
                </a:ln>
                <a:solidFill>
                  <a:srgbClr val="404040"/>
                </a:solidFill>
                <a:effectLst/>
                <a:uLnTx/>
                <a:uFillTx/>
                <a:latin typeface="Verdana"/>
                <a:ea typeface="+mn-ea"/>
                <a:cs typeface="+mn-cs"/>
              </a:rPr>
              <a:t>9</a:t>
            </a:r>
            <a:r>
              <a:rPr kumimoji="0" lang="de-DE" sz="900" b="0" i="0" u="none" strike="noStrike" kern="1200" cap="none" spc="0" normalizeH="0" baseline="0" noProof="0" dirty="0">
                <a:ln>
                  <a:noFill/>
                </a:ln>
                <a:solidFill>
                  <a:srgbClr val="404040"/>
                </a:solidFill>
                <a:effectLst/>
                <a:uLnTx/>
                <a:uFillTx/>
                <a:latin typeface="Verdana"/>
                <a:ea typeface="+mn-ea"/>
                <a:cs typeface="+mn-cs"/>
              </a:rPr>
              <a:t>: Niedrigerer HbA</a:t>
            </a:r>
            <a:r>
              <a:rPr kumimoji="0" lang="de-DE" sz="900" b="0" i="0" u="none" strike="noStrike" kern="1200" cap="none" spc="0" normalizeH="0" baseline="-25000" noProof="0" dirty="0">
                <a:ln>
                  <a:noFill/>
                </a:ln>
                <a:solidFill>
                  <a:srgbClr val="404040"/>
                </a:solidFill>
                <a:effectLst/>
                <a:uLnTx/>
                <a:uFillTx/>
                <a:latin typeface="Verdana"/>
                <a:ea typeface="+mn-ea"/>
                <a:cs typeface="+mn-cs"/>
              </a:rPr>
              <a:t>1c</a:t>
            </a:r>
            <a:r>
              <a:rPr kumimoji="0" lang="de-DE" sz="900" b="0" i="0" u="none" strike="noStrike" kern="1200" cap="none" spc="0" normalizeH="0" baseline="0" noProof="0" dirty="0">
                <a:ln>
                  <a:noFill/>
                </a:ln>
                <a:solidFill>
                  <a:srgbClr val="404040"/>
                </a:solidFill>
                <a:effectLst/>
                <a:uLnTx/>
                <a:uFillTx/>
                <a:latin typeface="Verdana"/>
                <a:ea typeface="+mn-ea"/>
                <a:cs typeface="+mn-cs"/>
              </a:rPr>
              <a:t>, niedrigerer NBZ, höhere C-Peptid-Spiegel, weniger Gewichtsabnahme </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Psychosozial</a:t>
            </a:r>
            <a:r>
              <a:rPr kumimoji="0" lang="de-DE" sz="900" b="0" i="0" u="none" strike="noStrike" kern="1200" cap="none" spc="0" normalizeH="0" baseline="30000" noProof="0" dirty="0">
                <a:ln>
                  <a:noFill/>
                </a:ln>
                <a:solidFill>
                  <a:srgbClr val="404040"/>
                </a:solidFill>
                <a:effectLst/>
                <a:uLnTx/>
                <a:uFillTx/>
                <a:latin typeface="Verdana"/>
                <a:ea typeface="+mn-ea"/>
                <a:cs typeface="+mn-cs"/>
              </a:rPr>
              <a:t>11</a:t>
            </a:r>
            <a:r>
              <a:rPr kumimoji="0" lang="de-DE" sz="900" b="0" i="0" u="none" strike="noStrike" kern="1200" cap="none" spc="0" normalizeH="0" baseline="0" noProof="0" dirty="0">
                <a:ln>
                  <a:noFill/>
                </a:ln>
                <a:solidFill>
                  <a:srgbClr val="404040"/>
                </a:solidFill>
                <a:effectLst/>
                <a:uLnTx/>
                <a:uFillTx/>
                <a:latin typeface="Verdana"/>
                <a:ea typeface="+mn-ea"/>
                <a:cs typeface="+mn-cs"/>
              </a:rPr>
              <a:t>: Reduzierter Elternstress, verbesserte Lebensqualität</a:t>
            </a:r>
          </a:p>
          <a:p>
            <a:pPr marL="177800" marR="0" lvl="0" indent="-177800" algn="l" defTabSz="685783" rtl="0" eaLnBrk="1" fontAlgn="auto" latinLnBrk="0" hangingPunct="1">
              <a:lnSpc>
                <a:spcPct val="120000"/>
              </a:lnSpc>
              <a:spcBef>
                <a:spcPts val="0"/>
              </a:spcBef>
              <a:spcAft>
                <a:spcPts val="0"/>
              </a:spcAft>
              <a:buClr>
                <a:srgbClr val="7A00E6"/>
              </a:buClr>
              <a:buSzPct val="120000"/>
              <a:buFont typeface="Arial" panose="020B0604020202020204" pitchFamily="34" charset="0"/>
              <a:buChar char="•"/>
              <a:tabLst/>
              <a:defRPr/>
            </a:pPr>
            <a:r>
              <a:rPr kumimoji="0" lang="de-DE" sz="1100" i="0" u="none" strike="noStrike" kern="1200" cap="none" spc="0" normalizeH="0" baseline="0" noProof="0" dirty="0">
                <a:ln>
                  <a:noFill/>
                </a:ln>
                <a:solidFill>
                  <a:srgbClr val="404040"/>
                </a:solidFill>
                <a:effectLst/>
                <a:uLnTx/>
                <a:uFillTx/>
                <a:latin typeface="Verdana"/>
                <a:ea typeface="+mn-ea"/>
                <a:cs typeface="+mn-cs"/>
              </a:rPr>
              <a:t>Monitoring &amp; Management</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Tools</a:t>
            </a:r>
            <a:r>
              <a:rPr kumimoji="0" lang="de-DE" sz="900" b="0" i="0" u="none" strike="noStrike" kern="1200" cap="none" spc="0" normalizeH="0" baseline="30000" noProof="0" dirty="0">
                <a:ln>
                  <a:noFill/>
                </a:ln>
                <a:solidFill>
                  <a:srgbClr val="404040"/>
                </a:solidFill>
                <a:effectLst/>
                <a:uLnTx/>
                <a:uFillTx/>
                <a:latin typeface="Verdana"/>
                <a:ea typeface="+mn-ea"/>
                <a:cs typeface="+mn-cs"/>
              </a:rPr>
              <a:t>12</a:t>
            </a:r>
            <a:r>
              <a:rPr kumimoji="0" lang="de-DE" sz="900" b="0" i="0" u="none" strike="noStrike" kern="1200" cap="none" spc="0" normalizeH="0" baseline="0" noProof="0" dirty="0">
                <a:ln>
                  <a:noFill/>
                </a:ln>
                <a:solidFill>
                  <a:srgbClr val="404040"/>
                </a:solidFill>
                <a:effectLst/>
                <a:uLnTx/>
                <a:uFillTx/>
                <a:latin typeface="Verdana"/>
                <a:ea typeface="+mn-ea"/>
                <a:cs typeface="+mn-cs"/>
              </a:rPr>
              <a:t>: OGTT, HbA</a:t>
            </a:r>
            <a:r>
              <a:rPr kumimoji="0" lang="de-DE" sz="900" b="0" i="0" u="none" strike="noStrike" kern="1200" cap="none" spc="0" normalizeH="0" baseline="-25000" noProof="0" dirty="0">
                <a:ln>
                  <a:noFill/>
                </a:ln>
                <a:solidFill>
                  <a:srgbClr val="404040"/>
                </a:solidFill>
                <a:effectLst/>
                <a:uLnTx/>
                <a:uFillTx/>
                <a:latin typeface="Verdana"/>
                <a:ea typeface="+mn-ea"/>
                <a:cs typeface="+mn-cs"/>
              </a:rPr>
              <a:t>1c</a:t>
            </a:r>
            <a:r>
              <a:rPr kumimoji="0" lang="de-DE" sz="900" b="0" i="0" u="none" strike="noStrike" kern="1200" cap="none" spc="0" normalizeH="0" baseline="0" noProof="0" dirty="0">
                <a:ln>
                  <a:noFill/>
                </a:ln>
                <a:solidFill>
                  <a:srgbClr val="404040"/>
                </a:solidFill>
                <a:effectLst/>
                <a:uLnTx/>
                <a:uFillTx/>
                <a:latin typeface="Verdana"/>
                <a:ea typeface="+mn-ea"/>
                <a:cs typeface="+mn-cs"/>
              </a:rPr>
              <a:t>, CGM, SMBG, C-Peptid</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Häufigkeit</a:t>
            </a:r>
            <a:r>
              <a:rPr kumimoji="0" lang="de-DE" sz="900" b="0" i="0" u="none" strike="noStrike" kern="1200" cap="none" spc="0" normalizeH="0" baseline="30000" noProof="0" dirty="0">
                <a:ln>
                  <a:noFill/>
                </a:ln>
                <a:solidFill>
                  <a:srgbClr val="404040"/>
                </a:solidFill>
                <a:effectLst/>
                <a:uLnTx/>
                <a:uFillTx/>
                <a:latin typeface="Verdana"/>
                <a:ea typeface="+mn-ea"/>
                <a:cs typeface="+mn-cs"/>
              </a:rPr>
              <a:t>12</a:t>
            </a:r>
            <a:r>
              <a:rPr kumimoji="0" lang="de-DE" sz="900" b="0" i="0" u="none" strike="noStrike" kern="1200" cap="none" spc="0" normalizeH="0" baseline="0" noProof="0" dirty="0">
                <a:ln>
                  <a:noFill/>
                </a:ln>
                <a:solidFill>
                  <a:srgbClr val="404040"/>
                </a:solidFill>
                <a:effectLst/>
                <a:uLnTx/>
                <a:uFillTx/>
                <a:latin typeface="Verdana"/>
                <a:ea typeface="+mn-ea"/>
                <a:cs typeface="+mn-cs"/>
              </a:rPr>
              <a:t>: Stadium 1 (alle 3-12 Monate), Stadium 2 (alle 3 Monate)</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Team</a:t>
            </a:r>
            <a:r>
              <a:rPr kumimoji="0" lang="de-DE" sz="900" b="0" i="0" u="none" strike="noStrike" kern="1200" cap="none" spc="0" normalizeH="0" baseline="30000" noProof="0" dirty="0">
                <a:ln>
                  <a:noFill/>
                </a:ln>
                <a:solidFill>
                  <a:srgbClr val="404040"/>
                </a:solidFill>
                <a:effectLst/>
                <a:uLnTx/>
                <a:uFillTx/>
                <a:latin typeface="Verdana"/>
                <a:ea typeface="+mn-ea"/>
                <a:cs typeface="+mn-cs"/>
              </a:rPr>
              <a:t>12</a:t>
            </a:r>
            <a:r>
              <a:rPr kumimoji="0" lang="de-DE" sz="900" b="0" i="0" u="none" strike="noStrike" kern="1200" cap="none" spc="0" normalizeH="0" baseline="0" noProof="0" dirty="0">
                <a:ln>
                  <a:noFill/>
                </a:ln>
                <a:solidFill>
                  <a:srgbClr val="404040"/>
                </a:solidFill>
                <a:effectLst/>
                <a:uLnTx/>
                <a:uFillTx/>
                <a:latin typeface="Verdana"/>
                <a:ea typeface="+mn-ea"/>
                <a:cs typeface="+mn-cs"/>
              </a:rPr>
              <a:t>: Multidisziplinär (Hausärzte/Pädiater, Diabetologen, Psychologen)</a:t>
            </a:r>
          </a:p>
          <a:p>
            <a:pPr marL="177800" marR="0" lvl="0" indent="-177800" algn="l" defTabSz="685783" rtl="0" eaLnBrk="1" fontAlgn="auto" latinLnBrk="0" hangingPunct="1">
              <a:lnSpc>
                <a:spcPct val="120000"/>
              </a:lnSpc>
              <a:spcBef>
                <a:spcPts val="0"/>
              </a:spcBef>
              <a:spcAft>
                <a:spcPts val="0"/>
              </a:spcAft>
              <a:buClr>
                <a:srgbClr val="7A00E6"/>
              </a:buClr>
              <a:buSzPct val="120000"/>
              <a:buFont typeface="Arial" panose="020B0604020202020204" pitchFamily="34" charset="0"/>
              <a:buChar char="•"/>
              <a:tabLst/>
              <a:defRPr/>
            </a:pPr>
            <a:r>
              <a:rPr kumimoji="0" lang="de-DE" sz="1100" i="0" u="none" strike="noStrike" kern="1200" cap="none" spc="0" normalizeH="0" baseline="0" noProof="0" dirty="0">
                <a:ln>
                  <a:noFill/>
                </a:ln>
                <a:solidFill>
                  <a:srgbClr val="404040"/>
                </a:solidFill>
                <a:effectLst/>
                <a:uLnTx/>
                <a:uFillTx/>
                <a:latin typeface="Verdana"/>
                <a:ea typeface="+mn-ea"/>
                <a:cs typeface="+mn-cs"/>
              </a:rPr>
              <a:t>Aktuelle Früherkennungs-Programme</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Fr1da-Studie</a:t>
            </a:r>
            <a:r>
              <a:rPr kumimoji="0" lang="de-DE" sz="900" b="0" i="0" u="none" strike="noStrike" kern="1200" cap="none" spc="0" normalizeH="0" baseline="30000" noProof="0" dirty="0">
                <a:ln>
                  <a:noFill/>
                </a:ln>
                <a:solidFill>
                  <a:srgbClr val="404040"/>
                </a:solidFill>
                <a:effectLst/>
                <a:uLnTx/>
                <a:uFillTx/>
                <a:latin typeface="Verdana"/>
                <a:ea typeface="+mn-ea"/>
                <a:cs typeface="+mn-cs"/>
              </a:rPr>
              <a:t>13</a:t>
            </a:r>
            <a:r>
              <a:rPr kumimoji="0" lang="de-DE" sz="900" b="0" i="0" u="none" strike="noStrike" kern="1200" cap="none" spc="0" normalizeH="0" baseline="0" noProof="0" dirty="0">
                <a:ln>
                  <a:noFill/>
                </a:ln>
                <a:solidFill>
                  <a:srgbClr val="404040"/>
                </a:solidFill>
                <a:effectLst/>
                <a:uLnTx/>
                <a:uFillTx/>
                <a:latin typeface="Verdana"/>
                <a:ea typeface="+mn-ea"/>
                <a:cs typeface="+mn-cs"/>
              </a:rPr>
              <a:t>: 249.118 Kinder untersucht, 0,29 % Prävalenz</a:t>
            </a:r>
          </a:p>
          <a:p>
            <a:pPr marL="360363" lvl="1" indent="-182563">
              <a:lnSpc>
                <a:spcPct val="120000"/>
              </a:lnSpc>
              <a:spcBef>
                <a:spcPts val="0"/>
              </a:spcBef>
              <a:buClr>
                <a:srgbClr val="7A00E6"/>
              </a:buClr>
              <a:buSzPct val="120000"/>
              <a:buFont typeface="Arial" panose="020B0604020202020204" pitchFamily="34" charset="0"/>
              <a:buChar char="•"/>
              <a:defRPr/>
            </a:pPr>
            <a:r>
              <a:rPr kumimoji="0" lang="de-DE" sz="900" b="0" i="0" u="none" strike="noStrike" kern="1200" cap="none" spc="0" normalizeH="0" baseline="0" noProof="0" dirty="0">
                <a:ln>
                  <a:noFill/>
                </a:ln>
                <a:solidFill>
                  <a:srgbClr val="404040"/>
                </a:solidFill>
                <a:effectLst/>
                <a:uLnTx/>
                <a:uFillTx/>
                <a:latin typeface="Verdana"/>
                <a:ea typeface="+mn-ea"/>
                <a:cs typeface="+mn-cs"/>
              </a:rPr>
              <a:t>International: EDENT1FI</a:t>
            </a:r>
            <a:r>
              <a:rPr kumimoji="0" lang="de-DE" sz="900" b="0" i="0" u="none" strike="noStrike" kern="1200" cap="none" spc="0" normalizeH="0" baseline="30000" noProof="0" dirty="0">
                <a:ln>
                  <a:noFill/>
                </a:ln>
                <a:solidFill>
                  <a:srgbClr val="404040"/>
                </a:solidFill>
                <a:effectLst/>
                <a:uLnTx/>
                <a:uFillTx/>
                <a:latin typeface="Verdana"/>
                <a:ea typeface="+mn-ea"/>
                <a:cs typeface="+mn-cs"/>
              </a:rPr>
              <a:t>14</a:t>
            </a:r>
            <a:r>
              <a:rPr kumimoji="0" lang="de-DE" sz="900" b="0" i="0" u="none" strike="noStrike" kern="1200" cap="none" spc="0" normalizeH="0" baseline="0" noProof="0" dirty="0">
                <a:ln>
                  <a:noFill/>
                </a:ln>
                <a:solidFill>
                  <a:srgbClr val="404040"/>
                </a:solidFill>
                <a:effectLst/>
                <a:uLnTx/>
                <a:uFillTx/>
                <a:latin typeface="Verdana"/>
                <a:ea typeface="+mn-ea"/>
                <a:cs typeface="+mn-cs"/>
              </a:rPr>
              <a:t>, INNODIA</a:t>
            </a:r>
            <a:r>
              <a:rPr kumimoji="0" lang="de-DE" sz="900" b="0" i="0" u="none" strike="noStrike" kern="1200" cap="none" spc="0" normalizeH="0" baseline="30000" noProof="0" dirty="0">
                <a:ln>
                  <a:noFill/>
                </a:ln>
                <a:solidFill>
                  <a:srgbClr val="404040"/>
                </a:solidFill>
                <a:effectLst/>
                <a:uLnTx/>
                <a:uFillTx/>
                <a:latin typeface="Verdana"/>
                <a:ea typeface="+mn-ea"/>
                <a:cs typeface="+mn-cs"/>
              </a:rPr>
              <a:t>15</a:t>
            </a:r>
            <a:r>
              <a:rPr kumimoji="0" lang="de-DE" sz="900" b="0" i="0" u="none" strike="noStrike" kern="1200" cap="none" spc="0" normalizeH="0" baseline="0" noProof="0" dirty="0">
                <a:ln>
                  <a:noFill/>
                </a:ln>
                <a:solidFill>
                  <a:srgbClr val="404040"/>
                </a:solidFill>
                <a:effectLst/>
                <a:uLnTx/>
                <a:uFillTx/>
                <a:latin typeface="Verdana"/>
                <a:ea typeface="+mn-ea"/>
                <a:cs typeface="+mn-cs"/>
              </a:rPr>
              <a:t>, ELSA</a:t>
            </a:r>
            <a:r>
              <a:rPr kumimoji="0" lang="de-DE" sz="900" b="0" i="0" u="none" strike="noStrike" kern="1200" cap="none" spc="0" normalizeH="0" baseline="30000" noProof="0" dirty="0">
                <a:ln>
                  <a:noFill/>
                </a:ln>
                <a:solidFill>
                  <a:srgbClr val="404040"/>
                </a:solidFill>
                <a:effectLst/>
                <a:uLnTx/>
                <a:uFillTx/>
                <a:latin typeface="Verdana"/>
                <a:ea typeface="+mn-ea"/>
                <a:cs typeface="+mn-cs"/>
              </a:rPr>
              <a:t>16</a:t>
            </a:r>
            <a:r>
              <a:rPr kumimoji="0" lang="de-DE" sz="900" b="0" i="0" u="none" strike="noStrike" kern="1200" cap="none" spc="0" normalizeH="0" baseline="0" noProof="0" dirty="0">
                <a:ln>
                  <a:noFill/>
                </a:ln>
                <a:solidFill>
                  <a:srgbClr val="404040"/>
                </a:solidFill>
                <a:effectLst/>
                <a:uLnTx/>
                <a:uFillTx/>
                <a:latin typeface="Verdana"/>
                <a:ea typeface="+mn-ea"/>
                <a:cs typeface="+mn-cs"/>
              </a:rPr>
              <a:t>, T1DRA</a:t>
            </a:r>
            <a:r>
              <a:rPr kumimoji="0" lang="de-DE" sz="900" b="0" i="0" u="none" strike="noStrike" kern="1200" cap="none" spc="0" normalizeH="0" baseline="30000" noProof="0" dirty="0">
                <a:ln>
                  <a:noFill/>
                </a:ln>
                <a:solidFill>
                  <a:srgbClr val="404040"/>
                </a:solidFill>
                <a:effectLst/>
                <a:uLnTx/>
                <a:uFillTx/>
                <a:latin typeface="Verdana"/>
                <a:ea typeface="+mn-ea"/>
                <a:cs typeface="+mn-cs"/>
              </a:rPr>
              <a:t>17</a:t>
            </a:r>
          </a:p>
        </p:txBody>
      </p:sp>
    </p:spTree>
    <p:extLst>
      <p:ext uri="{BB962C8B-B14F-4D97-AF65-F5344CB8AC3E}">
        <p14:creationId xmlns:p14="http://schemas.microsoft.com/office/powerpoint/2010/main" val="102141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326D2-DE97-1A16-1061-AC69897D587E}"/>
            </a:ext>
          </a:extLst>
        </p:cNvPr>
        <p:cNvGrpSpPr/>
        <p:nvPr/>
      </p:nvGrpSpPr>
      <p:grpSpPr>
        <a:xfrm>
          <a:off x="0" y="0"/>
          <a:ext cx="0" cy="0"/>
          <a:chOff x="0" y="0"/>
          <a:chExt cx="0" cy="0"/>
        </a:xfrm>
      </p:grpSpPr>
      <p:sp>
        <p:nvSpPr>
          <p:cNvPr id="4" name="SmartArt Placeholder 3">
            <a:extLst>
              <a:ext uri="{FF2B5EF4-FFF2-40B4-BE49-F238E27FC236}">
                <a16:creationId xmlns:a16="http://schemas.microsoft.com/office/drawing/2014/main" id="{C6772886-940C-6A2F-E3FB-A34A81691838}"/>
              </a:ext>
            </a:extLst>
          </p:cNvPr>
          <p:cNvSpPr>
            <a:spLocks noGrp="1"/>
          </p:cNvSpPr>
          <p:nvPr>
            <p:ph type="dgm" sz="quarter" idx="14"/>
          </p:nvPr>
        </p:nvSpPr>
        <p:spPr/>
        <p:txBody>
          <a:bodyPr/>
          <a:lstStyle/>
          <a:p>
            <a:endParaRPr lang="en-US"/>
          </a:p>
        </p:txBody>
      </p:sp>
      <p:sp>
        <p:nvSpPr>
          <p:cNvPr id="5" name="Text Placeholder 4">
            <a:extLst>
              <a:ext uri="{FF2B5EF4-FFF2-40B4-BE49-F238E27FC236}">
                <a16:creationId xmlns:a16="http://schemas.microsoft.com/office/drawing/2014/main" id="{8545CE66-54AC-60D5-6408-8D2557FDD3B1}"/>
              </a:ext>
            </a:extLst>
          </p:cNvPr>
          <p:cNvSpPr>
            <a:spLocks noGrp="1"/>
          </p:cNvSpPr>
          <p:nvPr>
            <p:ph type="body" sz="quarter" idx="21"/>
          </p:nvPr>
        </p:nvSpPr>
        <p:spPr>
          <a:xfrm>
            <a:off x="994554" y="1812889"/>
            <a:ext cx="7270198" cy="1008204"/>
          </a:xfrm>
        </p:spPr>
        <p:txBody>
          <a:bodyPr/>
          <a:lstStyle/>
          <a:p>
            <a:r>
              <a:rPr lang="de-DE" sz="2400">
                <a:latin typeface="Verdana"/>
                <a:ea typeface="Verdana"/>
              </a:rPr>
              <a:t>Klinische Empfehlungen und Leitfäden</a:t>
            </a:r>
          </a:p>
        </p:txBody>
      </p:sp>
      <p:pic>
        <p:nvPicPr>
          <p:cNvPr id="2" name="Grafik 1" descr="Start Silhouette">
            <a:hlinkClick r:id="rId2" action="ppaction://hlinksldjump"/>
            <a:extLst>
              <a:ext uri="{FF2B5EF4-FFF2-40B4-BE49-F238E27FC236}">
                <a16:creationId xmlns:a16="http://schemas.microsoft.com/office/drawing/2014/main" id="{6E85419C-728C-8088-58A8-7F1DB4DB30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1610413847"/>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9">
            <a:extLst>
              <a:ext uri="{FF2B5EF4-FFF2-40B4-BE49-F238E27FC236}">
                <a16:creationId xmlns:a16="http://schemas.microsoft.com/office/drawing/2014/main" id="{4F1FA67D-09B1-3D5F-187C-EEC2BE4C9783}"/>
              </a:ext>
            </a:extLst>
          </p:cNvPr>
          <p:cNvSpPr txBox="1">
            <a:spLocks/>
          </p:cNvSpPr>
          <p:nvPr/>
        </p:nvSpPr>
        <p:spPr>
          <a:xfrm>
            <a:off x="314409" y="113196"/>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Konsens-Leitfaden zum Monitoring von Inselautoanti-körper-positiven Personen mit präsymptomatischem T1D</a:t>
            </a:r>
            <a:r>
              <a:rPr lang="de-DE" sz="2000" b="1" baseline="30000" dirty="0">
                <a:solidFill>
                  <a:srgbClr val="7030A0"/>
                </a:solidFill>
                <a:latin typeface="+mj-lt"/>
              </a:rPr>
              <a:t>1</a:t>
            </a:r>
          </a:p>
        </p:txBody>
      </p:sp>
      <p:sp>
        <p:nvSpPr>
          <p:cNvPr id="14" name="TextBox 3037">
            <a:extLst>
              <a:ext uri="{FF2B5EF4-FFF2-40B4-BE49-F238E27FC236}">
                <a16:creationId xmlns:a16="http://schemas.microsoft.com/office/drawing/2014/main" id="{7E29AE2B-8275-0D21-4DA9-C8778881A3A2}"/>
              </a:ext>
            </a:extLst>
          </p:cNvPr>
          <p:cNvSpPr txBox="1"/>
          <p:nvPr/>
        </p:nvSpPr>
        <p:spPr>
          <a:xfrm>
            <a:off x="314409" y="4930079"/>
            <a:ext cx="7724605"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Phillip M </a:t>
            </a:r>
            <a:r>
              <a:rPr lang="de-DE" sz="600" i="1" dirty="0">
                <a:solidFill>
                  <a:srgbClr val="404040"/>
                </a:solidFill>
              </a:rPr>
              <a:t>et al. Diabetes Care </a:t>
            </a:r>
            <a:r>
              <a:rPr lang="de-DE" sz="600" dirty="0">
                <a:solidFill>
                  <a:srgbClr val="404040"/>
                </a:solidFill>
              </a:rPr>
              <a:t>2024; 47: 1276–98.  </a:t>
            </a:r>
          </a:p>
        </p:txBody>
      </p:sp>
      <p:sp>
        <p:nvSpPr>
          <p:cNvPr id="6" name="Text Placeholder 66">
            <a:extLst>
              <a:ext uri="{FF2B5EF4-FFF2-40B4-BE49-F238E27FC236}">
                <a16:creationId xmlns:a16="http://schemas.microsoft.com/office/drawing/2014/main" id="{6B91503A-20C0-73E8-6CB4-2E0456698779}"/>
              </a:ext>
            </a:extLst>
          </p:cNvPr>
          <p:cNvSpPr txBox="1">
            <a:spLocks/>
          </p:cNvSpPr>
          <p:nvPr/>
        </p:nvSpPr>
        <p:spPr>
          <a:xfrm>
            <a:off x="424928" y="4516511"/>
            <a:ext cx="8349286" cy="438473"/>
          </a:xfrm>
          <a:prstGeom prst="rect">
            <a:avLst/>
          </a:prstGeom>
        </p:spPr>
        <p:txBody>
          <a:bodyPr vert="horz" lIns="0" tIns="0" rIns="0" bIns="0" rtlCol="0" anchor="b">
            <a:noAutofit/>
          </a:bodyPr>
          <a:lstStyle>
            <a:lvl1pPr marL="0" indent="0" algn="l" defTabSz="685783" rtl="0" eaLnBrk="1" latinLnBrk="0" hangingPunct="1">
              <a:lnSpc>
                <a:spcPct val="90000"/>
              </a:lnSpc>
              <a:spcBef>
                <a:spcPct val="0"/>
              </a:spcBef>
              <a:buFont typeface="Arial" panose="020B0604020202020204" pitchFamily="34" charset="0"/>
              <a:buNone/>
              <a:defRPr sz="6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defTabSz="685783" rtl="0" eaLnBrk="1" latinLnBrk="0" hangingPunct="1">
              <a:lnSpc>
                <a:spcPct val="125000"/>
              </a:lnSpc>
              <a:spcBef>
                <a:spcPct val="0"/>
              </a:spcBef>
              <a:buClr>
                <a:schemeClr val="accent2"/>
              </a:buClr>
              <a:buFontTx/>
              <a:buNone/>
              <a:defRPr sz="6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FontTx/>
              <a:buBlip>
                <a:blip r:embed="rId2"/>
              </a:buBlip>
              <a:defRPr sz="6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FontTx/>
              <a:buBlip>
                <a:blip r:embed="rId2"/>
              </a:buBlip>
              <a:defRPr sz="6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ct val="0"/>
              </a:spcBef>
              <a:buFont typeface="Arial" panose="020B0604020202020204" pitchFamily="34" charset="0"/>
              <a:buNone/>
              <a:defRPr sz="6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Die Häufigkeit und Methodik des Monitorings hängt vom Alter, der Zeitspanne seit dem ersten Nachweis von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IAk</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der Anzahl der nachgewiesenen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IAk</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und dem Vorhandensein von T1D-Symptomen ab</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 sz="600" b="0" i="0" u="none" strike="noStrike" kern="1200" cap="none" spc="0" normalizeH="0" baseline="30000" noProof="0" dirty="0">
                <a:ln>
                  <a:noFill/>
                </a:ln>
                <a:solidFill>
                  <a:srgbClr val="404040"/>
                </a:solidFill>
                <a:effectLst/>
                <a:uLnTx/>
                <a:uFillTx/>
                <a:latin typeface="Verdana"/>
                <a:ea typeface="Verdana"/>
                <a:cs typeface="Verdana"/>
              </a:rPr>
              <a:t>#</a:t>
            </a:r>
            <a:r>
              <a:rPr kumimoji="0" lang="de" sz="600" b="0" i="0" u="none" strike="noStrike" kern="1200" cap="none" spc="0" normalizeH="0" baseline="0" noProof="0" dirty="0">
                <a:ln>
                  <a:noFill/>
                </a:ln>
                <a:solidFill>
                  <a:srgbClr val="404040"/>
                </a:solidFill>
                <a:effectLst/>
                <a:uLnTx/>
                <a:uFillTx/>
                <a:latin typeface="Verdana"/>
                <a:ea typeface="Verdana"/>
                <a:cs typeface="Verdana"/>
              </a:rPr>
              <a:t> In einigen Zentren werden Patienten, die hyperglykämisch sind, aber ohne klinische Symptome, nicht mit Insulin behandelt. </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Für diesen Aspekt der Behandlung des T1D Stadium 3 sind weitere Erkenntnisse zur Unterstützung der klinischen Praxis erforderlich. </a:t>
            </a:r>
            <a:r>
              <a:rPr kumimoji="0" lang="de" sz="600" b="0" i="0" u="none" strike="noStrike" kern="1200" cap="none" spc="0" normalizeH="0" baseline="0" noProof="0" dirty="0">
                <a:ln>
                  <a:noFill/>
                </a:ln>
                <a:solidFill>
                  <a:srgbClr val="404040"/>
                </a:solidFill>
                <a:effectLst/>
                <a:uLnTx/>
                <a:uFillTx/>
                <a:latin typeface="Verdana"/>
                <a:ea typeface="Verdana"/>
                <a:cs typeface="Verdana"/>
              </a:rPr>
              <a:t>American Diabetes Association. </a:t>
            </a:r>
            <a:r>
              <a:rPr kumimoji="0" lang="en-US"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Consensus Guidance for Monitoring Individuals With Islet Autoantibody–Positive Pre-Stage 3 Type 1 Diabetes, </a:t>
            </a:r>
            <a:r>
              <a:rPr kumimoji="0" lang="en-US" sz="600" b="0" i="1"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Diabetes Care</a:t>
            </a:r>
            <a:r>
              <a:rPr kumimoji="0" lang="en-US" sz="6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rPr>
              <a:t>, 2024</a:t>
            </a:r>
            <a:r>
              <a:rPr kumimoji="0" lang="de" sz="600" b="0" i="0" u="none" strike="noStrike" kern="1200" cap="none" spc="0" normalizeH="0" baseline="0" noProof="0" dirty="0">
                <a:ln>
                  <a:noFill/>
                </a:ln>
                <a:solidFill>
                  <a:srgbClr val="404040"/>
                </a:solidFill>
                <a:effectLst/>
                <a:uLnTx/>
                <a:uFillTx/>
                <a:latin typeface="Verdana"/>
                <a:ea typeface="Verdana"/>
                <a:cs typeface="Verdana"/>
              </a:rPr>
              <a:t>. Urheberrecht und alle Rechte vorbehalten. Material aus dieser Publikation wurde mit Genehmigung der American Diabetes Association verwendet.</a:t>
            </a:r>
          </a:p>
          <a:p>
            <a:pPr marL="0" marR="0" lvl="0" indent="0" algn="l" defTabSz="685783" rtl="0" eaLnBrk="1" fontAlgn="auto" latinLnBrk="0" hangingPunct="1">
              <a:lnSpc>
                <a:spcPct val="90000"/>
              </a:lnSpc>
              <a:spcBef>
                <a:spcPct val="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Verdana"/>
                <a:ea typeface="Verdana"/>
                <a:cs typeface="Verdana"/>
              </a:rPr>
              <a:t>IAk: Inselautoantikörper; T1D: Typ-1-Diabetes.</a:t>
            </a:r>
          </a:p>
        </p:txBody>
      </p:sp>
      <p:grpSp>
        <p:nvGrpSpPr>
          <p:cNvPr id="7" name="Gruppieren 6">
            <a:extLst>
              <a:ext uri="{FF2B5EF4-FFF2-40B4-BE49-F238E27FC236}">
                <a16:creationId xmlns:a16="http://schemas.microsoft.com/office/drawing/2014/main" id="{28F5D7DB-A332-2BFA-2554-6A4015DDD043}"/>
              </a:ext>
            </a:extLst>
          </p:cNvPr>
          <p:cNvGrpSpPr/>
          <p:nvPr/>
        </p:nvGrpSpPr>
        <p:grpSpPr>
          <a:xfrm>
            <a:off x="260819" y="800918"/>
            <a:ext cx="8628434" cy="3619700"/>
            <a:chOff x="260819" y="800918"/>
            <a:chExt cx="8628434" cy="3619700"/>
          </a:xfrm>
        </p:grpSpPr>
        <p:cxnSp>
          <p:nvCxnSpPr>
            <p:cNvPr id="8" name="Straight Arrow Connector 17">
              <a:extLst>
                <a:ext uri="{FF2B5EF4-FFF2-40B4-BE49-F238E27FC236}">
                  <a16:creationId xmlns:a16="http://schemas.microsoft.com/office/drawing/2014/main" id="{AD537518-18E1-8DD1-CE3D-8EF15ADDD362}"/>
                </a:ext>
              </a:extLst>
            </p:cNvPr>
            <p:cNvCxnSpPr/>
            <p:nvPr/>
          </p:nvCxnSpPr>
          <p:spPr>
            <a:xfrm>
              <a:off x="1436208" y="3070319"/>
              <a:ext cx="171946" cy="295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Flowchart: Process 9">
              <a:extLst>
                <a:ext uri="{FF2B5EF4-FFF2-40B4-BE49-F238E27FC236}">
                  <a16:creationId xmlns:a16="http://schemas.microsoft.com/office/drawing/2014/main" id="{4D51BA6F-4C35-2DE4-0B34-50A1CE0BE1EB}"/>
                </a:ext>
              </a:extLst>
            </p:cNvPr>
            <p:cNvSpPr/>
            <p:nvPr/>
          </p:nvSpPr>
          <p:spPr>
            <a:xfrm>
              <a:off x="881713" y="2831832"/>
              <a:ext cx="588557" cy="482346"/>
            </a:xfrm>
            <a:prstGeom prst="flowChartProcess">
              <a:avLst/>
            </a:prstGeom>
            <a:solidFill>
              <a:srgbClr val="6519C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lnSpc>
                  <a:spcPct val="90000"/>
                </a:lnSpc>
              </a:pPr>
              <a:r>
                <a:rPr lang="de" sz="700">
                  <a:solidFill>
                    <a:srgbClr val="FFFFFF"/>
                  </a:solidFill>
                  <a:latin typeface="Verdana"/>
                  <a:ea typeface="Verdana"/>
                  <a:cs typeface="Verdana"/>
                </a:rPr>
                <a:t>IAk-Test wiederholen</a:t>
              </a:r>
            </a:p>
          </p:txBody>
        </p:sp>
        <p:cxnSp>
          <p:nvCxnSpPr>
            <p:cNvPr id="11" name="Straight Arrow Connector 16">
              <a:extLst>
                <a:ext uri="{FF2B5EF4-FFF2-40B4-BE49-F238E27FC236}">
                  <a16:creationId xmlns:a16="http://schemas.microsoft.com/office/drawing/2014/main" id="{5B121507-EDFC-AE33-8626-E14B80BE0E83}"/>
                </a:ext>
              </a:extLst>
            </p:cNvPr>
            <p:cNvCxnSpPr/>
            <p:nvPr/>
          </p:nvCxnSpPr>
          <p:spPr>
            <a:xfrm flipV="1">
              <a:off x="724659" y="3071694"/>
              <a:ext cx="155399" cy="20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43">
              <a:extLst>
                <a:ext uri="{FF2B5EF4-FFF2-40B4-BE49-F238E27FC236}">
                  <a16:creationId xmlns:a16="http://schemas.microsoft.com/office/drawing/2014/main" id="{9FA195E2-D887-1BB5-461A-44F5AE8DBA32}"/>
                </a:ext>
              </a:extLst>
            </p:cNvPr>
            <p:cNvCxnSpPr/>
            <p:nvPr/>
          </p:nvCxnSpPr>
          <p:spPr>
            <a:xfrm flipH="1" flipV="1">
              <a:off x="8244459" y="2366113"/>
              <a:ext cx="0" cy="345797"/>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144">
              <a:extLst>
                <a:ext uri="{FF2B5EF4-FFF2-40B4-BE49-F238E27FC236}">
                  <a16:creationId xmlns:a16="http://schemas.microsoft.com/office/drawing/2014/main" id="{0BC0808D-F3AC-E97A-A9FD-B3AE011FD20B}"/>
                </a:ext>
              </a:extLst>
            </p:cNvPr>
            <p:cNvCxnSpPr/>
            <p:nvPr/>
          </p:nvCxnSpPr>
          <p:spPr>
            <a:xfrm flipH="1">
              <a:off x="8244458" y="3407334"/>
              <a:ext cx="0" cy="345797"/>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126">
              <a:extLst>
                <a:ext uri="{FF2B5EF4-FFF2-40B4-BE49-F238E27FC236}">
                  <a16:creationId xmlns:a16="http://schemas.microsoft.com/office/drawing/2014/main" id="{24BD009D-E9A6-87F4-90CA-9EF0B94DB03F}"/>
                </a:ext>
              </a:extLst>
            </p:cNvPr>
            <p:cNvCxnSpPr>
              <a:cxnSpLocks/>
              <a:endCxn id="73" idx="1"/>
            </p:cNvCxnSpPr>
            <p:nvPr/>
          </p:nvCxnSpPr>
          <p:spPr>
            <a:xfrm>
              <a:off x="7461026" y="3070319"/>
              <a:ext cx="233820" cy="713"/>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127">
              <a:extLst>
                <a:ext uri="{FF2B5EF4-FFF2-40B4-BE49-F238E27FC236}">
                  <a16:creationId xmlns:a16="http://schemas.microsoft.com/office/drawing/2014/main" id="{80D314C4-E24F-A820-9BEA-4CBC498AC186}"/>
                </a:ext>
              </a:extLst>
            </p:cNvPr>
            <p:cNvSpPr txBox="1"/>
            <p:nvPr/>
          </p:nvSpPr>
          <p:spPr>
            <a:xfrm>
              <a:off x="7211637" y="2643016"/>
              <a:ext cx="786645" cy="307777"/>
            </a:xfrm>
            <a:prstGeom prst="rect">
              <a:avLst/>
            </a:prstGeom>
            <a:noFill/>
          </p:spPr>
          <p:txBody>
            <a:bodyPr wrap="square" rtlCol="0">
              <a:spAutoFit/>
            </a:bodyPr>
            <a:lstStyle/>
            <a:p>
              <a:pPr algn="ctr" defTabSz="685800"/>
              <a:r>
                <a:rPr lang="de" sz="700" b="1">
                  <a:solidFill>
                    <a:srgbClr val="23004C"/>
                  </a:solidFill>
                  <a:latin typeface="Verdana"/>
                  <a:ea typeface="Verdana"/>
                  <a:cs typeface="Verdana"/>
                </a:rPr>
                <a:t>Diagnose Stadium 3*</a:t>
              </a:r>
            </a:p>
          </p:txBody>
        </p:sp>
        <p:cxnSp>
          <p:nvCxnSpPr>
            <p:cNvPr id="28" name="Straight Arrow Connector 115">
              <a:extLst>
                <a:ext uri="{FF2B5EF4-FFF2-40B4-BE49-F238E27FC236}">
                  <a16:creationId xmlns:a16="http://schemas.microsoft.com/office/drawing/2014/main" id="{6122F505-3511-3876-8C97-6C6BAEEE8FE3}"/>
                </a:ext>
              </a:extLst>
            </p:cNvPr>
            <p:cNvCxnSpPr/>
            <p:nvPr/>
          </p:nvCxnSpPr>
          <p:spPr>
            <a:xfrm>
              <a:off x="6463524" y="3069123"/>
              <a:ext cx="171946" cy="295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Flowchart: Decision 11">
              <a:extLst>
                <a:ext uri="{FF2B5EF4-FFF2-40B4-BE49-F238E27FC236}">
                  <a16:creationId xmlns:a16="http://schemas.microsoft.com/office/drawing/2014/main" id="{E113B188-1D84-6619-724D-49F55BE22BF7}"/>
                </a:ext>
              </a:extLst>
            </p:cNvPr>
            <p:cNvSpPr>
              <a:spLocks noChangeAspect="1"/>
            </p:cNvSpPr>
            <p:nvPr/>
          </p:nvSpPr>
          <p:spPr>
            <a:xfrm>
              <a:off x="6627745" y="2806634"/>
              <a:ext cx="920459" cy="543840"/>
            </a:xfrm>
            <a:prstGeom prst="flowChartDecisi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00">
                <a:solidFill>
                  <a:prstClr val="white"/>
                </a:solidFill>
                <a:latin typeface="Verdana"/>
                <a:ea typeface="Verdana"/>
                <a:cs typeface="Arial"/>
              </a:endParaRPr>
            </a:p>
          </p:txBody>
        </p:sp>
        <p:sp>
          <p:nvSpPr>
            <p:cNvPr id="30" name="TextBox 117">
              <a:extLst>
                <a:ext uri="{FF2B5EF4-FFF2-40B4-BE49-F238E27FC236}">
                  <a16:creationId xmlns:a16="http://schemas.microsoft.com/office/drawing/2014/main" id="{065D64C9-D5FF-FC06-E8CC-AC3EC95D69C4}"/>
                </a:ext>
              </a:extLst>
            </p:cNvPr>
            <p:cNvSpPr txBox="1"/>
            <p:nvPr/>
          </p:nvSpPr>
          <p:spPr>
            <a:xfrm>
              <a:off x="6736391" y="2982081"/>
              <a:ext cx="724635" cy="286232"/>
            </a:xfrm>
            <a:prstGeom prst="rect">
              <a:avLst/>
            </a:prstGeom>
            <a:noFill/>
          </p:spPr>
          <p:txBody>
            <a:bodyPr wrap="square" lIns="0" rIns="0" rtlCol="0">
              <a:spAutoFit/>
            </a:bodyPr>
            <a:lstStyle/>
            <a:p>
              <a:pPr algn="ctr" defTabSz="685800">
                <a:lnSpc>
                  <a:spcPct val="90000"/>
                </a:lnSpc>
              </a:pPr>
              <a:r>
                <a:rPr lang="de" sz="700" b="1">
                  <a:solidFill>
                    <a:srgbClr val="000000"/>
                  </a:solidFill>
                  <a:latin typeface="Verdana"/>
                  <a:ea typeface="Verdana"/>
                  <a:cs typeface="Verdana"/>
                </a:rPr>
                <a:t>Glykämischer Status</a:t>
              </a:r>
            </a:p>
          </p:txBody>
        </p:sp>
        <p:cxnSp>
          <p:nvCxnSpPr>
            <p:cNvPr id="31" name="Straight Arrow Connector 113">
              <a:extLst>
                <a:ext uri="{FF2B5EF4-FFF2-40B4-BE49-F238E27FC236}">
                  <a16:creationId xmlns:a16="http://schemas.microsoft.com/office/drawing/2014/main" id="{0DA1AF90-49B3-ECA8-6DF3-CF4AA6497C44}"/>
                </a:ext>
              </a:extLst>
            </p:cNvPr>
            <p:cNvCxnSpPr/>
            <p:nvPr/>
          </p:nvCxnSpPr>
          <p:spPr>
            <a:xfrm>
              <a:off x="5415805" y="3076497"/>
              <a:ext cx="330707" cy="0"/>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100">
              <a:extLst>
                <a:ext uri="{FF2B5EF4-FFF2-40B4-BE49-F238E27FC236}">
                  <a16:creationId xmlns:a16="http://schemas.microsoft.com/office/drawing/2014/main" id="{57916858-129D-BDE1-3BD2-F4C9B744D661}"/>
                </a:ext>
              </a:extLst>
            </p:cNvPr>
            <p:cNvCxnSpPr/>
            <p:nvPr/>
          </p:nvCxnSpPr>
          <p:spPr>
            <a:xfrm>
              <a:off x="4387104" y="3076497"/>
              <a:ext cx="330707" cy="0"/>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93">
              <a:extLst>
                <a:ext uri="{FF2B5EF4-FFF2-40B4-BE49-F238E27FC236}">
                  <a16:creationId xmlns:a16="http://schemas.microsoft.com/office/drawing/2014/main" id="{B06BB462-E852-11D8-7543-A26B38A13A28}"/>
                </a:ext>
              </a:extLst>
            </p:cNvPr>
            <p:cNvCxnSpPr/>
            <p:nvPr/>
          </p:nvCxnSpPr>
          <p:spPr>
            <a:xfrm>
              <a:off x="3519141" y="3076497"/>
              <a:ext cx="171946" cy="295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Flowchart: Decision 11">
              <a:extLst>
                <a:ext uri="{FF2B5EF4-FFF2-40B4-BE49-F238E27FC236}">
                  <a16:creationId xmlns:a16="http://schemas.microsoft.com/office/drawing/2014/main" id="{C64D18F2-A314-8805-2854-B30F70592743}"/>
                </a:ext>
              </a:extLst>
            </p:cNvPr>
            <p:cNvSpPr>
              <a:spLocks noChangeAspect="1"/>
            </p:cNvSpPr>
            <p:nvPr/>
          </p:nvSpPr>
          <p:spPr>
            <a:xfrm>
              <a:off x="3675411" y="2802140"/>
              <a:ext cx="834547" cy="554513"/>
            </a:xfrm>
            <a:prstGeom prst="flowChartDecisi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00">
                <a:solidFill>
                  <a:prstClr val="white"/>
                </a:solidFill>
                <a:latin typeface="Verdana"/>
                <a:ea typeface="Verdana"/>
                <a:cs typeface="Arial"/>
              </a:endParaRPr>
            </a:p>
          </p:txBody>
        </p:sp>
        <p:sp>
          <p:nvSpPr>
            <p:cNvPr id="35" name="TextBox 95">
              <a:extLst>
                <a:ext uri="{FF2B5EF4-FFF2-40B4-BE49-F238E27FC236}">
                  <a16:creationId xmlns:a16="http://schemas.microsoft.com/office/drawing/2014/main" id="{93AA84AF-34F7-4067-7F4E-B777604F4387}"/>
                </a:ext>
              </a:extLst>
            </p:cNvPr>
            <p:cNvSpPr txBox="1"/>
            <p:nvPr/>
          </p:nvSpPr>
          <p:spPr>
            <a:xfrm>
              <a:off x="3690535" y="2993824"/>
              <a:ext cx="814493" cy="196208"/>
            </a:xfrm>
            <a:prstGeom prst="rect">
              <a:avLst/>
            </a:prstGeom>
            <a:noFill/>
          </p:spPr>
          <p:txBody>
            <a:bodyPr wrap="square" lIns="0" rIns="0" rtlCol="0">
              <a:spAutoFit/>
            </a:bodyPr>
            <a:lstStyle/>
            <a:p>
              <a:pPr algn="ctr" defTabSz="685800">
                <a:lnSpc>
                  <a:spcPct val="90000"/>
                </a:lnSpc>
              </a:pPr>
              <a:r>
                <a:rPr lang="de" sz="700" b="1">
                  <a:solidFill>
                    <a:srgbClr val="000000"/>
                  </a:solidFill>
                  <a:latin typeface="Verdana"/>
                  <a:ea typeface="Verdana"/>
                  <a:cs typeface="Verdana"/>
                </a:rPr>
                <a:t>&gt; 1 T1D-IAk?</a:t>
              </a:r>
            </a:p>
          </p:txBody>
        </p:sp>
        <p:cxnSp>
          <p:nvCxnSpPr>
            <p:cNvPr id="36" name="Straight Arrow Connector 89">
              <a:extLst>
                <a:ext uri="{FF2B5EF4-FFF2-40B4-BE49-F238E27FC236}">
                  <a16:creationId xmlns:a16="http://schemas.microsoft.com/office/drawing/2014/main" id="{1C2BA638-F88A-E9FF-6968-E95BD78A780D}"/>
                </a:ext>
              </a:extLst>
            </p:cNvPr>
            <p:cNvCxnSpPr/>
            <p:nvPr/>
          </p:nvCxnSpPr>
          <p:spPr>
            <a:xfrm flipH="1">
              <a:off x="1984189" y="3286063"/>
              <a:ext cx="0" cy="44318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Flowchart: Process 12">
              <a:extLst>
                <a:ext uri="{FF2B5EF4-FFF2-40B4-BE49-F238E27FC236}">
                  <a16:creationId xmlns:a16="http://schemas.microsoft.com/office/drawing/2014/main" id="{ADEFB612-DEA5-4FA6-32BD-D3B9C8E6D22D}"/>
                </a:ext>
              </a:extLst>
            </p:cNvPr>
            <p:cNvSpPr/>
            <p:nvPr/>
          </p:nvSpPr>
          <p:spPr>
            <a:xfrm>
              <a:off x="2573855" y="2519285"/>
              <a:ext cx="1021794" cy="1106391"/>
            </a:xfrm>
            <a:prstGeom prst="flowChartProcess">
              <a:avLst/>
            </a:prstGeom>
            <a:solidFill>
              <a:srgbClr val="400C7F"/>
            </a:solidFill>
            <a:ln>
              <a:noFill/>
            </a:ln>
          </p:spPr>
          <p:style>
            <a:lnRef idx="2">
              <a:schemeClr val="accent1">
                <a:shade val="50000"/>
              </a:schemeClr>
            </a:lnRef>
            <a:fillRef idx="1">
              <a:schemeClr val="accent1"/>
            </a:fillRef>
            <a:effectRef idx="0">
              <a:schemeClr val="accent1"/>
            </a:effectRef>
            <a:fontRef idx="minor">
              <a:schemeClr val="lt1"/>
            </a:fontRef>
          </p:style>
          <p:txBody>
            <a:bodyPr lIns="34290" rIns="0" rtlCol="0" anchor="ctr"/>
            <a:lstStyle/>
            <a:p>
              <a:pPr marL="84535" indent="-84535" defTabSz="685800">
                <a:buClr>
                  <a:prstClr val="white"/>
                </a:buClr>
                <a:buFont typeface="Arial" panose="020B0604020202020204" pitchFamily="34" charset="0"/>
                <a:buChar char="•"/>
              </a:pPr>
              <a:r>
                <a:rPr lang="de" sz="700" dirty="0">
                  <a:solidFill>
                    <a:srgbClr val="FFFFFF"/>
                  </a:solidFill>
                  <a:latin typeface="Verdana"/>
                  <a:ea typeface="Verdana"/>
                  <a:cs typeface="Verdana"/>
                </a:rPr>
                <a:t>Regelmäßige IAk-Nachuntersuchung/metabolische Überwachung</a:t>
              </a:r>
            </a:p>
            <a:p>
              <a:pPr marL="84535" indent="-84535" defTabSz="685800">
                <a:buClr>
                  <a:prstClr val="white"/>
                </a:buClr>
                <a:buFont typeface="Arial" panose="020B0604020202020204" pitchFamily="34" charset="0"/>
                <a:buChar char="•"/>
              </a:pPr>
              <a:r>
                <a:rPr lang="de-DE" sz="700" dirty="0">
                  <a:solidFill>
                    <a:srgbClr val="FFFFFF"/>
                  </a:solidFill>
                  <a:latin typeface="Verdana"/>
                  <a:ea typeface="Verdana"/>
                  <a:cs typeface="Verdana"/>
                </a:rPr>
                <a:t>Schulung anbieten</a:t>
              </a:r>
            </a:p>
            <a:p>
              <a:pPr marL="84535" indent="-84535" defTabSz="685800">
                <a:buClr>
                  <a:prstClr val="white"/>
                </a:buClr>
                <a:buFont typeface="Arial" panose="020B0604020202020204" pitchFamily="34" charset="0"/>
                <a:buChar char="•"/>
              </a:pPr>
              <a:r>
                <a:rPr lang="de-DE" sz="700" dirty="0">
                  <a:solidFill>
                    <a:srgbClr val="FFFFFF"/>
                  </a:solidFill>
                  <a:latin typeface="Verdana"/>
                  <a:ea typeface="Verdana"/>
                  <a:cs typeface="Verdana"/>
                </a:rPr>
                <a:t>Psychosoziale Bewertung/Unter-stützung bereit-stellen</a:t>
              </a:r>
              <a:endParaRPr lang="de" sz="700" dirty="0">
                <a:solidFill>
                  <a:srgbClr val="FFFFFF"/>
                </a:solidFill>
                <a:latin typeface="Verdana"/>
                <a:ea typeface="Verdana"/>
                <a:cs typeface="Verdana"/>
              </a:endParaRPr>
            </a:p>
          </p:txBody>
        </p:sp>
        <p:cxnSp>
          <p:nvCxnSpPr>
            <p:cNvPr id="38" name="Straight Arrow Connector 86">
              <a:extLst>
                <a:ext uri="{FF2B5EF4-FFF2-40B4-BE49-F238E27FC236}">
                  <a16:creationId xmlns:a16="http://schemas.microsoft.com/office/drawing/2014/main" id="{F2059CA8-35C3-974F-7168-980906E35D00}"/>
                </a:ext>
              </a:extLst>
            </p:cNvPr>
            <p:cNvCxnSpPr>
              <a:cxnSpLocks/>
            </p:cNvCxnSpPr>
            <p:nvPr/>
          </p:nvCxnSpPr>
          <p:spPr>
            <a:xfrm>
              <a:off x="2258128" y="3070319"/>
              <a:ext cx="318178" cy="0"/>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Flowchart: Alternate Process 19">
              <a:extLst>
                <a:ext uri="{FF2B5EF4-FFF2-40B4-BE49-F238E27FC236}">
                  <a16:creationId xmlns:a16="http://schemas.microsoft.com/office/drawing/2014/main" id="{BDD53962-A0D6-DA46-5460-7BB2560CFD35}"/>
                </a:ext>
              </a:extLst>
            </p:cNvPr>
            <p:cNvSpPr/>
            <p:nvPr/>
          </p:nvSpPr>
          <p:spPr>
            <a:xfrm>
              <a:off x="1333638" y="3733100"/>
              <a:ext cx="1297710" cy="576480"/>
            </a:xfrm>
            <a:prstGeom prst="flowChartAlternateProcess">
              <a:avLst/>
            </a:prstGeom>
            <a:solidFill>
              <a:srgbClr val="5613A5"/>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7189">
                <a:lnSpc>
                  <a:spcPct val="90000"/>
                </a:lnSpc>
              </a:pPr>
              <a:r>
                <a:rPr lang="de" sz="700" b="1">
                  <a:solidFill>
                    <a:srgbClr val="FFFFFF"/>
                  </a:solidFill>
                  <a:latin typeface="Verdana"/>
                  <a:ea typeface="Verdana"/>
                  <a:cs typeface="Verdana"/>
                </a:rPr>
                <a:t>Verlassen: </a:t>
              </a:r>
              <a:r>
                <a:rPr lang="de-DE" sz="700">
                  <a:solidFill>
                    <a:srgbClr val="FFFFFF"/>
                  </a:solidFill>
                  <a:latin typeface="Verdana"/>
                  <a:ea typeface="Verdana"/>
                  <a:cs typeface="Verdana"/>
                </a:rPr>
                <a:t>Erneuter Test bei Bedarf basierend auf Symptomen, bei Verdacht oder nach lokalen Vorgaben</a:t>
              </a:r>
              <a:endParaRPr lang="de" sz="700">
                <a:solidFill>
                  <a:srgbClr val="FFFFFF"/>
                </a:solidFill>
                <a:latin typeface="Verdana"/>
                <a:ea typeface="Verdana"/>
                <a:cs typeface="Verdana"/>
              </a:endParaRPr>
            </a:p>
          </p:txBody>
        </p:sp>
        <p:sp>
          <p:nvSpPr>
            <p:cNvPr id="40" name="Flowchart: Decision 11">
              <a:extLst>
                <a:ext uri="{FF2B5EF4-FFF2-40B4-BE49-F238E27FC236}">
                  <a16:creationId xmlns:a16="http://schemas.microsoft.com/office/drawing/2014/main" id="{D087A835-6D05-80DB-7D32-DD1F99531324}"/>
                </a:ext>
              </a:extLst>
            </p:cNvPr>
            <p:cNvSpPr>
              <a:spLocks noChangeAspect="1"/>
            </p:cNvSpPr>
            <p:nvPr/>
          </p:nvSpPr>
          <p:spPr>
            <a:xfrm>
              <a:off x="1595797" y="2795962"/>
              <a:ext cx="791537" cy="559880"/>
            </a:xfrm>
            <a:prstGeom prst="flowChartDecisi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00">
                <a:solidFill>
                  <a:prstClr val="white"/>
                </a:solidFill>
                <a:latin typeface="Verdana"/>
                <a:ea typeface="Verdana"/>
                <a:cs typeface="Arial"/>
              </a:endParaRPr>
            </a:p>
          </p:txBody>
        </p:sp>
        <p:sp>
          <p:nvSpPr>
            <p:cNvPr id="41" name="TextBox 22">
              <a:extLst>
                <a:ext uri="{FF2B5EF4-FFF2-40B4-BE49-F238E27FC236}">
                  <a16:creationId xmlns:a16="http://schemas.microsoft.com/office/drawing/2014/main" id="{DC3FBFCF-8F9B-5C92-F90E-5563780E9199}"/>
                </a:ext>
              </a:extLst>
            </p:cNvPr>
            <p:cNvSpPr txBox="1"/>
            <p:nvPr/>
          </p:nvSpPr>
          <p:spPr>
            <a:xfrm>
              <a:off x="1612523" y="2937191"/>
              <a:ext cx="747297" cy="286232"/>
            </a:xfrm>
            <a:prstGeom prst="rect">
              <a:avLst/>
            </a:prstGeom>
            <a:noFill/>
          </p:spPr>
          <p:txBody>
            <a:bodyPr wrap="square" lIns="0" rIns="0" rtlCol="0">
              <a:spAutoFit/>
            </a:bodyPr>
            <a:lstStyle/>
            <a:p>
              <a:pPr algn="ctr" defTabSz="685800">
                <a:lnSpc>
                  <a:spcPct val="90000"/>
                </a:lnSpc>
              </a:pPr>
              <a:r>
                <a:rPr lang="de" sz="700" b="1">
                  <a:solidFill>
                    <a:srgbClr val="000000"/>
                  </a:solidFill>
                  <a:latin typeface="Verdana"/>
                  <a:ea typeface="Verdana"/>
                  <a:cs typeface="Verdana"/>
                </a:rPr>
                <a:t>Persistie-rende IAk?</a:t>
              </a:r>
            </a:p>
          </p:txBody>
        </p:sp>
        <p:sp>
          <p:nvSpPr>
            <p:cNvPr id="42" name="Arrow: Right 4">
              <a:extLst>
                <a:ext uri="{FF2B5EF4-FFF2-40B4-BE49-F238E27FC236}">
                  <a16:creationId xmlns:a16="http://schemas.microsoft.com/office/drawing/2014/main" id="{1754D2F8-3299-1F9B-EFE8-1AFB43738727}"/>
                </a:ext>
              </a:extLst>
            </p:cNvPr>
            <p:cNvSpPr/>
            <p:nvPr/>
          </p:nvSpPr>
          <p:spPr>
            <a:xfrm>
              <a:off x="271670" y="1132090"/>
              <a:ext cx="8617583" cy="559160"/>
            </a:xfrm>
            <a:prstGeom prst="rightArrow">
              <a:avLst>
                <a:gd name="adj1" fmla="val 50000"/>
                <a:gd name="adj2" fmla="val 50000"/>
              </a:avLst>
            </a:prstGeom>
            <a:gradFill flip="none" rotWithShape="1">
              <a:gsLst>
                <a:gs pos="50000">
                  <a:schemeClr val="accent1"/>
                </a:gs>
                <a:gs pos="0">
                  <a:schemeClr val="accent2"/>
                </a:gs>
                <a:gs pos="87000">
                  <a:schemeClr val="accent4">
                    <a:lumMod val="50000"/>
                  </a:schemeClr>
                </a:gs>
              </a:gsLst>
              <a:lin ang="0" scaled="1"/>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US" sz="1400">
                <a:solidFill>
                  <a:prstClr val="white"/>
                </a:solidFill>
                <a:latin typeface="Verdana"/>
                <a:ea typeface="Verdana"/>
                <a:cs typeface="Arial"/>
              </a:endParaRPr>
            </a:p>
          </p:txBody>
        </p:sp>
        <p:sp>
          <p:nvSpPr>
            <p:cNvPr id="43" name="TextBox 5">
              <a:extLst>
                <a:ext uri="{FF2B5EF4-FFF2-40B4-BE49-F238E27FC236}">
                  <a16:creationId xmlns:a16="http://schemas.microsoft.com/office/drawing/2014/main" id="{9C26D1D5-A7BE-1E89-A362-CCD008C61915}"/>
                </a:ext>
              </a:extLst>
            </p:cNvPr>
            <p:cNvSpPr txBox="1"/>
            <p:nvPr/>
          </p:nvSpPr>
          <p:spPr>
            <a:xfrm>
              <a:off x="260819" y="929423"/>
              <a:ext cx="1714500" cy="338554"/>
            </a:xfrm>
            <a:prstGeom prst="rect">
              <a:avLst/>
            </a:prstGeom>
            <a:noFill/>
          </p:spPr>
          <p:txBody>
            <a:bodyPr wrap="square" rtlCol="0">
              <a:spAutoFit/>
            </a:bodyPr>
            <a:lstStyle/>
            <a:p>
              <a:pPr algn="ctr" defTabSz="457189"/>
              <a:r>
                <a:rPr lang="de" sz="800" b="1">
                  <a:solidFill>
                    <a:srgbClr val="7A00E6"/>
                  </a:solidFill>
                  <a:latin typeface="Verdana"/>
                  <a:ea typeface="Verdana"/>
                  <a:cs typeface="Verdana"/>
                </a:rPr>
                <a:t>Primärversorgung/</a:t>
              </a:r>
            </a:p>
            <a:p>
              <a:pPr algn="ctr" defTabSz="457189"/>
              <a:r>
                <a:rPr lang="de" sz="800" b="1">
                  <a:solidFill>
                    <a:srgbClr val="7A00E6"/>
                  </a:solidFill>
                  <a:latin typeface="Verdana"/>
                  <a:ea typeface="Verdana"/>
                  <a:cs typeface="Verdana"/>
                </a:rPr>
                <a:t>Hausarzt/Pädiater</a:t>
              </a:r>
            </a:p>
          </p:txBody>
        </p:sp>
        <p:sp>
          <p:nvSpPr>
            <p:cNvPr id="44" name="TextBox 6">
              <a:extLst>
                <a:ext uri="{FF2B5EF4-FFF2-40B4-BE49-F238E27FC236}">
                  <a16:creationId xmlns:a16="http://schemas.microsoft.com/office/drawing/2014/main" id="{38AEBDA5-C69F-F9A0-E341-958197B928BC}"/>
                </a:ext>
              </a:extLst>
            </p:cNvPr>
            <p:cNvSpPr txBox="1"/>
            <p:nvPr/>
          </p:nvSpPr>
          <p:spPr>
            <a:xfrm>
              <a:off x="6580088" y="800918"/>
              <a:ext cx="1947067" cy="461665"/>
            </a:xfrm>
            <a:prstGeom prst="rect">
              <a:avLst/>
            </a:prstGeom>
            <a:noFill/>
          </p:spPr>
          <p:txBody>
            <a:bodyPr wrap="square" rtlCol="0">
              <a:spAutoFit/>
            </a:bodyPr>
            <a:lstStyle/>
            <a:p>
              <a:pPr algn="ctr" defTabSz="457189"/>
              <a:r>
                <a:rPr lang="de" sz="800" b="1">
                  <a:solidFill>
                    <a:srgbClr val="217A3F"/>
                  </a:solidFill>
                  <a:latin typeface="Verdana"/>
                  <a:ea typeface="Verdana"/>
                  <a:cs typeface="Verdana"/>
                </a:rPr>
                <a:t>Pädiatrischer oder Erwachsenen-Endokrinologe/Diabetologe</a:t>
              </a:r>
            </a:p>
          </p:txBody>
        </p:sp>
        <p:sp>
          <p:nvSpPr>
            <p:cNvPr id="45" name="TextBox 7">
              <a:extLst>
                <a:ext uri="{FF2B5EF4-FFF2-40B4-BE49-F238E27FC236}">
                  <a16:creationId xmlns:a16="http://schemas.microsoft.com/office/drawing/2014/main" id="{C8E8F42E-7ACD-2C14-D1D7-76C7997B7642}"/>
                </a:ext>
              </a:extLst>
            </p:cNvPr>
            <p:cNvSpPr txBox="1"/>
            <p:nvPr/>
          </p:nvSpPr>
          <p:spPr>
            <a:xfrm>
              <a:off x="3048660" y="929367"/>
              <a:ext cx="3211851" cy="338554"/>
            </a:xfrm>
            <a:prstGeom prst="rect">
              <a:avLst/>
            </a:prstGeom>
            <a:noFill/>
          </p:spPr>
          <p:txBody>
            <a:bodyPr wrap="square" rtlCol="0">
              <a:spAutoFit/>
            </a:bodyPr>
            <a:lstStyle/>
            <a:p>
              <a:pPr algn="ctr" defTabSz="457189"/>
              <a:r>
                <a:rPr lang="de" sz="800" b="1">
                  <a:solidFill>
                    <a:srgbClr val="23004C"/>
                  </a:solidFill>
                  <a:latin typeface="Verdana"/>
                  <a:ea typeface="Verdana"/>
                  <a:cs typeface="Verdana"/>
                </a:rPr>
                <a:t>Übergang zur spezialisierten</a:t>
              </a:r>
            </a:p>
            <a:p>
              <a:pPr algn="ctr" defTabSz="457189"/>
              <a:r>
                <a:rPr lang="de" sz="800" b="1">
                  <a:solidFill>
                    <a:srgbClr val="23004C"/>
                  </a:solidFill>
                  <a:latin typeface="Verdana"/>
                  <a:ea typeface="Verdana"/>
                  <a:cs typeface="Verdana"/>
                </a:rPr>
                <a:t>Diabetesversorgung</a:t>
              </a:r>
            </a:p>
          </p:txBody>
        </p:sp>
        <p:sp>
          <p:nvSpPr>
            <p:cNvPr id="46" name="Flowchart: Alternate Process 10">
              <a:extLst>
                <a:ext uri="{FF2B5EF4-FFF2-40B4-BE49-F238E27FC236}">
                  <a16:creationId xmlns:a16="http://schemas.microsoft.com/office/drawing/2014/main" id="{64D04F3F-9CD7-E210-5002-65C6E9DE9045}"/>
                </a:ext>
              </a:extLst>
            </p:cNvPr>
            <p:cNvSpPr/>
            <p:nvPr/>
          </p:nvSpPr>
          <p:spPr>
            <a:xfrm>
              <a:off x="271671" y="2826883"/>
              <a:ext cx="473445" cy="479888"/>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7189">
                <a:lnSpc>
                  <a:spcPct val="90000"/>
                </a:lnSpc>
              </a:pPr>
              <a:r>
                <a:rPr lang="de" sz="700">
                  <a:solidFill>
                    <a:srgbClr val="FFFFFF"/>
                  </a:solidFill>
                  <a:latin typeface="Verdana"/>
                  <a:ea typeface="Verdana"/>
                  <a:cs typeface="Verdana"/>
                </a:rPr>
                <a:t>Positiver </a:t>
              </a:r>
            </a:p>
            <a:p>
              <a:pPr algn="ctr" defTabSz="457189">
                <a:lnSpc>
                  <a:spcPct val="90000"/>
                </a:lnSpc>
              </a:pPr>
              <a:r>
                <a:rPr lang="de" sz="700">
                  <a:solidFill>
                    <a:srgbClr val="FFFFFF"/>
                  </a:solidFill>
                  <a:latin typeface="Verdana"/>
                  <a:ea typeface="Verdana"/>
                  <a:cs typeface="Verdana"/>
                </a:rPr>
                <a:t>IAk-Test</a:t>
              </a:r>
            </a:p>
          </p:txBody>
        </p:sp>
        <p:sp>
          <p:nvSpPr>
            <p:cNvPr id="47" name="TextBox 14">
              <a:extLst>
                <a:ext uri="{FF2B5EF4-FFF2-40B4-BE49-F238E27FC236}">
                  <a16:creationId xmlns:a16="http://schemas.microsoft.com/office/drawing/2014/main" id="{DAE0BAC5-7E36-223A-3C17-77C828BFDB9E}"/>
                </a:ext>
              </a:extLst>
            </p:cNvPr>
            <p:cNvSpPr txBox="1"/>
            <p:nvPr/>
          </p:nvSpPr>
          <p:spPr>
            <a:xfrm>
              <a:off x="1935983" y="3408168"/>
              <a:ext cx="413896" cy="200055"/>
            </a:xfrm>
            <a:prstGeom prst="rect">
              <a:avLst/>
            </a:prstGeom>
            <a:noFill/>
            <a:ln>
              <a:noFill/>
            </a:ln>
          </p:spPr>
          <p:txBody>
            <a:bodyPr wrap="none" rtlCol="0">
              <a:spAutoFit/>
            </a:bodyPr>
            <a:lstStyle/>
            <a:p>
              <a:pPr algn="r" defTabSz="685800"/>
              <a:r>
                <a:rPr lang="de" sz="700" b="1">
                  <a:solidFill>
                    <a:srgbClr val="23004C"/>
                  </a:solidFill>
                  <a:latin typeface="Verdana"/>
                  <a:ea typeface="Verdana"/>
                  <a:cs typeface="Verdana"/>
                </a:rPr>
                <a:t>Nein</a:t>
              </a:r>
            </a:p>
          </p:txBody>
        </p:sp>
        <p:sp>
          <p:nvSpPr>
            <p:cNvPr id="48" name="TextBox 23">
              <a:extLst>
                <a:ext uri="{FF2B5EF4-FFF2-40B4-BE49-F238E27FC236}">
                  <a16:creationId xmlns:a16="http://schemas.microsoft.com/office/drawing/2014/main" id="{1C17758D-164B-CD9B-D657-D185862195B1}"/>
                </a:ext>
              </a:extLst>
            </p:cNvPr>
            <p:cNvSpPr txBox="1"/>
            <p:nvPr/>
          </p:nvSpPr>
          <p:spPr>
            <a:xfrm>
              <a:off x="4227855" y="2888535"/>
              <a:ext cx="724636" cy="207749"/>
            </a:xfrm>
            <a:prstGeom prst="rect">
              <a:avLst/>
            </a:prstGeom>
            <a:noFill/>
          </p:spPr>
          <p:txBody>
            <a:bodyPr wrap="square" rtlCol="0">
              <a:spAutoFit/>
            </a:bodyPr>
            <a:lstStyle/>
            <a:p>
              <a:pPr algn="ctr" defTabSz="685800"/>
              <a:r>
                <a:rPr lang="de" sz="700" b="1">
                  <a:solidFill>
                    <a:srgbClr val="23004C"/>
                  </a:solidFill>
                  <a:latin typeface="Verdana"/>
                  <a:ea typeface="Verdana"/>
                  <a:cs typeface="Verdana"/>
                </a:rPr>
                <a:t>Ja</a:t>
              </a:r>
            </a:p>
          </p:txBody>
        </p:sp>
        <p:cxnSp>
          <p:nvCxnSpPr>
            <p:cNvPr id="49" name="Connector: Elbow 67">
              <a:extLst>
                <a:ext uri="{FF2B5EF4-FFF2-40B4-BE49-F238E27FC236}">
                  <a16:creationId xmlns:a16="http://schemas.microsoft.com/office/drawing/2014/main" id="{E6F0E388-FEC0-E83E-AB4D-0128EB0F14B4}"/>
                </a:ext>
              </a:extLst>
            </p:cNvPr>
            <p:cNvCxnSpPr>
              <a:cxnSpLocks/>
              <a:stCxn id="34" idx="2"/>
              <a:endCxn id="39" idx="3"/>
            </p:cNvCxnSpPr>
            <p:nvPr/>
          </p:nvCxnSpPr>
          <p:spPr>
            <a:xfrm rot="5400000">
              <a:off x="3029672" y="2958329"/>
              <a:ext cx="664688" cy="1461336"/>
            </a:xfrm>
            <a:prstGeom prst="bentConnector2">
              <a:avLst/>
            </a:prstGeom>
            <a:ln w="28575">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0" name="Flowchart: Alternate Process 86">
              <a:extLst>
                <a:ext uri="{FF2B5EF4-FFF2-40B4-BE49-F238E27FC236}">
                  <a16:creationId xmlns:a16="http://schemas.microsoft.com/office/drawing/2014/main" id="{FE76237F-3E30-AC4B-C448-89A3D4BD0C37}"/>
                </a:ext>
              </a:extLst>
            </p:cNvPr>
            <p:cNvSpPr/>
            <p:nvPr/>
          </p:nvSpPr>
          <p:spPr>
            <a:xfrm>
              <a:off x="4723992" y="2838010"/>
              <a:ext cx="832927" cy="479888"/>
            </a:xfrm>
            <a:prstGeom prst="flowChartAlternateProcess">
              <a:avLst/>
            </a:prstGeom>
            <a:solidFill>
              <a:srgbClr val="221F49"/>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7189"/>
              <a:r>
                <a:rPr lang="de" sz="700">
                  <a:solidFill>
                    <a:srgbClr val="FFFFFF"/>
                  </a:solidFill>
                  <a:latin typeface="Verdana"/>
                  <a:ea typeface="Verdana"/>
                  <a:cs typeface="Verdana"/>
                </a:rPr>
                <a:t>Präsympto-matischer T1D</a:t>
              </a:r>
            </a:p>
          </p:txBody>
        </p:sp>
        <p:cxnSp>
          <p:nvCxnSpPr>
            <p:cNvPr id="51" name="Connector: Elbow 89">
              <a:extLst>
                <a:ext uri="{FF2B5EF4-FFF2-40B4-BE49-F238E27FC236}">
                  <a16:creationId xmlns:a16="http://schemas.microsoft.com/office/drawing/2014/main" id="{116A50B9-6DA3-7185-2B59-2E876EB1B7F7}"/>
                </a:ext>
              </a:extLst>
            </p:cNvPr>
            <p:cNvCxnSpPr>
              <a:cxnSpLocks/>
              <a:stCxn id="34" idx="0"/>
              <a:endCxn id="37" idx="0"/>
            </p:cNvCxnSpPr>
            <p:nvPr/>
          </p:nvCxnSpPr>
          <p:spPr>
            <a:xfrm rot="16200000" flipV="1">
              <a:off x="3447290" y="2156746"/>
              <a:ext cx="282855" cy="1007933"/>
            </a:xfrm>
            <a:prstGeom prst="bentConnector3">
              <a:avLst>
                <a:gd name="adj1" fmla="val 160614"/>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5">
              <a:extLst>
                <a:ext uri="{FF2B5EF4-FFF2-40B4-BE49-F238E27FC236}">
                  <a16:creationId xmlns:a16="http://schemas.microsoft.com/office/drawing/2014/main" id="{18C80AF8-2C00-450E-CBE1-27BC1AA35A54}"/>
                </a:ext>
              </a:extLst>
            </p:cNvPr>
            <p:cNvSpPr txBox="1"/>
            <p:nvPr/>
          </p:nvSpPr>
          <p:spPr>
            <a:xfrm>
              <a:off x="3395261" y="2167036"/>
              <a:ext cx="478016" cy="200055"/>
            </a:xfrm>
            <a:prstGeom prst="rect">
              <a:avLst/>
            </a:prstGeom>
            <a:noFill/>
          </p:spPr>
          <p:txBody>
            <a:bodyPr wrap="none" rtlCol="0">
              <a:spAutoFit/>
            </a:bodyPr>
            <a:lstStyle/>
            <a:p>
              <a:pPr defTabSz="685800"/>
              <a:r>
                <a:rPr lang="de" sz="700" b="1">
                  <a:solidFill>
                    <a:srgbClr val="23004C"/>
                  </a:solidFill>
                  <a:latin typeface="Verdana"/>
                  <a:ea typeface="Verdana"/>
                  <a:cs typeface="Verdana"/>
                </a:rPr>
                <a:t>Nein*</a:t>
              </a:r>
            </a:p>
          </p:txBody>
        </p:sp>
        <p:sp>
          <p:nvSpPr>
            <p:cNvPr id="53" name="TextBox 36">
              <a:extLst>
                <a:ext uri="{FF2B5EF4-FFF2-40B4-BE49-F238E27FC236}">
                  <a16:creationId xmlns:a16="http://schemas.microsoft.com/office/drawing/2014/main" id="{88555C15-B8F6-AC69-592C-50718FD2A31B}"/>
                </a:ext>
              </a:extLst>
            </p:cNvPr>
            <p:cNvSpPr txBox="1"/>
            <p:nvPr/>
          </p:nvSpPr>
          <p:spPr>
            <a:xfrm>
              <a:off x="3219293" y="1904870"/>
              <a:ext cx="897348" cy="207749"/>
            </a:xfrm>
            <a:prstGeom prst="rect">
              <a:avLst/>
            </a:prstGeom>
            <a:noFill/>
          </p:spPr>
          <p:txBody>
            <a:bodyPr wrap="square" rtlCol="0">
              <a:spAutoFit/>
            </a:bodyPr>
            <a:lstStyle/>
            <a:p>
              <a:pPr algn="ctr" defTabSz="685800"/>
              <a:r>
                <a:rPr lang="de" sz="700" b="1">
                  <a:solidFill>
                    <a:srgbClr val="23004C"/>
                  </a:solidFill>
                  <a:latin typeface="Verdana"/>
                  <a:ea typeface="Verdana"/>
                  <a:cs typeface="Verdana"/>
                </a:rPr>
                <a:t>≥ 2 positiv</a:t>
              </a:r>
            </a:p>
          </p:txBody>
        </p:sp>
        <p:sp>
          <p:nvSpPr>
            <p:cNvPr id="54" name="TextBox 37">
              <a:extLst>
                <a:ext uri="{FF2B5EF4-FFF2-40B4-BE49-F238E27FC236}">
                  <a16:creationId xmlns:a16="http://schemas.microsoft.com/office/drawing/2014/main" id="{B44C1744-678B-056A-15EB-5ECBA1CC31C8}"/>
                </a:ext>
              </a:extLst>
            </p:cNvPr>
            <p:cNvSpPr txBox="1"/>
            <p:nvPr/>
          </p:nvSpPr>
          <p:spPr>
            <a:xfrm>
              <a:off x="2778344" y="4034976"/>
              <a:ext cx="1219239" cy="307777"/>
            </a:xfrm>
            <a:prstGeom prst="rect">
              <a:avLst/>
            </a:prstGeom>
            <a:noFill/>
          </p:spPr>
          <p:txBody>
            <a:bodyPr wrap="square" rtlCol="0">
              <a:spAutoFit/>
            </a:bodyPr>
            <a:lstStyle/>
            <a:p>
              <a:pPr algn="ctr" defTabSz="685800"/>
              <a:r>
                <a:rPr lang="de" sz="700" b="1">
                  <a:solidFill>
                    <a:srgbClr val="23004C"/>
                  </a:solidFill>
                  <a:latin typeface="Verdana"/>
                  <a:ea typeface="Verdana"/>
                  <a:cs typeface="Verdana"/>
                </a:rPr>
                <a:t>Stabil singulär IAk+ im Laufe der Zeit*</a:t>
              </a:r>
            </a:p>
          </p:txBody>
        </p:sp>
        <p:sp>
          <p:nvSpPr>
            <p:cNvPr id="57" name="Flowchart: Alternate Process 120">
              <a:extLst>
                <a:ext uri="{FF2B5EF4-FFF2-40B4-BE49-F238E27FC236}">
                  <a16:creationId xmlns:a16="http://schemas.microsoft.com/office/drawing/2014/main" id="{1BA04C49-344C-1125-CAFA-8374E8DEAA84}"/>
                </a:ext>
              </a:extLst>
            </p:cNvPr>
            <p:cNvSpPr/>
            <p:nvPr/>
          </p:nvSpPr>
          <p:spPr>
            <a:xfrm>
              <a:off x="5352118" y="3794344"/>
              <a:ext cx="2051105" cy="626274"/>
            </a:xfrm>
            <a:prstGeom prst="roundRect">
              <a:avLst>
                <a:gd name="adj" fmla="val 9723"/>
              </a:avLst>
            </a:prstGeom>
            <a:solidFill>
              <a:srgbClr val="214B44"/>
            </a:solidFill>
            <a:ln>
              <a:noFill/>
            </a:ln>
          </p:spPr>
          <p:style>
            <a:lnRef idx="2">
              <a:schemeClr val="accent1">
                <a:shade val="50000"/>
              </a:schemeClr>
            </a:lnRef>
            <a:fillRef idx="1">
              <a:schemeClr val="accent1"/>
            </a:fillRef>
            <a:effectRef idx="0">
              <a:schemeClr val="accent1"/>
            </a:effectRef>
            <a:fontRef idx="minor">
              <a:schemeClr val="lt1"/>
            </a:fontRef>
          </p:style>
          <p:txBody>
            <a:bodyPr lIns="34290" rIns="0" rtlCol="0" anchor="ctr"/>
            <a:lstStyle/>
            <a:p>
              <a:pPr marL="84535" indent="-84535" defTabSz="685800">
                <a:buFont typeface="Arial" panose="020B0604020202020204" pitchFamily="34" charset="0"/>
                <a:buChar char="•"/>
              </a:pPr>
              <a:r>
                <a:rPr lang="de" sz="700" dirty="0">
                  <a:solidFill>
                    <a:srgbClr val="FFFFFF"/>
                  </a:solidFill>
                  <a:latin typeface="Verdana"/>
                  <a:ea typeface="Verdana"/>
                  <a:cs typeface="Verdana"/>
                </a:rPr>
                <a:t>Schulung anbieten</a:t>
              </a:r>
            </a:p>
            <a:p>
              <a:pPr marL="84535" indent="-84535" defTabSz="685800">
                <a:buFont typeface="Arial" panose="020B0604020202020204" pitchFamily="34" charset="0"/>
                <a:buChar char="•"/>
              </a:pPr>
              <a:r>
                <a:rPr lang="de-DE" sz="700" dirty="0">
                  <a:solidFill>
                    <a:srgbClr val="FFFFFF"/>
                  </a:solidFill>
                  <a:latin typeface="Verdana"/>
                  <a:ea typeface="Verdana"/>
                  <a:cs typeface="Verdana"/>
                </a:rPr>
                <a:t>P</a:t>
              </a:r>
              <a:r>
                <a:rPr lang="de" sz="700" dirty="0">
                  <a:solidFill>
                    <a:srgbClr val="FFFFFF"/>
                  </a:solidFill>
                  <a:latin typeface="Verdana"/>
                  <a:ea typeface="Verdana"/>
                  <a:cs typeface="Verdana"/>
                </a:rPr>
                <a:t>sychosoziale Bewertung/Unterstützung bereitstellen</a:t>
              </a:r>
            </a:p>
            <a:p>
              <a:pPr marL="84535" indent="-84535" defTabSz="685800">
                <a:buFont typeface="Arial" panose="020B0604020202020204" pitchFamily="34" charset="0"/>
                <a:buChar char="•"/>
              </a:pPr>
              <a:r>
                <a:rPr lang="de" sz="700" dirty="0">
                  <a:solidFill>
                    <a:srgbClr val="FFFFFF"/>
                  </a:solidFill>
                  <a:latin typeface="Verdana"/>
                  <a:ea typeface="Verdana"/>
                  <a:cs typeface="Verdana"/>
                </a:rPr>
                <a:t>Angebot zur Teilnahme an geeigneten Studien </a:t>
              </a:r>
            </a:p>
          </p:txBody>
        </p:sp>
        <p:sp>
          <p:nvSpPr>
            <p:cNvPr id="58" name="Flowchart: Alternate Process 166">
              <a:extLst>
                <a:ext uri="{FF2B5EF4-FFF2-40B4-BE49-F238E27FC236}">
                  <a16:creationId xmlns:a16="http://schemas.microsoft.com/office/drawing/2014/main" id="{082B4AEE-0669-4A82-21CC-8ED8D103F7B0}"/>
                </a:ext>
              </a:extLst>
            </p:cNvPr>
            <p:cNvSpPr/>
            <p:nvPr/>
          </p:nvSpPr>
          <p:spPr>
            <a:xfrm>
              <a:off x="7601361" y="1829511"/>
              <a:ext cx="1287892" cy="543954"/>
            </a:xfrm>
            <a:prstGeom prst="roundRect">
              <a:avLst>
                <a:gd name="adj" fmla="val 13165"/>
              </a:avLst>
            </a:prstGeom>
            <a:solidFill>
              <a:srgbClr val="217B3F"/>
            </a:solidFill>
            <a:ln>
              <a:noFill/>
            </a:ln>
          </p:spPr>
          <p:style>
            <a:lnRef idx="2">
              <a:schemeClr val="accent1">
                <a:shade val="50000"/>
              </a:schemeClr>
            </a:lnRef>
            <a:fillRef idx="1">
              <a:schemeClr val="accent1"/>
            </a:fillRef>
            <a:effectRef idx="0">
              <a:schemeClr val="accent1"/>
            </a:effectRef>
            <a:fontRef idx="minor">
              <a:schemeClr val="lt1"/>
            </a:fontRef>
          </p:style>
          <p:txBody>
            <a:bodyPr lIns="34290" rIns="0" rtlCol="0" anchor="ctr"/>
            <a:lstStyle/>
            <a:p>
              <a:pPr marL="84535" indent="-84535" defTabSz="457189">
                <a:buFont typeface="Arial" panose="020B0604020202020204" pitchFamily="34" charset="0"/>
                <a:buChar char="•"/>
              </a:pPr>
              <a:r>
                <a:rPr lang="de" sz="700">
                  <a:solidFill>
                    <a:srgbClr val="FFFFFF"/>
                  </a:solidFill>
                  <a:latin typeface="Verdana"/>
                  <a:ea typeface="Verdana"/>
                  <a:cs typeface="Verdana"/>
                </a:rPr>
                <a:t>Beginn der Insulin-therapie</a:t>
              </a:r>
            </a:p>
            <a:p>
              <a:pPr marL="84535" indent="-84535" defTabSz="457189">
                <a:buFont typeface="Arial" panose="020B0604020202020204" pitchFamily="34" charset="0"/>
                <a:buChar char="•"/>
              </a:pPr>
              <a:r>
                <a:rPr lang="de" sz="700">
                  <a:solidFill>
                    <a:srgbClr val="FFFFFF"/>
                  </a:solidFill>
                  <a:latin typeface="Verdana"/>
                  <a:ea typeface="Verdana"/>
                  <a:cs typeface="Verdana"/>
                </a:rPr>
                <a:t>Übliche T1D-Schulung und -Management</a:t>
              </a:r>
            </a:p>
          </p:txBody>
        </p:sp>
        <p:cxnSp>
          <p:nvCxnSpPr>
            <p:cNvPr id="59" name="Connector: Elbow 89">
              <a:extLst>
                <a:ext uri="{FF2B5EF4-FFF2-40B4-BE49-F238E27FC236}">
                  <a16:creationId xmlns:a16="http://schemas.microsoft.com/office/drawing/2014/main" id="{423A0E08-D18C-F460-0CD4-AF06C6A5E9F5}"/>
                </a:ext>
              </a:extLst>
            </p:cNvPr>
            <p:cNvCxnSpPr>
              <a:cxnSpLocks/>
              <a:stCxn id="40" idx="0"/>
              <a:endCxn id="50" idx="0"/>
            </p:cNvCxnSpPr>
            <p:nvPr/>
          </p:nvCxnSpPr>
          <p:spPr>
            <a:xfrm rot="16200000" flipH="1">
              <a:off x="3544985" y="1242541"/>
              <a:ext cx="42050" cy="3148891"/>
            </a:xfrm>
            <a:prstGeom prst="bentConnector3">
              <a:avLst>
                <a:gd name="adj1" fmla="val -1686034"/>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8" name="Flowchart: Process 107">
              <a:extLst>
                <a:ext uri="{FF2B5EF4-FFF2-40B4-BE49-F238E27FC236}">
                  <a16:creationId xmlns:a16="http://schemas.microsoft.com/office/drawing/2014/main" id="{EB40CB24-5158-3374-7A6E-BC04010467CB}"/>
                </a:ext>
              </a:extLst>
            </p:cNvPr>
            <p:cNvSpPr/>
            <p:nvPr/>
          </p:nvSpPr>
          <p:spPr>
            <a:xfrm>
              <a:off x="5743795" y="2784488"/>
              <a:ext cx="743615" cy="596881"/>
            </a:xfrm>
            <a:prstGeom prst="flowChartProcess">
              <a:avLst/>
            </a:prstGeom>
            <a:solidFill>
              <a:srgbClr val="224145"/>
            </a:solidFill>
            <a:ln>
              <a:noFill/>
            </a:ln>
          </p:spPr>
          <p:style>
            <a:lnRef idx="2">
              <a:schemeClr val="accent1">
                <a:shade val="50000"/>
              </a:schemeClr>
            </a:lnRef>
            <a:fillRef idx="1">
              <a:schemeClr val="accent1"/>
            </a:fillRef>
            <a:effectRef idx="0">
              <a:schemeClr val="accent1"/>
            </a:effectRef>
            <a:fontRef idx="minor">
              <a:schemeClr val="lt1"/>
            </a:fontRef>
          </p:style>
          <p:txBody>
            <a:bodyPr lIns="34290" rIns="0" rtlCol="0" anchor="ctr"/>
            <a:lstStyle/>
            <a:p>
              <a:pPr defTabSz="457189">
                <a:spcBef>
                  <a:spcPct val="0"/>
                </a:spcBef>
                <a:spcAft>
                  <a:spcPct val="0"/>
                </a:spcAft>
                <a:buClr>
                  <a:prstClr val="white"/>
                </a:buClr>
                <a:defRPr/>
              </a:pPr>
              <a:r>
                <a:rPr lang="de" sz="700">
                  <a:solidFill>
                    <a:srgbClr val="FFFFFF"/>
                  </a:solidFill>
                  <a:latin typeface="Verdana"/>
                  <a:ea typeface="Verdana"/>
                  <a:cs typeface="Verdana"/>
                </a:rPr>
                <a:t>Metabolisches Monitoring</a:t>
              </a:r>
            </a:p>
            <a:p>
              <a:pPr marL="84535" indent="-84535" defTabSz="457189">
                <a:spcBef>
                  <a:spcPct val="0"/>
                </a:spcBef>
                <a:spcAft>
                  <a:spcPct val="0"/>
                </a:spcAft>
                <a:buClr>
                  <a:prstClr val="white"/>
                </a:buClr>
                <a:buFont typeface="Arial" panose="020B0604020202020204" pitchFamily="34" charset="0"/>
                <a:buChar char="•"/>
                <a:defRPr/>
              </a:pPr>
              <a:r>
                <a:rPr lang="de" sz="700">
                  <a:solidFill>
                    <a:srgbClr val="FFFFFF"/>
                  </a:solidFill>
                  <a:latin typeface="Verdana"/>
                  <a:ea typeface="Verdana"/>
                  <a:cs typeface="Verdana"/>
                </a:rPr>
                <a:t>Labor</a:t>
              </a:r>
            </a:p>
            <a:p>
              <a:pPr marL="84535" indent="-84535" defTabSz="457189">
                <a:spcBef>
                  <a:spcPct val="0"/>
                </a:spcBef>
                <a:spcAft>
                  <a:spcPct val="0"/>
                </a:spcAft>
                <a:buClr>
                  <a:prstClr val="white"/>
                </a:buClr>
                <a:buFont typeface="Arial" panose="020B0604020202020204" pitchFamily="34" charset="0"/>
                <a:buChar char="•"/>
                <a:defRPr/>
              </a:pPr>
              <a:r>
                <a:rPr lang="de" sz="700">
                  <a:solidFill>
                    <a:srgbClr val="FFFFFF"/>
                  </a:solidFill>
                  <a:latin typeface="Verdana"/>
                  <a:ea typeface="Verdana"/>
                  <a:cs typeface="Verdana"/>
                </a:rPr>
                <a:t>Zuhause</a:t>
              </a:r>
              <a:endParaRPr lang="en-US" sz="700">
                <a:solidFill>
                  <a:prstClr val="white"/>
                </a:solidFill>
                <a:latin typeface="Verdana"/>
                <a:ea typeface="Verdana"/>
                <a:cs typeface="Arial"/>
              </a:endParaRPr>
            </a:p>
          </p:txBody>
        </p:sp>
        <p:cxnSp>
          <p:nvCxnSpPr>
            <p:cNvPr id="69" name="Connector: Elbow 89">
              <a:extLst>
                <a:ext uri="{FF2B5EF4-FFF2-40B4-BE49-F238E27FC236}">
                  <a16:creationId xmlns:a16="http://schemas.microsoft.com/office/drawing/2014/main" id="{436B2A8B-0C0E-8488-9496-140B2ED05530}"/>
                </a:ext>
              </a:extLst>
            </p:cNvPr>
            <p:cNvCxnSpPr>
              <a:cxnSpLocks/>
              <a:stCxn id="29" idx="0"/>
              <a:endCxn id="68" idx="0"/>
            </p:cNvCxnSpPr>
            <p:nvPr/>
          </p:nvCxnSpPr>
          <p:spPr>
            <a:xfrm rot="16200000" flipV="1">
              <a:off x="6590716" y="2309375"/>
              <a:ext cx="22147" cy="972372"/>
            </a:xfrm>
            <a:prstGeom prst="bentConnector3">
              <a:avLst>
                <a:gd name="adj1" fmla="val 623915"/>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TextBox 119">
              <a:extLst>
                <a:ext uri="{FF2B5EF4-FFF2-40B4-BE49-F238E27FC236}">
                  <a16:creationId xmlns:a16="http://schemas.microsoft.com/office/drawing/2014/main" id="{A76935BE-EE16-A15F-461B-227BF0EAEB60}"/>
                </a:ext>
              </a:extLst>
            </p:cNvPr>
            <p:cNvSpPr txBox="1"/>
            <p:nvPr/>
          </p:nvSpPr>
          <p:spPr>
            <a:xfrm>
              <a:off x="5690800" y="2257382"/>
              <a:ext cx="1390124" cy="400110"/>
            </a:xfrm>
            <a:prstGeom prst="rect">
              <a:avLst/>
            </a:prstGeom>
            <a:noFill/>
          </p:spPr>
          <p:txBody>
            <a:bodyPr wrap="none" rtlCol="0">
              <a:spAutoFit/>
            </a:bodyPr>
            <a:lstStyle/>
            <a:p>
              <a:pPr algn="r" defTabSz="685800"/>
              <a:r>
                <a:rPr lang="de" sz="700" b="1">
                  <a:solidFill>
                    <a:srgbClr val="23004C"/>
                  </a:solidFill>
                  <a:latin typeface="Verdana"/>
                  <a:ea typeface="Verdana"/>
                  <a:cs typeface="Verdana"/>
                </a:rPr>
                <a:t>Dysglykämisch</a:t>
              </a:r>
            </a:p>
            <a:p>
              <a:pPr algn="r" defTabSz="685800"/>
              <a:r>
                <a:rPr lang="de" sz="700" b="1">
                  <a:solidFill>
                    <a:srgbClr val="23004C"/>
                  </a:solidFill>
                  <a:latin typeface="Verdana"/>
                  <a:ea typeface="Verdana"/>
                  <a:cs typeface="Verdana"/>
                </a:rPr>
                <a:t>Stadium 2</a:t>
              </a:r>
            </a:p>
            <a:p>
              <a:pPr algn="r" defTabSz="685800"/>
              <a:r>
                <a:rPr lang="de" sz="600">
                  <a:solidFill>
                    <a:srgbClr val="23004C"/>
                  </a:solidFill>
                  <a:latin typeface="Verdana"/>
                  <a:ea typeface="Verdana"/>
                  <a:cs typeface="Verdana"/>
                </a:rPr>
                <a:t>(Monitoringfrequenz erhöhen*)</a:t>
              </a:r>
            </a:p>
          </p:txBody>
        </p:sp>
        <p:cxnSp>
          <p:nvCxnSpPr>
            <p:cNvPr id="71" name="Connector: Elbow 89">
              <a:extLst>
                <a:ext uri="{FF2B5EF4-FFF2-40B4-BE49-F238E27FC236}">
                  <a16:creationId xmlns:a16="http://schemas.microsoft.com/office/drawing/2014/main" id="{14769613-AEB5-F88D-12F0-B72E836D2F10}"/>
                </a:ext>
              </a:extLst>
            </p:cNvPr>
            <p:cNvCxnSpPr>
              <a:cxnSpLocks/>
              <a:stCxn id="29" idx="2"/>
              <a:endCxn id="68" idx="2"/>
            </p:cNvCxnSpPr>
            <p:nvPr/>
          </p:nvCxnSpPr>
          <p:spPr>
            <a:xfrm rot="5400000">
              <a:off x="6586342" y="2879735"/>
              <a:ext cx="30894" cy="972372"/>
            </a:xfrm>
            <a:prstGeom prst="bentConnector3">
              <a:avLst>
                <a:gd name="adj1" fmla="val 475580"/>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123">
              <a:extLst>
                <a:ext uri="{FF2B5EF4-FFF2-40B4-BE49-F238E27FC236}">
                  <a16:creationId xmlns:a16="http://schemas.microsoft.com/office/drawing/2014/main" id="{ED58717E-E306-B067-6B74-F2EF9481EADA}"/>
                </a:ext>
              </a:extLst>
            </p:cNvPr>
            <p:cNvSpPr txBox="1"/>
            <p:nvPr/>
          </p:nvSpPr>
          <p:spPr>
            <a:xfrm>
              <a:off x="6320782" y="3487728"/>
              <a:ext cx="760143" cy="307777"/>
            </a:xfrm>
            <a:prstGeom prst="rect">
              <a:avLst/>
            </a:prstGeom>
            <a:noFill/>
          </p:spPr>
          <p:txBody>
            <a:bodyPr wrap="none" rtlCol="0">
              <a:spAutoFit/>
            </a:bodyPr>
            <a:lstStyle/>
            <a:p>
              <a:pPr algn="r" defTabSz="685800"/>
              <a:r>
                <a:rPr lang="de" sz="700" b="1">
                  <a:solidFill>
                    <a:srgbClr val="23004C"/>
                  </a:solidFill>
                  <a:latin typeface="Verdana"/>
                  <a:ea typeface="Verdana"/>
                  <a:cs typeface="Verdana"/>
                </a:rPr>
                <a:t>Normal</a:t>
              </a:r>
            </a:p>
            <a:p>
              <a:pPr algn="r" defTabSz="685800"/>
              <a:r>
                <a:rPr lang="de" sz="700" b="1">
                  <a:solidFill>
                    <a:srgbClr val="23004C"/>
                  </a:solidFill>
                  <a:latin typeface="Verdana"/>
                  <a:ea typeface="Verdana"/>
                  <a:cs typeface="Verdana"/>
                </a:rPr>
                <a:t>Stadium 1*</a:t>
              </a:r>
            </a:p>
          </p:txBody>
        </p:sp>
        <p:sp>
          <p:nvSpPr>
            <p:cNvPr id="73" name="Flowchart: Decision 11">
              <a:extLst>
                <a:ext uri="{FF2B5EF4-FFF2-40B4-BE49-F238E27FC236}">
                  <a16:creationId xmlns:a16="http://schemas.microsoft.com/office/drawing/2014/main" id="{E457365F-2125-99D9-9FF3-033FD73A86FE}"/>
                </a:ext>
              </a:extLst>
            </p:cNvPr>
            <p:cNvSpPr>
              <a:spLocks noChangeAspect="1"/>
            </p:cNvSpPr>
            <p:nvPr/>
          </p:nvSpPr>
          <p:spPr>
            <a:xfrm>
              <a:off x="7694845" y="2572708"/>
              <a:ext cx="1096841" cy="996647"/>
            </a:xfrm>
            <a:prstGeom prst="flowChartDecisi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00">
                <a:solidFill>
                  <a:prstClr val="white"/>
                </a:solidFill>
                <a:latin typeface="Verdana"/>
                <a:ea typeface="Verdana"/>
                <a:cs typeface="Arial"/>
              </a:endParaRPr>
            </a:p>
          </p:txBody>
        </p:sp>
        <p:sp>
          <p:nvSpPr>
            <p:cNvPr id="74" name="TextBox 135">
              <a:extLst>
                <a:ext uri="{FF2B5EF4-FFF2-40B4-BE49-F238E27FC236}">
                  <a16:creationId xmlns:a16="http://schemas.microsoft.com/office/drawing/2014/main" id="{0742D355-4B94-8C5D-CCE8-8C06A87C477A}"/>
                </a:ext>
              </a:extLst>
            </p:cNvPr>
            <p:cNvSpPr txBox="1"/>
            <p:nvPr/>
          </p:nvSpPr>
          <p:spPr>
            <a:xfrm>
              <a:off x="7838430" y="2860566"/>
              <a:ext cx="814493" cy="480131"/>
            </a:xfrm>
            <a:prstGeom prst="rect">
              <a:avLst/>
            </a:prstGeom>
            <a:noFill/>
          </p:spPr>
          <p:txBody>
            <a:bodyPr wrap="square" lIns="0" rIns="0" rtlCol="0">
              <a:spAutoFit/>
            </a:bodyPr>
            <a:lstStyle/>
            <a:p>
              <a:pPr algn="ctr" defTabSz="685800">
                <a:lnSpc>
                  <a:spcPct val="90000"/>
                </a:lnSpc>
              </a:pPr>
              <a:r>
                <a:rPr lang="de" sz="700" b="1">
                  <a:solidFill>
                    <a:srgbClr val="000000"/>
                  </a:solidFill>
                  <a:latin typeface="Verdana"/>
                  <a:ea typeface="Verdana"/>
                  <a:cs typeface="Verdana"/>
                </a:rPr>
                <a:t>Erreichen der Behandlungs-ziele ohne Symptome</a:t>
              </a:r>
              <a:r>
                <a:rPr lang="de" sz="700" b="1" baseline="30000">
                  <a:solidFill>
                    <a:srgbClr val="000000"/>
                  </a:solidFill>
                  <a:latin typeface="Verdana"/>
                  <a:ea typeface="Verdana"/>
                  <a:cs typeface="Verdana"/>
                </a:rPr>
                <a:t>#</a:t>
              </a:r>
            </a:p>
          </p:txBody>
        </p:sp>
        <p:cxnSp>
          <p:nvCxnSpPr>
            <p:cNvPr id="75" name="Straight Arrow Connector 140">
              <a:extLst>
                <a:ext uri="{FF2B5EF4-FFF2-40B4-BE49-F238E27FC236}">
                  <a16:creationId xmlns:a16="http://schemas.microsoft.com/office/drawing/2014/main" id="{7C5C34E1-0555-F034-2096-6334236D5716}"/>
                </a:ext>
              </a:extLst>
            </p:cNvPr>
            <p:cNvCxnSpPr>
              <a:cxnSpLocks/>
              <a:stCxn id="29" idx="0"/>
            </p:cNvCxnSpPr>
            <p:nvPr/>
          </p:nvCxnSpPr>
          <p:spPr>
            <a:xfrm flipH="1" flipV="1">
              <a:off x="7085648" y="2261543"/>
              <a:ext cx="2327" cy="545092"/>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142">
              <a:extLst>
                <a:ext uri="{FF2B5EF4-FFF2-40B4-BE49-F238E27FC236}">
                  <a16:creationId xmlns:a16="http://schemas.microsoft.com/office/drawing/2014/main" id="{B8EAE979-A84D-21AC-86A1-E8F927CB4C3C}"/>
                </a:ext>
              </a:extLst>
            </p:cNvPr>
            <p:cNvCxnSpPr>
              <a:cxnSpLocks/>
              <a:stCxn id="29" idx="2"/>
            </p:cNvCxnSpPr>
            <p:nvPr/>
          </p:nvCxnSpPr>
          <p:spPr>
            <a:xfrm flipH="1">
              <a:off x="7085648" y="3350474"/>
              <a:ext cx="2327" cy="45148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89">
              <a:extLst>
                <a:ext uri="{FF2B5EF4-FFF2-40B4-BE49-F238E27FC236}">
                  <a16:creationId xmlns:a16="http://schemas.microsoft.com/office/drawing/2014/main" id="{7B4AA61A-C7B7-2A88-E01A-76F6434758F9}"/>
                </a:ext>
              </a:extLst>
            </p:cNvPr>
            <p:cNvCxnSpPr>
              <a:cxnSpLocks/>
              <a:stCxn id="81" idx="3"/>
              <a:endCxn id="73" idx="3"/>
            </p:cNvCxnSpPr>
            <p:nvPr/>
          </p:nvCxnSpPr>
          <p:spPr>
            <a:xfrm flipV="1">
              <a:off x="8676508" y="3071032"/>
              <a:ext cx="115178" cy="853486"/>
            </a:xfrm>
            <a:prstGeom prst="bentConnector3">
              <a:avLst>
                <a:gd name="adj1" fmla="val 173757"/>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154">
              <a:extLst>
                <a:ext uri="{FF2B5EF4-FFF2-40B4-BE49-F238E27FC236}">
                  <a16:creationId xmlns:a16="http://schemas.microsoft.com/office/drawing/2014/main" id="{B69FA8E8-B095-7EF3-D1DD-2157C50570C6}"/>
                </a:ext>
              </a:extLst>
            </p:cNvPr>
            <p:cNvCxnSpPr/>
            <p:nvPr/>
          </p:nvCxnSpPr>
          <p:spPr>
            <a:xfrm flipH="1" flipV="1">
              <a:off x="7601361" y="2926606"/>
              <a:ext cx="0" cy="151267"/>
            </a:xfrm>
            <a:prstGeom prst="straightConnector1">
              <a:avLst/>
            </a:prstGeom>
            <a:ln w="28575">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79" name="TextBox 156">
              <a:extLst>
                <a:ext uri="{FF2B5EF4-FFF2-40B4-BE49-F238E27FC236}">
                  <a16:creationId xmlns:a16="http://schemas.microsoft.com/office/drawing/2014/main" id="{DBD5104E-CDEE-70C3-2C68-1E7C21D03682}"/>
                </a:ext>
              </a:extLst>
            </p:cNvPr>
            <p:cNvSpPr txBox="1"/>
            <p:nvPr/>
          </p:nvSpPr>
          <p:spPr>
            <a:xfrm>
              <a:off x="2034264" y="2643016"/>
              <a:ext cx="609196" cy="307777"/>
            </a:xfrm>
            <a:prstGeom prst="rect">
              <a:avLst/>
            </a:prstGeom>
            <a:noFill/>
          </p:spPr>
          <p:txBody>
            <a:bodyPr wrap="square" rtlCol="0">
              <a:spAutoFit/>
            </a:bodyPr>
            <a:lstStyle/>
            <a:p>
              <a:pPr algn="ctr" defTabSz="685800"/>
              <a:r>
                <a:rPr lang="de" sz="700" b="1">
                  <a:solidFill>
                    <a:srgbClr val="23004C"/>
                  </a:solidFill>
                  <a:latin typeface="Verdana"/>
                  <a:ea typeface="Verdana"/>
                  <a:cs typeface="Verdana"/>
                </a:rPr>
                <a:t>Singulär positiv</a:t>
              </a:r>
            </a:p>
          </p:txBody>
        </p:sp>
        <p:cxnSp>
          <p:nvCxnSpPr>
            <p:cNvPr id="80" name="Straight Arrow Connector 157">
              <a:extLst>
                <a:ext uri="{FF2B5EF4-FFF2-40B4-BE49-F238E27FC236}">
                  <a16:creationId xmlns:a16="http://schemas.microsoft.com/office/drawing/2014/main" id="{BE88AA4B-091F-1189-6043-096BEC11EBF1}"/>
                </a:ext>
              </a:extLst>
            </p:cNvPr>
            <p:cNvCxnSpPr/>
            <p:nvPr/>
          </p:nvCxnSpPr>
          <p:spPr>
            <a:xfrm flipH="1" flipV="1">
              <a:off x="2442299" y="2920428"/>
              <a:ext cx="0" cy="151267"/>
            </a:xfrm>
            <a:prstGeom prst="straightConnector1">
              <a:avLst/>
            </a:prstGeom>
            <a:ln w="28575">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81" name="Flowchart: Alternate Process 166">
              <a:extLst>
                <a:ext uri="{FF2B5EF4-FFF2-40B4-BE49-F238E27FC236}">
                  <a16:creationId xmlns:a16="http://schemas.microsoft.com/office/drawing/2014/main" id="{1DF4CDFA-A259-5530-2CD0-36C90D18CE06}"/>
                </a:ext>
              </a:extLst>
            </p:cNvPr>
            <p:cNvSpPr/>
            <p:nvPr/>
          </p:nvSpPr>
          <p:spPr>
            <a:xfrm>
              <a:off x="7815008" y="3751763"/>
              <a:ext cx="861500" cy="345509"/>
            </a:xfrm>
            <a:prstGeom prst="roundRect">
              <a:avLst>
                <a:gd name="adj" fmla="val 13165"/>
              </a:avLst>
            </a:prstGeom>
            <a:solidFill>
              <a:srgbClr val="217B3F"/>
            </a:solidFill>
            <a:ln>
              <a:noFill/>
            </a:ln>
          </p:spPr>
          <p:style>
            <a:lnRef idx="2">
              <a:schemeClr val="accent1">
                <a:shade val="50000"/>
              </a:schemeClr>
            </a:lnRef>
            <a:fillRef idx="1">
              <a:schemeClr val="accent1"/>
            </a:fillRef>
            <a:effectRef idx="0">
              <a:schemeClr val="accent1"/>
            </a:effectRef>
            <a:fontRef idx="minor">
              <a:schemeClr val="lt1"/>
            </a:fontRef>
          </p:style>
          <p:txBody>
            <a:bodyPr lIns="34290" rIns="0" rtlCol="0" anchor="ctr"/>
            <a:lstStyle/>
            <a:p>
              <a:pPr algn="ctr" defTabSz="457189"/>
              <a:r>
                <a:rPr lang="de" sz="700">
                  <a:solidFill>
                    <a:srgbClr val="FFFFFF"/>
                  </a:solidFill>
                  <a:latin typeface="Verdana"/>
                  <a:ea typeface="Verdana"/>
                  <a:cs typeface="Verdana"/>
                </a:rPr>
                <a:t>Regelmäßige Neubewertung*</a:t>
              </a:r>
            </a:p>
          </p:txBody>
        </p:sp>
        <p:sp>
          <p:nvSpPr>
            <p:cNvPr id="82" name="TextBox 163">
              <a:extLst>
                <a:ext uri="{FF2B5EF4-FFF2-40B4-BE49-F238E27FC236}">
                  <a16:creationId xmlns:a16="http://schemas.microsoft.com/office/drawing/2014/main" id="{D70329BF-0598-5ED2-B731-C3256C1275D3}"/>
                </a:ext>
              </a:extLst>
            </p:cNvPr>
            <p:cNvSpPr txBox="1"/>
            <p:nvPr/>
          </p:nvSpPr>
          <p:spPr>
            <a:xfrm>
              <a:off x="8230445" y="2394178"/>
              <a:ext cx="413896" cy="200055"/>
            </a:xfrm>
            <a:prstGeom prst="rect">
              <a:avLst/>
            </a:prstGeom>
            <a:noFill/>
            <a:ln>
              <a:noFill/>
            </a:ln>
          </p:spPr>
          <p:txBody>
            <a:bodyPr wrap="none" rtlCol="0">
              <a:spAutoFit/>
            </a:bodyPr>
            <a:lstStyle/>
            <a:p>
              <a:pPr defTabSz="685800"/>
              <a:r>
                <a:rPr lang="de" sz="700" b="1">
                  <a:solidFill>
                    <a:srgbClr val="23004C"/>
                  </a:solidFill>
                  <a:latin typeface="Verdana"/>
                  <a:ea typeface="Verdana"/>
                  <a:cs typeface="Verdana"/>
                </a:rPr>
                <a:t>Nein</a:t>
              </a:r>
            </a:p>
          </p:txBody>
        </p:sp>
        <p:sp>
          <p:nvSpPr>
            <p:cNvPr id="83" name="TextBox 164">
              <a:extLst>
                <a:ext uri="{FF2B5EF4-FFF2-40B4-BE49-F238E27FC236}">
                  <a16:creationId xmlns:a16="http://schemas.microsoft.com/office/drawing/2014/main" id="{6BFA425C-E7C6-7F61-2D53-115625D5BAEA}"/>
                </a:ext>
              </a:extLst>
            </p:cNvPr>
            <p:cNvSpPr txBox="1"/>
            <p:nvPr/>
          </p:nvSpPr>
          <p:spPr>
            <a:xfrm>
              <a:off x="8230446" y="3547830"/>
              <a:ext cx="300425" cy="207749"/>
            </a:xfrm>
            <a:prstGeom prst="rect">
              <a:avLst/>
            </a:prstGeom>
            <a:noFill/>
          </p:spPr>
          <p:txBody>
            <a:bodyPr wrap="square" rtlCol="0">
              <a:spAutoFit/>
            </a:bodyPr>
            <a:lstStyle/>
            <a:p>
              <a:pPr defTabSz="685800"/>
              <a:r>
                <a:rPr lang="de" sz="700" b="1">
                  <a:solidFill>
                    <a:srgbClr val="23004C"/>
                  </a:solidFill>
                  <a:latin typeface="Verdana"/>
                  <a:ea typeface="Verdana"/>
                  <a:cs typeface="Verdana"/>
                </a:rPr>
                <a:t>Ja</a:t>
              </a:r>
            </a:p>
          </p:txBody>
        </p:sp>
        <p:sp>
          <p:nvSpPr>
            <p:cNvPr id="84" name="TextBox 25">
              <a:extLst>
                <a:ext uri="{FF2B5EF4-FFF2-40B4-BE49-F238E27FC236}">
                  <a16:creationId xmlns:a16="http://schemas.microsoft.com/office/drawing/2014/main" id="{96D4D6A7-C2C3-B99D-B522-ABBB1A6BD909}"/>
                </a:ext>
              </a:extLst>
            </p:cNvPr>
            <p:cNvSpPr txBox="1"/>
            <p:nvPr/>
          </p:nvSpPr>
          <p:spPr>
            <a:xfrm>
              <a:off x="3154236" y="1273737"/>
              <a:ext cx="1577340" cy="253916"/>
            </a:xfrm>
            <a:prstGeom prst="rect">
              <a:avLst/>
            </a:prstGeom>
            <a:noFill/>
          </p:spPr>
          <p:txBody>
            <a:bodyPr wrap="square" rtlCol="0" anchor="ctr">
              <a:spAutoFit/>
            </a:bodyPr>
            <a:lstStyle>
              <a:defPPr>
                <a:defRPr lang="en-US"/>
              </a:defPPr>
              <a:lvl1pPr algn="ctr" defTabSz="609570">
                <a:defRPr sz="2000" b="1" i="1">
                  <a:solidFill>
                    <a:schemeClr val="bg1"/>
                  </a:solidFill>
                  <a:latin typeface="Georgia" panose="02040502050405020303" pitchFamily="18" charset="0"/>
                  <a:ea typeface="Verdana" panose="020B0604030504040204" pitchFamily="34" charset="0"/>
                  <a:cs typeface="Verdana" panose="020B0604030504040204" pitchFamily="34" charset="0"/>
                </a:defRPr>
              </a:lvl1pPr>
            </a:lstStyle>
            <a:p>
              <a:pPr defTabSz="457178"/>
              <a:r>
                <a:rPr lang="de" sz="1000">
                  <a:solidFill>
                    <a:srgbClr val="FFFFFF"/>
                  </a:solidFill>
                  <a:latin typeface="Georgia"/>
                  <a:ea typeface="Georgia"/>
                  <a:cs typeface="Georgia"/>
                </a:rPr>
                <a:t>T1D Stadium 1</a:t>
              </a:r>
            </a:p>
          </p:txBody>
        </p:sp>
        <p:sp>
          <p:nvSpPr>
            <p:cNvPr id="85" name="TextBox 26">
              <a:extLst>
                <a:ext uri="{FF2B5EF4-FFF2-40B4-BE49-F238E27FC236}">
                  <a16:creationId xmlns:a16="http://schemas.microsoft.com/office/drawing/2014/main" id="{0CE02A1D-6BC2-2128-403E-36F006C5B104}"/>
                </a:ext>
              </a:extLst>
            </p:cNvPr>
            <p:cNvSpPr txBox="1"/>
            <p:nvPr/>
          </p:nvSpPr>
          <p:spPr>
            <a:xfrm>
              <a:off x="4967306" y="1273737"/>
              <a:ext cx="1577340" cy="253916"/>
            </a:xfrm>
            <a:prstGeom prst="rect">
              <a:avLst/>
            </a:prstGeom>
            <a:noFill/>
          </p:spPr>
          <p:txBody>
            <a:bodyPr wrap="square" rtlCol="0" anchor="ctr">
              <a:spAutoFit/>
            </a:bodyPr>
            <a:lstStyle>
              <a:defPPr>
                <a:defRPr lang="en-US"/>
              </a:defPPr>
              <a:lvl1pPr algn="ctr" defTabSz="609570">
                <a:defRPr sz="2000" b="1" i="1">
                  <a:solidFill>
                    <a:schemeClr val="bg1"/>
                  </a:solidFill>
                  <a:latin typeface="Georgia" panose="02040502050405020303" pitchFamily="18" charset="0"/>
                  <a:ea typeface="Verdana" panose="020B0604030504040204" pitchFamily="34" charset="0"/>
                  <a:cs typeface="Verdana" panose="020B0604030504040204" pitchFamily="34" charset="0"/>
                </a:defRPr>
              </a:lvl1pPr>
            </a:lstStyle>
            <a:p>
              <a:pPr defTabSz="457178"/>
              <a:r>
                <a:rPr lang="de" sz="1000">
                  <a:solidFill>
                    <a:srgbClr val="FFFFFF"/>
                  </a:solidFill>
                  <a:latin typeface="Georgia"/>
                  <a:ea typeface="Georgia"/>
                  <a:cs typeface="Georgia"/>
                </a:rPr>
                <a:t>T1D Stadium 2</a:t>
              </a:r>
            </a:p>
          </p:txBody>
        </p:sp>
        <p:sp>
          <p:nvSpPr>
            <p:cNvPr id="86" name="TextBox 27">
              <a:extLst>
                <a:ext uri="{FF2B5EF4-FFF2-40B4-BE49-F238E27FC236}">
                  <a16:creationId xmlns:a16="http://schemas.microsoft.com/office/drawing/2014/main" id="{686E9A7E-762D-1B72-A06C-73331F243382}"/>
                </a:ext>
              </a:extLst>
            </p:cNvPr>
            <p:cNvSpPr txBox="1"/>
            <p:nvPr/>
          </p:nvSpPr>
          <p:spPr>
            <a:xfrm>
              <a:off x="331200" y="1279315"/>
              <a:ext cx="1452670" cy="246221"/>
            </a:xfrm>
            <a:prstGeom prst="rect">
              <a:avLst/>
            </a:prstGeom>
            <a:noFill/>
          </p:spPr>
          <p:txBody>
            <a:bodyPr wrap="square" rtlCol="0" anchor="ctr">
              <a:spAutoFit/>
            </a:bodyPr>
            <a:lstStyle/>
            <a:p>
              <a:pPr algn="ctr" defTabSz="457178"/>
              <a:r>
                <a:rPr lang="de" sz="1000" b="1" i="1">
                  <a:solidFill>
                    <a:srgbClr val="FFFFFF"/>
                  </a:solidFill>
                  <a:latin typeface="Georgia"/>
                  <a:ea typeface="Georgia"/>
                  <a:cs typeface="Georgia"/>
                </a:rPr>
                <a:t>Erstuntersuchung</a:t>
              </a:r>
            </a:p>
          </p:txBody>
        </p:sp>
        <p:sp>
          <p:nvSpPr>
            <p:cNvPr id="87" name="TextBox 29">
              <a:extLst>
                <a:ext uri="{FF2B5EF4-FFF2-40B4-BE49-F238E27FC236}">
                  <a16:creationId xmlns:a16="http://schemas.microsoft.com/office/drawing/2014/main" id="{AB11C4FD-F43B-BE3E-C763-DCD1ED1F436C}"/>
                </a:ext>
              </a:extLst>
            </p:cNvPr>
            <p:cNvSpPr txBox="1"/>
            <p:nvPr/>
          </p:nvSpPr>
          <p:spPr>
            <a:xfrm>
              <a:off x="6775962" y="1273737"/>
              <a:ext cx="1577340" cy="253916"/>
            </a:xfrm>
            <a:prstGeom prst="rect">
              <a:avLst/>
            </a:prstGeom>
            <a:noFill/>
          </p:spPr>
          <p:txBody>
            <a:bodyPr wrap="square" rtlCol="0" anchor="ctr">
              <a:spAutoFit/>
            </a:bodyPr>
            <a:lstStyle>
              <a:defPPr>
                <a:defRPr lang="en-US"/>
              </a:defPPr>
              <a:lvl1pPr algn="ctr" defTabSz="609570">
                <a:defRPr sz="2000" b="1" i="1">
                  <a:solidFill>
                    <a:schemeClr val="bg1"/>
                  </a:solidFill>
                  <a:latin typeface="Georgia" panose="02040502050405020303" pitchFamily="18" charset="0"/>
                  <a:ea typeface="Verdana" panose="020B0604030504040204" pitchFamily="34" charset="0"/>
                  <a:cs typeface="Verdana" panose="020B0604030504040204" pitchFamily="34" charset="0"/>
                </a:defRPr>
              </a:lvl1pPr>
            </a:lstStyle>
            <a:p>
              <a:pPr defTabSz="457178"/>
              <a:r>
                <a:rPr lang="de" sz="1000">
                  <a:solidFill>
                    <a:srgbClr val="FFFFFF"/>
                  </a:solidFill>
                  <a:latin typeface="Georgia"/>
                  <a:ea typeface="Georgia"/>
                  <a:cs typeface="Georgia"/>
                </a:rPr>
                <a:t>T1D Stadium 3</a:t>
              </a:r>
            </a:p>
          </p:txBody>
        </p:sp>
        <p:sp>
          <p:nvSpPr>
            <p:cNvPr id="88" name="TextBox 30">
              <a:extLst>
                <a:ext uri="{FF2B5EF4-FFF2-40B4-BE49-F238E27FC236}">
                  <a16:creationId xmlns:a16="http://schemas.microsoft.com/office/drawing/2014/main" id="{8BC9521D-168D-61AA-7D5E-D9B01D8DF375}"/>
                </a:ext>
              </a:extLst>
            </p:cNvPr>
            <p:cNvSpPr txBox="1"/>
            <p:nvPr/>
          </p:nvSpPr>
          <p:spPr>
            <a:xfrm>
              <a:off x="1691734" y="1273737"/>
              <a:ext cx="1714500" cy="253916"/>
            </a:xfrm>
            <a:prstGeom prst="rect">
              <a:avLst/>
            </a:prstGeom>
            <a:noFill/>
          </p:spPr>
          <p:txBody>
            <a:bodyPr wrap="square" rtlCol="0" anchor="ctr">
              <a:spAutoFit/>
            </a:bodyPr>
            <a:lstStyle/>
            <a:p>
              <a:pPr algn="ctr" defTabSz="457178"/>
              <a:r>
                <a:rPr lang="de" sz="1000" b="1" i="1" dirty="0">
                  <a:solidFill>
                    <a:srgbClr val="FFFFFF"/>
                  </a:solidFill>
                  <a:latin typeface="Georgia"/>
                  <a:ea typeface="Georgia"/>
                  <a:cs typeface="Georgia"/>
                </a:rPr>
                <a:t>Singulär IAk+</a:t>
              </a:r>
            </a:p>
          </p:txBody>
        </p:sp>
        <p:sp>
          <p:nvSpPr>
            <p:cNvPr id="89" name="Flowchart: Alternate Process 120">
              <a:extLst>
                <a:ext uri="{FF2B5EF4-FFF2-40B4-BE49-F238E27FC236}">
                  <a16:creationId xmlns:a16="http://schemas.microsoft.com/office/drawing/2014/main" id="{DAB24043-7082-3598-EF41-27131DE1E3A4}"/>
                </a:ext>
              </a:extLst>
            </p:cNvPr>
            <p:cNvSpPr/>
            <p:nvPr/>
          </p:nvSpPr>
          <p:spPr>
            <a:xfrm>
              <a:off x="5352118" y="1634723"/>
              <a:ext cx="2055758" cy="626274"/>
            </a:xfrm>
            <a:prstGeom prst="roundRect">
              <a:avLst>
                <a:gd name="adj" fmla="val 9723"/>
              </a:avLst>
            </a:prstGeom>
            <a:solidFill>
              <a:srgbClr val="214B44"/>
            </a:solidFill>
            <a:ln>
              <a:noFill/>
            </a:ln>
          </p:spPr>
          <p:style>
            <a:lnRef idx="2">
              <a:schemeClr val="accent1">
                <a:shade val="50000"/>
              </a:schemeClr>
            </a:lnRef>
            <a:fillRef idx="1">
              <a:schemeClr val="accent1"/>
            </a:fillRef>
            <a:effectRef idx="0">
              <a:schemeClr val="accent1"/>
            </a:effectRef>
            <a:fontRef idx="minor">
              <a:schemeClr val="lt1"/>
            </a:fontRef>
          </p:style>
          <p:txBody>
            <a:bodyPr lIns="34290" rIns="0" rtlCol="0" anchor="ctr"/>
            <a:lstStyle/>
            <a:p>
              <a:pPr marL="84535" indent="-84535" defTabSz="685800">
                <a:buFont typeface="Arial" panose="020B0604020202020204" pitchFamily="34" charset="0"/>
                <a:buChar char="•"/>
              </a:pPr>
              <a:r>
                <a:rPr lang="de" sz="700" dirty="0">
                  <a:solidFill>
                    <a:srgbClr val="FFFFFF"/>
                  </a:solidFill>
                  <a:latin typeface="Verdana"/>
                  <a:ea typeface="Verdana"/>
                  <a:cs typeface="Verdana"/>
                </a:rPr>
                <a:t>Schulung anbieten</a:t>
              </a:r>
            </a:p>
            <a:p>
              <a:pPr marL="84535" indent="-84535" defTabSz="685800">
                <a:buFont typeface="Arial" panose="020B0604020202020204" pitchFamily="34" charset="0"/>
                <a:buChar char="•"/>
              </a:pPr>
              <a:r>
                <a:rPr lang="de-DE" sz="700" dirty="0">
                  <a:solidFill>
                    <a:srgbClr val="FFFFFF"/>
                  </a:solidFill>
                  <a:latin typeface="Verdana"/>
                  <a:ea typeface="Verdana"/>
                  <a:cs typeface="Verdana"/>
                </a:rPr>
                <a:t>P</a:t>
              </a:r>
              <a:r>
                <a:rPr lang="de" sz="700" dirty="0">
                  <a:solidFill>
                    <a:srgbClr val="FFFFFF"/>
                  </a:solidFill>
                  <a:latin typeface="Verdana"/>
                  <a:ea typeface="Verdana"/>
                  <a:cs typeface="Verdana"/>
                </a:rPr>
                <a:t>sychosoziale Bewertung/Unterstützung bereitstellen</a:t>
              </a:r>
            </a:p>
            <a:p>
              <a:pPr marL="84535" indent="-84535" defTabSz="685800">
                <a:buFont typeface="Arial" panose="020B0604020202020204" pitchFamily="34" charset="0"/>
                <a:buChar char="•"/>
              </a:pPr>
              <a:r>
                <a:rPr lang="de" sz="700" dirty="0">
                  <a:solidFill>
                    <a:srgbClr val="FFFFFF"/>
                  </a:solidFill>
                  <a:latin typeface="Verdana"/>
                  <a:ea typeface="Verdana"/>
                  <a:cs typeface="Verdana"/>
                </a:rPr>
                <a:t>Angebot zur Teilnahme an geeigneten Studien</a:t>
              </a:r>
              <a:endParaRPr lang="de" sz="700" baseline="30000" dirty="0">
                <a:solidFill>
                  <a:srgbClr val="FFFFFF"/>
                </a:solidFill>
                <a:latin typeface="Verdana"/>
                <a:ea typeface="Verdana"/>
                <a:cs typeface="Verdana"/>
              </a:endParaRPr>
            </a:p>
          </p:txBody>
        </p:sp>
      </p:grpSp>
    </p:spTree>
    <p:extLst>
      <p:ext uri="{BB962C8B-B14F-4D97-AF65-F5344CB8AC3E}">
        <p14:creationId xmlns:p14="http://schemas.microsoft.com/office/powerpoint/2010/main" val="1647450125"/>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4A033-FF85-BA89-E34D-256AD78B8BD0}"/>
            </a:ext>
          </a:extLst>
        </p:cNvPr>
        <p:cNvGrpSpPr/>
        <p:nvPr/>
      </p:nvGrpSpPr>
      <p:grpSpPr>
        <a:xfrm>
          <a:off x="0" y="0"/>
          <a:ext cx="0" cy="0"/>
          <a:chOff x="0" y="0"/>
          <a:chExt cx="0" cy="0"/>
        </a:xfrm>
      </p:grpSpPr>
      <p:sp>
        <p:nvSpPr>
          <p:cNvPr id="5" name="Rechteck 4">
            <a:extLst>
              <a:ext uri="{FF2B5EF4-FFF2-40B4-BE49-F238E27FC236}">
                <a16:creationId xmlns:a16="http://schemas.microsoft.com/office/drawing/2014/main" id="{3051576B-5BCC-D96E-B620-CE77E4CEAC15}"/>
              </a:ext>
            </a:extLst>
          </p:cNvPr>
          <p:cNvSpPr/>
          <p:nvPr/>
        </p:nvSpPr>
        <p:spPr>
          <a:xfrm>
            <a:off x="6315512" y="965519"/>
            <a:ext cx="79193" cy="3742958"/>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Textplatzhalter 9">
            <a:extLst>
              <a:ext uri="{FF2B5EF4-FFF2-40B4-BE49-F238E27FC236}">
                <a16:creationId xmlns:a16="http://schemas.microsoft.com/office/drawing/2014/main" id="{D3BB613B-175B-15BE-2285-DEA6093BBEF4}"/>
              </a:ext>
            </a:extLst>
          </p:cNvPr>
          <p:cNvSpPr txBox="1">
            <a:spLocks/>
          </p:cNvSpPr>
          <p:nvPr/>
        </p:nvSpPr>
        <p:spPr>
          <a:xfrm>
            <a:off x="314408" y="118130"/>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Klinische Empfehlungen zum Monitoring von Inselauto-antikörper-positiven Personen mit präsymptomatischem T1D</a:t>
            </a:r>
            <a:r>
              <a:rPr lang="de-DE" sz="2000" b="1" baseline="30000" dirty="0">
                <a:solidFill>
                  <a:srgbClr val="7030A0"/>
                </a:solidFill>
                <a:latin typeface="+mj-lt"/>
              </a:rPr>
              <a:t>1</a:t>
            </a:r>
          </a:p>
        </p:txBody>
      </p:sp>
      <p:sp>
        <p:nvSpPr>
          <p:cNvPr id="14" name="TextBox 3037">
            <a:extLst>
              <a:ext uri="{FF2B5EF4-FFF2-40B4-BE49-F238E27FC236}">
                <a16:creationId xmlns:a16="http://schemas.microsoft.com/office/drawing/2014/main" id="{42C3052E-C8E5-83DB-6268-A7F09F37B8C4}"/>
              </a:ext>
            </a:extLst>
          </p:cNvPr>
          <p:cNvSpPr txBox="1"/>
          <p:nvPr/>
        </p:nvSpPr>
        <p:spPr>
          <a:xfrm>
            <a:off x="314408" y="4926228"/>
            <a:ext cx="7724607" cy="184666"/>
          </a:xfrm>
          <a:prstGeom prst="rect">
            <a:avLst/>
          </a:prstGeom>
          <a:noFill/>
        </p:spPr>
        <p:txBody>
          <a:bodyPr wrap="square" rtlCol="0" anchor="b">
            <a:spAutoFit/>
          </a:bodyPr>
          <a:lstStyle/>
          <a:p>
            <a:r>
              <a:rPr lang="de-DE" sz="600" dirty="0">
                <a:solidFill>
                  <a:srgbClr val="404040"/>
                </a:solidFill>
              </a:rPr>
              <a:t>1. Hendriks AEJ </a:t>
            </a:r>
            <a:r>
              <a:rPr lang="da-DK" sz="600" i="1" dirty="0">
                <a:solidFill>
                  <a:srgbClr val="404040"/>
                </a:solidFill>
                <a:ea typeface="Arial"/>
                <a:cs typeface="Arial"/>
              </a:rPr>
              <a:t>et al. Diabetes Metab Res Rev </a:t>
            </a:r>
            <a:r>
              <a:rPr lang="da-DK" sz="600" dirty="0">
                <a:solidFill>
                  <a:srgbClr val="404040"/>
                </a:solidFill>
                <a:ea typeface="Arial"/>
                <a:cs typeface="Arial"/>
              </a:rPr>
              <a:t>2024; e3777</a:t>
            </a:r>
            <a:r>
              <a:rPr lang="de-DE" sz="600" dirty="0">
                <a:solidFill>
                  <a:srgbClr val="404040"/>
                </a:solidFill>
              </a:rPr>
              <a:t>. </a:t>
            </a:r>
          </a:p>
        </p:txBody>
      </p:sp>
      <p:grpSp>
        <p:nvGrpSpPr>
          <p:cNvPr id="64" name="Gruppieren 63">
            <a:extLst>
              <a:ext uri="{FF2B5EF4-FFF2-40B4-BE49-F238E27FC236}">
                <a16:creationId xmlns:a16="http://schemas.microsoft.com/office/drawing/2014/main" id="{AFBEB250-1BEA-C4D3-B08C-BB2E4D7C3283}"/>
              </a:ext>
            </a:extLst>
          </p:cNvPr>
          <p:cNvGrpSpPr/>
          <p:nvPr/>
        </p:nvGrpSpPr>
        <p:grpSpPr>
          <a:xfrm>
            <a:off x="1450215" y="965519"/>
            <a:ext cx="4902176" cy="3742958"/>
            <a:chOff x="1450215" y="965519"/>
            <a:chExt cx="4902176" cy="3742958"/>
          </a:xfrm>
        </p:grpSpPr>
        <p:pic>
          <p:nvPicPr>
            <p:cNvPr id="4" name="Grafik 3" descr="Ein Bild, das Text, Screenshot, Diagramm, Schrift enthält.&#10;&#10;Automatisch generierte Beschreibung">
              <a:extLst>
                <a:ext uri="{FF2B5EF4-FFF2-40B4-BE49-F238E27FC236}">
                  <a16:creationId xmlns:a16="http://schemas.microsoft.com/office/drawing/2014/main" id="{FA94F8FF-A51A-3CA4-940E-29D8101F27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0215" y="965519"/>
              <a:ext cx="4865357" cy="3742958"/>
            </a:xfrm>
            <a:prstGeom prst="rect">
              <a:avLst/>
            </a:prstGeom>
          </p:spPr>
        </p:pic>
        <p:sp>
          <p:nvSpPr>
            <p:cNvPr id="9" name="Rechteck: abgerundete Ecken 8">
              <a:extLst>
                <a:ext uri="{FF2B5EF4-FFF2-40B4-BE49-F238E27FC236}">
                  <a16:creationId xmlns:a16="http://schemas.microsoft.com/office/drawing/2014/main" id="{BF9C6CB6-2FEC-6280-70E0-398575A6FDEB}"/>
                </a:ext>
              </a:extLst>
            </p:cNvPr>
            <p:cNvSpPr/>
            <p:nvPr/>
          </p:nvSpPr>
          <p:spPr>
            <a:xfrm>
              <a:off x="1508078" y="1026935"/>
              <a:ext cx="934872" cy="426162"/>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a:solidFill>
                    <a:srgbClr val="404040"/>
                  </a:solidFill>
                </a:rPr>
                <a:t>Individuum mit T1D Stadium 1 oder 2</a:t>
              </a:r>
            </a:p>
          </p:txBody>
        </p:sp>
        <p:sp>
          <p:nvSpPr>
            <p:cNvPr id="12" name="Rechteck: abgerundete Ecken 11">
              <a:extLst>
                <a:ext uri="{FF2B5EF4-FFF2-40B4-BE49-F238E27FC236}">
                  <a16:creationId xmlns:a16="http://schemas.microsoft.com/office/drawing/2014/main" id="{1A383CCB-7BBE-B850-DF6A-A676FE17768D}"/>
                </a:ext>
              </a:extLst>
            </p:cNvPr>
            <p:cNvSpPr/>
            <p:nvPr/>
          </p:nvSpPr>
          <p:spPr>
            <a:xfrm>
              <a:off x="2709081" y="1033759"/>
              <a:ext cx="1187355" cy="426162"/>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a:solidFill>
                    <a:srgbClr val="404040"/>
                  </a:solidFill>
                </a:rPr>
                <a:t>Individuum mit präsymptomatischem T1D Stadium unbekannt</a:t>
              </a:r>
            </a:p>
          </p:txBody>
        </p:sp>
        <p:sp>
          <p:nvSpPr>
            <p:cNvPr id="13" name="Rechteck: abgerundete Ecken 12">
              <a:extLst>
                <a:ext uri="{FF2B5EF4-FFF2-40B4-BE49-F238E27FC236}">
                  <a16:creationId xmlns:a16="http://schemas.microsoft.com/office/drawing/2014/main" id="{881C9AB0-71E3-A38B-DB8A-DF4DDDBF9181}"/>
                </a:ext>
              </a:extLst>
            </p:cNvPr>
            <p:cNvSpPr/>
            <p:nvPr/>
          </p:nvSpPr>
          <p:spPr>
            <a:xfrm>
              <a:off x="1555846" y="1715734"/>
              <a:ext cx="852985" cy="92547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b="1">
                  <a:solidFill>
                    <a:srgbClr val="404040"/>
                  </a:solidFill>
                </a:rPr>
                <a:t>Schulung erhalten?</a:t>
              </a:r>
            </a:p>
            <a:p>
              <a:pPr defTabSz="179388"/>
              <a:r>
                <a:rPr lang="de-DE" sz="700">
                  <a:solidFill>
                    <a:srgbClr val="404040"/>
                  </a:solidFill>
                </a:rPr>
                <a:t>   -	Wenn nein: 	Schulung 	durchführen</a:t>
              </a:r>
            </a:p>
            <a:p>
              <a:pPr defTabSz="179388"/>
              <a:r>
                <a:rPr lang="de-DE" sz="700">
                  <a:solidFill>
                    <a:srgbClr val="404040"/>
                  </a:solidFill>
                </a:rPr>
                <a:t>   -	Wenn ja: 	Auffrischung 	notwendig?</a:t>
              </a:r>
            </a:p>
          </p:txBody>
        </p:sp>
        <p:sp>
          <p:nvSpPr>
            <p:cNvPr id="15" name="Rechteck: abgerundete Ecken 14">
              <a:extLst>
                <a:ext uri="{FF2B5EF4-FFF2-40B4-BE49-F238E27FC236}">
                  <a16:creationId xmlns:a16="http://schemas.microsoft.com/office/drawing/2014/main" id="{F561CD68-B044-8F4C-03F3-425E898EC47D}"/>
                </a:ext>
              </a:extLst>
            </p:cNvPr>
            <p:cNvSpPr/>
            <p:nvPr/>
          </p:nvSpPr>
          <p:spPr>
            <a:xfrm>
              <a:off x="2709186" y="1708910"/>
              <a:ext cx="1187355" cy="727215"/>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b="1">
                  <a:solidFill>
                    <a:srgbClr val="404040"/>
                  </a:solidFill>
                </a:rPr>
                <a:t>Schulung:</a:t>
              </a:r>
            </a:p>
            <a:p>
              <a:pPr defTabSz="179388"/>
              <a:r>
                <a:rPr lang="de-DE" sz="700">
                  <a:solidFill>
                    <a:srgbClr val="404040"/>
                  </a:solidFill>
                </a:rPr>
                <a:t>- Was ist (</a:t>
              </a:r>
              <a:r>
                <a:rPr lang="de-DE" sz="700" err="1">
                  <a:solidFill>
                    <a:srgbClr val="404040"/>
                  </a:solidFill>
                </a:rPr>
                <a:t>präsymp</a:t>
              </a:r>
              <a:r>
                <a:rPr lang="de-DE" sz="700">
                  <a:solidFill>
                    <a:srgbClr val="404040"/>
                  </a:solidFill>
                </a:rPr>
                <a:t>) T1D</a:t>
              </a:r>
            </a:p>
            <a:p>
              <a:pPr defTabSz="179388"/>
              <a:r>
                <a:rPr lang="de-DE" sz="700">
                  <a:solidFill>
                    <a:srgbClr val="404040"/>
                  </a:solidFill>
                </a:rPr>
                <a:t>- Klinische Symptome</a:t>
              </a:r>
            </a:p>
            <a:p>
              <a:pPr defTabSz="179388"/>
              <a:r>
                <a:rPr lang="de-DE" sz="700">
                  <a:solidFill>
                    <a:srgbClr val="404040"/>
                  </a:solidFill>
                </a:rPr>
                <a:t>- Ketoazidose</a:t>
              </a:r>
            </a:p>
            <a:p>
              <a:pPr defTabSz="179388"/>
              <a:r>
                <a:rPr lang="de-DE" sz="700">
                  <a:solidFill>
                    <a:srgbClr val="404040"/>
                  </a:solidFill>
                </a:rPr>
                <a:t>- Messgerätenutzung</a:t>
              </a:r>
            </a:p>
            <a:p>
              <a:pPr defTabSz="179388"/>
              <a:r>
                <a:rPr lang="de-DE" sz="700">
                  <a:solidFill>
                    <a:srgbClr val="404040"/>
                  </a:solidFill>
                </a:rPr>
                <a:t>- gesunde Ernährung</a:t>
              </a:r>
            </a:p>
          </p:txBody>
        </p:sp>
        <p:sp>
          <p:nvSpPr>
            <p:cNvPr id="16" name="Rechteck: abgerundete Ecken 15">
              <a:extLst>
                <a:ext uri="{FF2B5EF4-FFF2-40B4-BE49-F238E27FC236}">
                  <a16:creationId xmlns:a16="http://schemas.microsoft.com/office/drawing/2014/main" id="{3B504F9B-9187-510F-85B6-E6F09139C36D}"/>
                </a:ext>
              </a:extLst>
            </p:cNvPr>
            <p:cNvSpPr/>
            <p:nvPr/>
          </p:nvSpPr>
          <p:spPr>
            <a:xfrm>
              <a:off x="2709081" y="2701315"/>
              <a:ext cx="1187355" cy="400111"/>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a:solidFill>
                    <a:srgbClr val="404040"/>
                  </a:solidFill>
                </a:rPr>
                <a:t>Durchführung eines OGTT zur Stadieneinteilung</a:t>
              </a:r>
              <a:r>
                <a:rPr lang="de-DE" sz="700" baseline="30000">
                  <a:solidFill>
                    <a:srgbClr val="404040"/>
                  </a:solidFill>
                </a:rPr>
                <a:t>#</a:t>
              </a:r>
            </a:p>
          </p:txBody>
        </p:sp>
        <p:sp>
          <p:nvSpPr>
            <p:cNvPr id="18" name="Rechteck: abgerundete Ecken 17">
              <a:extLst>
                <a:ext uri="{FF2B5EF4-FFF2-40B4-BE49-F238E27FC236}">
                  <a16:creationId xmlns:a16="http://schemas.microsoft.com/office/drawing/2014/main" id="{23D92AAB-AF90-9F26-6BDD-979FDB9E69C4}"/>
                </a:ext>
              </a:extLst>
            </p:cNvPr>
            <p:cNvSpPr/>
            <p:nvPr/>
          </p:nvSpPr>
          <p:spPr>
            <a:xfrm>
              <a:off x="4169392" y="1067879"/>
              <a:ext cx="914400" cy="35148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a:solidFill>
                    <a:srgbClr val="404040"/>
                  </a:solidFill>
                </a:rPr>
                <a:t>Hyperglykämie?</a:t>
              </a:r>
            </a:p>
            <a:p>
              <a:pPr algn="ctr"/>
              <a:r>
                <a:rPr lang="de-DE" sz="700">
                  <a:solidFill>
                    <a:srgbClr val="404040"/>
                  </a:solidFill>
                </a:rPr>
                <a:t>(nach ADA-Kriterien)</a:t>
              </a:r>
              <a:r>
                <a:rPr lang="de-DE" sz="700" baseline="30000">
                  <a:solidFill>
                    <a:srgbClr val="404040"/>
                  </a:solidFill>
                </a:rPr>
                <a:t>2</a:t>
              </a:r>
            </a:p>
          </p:txBody>
        </p:sp>
        <p:sp>
          <p:nvSpPr>
            <p:cNvPr id="19" name="Rechteck: abgerundete Ecken 18">
              <a:extLst>
                <a:ext uri="{FF2B5EF4-FFF2-40B4-BE49-F238E27FC236}">
                  <a16:creationId xmlns:a16="http://schemas.microsoft.com/office/drawing/2014/main" id="{F3935C56-C48D-A301-B571-A59AD4BED8FE}"/>
                </a:ext>
              </a:extLst>
            </p:cNvPr>
            <p:cNvSpPr/>
            <p:nvPr/>
          </p:nvSpPr>
          <p:spPr>
            <a:xfrm>
              <a:off x="4159331" y="1734676"/>
              <a:ext cx="914400" cy="35148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err="1">
                  <a:solidFill>
                    <a:srgbClr val="404040"/>
                  </a:solidFill>
                </a:rPr>
                <a:t>Dysglykämie</a:t>
              </a:r>
              <a:r>
                <a:rPr lang="de-DE" sz="700">
                  <a:solidFill>
                    <a:srgbClr val="404040"/>
                  </a:solidFill>
                </a:rPr>
                <a:t>?</a:t>
              </a:r>
            </a:p>
            <a:p>
              <a:pPr algn="ctr"/>
              <a:r>
                <a:rPr lang="de-DE" sz="700">
                  <a:solidFill>
                    <a:srgbClr val="404040"/>
                  </a:solidFill>
                </a:rPr>
                <a:t>(nach ADA-Kriterien)</a:t>
              </a:r>
              <a:r>
                <a:rPr lang="de-DE" sz="700" baseline="30000">
                  <a:solidFill>
                    <a:srgbClr val="404040"/>
                  </a:solidFill>
                </a:rPr>
                <a:t>2</a:t>
              </a:r>
            </a:p>
          </p:txBody>
        </p:sp>
        <p:sp>
          <p:nvSpPr>
            <p:cNvPr id="20" name="Rechteck: abgerundete Ecken 19">
              <a:extLst>
                <a:ext uri="{FF2B5EF4-FFF2-40B4-BE49-F238E27FC236}">
                  <a16:creationId xmlns:a16="http://schemas.microsoft.com/office/drawing/2014/main" id="{F3A5D3E4-E5A3-4A76-F4FB-4E4026258ED7}"/>
                </a:ext>
              </a:extLst>
            </p:cNvPr>
            <p:cNvSpPr/>
            <p:nvPr/>
          </p:nvSpPr>
          <p:spPr>
            <a:xfrm>
              <a:off x="4127485" y="2396005"/>
              <a:ext cx="430867" cy="35148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b="1" err="1">
                  <a:solidFill>
                    <a:srgbClr val="404040"/>
                  </a:solidFill>
                </a:rPr>
                <a:t>Stadi</a:t>
              </a:r>
              <a:r>
                <a:rPr lang="de-DE" sz="700" b="1">
                  <a:solidFill>
                    <a:srgbClr val="404040"/>
                  </a:solidFill>
                </a:rPr>
                <a:t>-um 1 T1D</a:t>
              </a:r>
              <a:endParaRPr lang="de-DE" sz="700" b="1" baseline="30000">
                <a:solidFill>
                  <a:srgbClr val="404040"/>
                </a:solidFill>
              </a:endParaRPr>
            </a:p>
          </p:txBody>
        </p:sp>
        <p:sp>
          <p:nvSpPr>
            <p:cNvPr id="21" name="Rechteck: abgerundete Ecken 20">
              <a:extLst>
                <a:ext uri="{FF2B5EF4-FFF2-40B4-BE49-F238E27FC236}">
                  <a16:creationId xmlns:a16="http://schemas.microsoft.com/office/drawing/2014/main" id="{D82ECE31-4D78-A899-36CC-AD94D829D354}"/>
                </a:ext>
              </a:extLst>
            </p:cNvPr>
            <p:cNvSpPr/>
            <p:nvPr/>
          </p:nvSpPr>
          <p:spPr>
            <a:xfrm>
              <a:off x="4642864" y="2396004"/>
              <a:ext cx="430867" cy="35148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b="1" err="1">
                  <a:solidFill>
                    <a:srgbClr val="404040"/>
                  </a:solidFill>
                </a:rPr>
                <a:t>Stadi</a:t>
              </a:r>
              <a:r>
                <a:rPr lang="de-DE" sz="700" b="1">
                  <a:solidFill>
                    <a:srgbClr val="404040"/>
                  </a:solidFill>
                </a:rPr>
                <a:t>-um 2 T1D</a:t>
              </a:r>
              <a:endParaRPr lang="de-DE" sz="700" b="1" baseline="30000">
                <a:solidFill>
                  <a:srgbClr val="404040"/>
                </a:solidFill>
              </a:endParaRPr>
            </a:p>
          </p:txBody>
        </p:sp>
        <p:sp>
          <p:nvSpPr>
            <p:cNvPr id="22" name="Rechteck: abgerundete Ecken 21">
              <a:extLst>
                <a:ext uri="{FF2B5EF4-FFF2-40B4-BE49-F238E27FC236}">
                  <a16:creationId xmlns:a16="http://schemas.microsoft.com/office/drawing/2014/main" id="{7A2C9B6E-F134-8DE0-8EDE-96BAC42EEDAC}"/>
                </a:ext>
              </a:extLst>
            </p:cNvPr>
            <p:cNvSpPr/>
            <p:nvPr/>
          </p:nvSpPr>
          <p:spPr>
            <a:xfrm>
              <a:off x="5310769" y="1026935"/>
              <a:ext cx="1041622" cy="804541"/>
            </a:xfrm>
            <a:prstGeom prst="roundRect">
              <a:avLst>
                <a:gd name="adj" fmla="val 16906"/>
              </a:avLst>
            </a:prstGeom>
            <a:solidFill>
              <a:schemeClr val="bg1"/>
            </a:solid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b="1" dirty="0">
                  <a:solidFill>
                    <a:srgbClr val="404040"/>
                  </a:solidFill>
                </a:rPr>
                <a:t>Stadium 3 T1D</a:t>
              </a:r>
            </a:p>
            <a:p>
              <a:pPr marL="88900" indent="-88900"/>
              <a:r>
                <a:rPr lang="de-DE" sz="700" dirty="0">
                  <a:solidFill>
                    <a:srgbClr val="404040"/>
                  </a:solidFill>
                </a:rPr>
                <a:t>- Überwachung nach lokaler T1D Stadium 3 Leitlinie</a:t>
              </a:r>
              <a:endParaRPr lang="de-DE" sz="700" dirty="0">
                <a:solidFill>
                  <a:srgbClr val="404040"/>
                </a:solidFill>
                <a:ea typeface="Verdana"/>
              </a:endParaRPr>
            </a:p>
            <a:p>
              <a:pPr marL="88900" indent="-88900"/>
              <a:r>
                <a:rPr lang="de-DE" sz="700" dirty="0">
                  <a:solidFill>
                    <a:srgbClr val="404040"/>
                  </a:solidFill>
                </a:rPr>
                <a:t>- Erwäge Insulin-therapie</a:t>
              </a:r>
            </a:p>
          </p:txBody>
        </p:sp>
        <p:sp>
          <p:nvSpPr>
            <p:cNvPr id="23" name="Rechteck: abgerundete Ecken 22">
              <a:extLst>
                <a:ext uri="{FF2B5EF4-FFF2-40B4-BE49-F238E27FC236}">
                  <a16:creationId xmlns:a16="http://schemas.microsoft.com/office/drawing/2014/main" id="{0106A039-17F1-052E-6A1E-F619C61E0904}"/>
                </a:ext>
              </a:extLst>
            </p:cNvPr>
            <p:cNvSpPr/>
            <p:nvPr/>
          </p:nvSpPr>
          <p:spPr>
            <a:xfrm>
              <a:off x="5117665" y="1259865"/>
              <a:ext cx="153852" cy="200056"/>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a:solidFill>
                    <a:srgbClr val="404040"/>
                  </a:solidFill>
                </a:rPr>
                <a:t>Ja</a:t>
              </a:r>
            </a:p>
          </p:txBody>
        </p:sp>
        <p:sp>
          <p:nvSpPr>
            <p:cNvPr id="24" name="Rechteck: abgerundete Ecken 23">
              <a:extLst>
                <a:ext uri="{FF2B5EF4-FFF2-40B4-BE49-F238E27FC236}">
                  <a16:creationId xmlns:a16="http://schemas.microsoft.com/office/drawing/2014/main" id="{5EA9E7EF-9E36-F467-D067-D00C82CE1076}"/>
                </a:ext>
              </a:extLst>
            </p:cNvPr>
            <p:cNvSpPr/>
            <p:nvPr/>
          </p:nvSpPr>
          <p:spPr>
            <a:xfrm>
              <a:off x="4906231" y="2176170"/>
              <a:ext cx="167500" cy="146157"/>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a:solidFill>
                    <a:srgbClr val="404040"/>
                  </a:solidFill>
                </a:rPr>
                <a:t>Ja</a:t>
              </a:r>
            </a:p>
          </p:txBody>
        </p:sp>
        <p:sp>
          <p:nvSpPr>
            <p:cNvPr id="55" name="Rechteck: abgerundete Ecken 54">
              <a:extLst>
                <a:ext uri="{FF2B5EF4-FFF2-40B4-BE49-F238E27FC236}">
                  <a16:creationId xmlns:a16="http://schemas.microsoft.com/office/drawing/2014/main" id="{6AE3855F-4B36-312B-58FC-F786D816FBD1}"/>
                </a:ext>
              </a:extLst>
            </p:cNvPr>
            <p:cNvSpPr/>
            <p:nvPr/>
          </p:nvSpPr>
          <p:spPr>
            <a:xfrm>
              <a:off x="4059745" y="2198471"/>
              <a:ext cx="274301" cy="101554"/>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a:solidFill>
                    <a:srgbClr val="404040"/>
                  </a:solidFill>
                </a:rPr>
                <a:t>Nein</a:t>
              </a:r>
            </a:p>
          </p:txBody>
        </p:sp>
        <p:sp>
          <p:nvSpPr>
            <p:cNvPr id="56" name="Rechteck: abgerundete Ecken 55">
              <a:extLst>
                <a:ext uri="{FF2B5EF4-FFF2-40B4-BE49-F238E27FC236}">
                  <a16:creationId xmlns:a16="http://schemas.microsoft.com/office/drawing/2014/main" id="{00D493B7-040E-FC2D-3513-A57BF2710D8B}"/>
                </a:ext>
              </a:extLst>
            </p:cNvPr>
            <p:cNvSpPr/>
            <p:nvPr/>
          </p:nvSpPr>
          <p:spPr>
            <a:xfrm>
              <a:off x="4649068" y="1520490"/>
              <a:ext cx="274301" cy="101554"/>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a:solidFill>
                    <a:srgbClr val="404040"/>
                  </a:solidFill>
                </a:rPr>
                <a:t>Nein</a:t>
              </a:r>
            </a:p>
          </p:txBody>
        </p:sp>
        <p:sp>
          <p:nvSpPr>
            <p:cNvPr id="60" name="Rechteck: abgerundete Ecken 59">
              <a:extLst>
                <a:ext uri="{FF2B5EF4-FFF2-40B4-BE49-F238E27FC236}">
                  <a16:creationId xmlns:a16="http://schemas.microsoft.com/office/drawing/2014/main" id="{B68865D8-E6D9-4552-F091-57DF661D5D66}"/>
                </a:ext>
              </a:extLst>
            </p:cNvPr>
            <p:cNvSpPr/>
            <p:nvPr/>
          </p:nvSpPr>
          <p:spPr>
            <a:xfrm>
              <a:off x="1501254" y="3312024"/>
              <a:ext cx="4752902" cy="426162"/>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700" b="1">
                  <a:solidFill>
                    <a:srgbClr val="404040"/>
                  </a:solidFill>
                </a:rPr>
                <a:t>Häufigkeit des Monitorings beim (Kinder-)Diabetologen</a:t>
              </a:r>
            </a:p>
            <a:p>
              <a:pPr marL="88900" indent="-88900"/>
              <a:r>
                <a:rPr lang="de-DE" sz="700">
                  <a:solidFill>
                    <a:srgbClr val="404040"/>
                  </a:solidFill>
                </a:rPr>
                <a:t>- BZ-Messgerät bereitstellen zum Prüfen des BZ abhängig vom Stadium und/oder bei Auftreten von Symptomen/während fieberhafter Erkrankung</a:t>
              </a:r>
            </a:p>
            <a:p>
              <a:pPr marL="88900" indent="-88900"/>
              <a:r>
                <a:rPr lang="de-DE" sz="700">
                  <a:solidFill>
                    <a:srgbClr val="404040"/>
                  </a:solidFill>
                </a:rPr>
                <a:t>- Diabetesteam kontaktieren, wenn BZ ≥ 200 mg/dl (≥ 11,1 mmol/l)</a:t>
              </a:r>
            </a:p>
          </p:txBody>
        </p:sp>
        <p:sp>
          <p:nvSpPr>
            <p:cNvPr id="61" name="Rechteck: abgerundete Ecken 60">
              <a:extLst>
                <a:ext uri="{FF2B5EF4-FFF2-40B4-BE49-F238E27FC236}">
                  <a16:creationId xmlns:a16="http://schemas.microsoft.com/office/drawing/2014/main" id="{EC956E85-20FC-6E6E-4110-F24416ED732E}"/>
                </a:ext>
              </a:extLst>
            </p:cNvPr>
            <p:cNvSpPr/>
            <p:nvPr/>
          </p:nvSpPr>
          <p:spPr>
            <a:xfrm>
              <a:off x="1514902" y="3871191"/>
              <a:ext cx="1512093" cy="661828"/>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50000"/>
                </a:lnSpc>
              </a:pPr>
              <a:r>
                <a:rPr lang="de-DE" sz="700" b="1">
                  <a:solidFill>
                    <a:srgbClr val="404040"/>
                  </a:solidFill>
                </a:rPr>
                <a:t>Glukose zuhause</a:t>
              </a:r>
              <a:r>
                <a:rPr lang="de-DE" sz="700" b="1" baseline="30000">
                  <a:solidFill>
                    <a:srgbClr val="404040"/>
                  </a:solidFill>
                </a:rPr>
                <a:t>‡</a:t>
              </a:r>
            </a:p>
            <a:p>
              <a:pPr defTabSz="179388">
                <a:lnSpc>
                  <a:spcPts val="1100"/>
                </a:lnSpc>
              </a:pPr>
              <a:r>
                <a:rPr lang="de-DE" sz="700" b="1">
                  <a:solidFill>
                    <a:srgbClr val="404040"/>
                  </a:solidFill>
                </a:rPr>
                <a:t>Stadium	Häufigkeit/Alter</a:t>
              </a:r>
              <a:r>
                <a:rPr lang="de-DE" sz="700">
                  <a:solidFill>
                    <a:srgbClr val="404040"/>
                  </a:solidFill>
                </a:rPr>
                <a:t>    			</a:t>
              </a:r>
              <a:r>
                <a:rPr lang="de-DE" sz="700" b="1">
                  <a:solidFill>
                    <a:srgbClr val="404040"/>
                  </a:solidFill>
                </a:rPr>
                <a:t>&lt; 10 J.	   ≥ 10 J.</a:t>
              </a:r>
            </a:p>
            <a:p>
              <a:pPr defTabSz="179388">
                <a:lnSpc>
                  <a:spcPts val="1100"/>
                </a:lnSpc>
              </a:pPr>
              <a:r>
                <a:rPr lang="de-DE" sz="700">
                  <a:solidFill>
                    <a:srgbClr val="404040"/>
                  </a:solidFill>
                </a:rPr>
                <a:t>	1		nur bei Symptomen</a:t>
              </a:r>
            </a:p>
            <a:p>
              <a:pPr defTabSz="179388">
                <a:lnSpc>
                  <a:spcPts val="1100"/>
                </a:lnSpc>
              </a:pPr>
              <a:r>
                <a:rPr lang="de-DE" sz="700">
                  <a:solidFill>
                    <a:srgbClr val="404040"/>
                  </a:solidFill>
                </a:rPr>
                <a:t>	2		1 Mo	   3 Mo</a:t>
              </a:r>
              <a:r>
                <a:rPr lang="de-DE" sz="700" baseline="30000">
                  <a:solidFill>
                    <a:srgbClr val="404040"/>
                  </a:solidFill>
                </a:rPr>
                <a:t>§</a:t>
              </a:r>
              <a:r>
                <a:rPr lang="de-DE" sz="700">
                  <a:solidFill>
                    <a:srgbClr val="404040"/>
                  </a:solidFill>
                </a:rPr>
                <a:t>   </a:t>
              </a:r>
            </a:p>
          </p:txBody>
        </p:sp>
        <p:sp>
          <p:nvSpPr>
            <p:cNvPr id="62" name="Rechteck: abgerundete Ecken 61">
              <a:extLst>
                <a:ext uri="{FF2B5EF4-FFF2-40B4-BE49-F238E27FC236}">
                  <a16:creationId xmlns:a16="http://schemas.microsoft.com/office/drawing/2014/main" id="{85381967-1E53-16DE-F2F8-5CF6C0C2E0EF}"/>
                </a:ext>
              </a:extLst>
            </p:cNvPr>
            <p:cNvSpPr/>
            <p:nvPr/>
          </p:nvSpPr>
          <p:spPr>
            <a:xfrm>
              <a:off x="3130771" y="3844877"/>
              <a:ext cx="1512093" cy="714456"/>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50000"/>
                </a:lnSpc>
              </a:pPr>
              <a:r>
                <a:rPr lang="de-DE" sz="700" b="1">
                  <a:solidFill>
                    <a:srgbClr val="404040"/>
                  </a:solidFill>
                </a:rPr>
                <a:t>Klinik, RPG, HbA</a:t>
              </a:r>
              <a:r>
                <a:rPr lang="de-DE" sz="700" b="1" baseline="-25000">
                  <a:solidFill>
                    <a:srgbClr val="404040"/>
                  </a:solidFill>
                </a:rPr>
                <a:t>1c</a:t>
              </a:r>
              <a:r>
                <a:rPr lang="de-DE" sz="700" b="1">
                  <a:solidFill>
                    <a:srgbClr val="404040"/>
                  </a:solidFill>
                </a:rPr>
                <a:t> &amp; CGM</a:t>
              </a:r>
              <a:r>
                <a:rPr lang="de-DE" sz="700" b="1" baseline="30000">
                  <a:solidFill>
                    <a:srgbClr val="404040"/>
                  </a:solidFill>
                </a:rPr>
                <a:t>†</a:t>
              </a:r>
            </a:p>
            <a:p>
              <a:pPr defTabSz="179388">
                <a:lnSpc>
                  <a:spcPts val="1100"/>
                </a:lnSpc>
              </a:pPr>
              <a:r>
                <a:rPr lang="de-DE" sz="700" b="1">
                  <a:solidFill>
                    <a:srgbClr val="404040"/>
                  </a:solidFill>
                </a:rPr>
                <a:t>Stadium	Häufigkeit/Alter</a:t>
              </a:r>
              <a:r>
                <a:rPr lang="de-DE" sz="700">
                  <a:solidFill>
                    <a:srgbClr val="404040"/>
                  </a:solidFill>
                </a:rPr>
                <a:t>    			</a:t>
              </a:r>
              <a:r>
                <a:rPr lang="de-DE" sz="700" b="1">
                  <a:solidFill>
                    <a:srgbClr val="404040"/>
                  </a:solidFill>
                </a:rPr>
                <a:t>&lt; 10 J.	   ≥ 10 J.</a:t>
              </a:r>
            </a:p>
            <a:p>
              <a:pPr defTabSz="179388">
                <a:lnSpc>
                  <a:spcPts val="1100"/>
                </a:lnSpc>
              </a:pPr>
              <a:r>
                <a:rPr lang="de-DE" sz="700">
                  <a:solidFill>
                    <a:srgbClr val="404040"/>
                  </a:solidFill>
                </a:rPr>
                <a:t>	1		6 Mo	   12 Mo</a:t>
              </a:r>
            </a:p>
            <a:p>
              <a:pPr defTabSz="179388">
                <a:lnSpc>
                  <a:spcPts val="1100"/>
                </a:lnSpc>
              </a:pPr>
              <a:r>
                <a:rPr lang="de-DE" sz="700">
                  <a:solidFill>
                    <a:srgbClr val="404040"/>
                  </a:solidFill>
                </a:rPr>
                <a:t>	2		3 Mo	   3 Mo   </a:t>
              </a:r>
            </a:p>
          </p:txBody>
        </p:sp>
        <p:sp>
          <p:nvSpPr>
            <p:cNvPr id="63" name="Rechteck: abgerundete Ecken 62">
              <a:extLst>
                <a:ext uri="{FF2B5EF4-FFF2-40B4-BE49-F238E27FC236}">
                  <a16:creationId xmlns:a16="http://schemas.microsoft.com/office/drawing/2014/main" id="{E7F40D90-E88B-AA2C-2275-5254FE7D08BE}"/>
                </a:ext>
              </a:extLst>
            </p:cNvPr>
            <p:cNvSpPr/>
            <p:nvPr/>
          </p:nvSpPr>
          <p:spPr>
            <a:xfrm>
              <a:off x="4743087" y="3870087"/>
              <a:ext cx="1512093" cy="714456"/>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36000" rtlCol="0" anchor="ctr"/>
            <a:lstStyle/>
            <a:p>
              <a:pPr algn="ctr">
                <a:lnSpc>
                  <a:spcPct val="150000"/>
                </a:lnSpc>
              </a:pPr>
              <a:r>
                <a:rPr lang="de-DE" sz="700" b="1">
                  <a:solidFill>
                    <a:srgbClr val="404040"/>
                  </a:solidFill>
                </a:rPr>
                <a:t>Wiederholung des OGTT</a:t>
              </a:r>
              <a:endParaRPr lang="de-DE" sz="700" b="1" baseline="30000">
                <a:solidFill>
                  <a:srgbClr val="404040"/>
                </a:solidFill>
              </a:endParaRPr>
            </a:p>
            <a:p>
              <a:pPr defTabSz="179388">
                <a:lnSpc>
                  <a:spcPts val="1100"/>
                </a:lnSpc>
              </a:pPr>
              <a:r>
                <a:rPr lang="de-DE" sz="700" b="1">
                  <a:solidFill>
                    <a:srgbClr val="404040"/>
                  </a:solidFill>
                </a:rPr>
                <a:t>Stadium	Häufigkeit/Alter</a:t>
              </a:r>
              <a:r>
                <a:rPr lang="de-DE" sz="700">
                  <a:solidFill>
                    <a:srgbClr val="404040"/>
                  </a:solidFill>
                </a:rPr>
                <a:t>    			</a:t>
              </a:r>
              <a:r>
                <a:rPr lang="de-DE" sz="700" b="1">
                  <a:solidFill>
                    <a:srgbClr val="404040"/>
                  </a:solidFill>
                </a:rPr>
                <a:t>&lt; 10 J.	   ≥ 10 J.</a:t>
              </a:r>
            </a:p>
            <a:p>
              <a:pPr defTabSz="179388">
                <a:lnSpc>
                  <a:spcPts val="1100"/>
                </a:lnSpc>
              </a:pPr>
              <a:r>
                <a:rPr lang="de-DE" sz="700">
                  <a:solidFill>
                    <a:srgbClr val="404040"/>
                  </a:solidFill>
                </a:rPr>
                <a:t>	1		12-24 Mo 24-36 Mo</a:t>
              </a:r>
            </a:p>
            <a:p>
              <a:pPr defTabSz="179388">
                <a:lnSpc>
                  <a:spcPts val="1100"/>
                </a:lnSpc>
              </a:pPr>
              <a:r>
                <a:rPr lang="de-DE" sz="700">
                  <a:solidFill>
                    <a:srgbClr val="404040"/>
                  </a:solidFill>
                </a:rPr>
                <a:t>	2		wenn HbA</a:t>
              </a:r>
              <a:r>
                <a:rPr lang="de-DE" sz="700" baseline="-25000">
                  <a:solidFill>
                    <a:srgbClr val="404040"/>
                  </a:solidFill>
                </a:rPr>
                <a:t>1c</a:t>
              </a:r>
              <a:r>
                <a:rPr lang="de-DE" sz="700">
                  <a:solidFill>
                    <a:srgbClr val="404040"/>
                  </a:solidFill>
                </a:rPr>
                <a:t> ≥ 6 %</a:t>
              </a:r>
            </a:p>
          </p:txBody>
        </p:sp>
      </p:grpSp>
      <p:sp>
        <p:nvSpPr>
          <p:cNvPr id="65" name="Text Placeholder 4">
            <a:extLst>
              <a:ext uri="{FF2B5EF4-FFF2-40B4-BE49-F238E27FC236}">
                <a16:creationId xmlns:a16="http://schemas.microsoft.com/office/drawing/2014/main" id="{378A794C-BA8C-E51D-9C2F-892DF416D944}"/>
              </a:ext>
            </a:extLst>
          </p:cNvPr>
          <p:cNvSpPr txBox="1">
            <a:spLocks/>
          </p:cNvSpPr>
          <p:nvPr/>
        </p:nvSpPr>
        <p:spPr>
          <a:xfrm>
            <a:off x="6468968" y="3382026"/>
            <a:ext cx="2337117" cy="1353747"/>
          </a:xfrm>
          <a:prstGeom prst="rect">
            <a:avLst/>
          </a:prstGeom>
        </p:spPr>
        <p:txBody>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spcAft>
                <a:spcPts val="450"/>
              </a:spcAft>
              <a:buClr>
                <a:schemeClr val="accent2"/>
              </a:buClr>
              <a:buSzPct val="120000"/>
              <a:buNone/>
              <a:defRPr/>
            </a:pPr>
            <a:r>
              <a:rPr lang="de-DE" sz="600" dirty="0">
                <a:solidFill>
                  <a:srgbClr val="404040"/>
                </a:solidFill>
                <a:latin typeface="+mn-lt"/>
              </a:rPr>
              <a:t># OGTT bei Kindern &lt; 2 Jahre kann herausfordernd sein, monatliches Monitoring des BZ zuhause erwägen nach einer kohlenhydratreichen Mahlzeit als Alternative, bis ein OGTT möglich ist. ‡ 1-2 Std. nach einer kohlen-hydratreichen Mahlzeit. § Zwischen Klinik-Visiten.        † CGM in Stadium 2 für 10 Tage, wenn möglich, CGM T1D-Kriterien nicht validiert, Interpretation durch den Spezialisten. </a:t>
            </a:r>
          </a:p>
          <a:p>
            <a:pPr marL="0" indent="0">
              <a:lnSpc>
                <a:spcPct val="100000"/>
              </a:lnSpc>
              <a:spcBef>
                <a:spcPts val="0"/>
              </a:spcBef>
              <a:spcAft>
                <a:spcPts val="450"/>
              </a:spcAft>
              <a:buClr>
                <a:schemeClr val="accent2"/>
              </a:buClr>
              <a:buSzPct val="120000"/>
              <a:buNone/>
              <a:defRPr/>
            </a:pPr>
            <a:r>
              <a:rPr lang="de-DE" sz="600" dirty="0">
                <a:solidFill>
                  <a:srgbClr val="404040"/>
                </a:solidFill>
                <a:latin typeface="+mn-lt"/>
              </a:rPr>
              <a:t>BZ: Blutzucker; CGM: </a:t>
            </a:r>
            <a:r>
              <a:rPr lang="de-DE" sz="600" dirty="0" err="1">
                <a:solidFill>
                  <a:srgbClr val="404040"/>
                </a:solidFill>
                <a:latin typeface="+mn-lt"/>
              </a:rPr>
              <a:t>continuous</a:t>
            </a:r>
            <a:r>
              <a:rPr lang="de-DE" sz="600" dirty="0">
                <a:solidFill>
                  <a:srgbClr val="404040"/>
                </a:solidFill>
                <a:latin typeface="+mn-lt"/>
              </a:rPr>
              <a:t> </a:t>
            </a:r>
            <a:r>
              <a:rPr lang="de-DE" sz="600" dirty="0" err="1">
                <a:solidFill>
                  <a:srgbClr val="404040"/>
                </a:solidFill>
                <a:latin typeface="+mn-lt"/>
              </a:rPr>
              <a:t>glucose</a:t>
            </a:r>
            <a:r>
              <a:rPr lang="de-DE" sz="600" dirty="0">
                <a:solidFill>
                  <a:srgbClr val="404040"/>
                </a:solidFill>
                <a:latin typeface="+mn-lt"/>
              </a:rPr>
              <a:t> </a:t>
            </a:r>
            <a:r>
              <a:rPr lang="de-DE" sz="600" dirty="0" err="1">
                <a:solidFill>
                  <a:srgbClr val="404040"/>
                </a:solidFill>
                <a:latin typeface="+mn-lt"/>
              </a:rPr>
              <a:t>monitoring</a:t>
            </a:r>
            <a:r>
              <a:rPr lang="de-DE" sz="600" dirty="0">
                <a:solidFill>
                  <a:srgbClr val="404040"/>
                </a:solidFill>
                <a:latin typeface="+mn-lt"/>
              </a:rPr>
              <a:t>, kontinuierliches Glukose-Monitoring; J.: Jahre; Mo: Monate; OGTT: Oraler Glukose-Toleranztest; RPG: </a:t>
            </a:r>
            <a:r>
              <a:rPr lang="de-DE" sz="600" dirty="0" err="1">
                <a:solidFill>
                  <a:srgbClr val="404040"/>
                </a:solidFill>
                <a:latin typeface="+mn-lt"/>
              </a:rPr>
              <a:t>random</a:t>
            </a:r>
            <a:r>
              <a:rPr lang="de-DE" sz="600" dirty="0">
                <a:solidFill>
                  <a:srgbClr val="404040"/>
                </a:solidFill>
                <a:latin typeface="+mn-lt"/>
              </a:rPr>
              <a:t> </a:t>
            </a:r>
            <a:r>
              <a:rPr lang="de-DE" sz="600" dirty="0" err="1">
                <a:solidFill>
                  <a:srgbClr val="404040"/>
                </a:solidFill>
                <a:latin typeface="+mn-lt"/>
              </a:rPr>
              <a:t>plasma</a:t>
            </a:r>
            <a:r>
              <a:rPr lang="de-DE" sz="600" dirty="0">
                <a:solidFill>
                  <a:srgbClr val="404040"/>
                </a:solidFill>
                <a:latin typeface="+mn-lt"/>
              </a:rPr>
              <a:t> </a:t>
            </a:r>
            <a:r>
              <a:rPr lang="de-DE" sz="600" dirty="0" err="1">
                <a:solidFill>
                  <a:srgbClr val="404040"/>
                </a:solidFill>
                <a:latin typeface="+mn-lt"/>
              </a:rPr>
              <a:t>glucose</a:t>
            </a:r>
            <a:r>
              <a:rPr lang="de-DE" sz="600" dirty="0">
                <a:solidFill>
                  <a:srgbClr val="404040"/>
                </a:solidFill>
                <a:latin typeface="+mn-lt"/>
              </a:rPr>
              <a:t>, Zufalls-Plasmaglukose-Wert; T1D: Typ-1-Diabetes.</a:t>
            </a:r>
          </a:p>
        </p:txBody>
      </p:sp>
      <p:sp>
        <p:nvSpPr>
          <p:cNvPr id="66" name="Textfeld 65">
            <a:extLst>
              <a:ext uri="{FF2B5EF4-FFF2-40B4-BE49-F238E27FC236}">
                <a16:creationId xmlns:a16="http://schemas.microsoft.com/office/drawing/2014/main" id="{44E0DD6A-9F19-EC29-3FEA-7FC97F05706B}"/>
              </a:ext>
            </a:extLst>
          </p:cNvPr>
          <p:cNvSpPr txBox="1"/>
          <p:nvPr/>
        </p:nvSpPr>
        <p:spPr>
          <a:xfrm>
            <a:off x="6468966" y="898769"/>
            <a:ext cx="2337119" cy="738664"/>
          </a:xfrm>
          <a:prstGeom prst="rect">
            <a:avLst/>
          </a:prstGeom>
          <a:noFill/>
        </p:spPr>
        <p:txBody>
          <a:bodyPr wrap="square" rtlCol="0" anchor="ctr">
            <a:spAutoFit/>
          </a:bodyPr>
          <a:lstStyle/>
          <a:p>
            <a:pPr algn="l"/>
            <a:r>
              <a:rPr lang="de-DE" sz="1050" b="1">
                <a:solidFill>
                  <a:srgbClr val="404040"/>
                </a:solidFill>
                <a:latin typeface="+mn-lt"/>
              </a:rPr>
              <a:t>Anleitung zum Follow-Up von Individuen mit prä-symptomatischem T1D beim </a:t>
            </a:r>
            <a:r>
              <a:rPr lang="de-DE" sz="1050" b="1">
                <a:solidFill>
                  <a:schemeClr val="accent2"/>
                </a:solidFill>
                <a:latin typeface="+mn-lt"/>
              </a:rPr>
              <a:t>(Kinder-)Diabetologen</a:t>
            </a:r>
            <a:endParaRPr lang="de-DE" sz="2400" b="1">
              <a:solidFill>
                <a:schemeClr val="accent2"/>
              </a:solidFill>
            </a:endParaRPr>
          </a:p>
        </p:txBody>
      </p:sp>
      <p:sp>
        <p:nvSpPr>
          <p:cNvPr id="67" name="Rechteck 66">
            <a:extLst>
              <a:ext uri="{FF2B5EF4-FFF2-40B4-BE49-F238E27FC236}">
                <a16:creationId xmlns:a16="http://schemas.microsoft.com/office/drawing/2014/main" id="{DB99226E-ADF6-2B6B-2306-24F228000083}"/>
              </a:ext>
            </a:extLst>
          </p:cNvPr>
          <p:cNvSpPr/>
          <p:nvPr/>
        </p:nvSpPr>
        <p:spPr>
          <a:xfrm>
            <a:off x="1450216" y="965519"/>
            <a:ext cx="4939618" cy="374295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1700576"/>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9">
            <a:extLst>
              <a:ext uri="{FF2B5EF4-FFF2-40B4-BE49-F238E27FC236}">
                <a16:creationId xmlns:a16="http://schemas.microsoft.com/office/drawing/2014/main" id="{4F1FA67D-09B1-3D5F-187C-EEC2BE4C9783}"/>
              </a:ext>
            </a:extLst>
          </p:cNvPr>
          <p:cNvSpPr txBox="1">
            <a:spLocks/>
          </p:cNvSpPr>
          <p:nvPr/>
        </p:nvSpPr>
        <p:spPr>
          <a:xfrm>
            <a:off x="319787" y="113250"/>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Überwachung von Inselautoantikörper-positiven Personen mit präsymptomatischem T1D – Diabetologe oder Hausarzt/Primärversorger?</a:t>
            </a:r>
            <a:r>
              <a:rPr lang="de-DE" sz="2000" b="1" baseline="30000" dirty="0">
                <a:solidFill>
                  <a:srgbClr val="7030A0"/>
                </a:solidFill>
                <a:latin typeface="+mj-lt"/>
              </a:rPr>
              <a:t>1</a:t>
            </a:r>
          </a:p>
        </p:txBody>
      </p:sp>
      <p:sp>
        <p:nvSpPr>
          <p:cNvPr id="14" name="TextBox 3037">
            <a:extLst>
              <a:ext uri="{FF2B5EF4-FFF2-40B4-BE49-F238E27FC236}">
                <a16:creationId xmlns:a16="http://schemas.microsoft.com/office/drawing/2014/main" id="{7E29AE2B-8275-0D21-4DA9-C8778881A3A2}"/>
              </a:ext>
            </a:extLst>
          </p:cNvPr>
          <p:cNvSpPr txBox="1"/>
          <p:nvPr/>
        </p:nvSpPr>
        <p:spPr>
          <a:xfrm>
            <a:off x="319788" y="4929477"/>
            <a:ext cx="7719228"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Hendriks AEJ </a:t>
            </a:r>
            <a:r>
              <a:rPr lang="da-DK" sz="600" i="1" dirty="0">
                <a:solidFill>
                  <a:srgbClr val="404040"/>
                </a:solidFill>
                <a:ea typeface="Arial"/>
                <a:cs typeface="Arial"/>
              </a:rPr>
              <a:t>et al. Diabetes Metab Res Rev </a:t>
            </a:r>
            <a:r>
              <a:rPr lang="da-DK" sz="600" dirty="0">
                <a:solidFill>
                  <a:srgbClr val="404040"/>
                </a:solidFill>
                <a:ea typeface="Arial"/>
                <a:cs typeface="Arial"/>
              </a:rPr>
              <a:t>2024; e3777</a:t>
            </a:r>
            <a:r>
              <a:rPr lang="de-DE" sz="600" dirty="0">
                <a:solidFill>
                  <a:srgbClr val="404040"/>
                </a:solidFill>
              </a:rPr>
              <a:t>. </a:t>
            </a:r>
          </a:p>
        </p:txBody>
      </p:sp>
      <p:sp>
        <p:nvSpPr>
          <p:cNvPr id="65" name="Text Placeholder 4">
            <a:extLst>
              <a:ext uri="{FF2B5EF4-FFF2-40B4-BE49-F238E27FC236}">
                <a16:creationId xmlns:a16="http://schemas.microsoft.com/office/drawing/2014/main" id="{7B457CA5-F262-4756-5E35-379736102F72}"/>
              </a:ext>
            </a:extLst>
          </p:cNvPr>
          <p:cNvSpPr txBox="1">
            <a:spLocks/>
          </p:cNvSpPr>
          <p:nvPr/>
        </p:nvSpPr>
        <p:spPr>
          <a:xfrm>
            <a:off x="330545" y="4586340"/>
            <a:ext cx="8158299" cy="454449"/>
          </a:xfrm>
          <a:prstGeom prst="rect">
            <a:avLst/>
          </a:prstGeom>
        </p:spPr>
        <p:txBody>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spcAft>
                <a:spcPts val="450"/>
              </a:spcAft>
              <a:buClr>
                <a:schemeClr val="accent2"/>
              </a:buClr>
              <a:buSzPct val="120000"/>
              <a:buNone/>
              <a:defRPr/>
            </a:pPr>
            <a:r>
              <a:rPr lang="de-DE" sz="600" dirty="0">
                <a:solidFill>
                  <a:srgbClr val="404040"/>
                </a:solidFill>
                <a:latin typeface="+mn-lt"/>
              </a:rPr>
              <a:t># Bestimmte Bedingungen können den klinischen Nutzen des HbA</a:t>
            </a:r>
            <a:r>
              <a:rPr lang="de-DE" sz="600" baseline="-25000" dirty="0">
                <a:solidFill>
                  <a:srgbClr val="404040"/>
                </a:solidFill>
                <a:latin typeface="+mn-lt"/>
              </a:rPr>
              <a:t>1c</a:t>
            </a:r>
            <a:r>
              <a:rPr lang="de-DE" sz="600" dirty="0">
                <a:solidFill>
                  <a:srgbClr val="404040"/>
                </a:solidFill>
                <a:latin typeface="+mn-lt"/>
              </a:rPr>
              <a:t>-Wertes beeinflussen. § Menschen mit </a:t>
            </a:r>
            <a:r>
              <a:rPr lang="de-DE" sz="600" dirty="0" err="1">
                <a:solidFill>
                  <a:srgbClr val="404040"/>
                </a:solidFill>
                <a:latin typeface="+mn-lt"/>
              </a:rPr>
              <a:t>Dysglykämie</a:t>
            </a:r>
            <a:r>
              <a:rPr lang="de-DE" sz="600" dirty="0">
                <a:solidFill>
                  <a:srgbClr val="404040"/>
                </a:solidFill>
                <a:latin typeface="+mn-lt"/>
              </a:rPr>
              <a:t> sollten vorzugsweise in fachärztlicher Betreuung überwacht werden. ‡ Vorzugsweise 1-2 Stunden nach einer kohlenhydratreichen Mahlzeit. BZ: Blutzucker; J.: Jahre; Mo: Monate; T1D: Typ-1-Diabetes; 4Ts: </a:t>
            </a:r>
            <a:r>
              <a:rPr lang="en-US" sz="600" dirty="0">
                <a:solidFill>
                  <a:srgbClr val="404040"/>
                </a:solidFill>
                <a:latin typeface="+mn-lt"/>
              </a:rPr>
              <a:t>toilet, thirsty, tired, thinner = synonym für die </a:t>
            </a:r>
            <a:r>
              <a:rPr lang="en-US" sz="600" dirty="0" err="1">
                <a:solidFill>
                  <a:srgbClr val="404040"/>
                </a:solidFill>
                <a:latin typeface="+mn-lt"/>
              </a:rPr>
              <a:t>klassischen</a:t>
            </a:r>
            <a:r>
              <a:rPr lang="en-US" sz="600" dirty="0">
                <a:solidFill>
                  <a:srgbClr val="404040"/>
                </a:solidFill>
                <a:latin typeface="+mn-lt"/>
              </a:rPr>
              <a:t> T1D-Symptome </a:t>
            </a:r>
            <a:r>
              <a:rPr lang="de-DE" sz="600" dirty="0">
                <a:solidFill>
                  <a:srgbClr val="404040"/>
                </a:solidFill>
                <a:latin typeface="+mn-lt"/>
              </a:rPr>
              <a:t>Polyurie, Polydipsie, Nykturie, Müdigkeit und Gewichtsverlust.</a:t>
            </a:r>
          </a:p>
        </p:txBody>
      </p:sp>
      <p:sp>
        <p:nvSpPr>
          <p:cNvPr id="66" name="Textfeld 65">
            <a:extLst>
              <a:ext uri="{FF2B5EF4-FFF2-40B4-BE49-F238E27FC236}">
                <a16:creationId xmlns:a16="http://schemas.microsoft.com/office/drawing/2014/main" id="{1714D79C-0306-EA1A-1196-77BA9F387719}"/>
              </a:ext>
            </a:extLst>
          </p:cNvPr>
          <p:cNvSpPr txBox="1"/>
          <p:nvPr/>
        </p:nvSpPr>
        <p:spPr>
          <a:xfrm>
            <a:off x="3052864" y="1060351"/>
            <a:ext cx="5590358" cy="415498"/>
          </a:xfrm>
          <a:prstGeom prst="rect">
            <a:avLst/>
          </a:prstGeom>
          <a:noFill/>
        </p:spPr>
        <p:txBody>
          <a:bodyPr wrap="square" rtlCol="0" anchor="ctr">
            <a:spAutoFit/>
          </a:bodyPr>
          <a:lstStyle/>
          <a:p>
            <a:pPr algn="l"/>
            <a:r>
              <a:rPr lang="de-DE" sz="1050" b="1">
                <a:solidFill>
                  <a:srgbClr val="404040"/>
                </a:solidFill>
                <a:latin typeface="+mn-lt"/>
              </a:rPr>
              <a:t>Anleitung zum Follow-Up von Individuen mit präsymptomatischem T1D beim </a:t>
            </a:r>
            <a:r>
              <a:rPr lang="de-DE" sz="1050" b="1">
                <a:solidFill>
                  <a:schemeClr val="accent2"/>
                </a:solidFill>
                <a:latin typeface="+mn-lt"/>
              </a:rPr>
              <a:t>Hausarzt/Primärversorger</a:t>
            </a:r>
            <a:endParaRPr lang="de-DE" sz="2400" b="1">
              <a:solidFill>
                <a:schemeClr val="accent2"/>
              </a:solidFill>
            </a:endParaRPr>
          </a:p>
        </p:txBody>
      </p:sp>
      <p:grpSp>
        <p:nvGrpSpPr>
          <p:cNvPr id="25" name="Gruppieren 24">
            <a:extLst>
              <a:ext uri="{FF2B5EF4-FFF2-40B4-BE49-F238E27FC236}">
                <a16:creationId xmlns:a16="http://schemas.microsoft.com/office/drawing/2014/main" id="{E9AC960C-7AA6-BDB4-700C-E51C3C01828A}"/>
              </a:ext>
            </a:extLst>
          </p:cNvPr>
          <p:cNvGrpSpPr/>
          <p:nvPr/>
        </p:nvGrpSpPr>
        <p:grpSpPr>
          <a:xfrm>
            <a:off x="498761" y="1406650"/>
            <a:ext cx="1974277" cy="2700254"/>
            <a:chOff x="498761" y="1164196"/>
            <a:chExt cx="1974277" cy="2700254"/>
          </a:xfrm>
        </p:grpSpPr>
        <p:sp>
          <p:nvSpPr>
            <p:cNvPr id="5" name="Rechteck: abgerundete Ecken 4">
              <a:extLst>
                <a:ext uri="{FF2B5EF4-FFF2-40B4-BE49-F238E27FC236}">
                  <a16:creationId xmlns:a16="http://schemas.microsoft.com/office/drawing/2014/main" id="{BEC1144D-4D3A-7D75-FFCE-DCFD6A42B585}"/>
                </a:ext>
              </a:extLst>
            </p:cNvPr>
            <p:cNvSpPr/>
            <p:nvPr/>
          </p:nvSpPr>
          <p:spPr>
            <a:xfrm>
              <a:off x="498765" y="1164196"/>
              <a:ext cx="1974272" cy="400110"/>
            </a:xfrm>
            <a:prstGeom prst="roundRect">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a:solidFill>
                    <a:srgbClr val="404040"/>
                  </a:solidFill>
                </a:rPr>
                <a:t>Individuum mit präsymptomatischem T1D</a:t>
              </a:r>
            </a:p>
          </p:txBody>
        </p:sp>
        <p:sp>
          <p:nvSpPr>
            <p:cNvPr id="6" name="Rechteck: abgerundete Ecken 5">
              <a:extLst>
                <a:ext uri="{FF2B5EF4-FFF2-40B4-BE49-F238E27FC236}">
                  <a16:creationId xmlns:a16="http://schemas.microsoft.com/office/drawing/2014/main" id="{2E681C57-560F-FF7A-9F0E-1E60E5DF61E9}"/>
                </a:ext>
              </a:extLst>
            </p:cNvPr>
            <p:cNvSpPr/>
            <p:nvPr/>
          </p:nvSpPr>
          <p:spPr>
            <a:xfrm>
              <a:off x="498765" y="1663051"/>
              <a:ext cx="1974273" cy="754567"/>
            </a:xfrm>
            <a:prstGeom prst="roundRect">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b="1">
                  <a:solidFill>
                    <a:srgbClr val="404040"/>
                  </a:solidFill>
                </a:rPr>
                <a:t>Interventionen</a:t>
              </a:r>
            </a:p>
            <a:p>
              <a:r>
                <a:rPr lang="de-DE" sz="800">
                  <a:solidFill>
                    <a:srgbClr val="404040"/>
                  </a:solidFill>
                </a:rPr>
                <a:t>Falls vor Ort verfügbar, Überweisung für </a:t>
              </a:r>
            </a:p>
            <a:p>
              <a:r>
                <a:rPr lang="de-DE" sz="800">
                  <a:solidFill>
                    <a:srgbClr val="404040"/>
                  </a:solidFill>
                </a:rPr>
                <a:t>- zugelassene Therapien</a:t>
              </a:r>
            </a:p>
            <a:p>
              <a:r>
                <a:rPr lang="de-DE" sz="800">
                  <a:solidFill>
                    <a:srgbClr val="404040"/>
                  </a:solidFill>
                </a:rPr>
                <a:t>- klinische Studien erwägen</a:t>
              </a:r>
            </a:p>
          </p:txBody>
        </p:sp>
        <p:sp>
          <p:nvSpPr>
            <p:cNvPr id="7" name="Rechteck: abgerundete Ecken 6">
              <a:extLst>
                <a:ext uri="{FF2B5EF4-FFF2-40B4-BE49-F238E27FC236}">
                  <a16:creationId xmlns:a16="http://schemas.microsoft.com/office/drawing/2014/main" id="{13BA8CEA-77DC-4263-E2E9-9A061C2D06B4}"/>
                </a:ext>
              </a:extLst>
            </p:cNvPr>
            <p:cNvSpPr/>
            <p:nvPr/>
          </p:nvSpPr>
          <p:spPr>
            <a:xfrm>
              <a:off x="498761" y="2520228"/>
              <a:ext cx="1974273" cy="562720"/>
            </a:xfrm>
            <a:prstGeom prst="roundRect">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b="1">
                  <a:solidFill>
                    <a:srgbClr val="404040"/>
                  </a:solidFill>
                </a:rPr>
                <a:t>Überweisung</a:t>
              </a:r>
            </a:p>
            <a:p>
              <a:r>
                <a:rPr lang="de-DE" sz="800">
                  <a:solidFill>
                    <a:srgbClr val="404040"/>
                  </a:solidFill>
                </a:rPr>
                <a:t>zur Weiterbehandlung an einen Spezialisten (bevorzugter Weg)</a:t>
              </a:r>
            </a:p>
          </p:txBody>
        </p:sp>
        <p:sp>
          <p:nvSpPr>
            <p:cNvPr id="8" name="Rechteck: abgerundete Ecken 7">
              <a:extLst>
                <a:ext uri="{FF2B5EF4-FFF2-40B4-BE49-F238E27FC236}">
                  <a16:creationId xmlns:a16="http://schemas.microsoft.com/office/drawing/2014/main" id="{A307B1C1-F9C1-CD65-E701-00E33AD46DBB}"/>
                </a:ext>
              </a:extLst>
            </p:cNvPr>
            <p:cNvSpPr/>
            <p:nvPr/>
          </p:nvSpPr>
          <p:spPr>
            <a:xfrm>
              <a:off x="498761" y="3184031"/>
              <a:ext cx="1974273" cy="680419"/>
            </a:xfrm>
            <a:prstGeom prst="roundRect">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800" b="1">
                  <a:solidFill>
                    <a:srgbClr val="404040"/>
                  </a:solidFill>
                </a:rPr>
                <a:t>Wenn Überweisung an Spezialisten nicht möglich ist</a:t>
              </a:r>
            </a:p>
            <a:p>
              <a:r>
                <a:rPr lang="de-DE" sz="800">
                  <a:solidFill>
                    <a:srgbClr val="404040"/>
                  </a:solidFill>
                </a:rPr>
                <a:t>Als Ausweg Nachsorge in der Primärversorgung anbieten</a:t>
              </a:r>
            </a:p>
          </p:txBody>
        </p:sp>
        <p:sp>
          <p:nvSpPr>
            <p:cNvPr id="10" name="Pfeil: nach unten 9">
              <a:extLst>
                <a:ext uri="{FF2B5EF4-FFF2-40B4-BE49-F238E27FC236}">
                  <a16:creationId xmlns:a16="http://schemas.microsoft.com/office/drawing/2014/main" id="{DD0333C2-8CF9-13D2-99B4-1D7968033B3A}"/>
                </a:ext>
              </a:extLst>
            </p:cNvPr>
            <p:cNvSpPr/>
            <p:nvPr/>
          </p:nvSpPr>
          <p:spPr>
            <a:xfrm>
              <a:off x="1444337" y="1571319"/>
              <a:ext cx="69273" cy="80501"/>
            </a:xfrm>
            <a:prstGeom prst="downArrow">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Pfeil: nach unten 10">
              <a:extLst>
                <a:ext uri="{FF2B5EF4-FFF2-40B4-BE49-F238E27FC236}">
                  <a16:creationId xmlns:a16="http://schemas.microsoft.com/office/drawing/2014/main" id="{A23809C2-9D5B-E4ED-8ADA-5906FA83ABA7}"/>
                </a:ext>
              </a:extLst>
            </p:cNvPr>
            <p:cNvSpPr/>
            <p:nvPr/>
          </p:nvSpPr>
          <p:spPr>
            <a:xfrm>
              <a:off x="1451263" y="2421922"/>
              <a:ext cx="69273" cy="80501"/>
            </a:xfrm>
            <a:prstGeom prst="downArrow">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Pfeil: nach unten 16">
              <a:extLst>
                <a:ext uri="{FF2B5EF4-FFF2-40B4-BE49-F238E27FC236}">
                  <a16:creationId xmlns:a16="http://schemas.microsoft.com/office/drawing/2014/main" id="{C1C13ADD-4F62-E076-5445-5B65AF5D7FC2}"/>
                </a:ext>
              </a:extLst>
            </p:cNvPr>
            <p:cNvSpPr/>
            <p:nvPr/>
          </p:nvSpPr>
          <p:spPr>
            <a:xfrm>
              <a:off x="1444337" y="3084057"/>
              <a:ext cx="69273" cy="80501"/>
            </a:xfrm>
            <a:prstGeom prst="downArrow">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27" name="Grafik 26" descr="Ein Bild, das Text, Screenshot, Schrift, Zahl enthält.&#10;&#10;Automatisch generierte Beschreibung">
            <a:extLst>
              <a:ext uri="{FF2B5EF4-FFF2-40B4-BE49-F238E27FC236}">
                <a16:creationId xmlns:a16="http://schemas.microsoft.com/office/drawing/2014/main" id="{E5E495E6-8243-11CA-2873-D0BBD68889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6718" y="1684391"/>
            <a:ext cx="2789257" cy="2679791"/>
          </a:xfrm>
          <a:prstGeom prst="rect">
            <a:avLst/>
          </a:prstGeom>
        </p:spPr>
      </p:pic>
      <p:sp>
        <p:nvSpPr>
          <p:cNvPr id="30" name="Rechteck: abgerundete Ecken 29">
            <a:extLst>
              <a:ext uri="{FF2B5EF4-FFF2-40B4-BE49-F238E27FC236}">
                <a16:creationId xmlns:a16="http://schemas.microsoft.com/office/drawing/2014/main" id="{10133B52-881B-F0DA-383D-2B8657A503F7}"/>
              </a:ext>
            </a:extLst>
          </p:cNvPr>
          <p:cNvSpPr/>
          <p:nvPr/>
        </p:nvSpPr>
        <p:spPr>
          <a:xfrm>
            <a:off x="3220942" y="1789221"/>
            <a:ext cx="2480807" cy="31336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a:solidFill>
                  <a:srgbClr val="404040"/>
                </a:solidFill>
              </a:rPr>
              <a:t>Individuum mit präsymptomatischem T1D</a:t>
            </a:r>
          </a:p>
          <a:p>
            <a:pPr algn="ctr"/>
            <a:r>
              <a:rPr lang="de-DE" sz="800">
                <a:solidFill>
                  <a:srgbClr val="404040"/>
                </a:solidFill>
              </a:rPr>
              <a:t>Fachärztliche Überwachung nicht durchführbar</a:t>
            </a:r>
          </a:p>
        </p:txBody>
      </p:sp>
      <p:sp>
        <p:nvSpPr>
          <p:cNvPr id="31" name="Rechteck: abgerundete Ecken 30">
            <a:extLst>
              <a:ext uri="{FF2B5EF4-FFF2-40B4-BE49-F238E27FC236}">
                <a16:creationId xmlns:a16="http://schemas.microsoft.com/office/drawing/2014/main" id="{83251C59-D2E6-0D82-46B2-45619F8B523D}"/>
              </a:ext>
            </a:extLst>
          </p:cNvPr>
          <p:cNvSpPr/>
          <p:nvPr/>
        </p:nvSpPr>
        <p:spPr>
          <a:xfrm>
            <a:off x="3212859" y="2308371"/>
            <a:ext cx="2496971" cy="493942"/>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a:solidFill>
                  <a:srgbClr val="404040"/>
                </a:solidFill>
              </a:rPr>
              <a:t>Schulung</a:t>
            </a:r>
          </a:p>
          <a:p>
            <a:pPr defTabSz="179388"/>
            <a:r>
              <a:rPr lang="de-DE" sz="800">
                <a:solidFill>
                  <a:srgbClr val="404040"/>
                </a:solidFill>
              </a:rPr>
              <a:t>   -	Beim Primärversorger bei Symptomen (4Ts)</a:t>
            </a:r>
          </a:p>
          <a:p>
            <a:pPr defTabSz="179388"/>
            <a:r>
              <a:rPr lang="de-DE" sz="800">
                <a:solidFill>
                  <a:srgbClr val="404040"/>
                </a:solidFill>
              </a:rPr>
              <a:t>   -	Weitere Schulung via Online-Quellen</a:t>
            </a:r>
          </a:p>
        </p:txBody>
      </p:sp>
      <p:sp>
        <p:nvSpPr>
          <p:cNvPr id="32" name="Rechteck: abgerundete Ecken 31">
            <a:extLst>
              <a:ext uri="{FF2B5EF4-FFF2-40B4-BE49-F238E27FC236}">
                <a16:creationId xmlns:a16="http://schemas.microsoft.com/office/drawing/2014/main" id="{9183D386-B15E-6AF9-2B65-719AEC1EE3EA}"/>
              </a:ext>
            </a:extLst>
          </p:cNvPr>
          <p:cNvSpPr/>
          <p:nvPr/>
        </p:nvSpPr>
        <p:spPr>
          <a:xfrm>
            <a:off x="3220942" y="3034751"/>
            <a:ext cx="2480807" cy="129638"/>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a:solidFill>
                  <a:srgbClr val="404040"/>
                </a:solidFill>
              </a:rPr>
              <a:t>Messung von HbA</a:t>
            </a:r>
            <a:r>
              <a:rPr lang="de-DE" sz="800" b="1" baseline="-25000">
                <a:solidFill>
                  <a:srgbClr val="404040"/>
                </a:solidFill>
              </a:rPr>
              <a:t>1c</a:t>
            </a:r>
            <a:r>
              <a:rPr lang="de-DE" sz="800" b="1">
                <a:solidFill>
                  <a:srgbClr val="404040"/>
                </a:solidFill>
              </a:rPr>
              <a:t> &amp; Zufalls-BZ</a:t>
            </a:r>
            <a:endParaRPr lang="de-DE" sz="800">
              <a:solidFill>
                <a:srgbClr val="404040"/>
              </a:solidFill>
            </a:endParaRPr>
          </a:p>
        </p:txBody>
      </p:sp>
      <p:sp>
        <p:nvSpPr>
          <p:cNvPr id="33" name="Rechteck: abgerundete Ecken 32">
            <a:extLst>
              <a:ext uri="{FF2B5EF4-FFF2-40B4-BE49-F238E27FC236}">
                <a16:creationId xmlns:a16="http://schemas.microsoft.com/office/drawing/2014/main" id="{6C91BBE6-F4ED-BD27-2C99-535DB914CA02}"/>
              </a:ext>
            </a:extLst>
          </p:cNvPr>
          <p:cNvSpPr/>
          <p:nvPr/>
        </p:nvSpPr>
        <p:spPr>
          <a:xfrm>
            <a:off x="3205040" y="3430475"/>
            <a:ext cx="2496971" cy="800802"/>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a:solidFill>
                  <a:srgbClr val="404040"/>
                </a:solidFill>
              </a:rPr>
              <a:t>BZ-Messgerät zur Verfügung stellen</a:t>
            </a:r>
          </a:p>
          <a:p>
            <a:pPr defTabSz="179388"/>
            <a:r>
              <a:rPr lang="de-DE" sz="800">
                <a:solidFill>
                  <a:srgbClr val="404040"/>
                </a:solidFill>
              </a:rPr>
              <a:t>   -	BZ messen bei Auftreten von Symptomen 	oder während fieberhafter Erkrankungen</a:t>
            </a:r>
          </a:p>
          <a:p>
            <a:pPr defTabSz="179388"/>
            <a:r>
              <a:rPr lang="de-DE" sz="800">
                <a:solidFill>
                  <a:srgbClr val="404040"/>
                </a:solidFill>
              </a:rPr>
              <a:t>   -	Primärversorger kontaktieren, wenn        	BZ ≥ 200 mg/dl (≥ 11,1 mmol/l) ist</a:t>
            </a:r>
          </a:p>
        </p:txBody>
      </p:sp>
      <p:sp>
        <p:nvSpPr>
          <p:cNvPr id="37" name="Rechteck 36">
            <a:extLst>
              <a:ext uri="{FF2B5EF4-FFF2-40B4-BE49-F238E27FC236}">
                <a16:creationId xmlns:a16="http://schemas.microsoft.com/office/drawing/2014/main" id="{58606EA3-4E53-630E-4835-EACE78929CCC}"/>
              </a:ext>
            </a:extLst>
          </p:cNvPr>
          <p:cNvSpPr/>
          <p:nvPr/>
        </p:nvSpPr>
        <p:spPr>
          <a:xfrm>
            <a:off x="4394257" y="4315714"/>
            <a:ext cx="122326" cy="4706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0" name="Gruppieren 39">
            <a:extLst>
              <a:ext uri="{FF2B5EF4-FFF2-40B4-BE49-F238E27FC236}">
                <a16:creationId xmlns:a16="http://schemas.microsoft.com/office/drawing/2014/main" id="{E014290E-C32E-3AD4-4648-4D63CEF974CF}"/>
              </a:ext>
            </a:extLst>
          </p:cNvPr>
          <p:cNvGrpSpPr/>
          <p:nvPr/>
        </p:nvGrpSpPr>
        <p:grpSpPr>
          <a:xfrm>
            <a:off x="5855979" y="1405741"/>
            <a:ext cx="2789256" cy="2981983"/>
            <a:chOff x="5855979" y="1405741"/>
            <a:chExt cx="2789256" cy="2981983"/>
          </a:xfrm>
        </p:grpSpPr>
        <p:pic>
          <p:nvPicPr>
            <p:cNvPr id="29" name="Grafik 28" descr="Ein Bild, das Text, Screenshot, Schrift, Zahl enthält.&#10;&#10;Automatisch generierte Beschreibung">
              <a:extLst>
                <a:ext uri="{FF2B5EF4-FFF2-40B4-BE49-F238E27FC236}">
                  <a16:creationId xmlns:a16="http://schemas.microsoft.com/office/drawing/2014/main" id="{32FD312F-05CD-8BED-7E7E-DE8B211009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5979" y="1405741"/>
              <a:ext cx="2789256" cy="2981983"/>
            </a:xfrm>
            <a:prstGeom prst="rect">
              <a:avLst/>
            </a:prstGeom>
          </p:spPr>
        </p:pic>
        <p:sp>
          <p:nvSpPr>
            <p:cNvPr id="34" name="Rechteck: abgerundete Ecken 33">
              <a:extLst>
                <a:ext uri="{FF2B5EF4-FFF2-40B4-BE49-F238E27FC236}">
                  <a16:creationId xmlns:a16="http://schemas.microsoft.com/office/drawing/2014/main" id="{4AC7DB3D-4CFE-F064-A7D5-5D72E6667E49}"/>
                </a:ext>
              </a:extLst>
            </p:cNvPr>
            <p:cNvSpPr/>
            <p:nvPr/>
          </p:nvSpPr>
          <p:spPr>
            <a:xfrm>
              <a:off x="5997279" y="1496072"/>
              <a:ext cx="2480807" cy="517129"/>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800" b="1">
                  <a:solidFill>
                    <a:srgbClr val="404040"/>
                  </a:solidFill>
                </a:rPr>
                <a:t>Überwachungsfrequenz in der Primärversorgung</a:t>
              </a:r>
            </a:p>
            <a:p>
              <a:pPr algn="ctr"/>
              <a:r>
                <a:rPr lang="de-DE" sz="800">
                  <a:solidFill>
                    <a:srgbClr val="404040"/>
                  </a:solidFill>
                </a:rPr>
                <a:t>Wenn hyperglykämisch (Stadium 3): dringend zum Spezialisten überweisen</a:t>
              </a:r>
            </a:p>
          </p:txBody>
        </p:sp>
        <p:sp>
          <p:nvSpPr>
            <p:cNvPr id="35" name="Rechteck: abgerundete Ecken 34">
              <a:extLst>
                <a:ext uri="{FF2B5EF4-FFF2-40B4-BE49-F238E27FC236}">
                  <a16:creationId xmlns:a16="http://schemas.microsoft.com/office/drawing/2014/main" id="{6D266281-2127-EE7B-94D7-6102D9C1B4EB}"/>
                </a:ext>
              </a:extLst>
            </p:cNvPr>
            <p:cNvSpPr/>
            <p:nvPr/>
          </p:nvSpPr>
          <p:spPr>
            <a:xfrm>
              <a:off x="5989328" y="2225981"/>
              <a:ext cx="2480807" cy="987208"/>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50000"/>
                </a:lnSpc>
              </a:pPr>
              <a:r>
                <a:rPr lang="de-DE" sz="800" b="1">
                  <a:solidFill>
                    <a:srgbClr val="404040"/>
                  </a:solidFill>
                </a:rPr>
                <a:t>HbA</a:t>
              </a:r>
              <a:r>
                <a:rPr lang="de-DE" sz="800" b="1" baseline="-25000">
                  <a:solidFill>
                    <a:srgbClr val="404040"/>
                  </a:solidFill>
                </a:rPr>
                <a:t>1c</a:t>
              </a:r>
              <a:r>
                <a:rPr lang="de-DE" sz="800" b="1">
                  <a:solidFill>
                    <a:srgbClr val="404040"/>
                  </a:solidFill>
                </a:rPr>
                <a:t> [%]</a:t>
              </a:r>
              <a:r>
                <a:rPr lang="de-DE" sz="800" b="1" baseline="30000">
                  <a:solidFill>
                    <a:srgbClr val="404040"/>
                  </a:solidFill>
                </a:rPr>
                <a:t>#</a:t>
              </a:r>
            </a:p>
            <a:p>
              <a:pPr algn="ctr">
                <a:lnSpc>
                  <a:spcPct val="150000"/>
                </a:lnSpc>
              </a:pPr>
              <a:r>
                <a:rPr lang="de-DE" sz="800" b="1">
                  <a:solidFill>
                    <a:srgbClr val="404040"/>
                  </a:solidFill>
                </a:rPr>
                <a:t>		Häufigkeit</a:t>
              </a:r>
            </a:p>
            <a:p>
              <a:pPr defTabSz="179388">
                <a:lnSpc>
                  <a:spcPts val="1100"/>
                </a:lnSpc>
              </a:pPr>
              <a:r>
                <a:rPr lang="de-DE" sz="800" b="1">
                  <a:solidFill>
                    <a:srgbClr val="404040"/>
                  </a:solidFill>
                </a:rPr>
                <a:t>HbA</a:t>
              </a:r>
              <a:r>
                <a:rPr lang="de-DE" sz="800" b="1" baseline="-25000">
                  <a:solidFill>
                    <a:srgbClr val="404040"/>
                  </a:solidFill>
                </a:rPr>
                <a:t>1c</a:t>
              </a:r>
              <a:r>
                <a:rPr lang="de-DE" sz="800" b="1">
                  <a:solidFill>
                    <a:srgbClr val="404040"/>
                  </a:solidFill>
                </a:rPr>
                <a:t>		Stadium	&lt; 10 J.		≥ 10 J.</a:t>
              </a:r>
            </a:p>
            <a:p>
              <a:pPr defTabSz="179388">
                <a:lnSpc>
                  <a:spcPts val="1100"/>
                </a:lnSpc>
              </a:pPr>
              <a:r>
                <a:rPr lang="de-DE" sz="800">
                  <a:solidFill>
                    <a:srgbClr val="404040"/>
                  </a:solidFill>
                </a:rPr>
                <a:t>&lt; 5,7			1		  6 Mo	      	  12 Mo</a:t>
              </a:r>
            </a:p>
            <a:p>
              <a:pPr defTabSz="179388">
                <a:lnSpc>
                  <a:spcPts val="1100"/>
                </a:lnSpc>
              </a:pPr>
              <a:r>
                <a:rPr lang="de-DE" sz="800">
                  <a:solidFill>
                    <a:srgbClr val="404040"/>
                  </a:solidFill>
                </a:rPr>
                <a:t>5,7-6,4		2</a:t>
              </a:r>
              <a:r>
                <a:rPr lang="de-DE" sz="800" baseline="30000">
                  <a:solidFill>
                    <a:srgbClr val="404040"/>
                  </a:solidFill>
                </a:rPr>
                <a:t>§</a:t>
              </a:r>
              <a:r>
                <a:rPr lang="de-DE" sz="800">
                  <a:solidFill>
                    <a:srgbClr val="404040"/>
                  </a:solidFill>
                </a:rPr>
                <a:t>		  3 Mo	      	   3 Mo   </a:t>
              </a:r>
            </a:p>
            <a:p>
              <a:pPr defTabSz="179388">
                <a:lnSpc>
                  <a:spcPts val="1100"/>
                </a:lnSpc>
              </a:pPr>
              <a:r>
                <a:rPr lang="de-DE" sz="800">
                  <a:solidFill>
                    <a:srgbClr val="404040"/>
                  </a:solidFill>
                </a:rPr>
                <a:t>≥ 6,5			3	   Überweisen	   Überweisen</a:t>
              </a:r>
            </a:p>
          </p:txBody>
        </p:sp>
        <p:sp>
          <p:nvSpPr>
            <p:cNvPr id="36" name="Rechteck: abgerundete Ecken 35">
              <a:extLst>
                <a:ext uri="{FF2B5EF4-FFF2-40B4-BE49-F238E27FC236}">
                  <a16:creationId xmlns:a16="http://schemas.microsoft.com/office/drawing/2014/main" id="{82DCE995-E755-92D0-AD9E-50B3F5C234EC}"/>
                </a:ext>
              </a:extLst>
            </p:cNvPr>
            <p:cNvSpPr/>
            <p:nvPr/>
          </p:nvSpPr>
          <p:spPr>
            <a:xfrm>
              <a:off x="5997279" y="3454462"/>
              <a:ext cx="2480807" cy="802021"/>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50000"/>
                </a:lnSpc>
              </a:pPr>
              <a:r>
                <a:rPr lang="de-DE" sz="800" b="1">
                  <a:solidFill>
                    <a:srgbClr val="404040"/>
                  </a:solidFill>
                </a:rPr>
                <a:t>Zufalls-BZ [mg/dl (mmol/l)]</a:t>
              </a:r>
              <a:r>
                <a:rPr lang="de-DE" sz="800" b="1" baseline="30000">
                  <a:solidFill>
                    <a:srgbClr val="404040"/>
                  </a:solidFill>
                </a:rPr>
                <a:t>‡</a:t>
              </a:r>
            </a:p>
            <a:p>
              <a:pPr algn="ctr">
                <a:lnSpc>
                  <a:spcPct val="150000"/>
                </a:lnSpc>
              </a:pPr>
              <a:r>
                <a:rPr lang="de-DE" sz="800" b="1">
                  <a:solidFill>
                    <a:srgbClr val="404040"/>
                  </a:solidFill>
                </a:rPr>
                <a:t>		Häufigkeit</a:t>
              </a:r>
            </a:p>
            <a:p>
              <a:pPr defTabSz="179388">
                <a:lnSpc>
                  <a:spcPts val="1100"/>
                </a:lnSpc>
              </a:pPr>
              <a:r>
                <a:rPr lang="de-DE" sz="800" b="1">
                  <a:solidFill>
                    <a:srgbClr val="404040"/>
                  </a:solidFill>
                </a:rPr>
                <a:t>BZ				Stadium	&lt; 10 J.	 ≥ 10 J.</a:t>
              </a:r>
            </a:p>
            <a:p>
              <a:pPr defTabSz="179388">
                <a:lnSpc>
                  <a:spcPts val="1100"/>
                </a:lnSpc>
              </a:pPr>
              <a:r>
                <a:rPr lang="de-DE" sz="800">
                  <a:solidFill>
                    <a:srgbClr val="404040"/>
                  </a:solidFill>
                </a:rPr>
                <a:t>&lt; 200 (11,1)	 1 oder 2	   6 Mo	       12 Mo</a:t>
              </a:r>
            </a:p>
            <a:p>
              <a:pPr defTabSz="179388">
                <a:lnSpc>
                  <a:spcPts val="1100"/>
                </a:lnSpc>
              </a:pPr>
              <a:r>
                <a:rPr lang="de-DE" sz="800">
                  <a:solidFill>
                    <a:srgbClr val="404040"/>
                  </a:solidFill>
                </a:rPr>
                <a:t>≥ 200 (11,1)		3	  Überweisen </a:t>
              </a:r>
              <a:r>
                <a:rPr lang="de-DE" sz="800" err="1">
                  <a:solidFill>
                    <a:srgbClr val="404040"/>
                  </a:solidFill>
                </a:rPr>
                <a:t>Überweisen</a:t>
              </a:r>
              <a:endParaRPr lang="de-DE" sz="800">
                <a:solidFill>
                  <a:srgbClr val="404040"/>
                </a:solidFill>
              </a:endParaRPr>
            </a:p>
          </p:txBody>
        </p:sp>
        <p:sp>
          <p:nvSpPr>
            <p:cNvPr id="38" name="Rechteck 37">
              <a:extLst>
                <a:ext uri="{FF2B5EF4-FFF2-40B4-BE49-F238E27FC236}">
                  <a16:creationId xmlns:a16="http://schemas.microsoft.com/office/drawing/2014/main" id="{BF307E7F-EE70-CEDD-04C4-735F03C3FFEE}"/>
                </a:ext>
              </a:extLst>
            </p:cNvPr>
            <p:cNvSpPr/>
            <p:nvPr/>
          </p:nvSpPr>
          <p:spPr>
            <a:xfrm>
              <a:off x="7170594" y="1405741"/>
              <a:ext cx="134176" cy="56688"/>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68" name="Rechteck 67">
            <a:extLst>
              <a:ext uri="{FF2B5EF4-FFF2-40B4-BE49-F238E27FC236}">
                <a16:creationId xmlns:a16="http://schemas.microsoft.com/office/drawing/2014/main" id="{40783D3B-9A1E-7C35-847C-5679E0BFAF40}"/>
              </a:ext>
            </a:extLst>
          </p:cNvPr>
          <p:cNvSpPr/>
          <p:nvPr/>
        </p:nvSpPr>
        <p:spPr>
          <a:xfrm>
            <a:off x="5627667" y="3787595"/>
            <a:ext cx="122325" cy="15240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68">
            <a:extLst>
              <a:ext uri="{FF2B5EF4-FFF2-40B4-BE49-F238E27FC236}">
                <a16:creationId xmlns:a16="http://schemas.microsoft.com/office/drawing/2014/main" id="{F6742018-4A9B-94AE-2512-2149E9BCDB90}"/>
              </a:ext>
            </a:extLst>
          </p:cNvPr>
          <p:cNvSpPr/>
          <p:nvPr/>
        </p:nvSpPr>
        <p:spPr>
          <a:xfrm>
            <a:off x="3066718" y="1684391"/>
            <a:ext cx="2777312" cy="270333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Rechteck 69">
            <a:extLst>
              <a:ext uri="{FF2B5EF4-FFF2-40B4-BE49-F238E27FC236}">
                <a16:creationId xmlns:a16="http://schemas.microsoft.com/office/drawing/2014/main" id="{7CCF5805-EE3D-482E-62FA-A6564FAEB527}"/>
              </a:ext>
            </a:extLst>
          </p:cNvPr>
          <p:cNvSpPr/>
          <p:nvPr/>
        </p:nvSpPr>
        <p:spPr>
          <a:xfrm>
            <a:off x="5847260" y="1405741"/>
            <a:ext cx="2809816" cy="298198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2" name="Verbinder: gewinkelt 51">
            <a:extLst>
              <a:ext uri="{FF2B5EF4-FFF2-40B4-BE49-F238E27FC236}">
                <a16:creationId xmlns:a16="http://schemas.microsoft.com/office/drawing/2014/main" id="{7F9BD19C-F14D-50D1-3FFF-59E205302ED0}"/>
              </a:ext>
            </a:extLst>
          </p:cNvPr>
          <p:cNvCxnSpPr>
            <a:cxnSpLocks/>
          </p:cNvCxnSpPr>
          <p:nvPr/>
        </p:nvCxnSpPr>
        <p:spPr>
          <a:xfrm flipV="1">
            <a:off x="5646595" y="1754637"/>
            <a:ext cx="295268" cy="2103947"/>
          </a:xfrm>
          <a:prstGeom prst="bentConnector3">
            <a:avLst>
              <a:gd name="adj1" fmla="val 64077"/>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78873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86D4A173-37D2-5546-86AA-CAC30688B8DA}"/>
              </a:ext>
            </a:extLst>
          </p:cNvPr>
          <p:cNvSpPr txBox="1">
            <a:spLocks/>
          </p:cNvSpPr>
          <p:nvPr/>
        </p:nvSpPr>
        <p:spPr>
          <a:xfrm>
            <a:off x="314409" y="11656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Arial"/>
                <a:cs typeface="Arial"/>
              </a:rPr>
              <a:t>Die Entwicklung mehrerer </a:t>
            </a:r>
            <a:r>
              <a:rPr kumimoji="0" lang="de-DE" sz="2000" b="1" i="0" u="none" strike="noStrike" kern="1200" cap="none" spc="0" normalizeH="0" baseline="0" noProof="0" dirty="0" err="1">
                <a:ln>
                  <a:noFill/>
                </a:ln>
                <a:solidFill>
                  <a:srgbClr val="7030A0"/>
                </a:solidFill>
                <a:effectLst/>
                <a:uLnTx/>
                <a:uFillTx/>
                <a:latin typeface="Verdana"/>
                <a:ea typeface="Arial"/>
                <a:cs typeface="Arial"/>
              </a:rPr>
              <a:t>IAk</a:t>
            </a:r>
            <a:r>
              <a:rPr kumimoji="0" lang="de-DE" sz="2000" b="1" i="0" u="none" strike="noStrike" kern="1200" cap="none" spc="0" normalizeH="0" baseline="0" noProof="0" dirty="0">
                <a:ln>
                  <a:noFill/>
                </a:ln>
                <a:solidFill>
                  <a:srgbClr val="7030A0"/>
                </a:solidFill>
                <a:effectLst/>
                <a:uLnTx/>
                <a:uFillTx/>
                <a:latin typeface="Verdana"/>
                <a:ea typeface="Arial"/>
                <a:cs typeface="Arial"/>
              </a:rPr>
              <a:t> bei Kindern ist prädiktiv für die klinische Manifestation des T1D Stadium 3</a:t>
            </a:r>
            <a:r>
              <a:rPr kumimoji="0" lang="de-DE" sz="2000" b="1" i="0" u="none" strike="noStrike" kern="1200" cap="none" spc="0" normalizeH="0" baseline="30000" noProof="0" dirty="0">
                <a:ln>
                  <a:noFill/>
                </a:ln>
                <a:solidFill>
                  <a:srgbClr val="7030A0"/>
                </a:solidFill>
                <a:effectLst/>
                <a:uLnTx/>
                <a:uFillTx/>
                <a:latin typeface="Verdana"/>
                <a:ea typeface="Arial"/>
                <a:cs typeface="Arial"/>
              </a:rPr>
              <a:t>1</a:t>
            </a:r>
          </a:p>
        </p:txBody>
      </p:sp>
      <p:graphicFrame>
        <p:nvGraphicFramePr>
          <p:cNvPr id="37" name="GR1">
            <a:extLst>
              <a:ext uri="{FF2B5EF4-FFF2-40B4-BE49-F238E27FC236}">
                <a16:creationId xmlns:a16="http://schemas.microsoft.com/office/drawing/2014/main" id="{98E31C91-CDD6-217B-AA6E-A4616DC8F7B6}"/>
              </a:ext>
            </a:extLst>
          </p:cNvPr>
          <p:cNvGraphicFramePr/>
          <p:nvPr>
            <p:extLst>
              <p:ext uri="{D42A27DB-BD31-4B8C-83A1-F6EECF244321}">
                <p14:modId xmlns:p14="http://schemas.microsoft.com/office/powerpoint/2010/main" val="2602726497"/>
              </p:ext>
            </p:extLst>
          </p:nvPr>
        </p:nvGraphicFramePr>
        <p:xfrm>
          <a:off x="251222" y="1653170"/>
          <a:ext cx="8424863" cy="2719603"/>
        </p:xfrm>
        <a:graphic>
          <a:graphicData uri="http://schemas.openxmlformats.org/drawingml/2006/chart">
            <c:chart xmlns:c="http://schemas.openxmlformats.org/drawingml/2006/chart" xmlns:r="http://schemas.openxmlformats.org/officeDocument/2006/relationships" r:id="rId4"/>
          </a:graphicData>
        </a:graphic>
      </p:graphicFrame>
      <p:sp>
        <p:nvSpPr>
          <p:cNvPr id="38" name="GR1 Linea">
            <a:extLst>
              <a:ext uri="{FF2B5EF4-FFF2-40B4-BE49-F238E27FC236}">
                <a16:creationId xmlns:a16="http://schemas.microsoft.com/office/drawing/2014/main" id="{723774A1-218B-4E84-DFB3-D7D004FDE006}"/>
              </a:ext>
            </a:extLst>
          </p:cNvPr>
          <p:cNvSpPr/>
          <p:nvPr/>
        </p:nvSpPr>
        <p:spPr>
          <a:xfrm>
            <a:off x="1654678" y="2068733"/>
            <a:ext cx="5898113" cy="1731800"/>
          </a:xfrm>
          <a:custGeom>
            <a:avLst/>
            <a:gdLst>
              <a:gd name="connsiteX0" fmla="*/ 0 w 3666563"/>
              <a:gd name="connsiteY0" fmla="*/ 1119349 h 1119349"/>
              <a:gd name="connsiteX1" fmla="*/ 0 w 3666563"/>
              <a:gd name="connsiteY1" fmla="*/ 1087181 h 1119349"/>
              <a:gd name="connsiteX2" fmla="*/ 13349 w 3666563"/>
              <a:gd name="connsiteY2" fmla="*/ 1087181 h 1119349"/>
              <a:gd name="connsiteX3" fmla="*/ 13349 w 3666563"/>
              <a:gd name="connsiteY3" fmla="*/ 1081630 h 1119349"/>
              <a:gd name="connsiteX4" fmla="*/ 28986 w 3666563"/>
              <a:gd name="connsiteY4" fmla="*/ 1081630 h 1119349"/>
              <a:gd name="connsiteX5" fmla="*/ 28986 w 3666563"/>
              <a:gd name="connsiteY5" fmla="*/ 1074818 h 1119349"/>
              <a:gd name="connsiteX6" fmla="*/ 37631 w 3666563"/>
              <a:gd name="connsiteY6" fmla="*/ 1074818 h 1119349"/>
              <a:gd name="connsiteX7" fmla="*/ 37631 w 3666563"/>
              <a:gd name="connsiteY7" fmla="*/ 1067627 h 1119349"/>
              <a:gd name="connsiteX8" fmla="*/ 49199 w 3666563"/>
              <a:gd name="connsiteY8" fmla="*/ 1067627 h 1119349"/>
              <a:gd name="connsiteX9" fmla="*/ 49199 w 3666563"/>
              <a:gd name="connsiteY9" fmla="*/ 1060310 h 1119349"/>
              <a:gd name="connsiteX10" fmla="*/ 57081 w 3666563"/>
              <a:gd name="connsiteY10" fmla="*/ 1060310 h 1119349"/>
              <a:gd name="connsiteX11" fmla="*/ 57081 w 3666563"/>
              <a:gd name="connsiteY11" fmla="*/ 1057535 h 1119349"/>
              <a:gd name="connsiteX12" fmla="*/ 71574 w 3666563"/>
              <a:gd name="connsiteY12" fmla="*/ 1057535 h 1119349"/>
              <a:gd name="connsiteX13" fmla="*/ 71574 w 3666563"/>
              <a:gd name="connsiteY13" fmla="*/ 1051732 h 1119349"/>
              <a:gd name="connsiteX14" fmla="*/ 82508 w 3666563"/>
              <a:gd name="connsiteY14" fmla="*/ 1051732 h 1119349"/>
              <a:gd name="connsiteX15" fmla="*/ 82508 w 3666563"/>
              <a:gd name="connsiteY15" fmla="*/ 1046181 h 1119349"/>
              <a:gd name="connsiteX16" fmla="*/ 93568 w 3666563"/>
              <a:gd name="connsiteY16" fmla="*/ 1046181 h 1119349"/>
              <a:gd name="connsiteX17" fmla="*/ 93568 w 3666563"/>
              <a:gd name="connsiteY17" fmla="*/ 1040630 h 1119349"/>
              <a:gd name="connsiteX18" fmla="*/ 107425 w 3666563"/>
              <a:gd name="connsiteY18" fmla="*/ 1040630 h 1119349"/>
              <a:gd name="connsiteX19" fmla="*/ 107425 w 3666563"/>
              <a:gd name="connsiteY19" fmla="*/ 1035332 h 1119349"/>
              <a:gd name="connsiteX20" fmla="*/ 117087 w 3666563"/>
              <a:gd name="connsiteY20" fmla="*/ 1035332 h 1119349"/>
              <a:gd name="connsiteX21" fmla="*/ 117087 w 3666563"/>
              <a:gd name="connsiteY21" fmla="*/ 1030664 h 1119349"/>
              <a:gd name="connsiteX22" fmla="*/ 126367 w 3666563"/>
              <a:gd name="connsiteY22" fmla="*/ 1030664 h 1119349"/>
              <a:gd name="connsiteX23" fmla="*/ 126367 w 3666563"/>
              <a:gd name="connsiteY23" fmla="*/ 1025618 h 1119349"/>
              <a:gd name="connsiteX24" fmla="*/ 144166 w 3666563"/>
              <a:gd name="connsiteY24" fmla="*/ 1025618 h 1119349"/>
              <a:gd name="connsiteX25" fmla="*/ 144166 w 3666563"/>
              <a:gd name="connsiteY25" fmla="*/ 1020698 h 1119349"/>
              <a:gd name="connsiteX26" fmla="*/ 161455 w 3666563"/>
              <a:gd name="connsiteY26" fmla="*/ 1020698 h 1119349"/>
              <a:gd name="connsiteX27" fmla="*/ 161455 w 3666563"/>
              <a:gd name="connsiteY27" fmla="*/ 1014769 h 1119349"/>
              <a:gd name="connsiteX28" fmla="*/ 173787 w 3666563"/>
              <a:gd name="connsiteY28" fmla="*/ 1014769 h 1119349"/>
              <a:gd name="connsiteX29" fmla="*/ 173787 w 3666563"/>
              <a:gd name="connsiteY29" fmla="*/ 1011111 h 1119349"/>
              <a:gd name="connsiteX30" fmla="*/ 184847 w 3666563"/>
              <a:gd name="connsiteY30" fmla="*/ 1011111 h 1119349"/>
              <a:gd name="connsiteX31" fmla="*/ 184847 w 3666563"/>
              <a:gd name="connsiteY31" fmla="*/ 1001649 h 1119349"/>
              <a:gd name="connsiteX32" fmla="*/ 193874 w 3666563"/>
              <a:gd name="connsiteY32" fmla="*/ 1001649 h 1119349"/>
              <a:gd name="connsiteX33" fmla="*/ 193874 w 3666563"/>
              <a:gd name="connsiteY33" fmla="*/ 994963 h 1119349"/>
              <a:gd name="connsiteX34" fmla="*/ 213833 w 3666563"/>
              <a:gd name="connsiteY34" fmla="*/ 994963 h 1119349"/>
              <a:gd name="connsiteX35" fmla="*/ 213833 w 3666563"/>
              <a:gd name="connsiteY35" fmla="*/ 987268 h 1119349"/>
              <a:gd name="connsiteX36" fmla="*/ 219300 w 3666563"/>
              <a:gd name="connsiteY36" fmla="*/ 987268 h 1119349"/>
              <a:gd name="connsiteX37" fmla="*/ 219300 w 3666563"/>
              <a:gd name="connsiteY37" fmla="*/ 981465 h 1119349"/>
              <a:gd name="connsiteX38" fmla="*/ 230741 w 3666563"/>
              <a:gd name="connsiteY38" fmla="*/ 981465 h 1119349"/>
              <a:gd name="connsiteX39" fmla="*/ 230741 w 3666563"/>
              <a:gd name="connsiteY39" fmla="*/ 977428 h 1119349"/>
              <a:gd name="connsiteX40" fmla="*/ 242310 w 3666563"/>
              <a:gd name="connsiteY40" fmla="*/ 977428 h 1119349"/>
              <a:gd name="connsiteX41" fmla="*/ 242310 w 3666563"/>
              <a:gd name="connsiteY41" fmla="*/ 973265 h 1119349"/>
              <a:gd name="connsiteX42" fmla="*/ 263287 w 3666563"/>
              <a:gd name="connsiteY42" fmla="*/ 973265 h 1119349"/>
              <a:gd name="connsiteX43" fmla="*/ 263287 w 3666563"/>
              <a:gd name="connsiteY43" fmla="*/ 963173 h 1119349"/>
              <a:gd name="connsiteX44" fmla="*/ 272059 w 3666563"/>
              <a:gd name="connsiteY44" fmla="*/ 963173 h 1119349"/>
              <a:gd name="connsiteX45" fmla="*/ 272059 w 3666563"/>
              <a:gd name="connsiteY45" fmla="*/ 956739 h 1119349"/>
              <a:gd name="connsiteX46" fmla="*/ 278161 w 3666563"/>
              <a:gd name="connsiteY46" fmla="*/ 956739 h 1119349"/>
              <a:gd name="connsiteX47" fmla="*/ 278161 w 3666563"/>
              <a:gd name="connsiteY47" fmla="*/ 946269 h 1119349"/>
              <a:gd name="connsiteX48" fmla="*/ 288586 w 3666563"/>
              <a:gd name="connsiteY48" fmla="*/ 946269 h 1119349"/>
              <a:gd name="connsiteX49" fmla="*/ 288586 w 3666563"/>
              <a:gd name="connsiteY49" fmla="*/ 938447 h 1119349"/>
              <a:gd name="connsiteX50" fmla="*/ 316300 w 3666563"/>
              <a:gd name="connsiteY50" fmla="*/ 938447 h 1119349"/>
              <a:gd name="connsiteX51" fmla="*/ 316300 w 3666563"/>
              <a:gd name="connsiteY51" fmla="*/ 933022 h 1119349"/>
              <a:gd name="connsiteX52" fmla="*/ 325581 w 3666563"/>
              <a:gd name="connsiteY52" fmla="*/ 933022 h 1119349"/>
              <a:gd name="connsiteX53" fmla="*/ 325581 w 3666563"/>
              <a:gd name="connsiteY53" fmla="*/ 926336 h 1119349"/>
              <a:gd name="connsiteX54" fmla="*/ 334861 w 3666563"/>
              <a:gd name="connsiteY54" fmla="*/ 926336 h 1119349"/>
              <a:gd name="connsiteX55" fmla="*/ 334861 w 3666563"/>
              <a:gd name="connsiteY55" fmla="*/ 920786 h 1119349"/>
              <a:gd name="connsiteX56" fmla="*/ 347193 w 3666563"/>
              <a:gd name="connsiteY56" fmla="*/ 920786 h 1119349"/>
              <a:gd name="connsiteX57" fmla="*/ 347193 w 3666563"/>
              <a:gd name="connsiteY57" fmla="*/ 912712 h 1119349"/>
              <a:gd name="connsiteX58" fmla="*/ 354439 w 3666563"/>
              <a:gd name="connsiteY58" fmla="*/ 912712 h 1119349"/>
              <a:gd name="connsiteX59" fmla="*/ 354439 w 3666563"/>
              <a:gd name="connsiteY59" fmla="*/ 908044 h 1119349"/>
              <a:gd name="connsiteX60" fmla="*/ 362957 w 3666563"/>
              <a:gd name="connsiteY60" fmla="*/ 908044 h 1119349"/>
              <a:gd name="connsiteX61" fmla="*/ 362957 w 3666563"/>
              <a:gd name="connsiteY61" fmla="*/ 897952 h 1119349"/>
              <a:gd name="connsiteX62" fmla="*/ 385332 w 3666563"/>
              <a:gd name="connsiteY62" fmla="*/ 897952 h 1119349"/>
              <a:gd name="connsiteX63" fmla="*/ 385332 w 3666563"/>
              <a:gd name="connsiteY63" fmla="*/ 891266 h 1119349"/>
              <a:gd name="connsiteX64" fmla="*/ 406308 w 3666563"/>
              <a:gd name="connsiteY64" fmla="*/ 891266 h 1119349"/>
              <a:gd name="connsiteX65" fmla="*/ 406308 w 3666563"/>
              <a:gd name="connsiteY65" fmla="*/ 885337 h 1119349"/>
              <a:gd name="connsiteX66" fmla="*/ 418767 w 3666563"/>
              <a:gd name="connsiteY66" fmla="*/ 885337 h 1119349"/>
              <a:gd name="connsiteX67" fmla="*/ 418767 w 3666563"/>
              <a:gd name="connsiteY67" fmla="*/ 878146 h 1119349"/>
              <a:gd name="connsiteX68" fmla="*/ 428302 w 3666563"/>
              <a:gd name="connsiteY68" fmla="*/ 878146 h 1119349"/>
              <a:gd name="connsiteX69" fmla="*/ 428302 w 3666563"/>
              <a:gd name="connsiteY69" fmla="*/ 872343 h 1119349"/>
              <a:gd name="connsiteX70" fmla="*/ 439362 w 3666563"/>
              <a:gd name="connsiteY70" fmla="*/ 872343 h 1119349"/>
              <a:gd name="connsiteX71" fmla="*/ 439362 w 3666563"/>
              <a:gd name="connsiteY71" fmla="*/ 867928 h 1119349"/>
              <a:gd name="connsiteX72" fmla="*/ 452584 w 3666563"/>
              <a:gd name="connsiteY72" fmla="*/ 867928 h 1119349"/>
              <a:gd name="connsiteX73" fmla="*/ 452584 w 3666563"/>
              <a:gd name="connsiteY73" fmla="*/ 861242 h 1119349"/>
              <a:gd name="connsiteX74" fmla="*/ 460847 w 3666563"/>
              <a:gd name="connsiteY74" fmla="*/ 861242 h 1119349"/>
              <a:gd name="connsiteX75" fmla="*/ 460847 w 3666563"/>
              <a:gd name="connsiteY75" fmla="*/ 854303 h 1119349"/>
              <a:gd name="connsiteX76" fmla="*/ 472797 w 3666563"/>
              <a:gd name="connsiteY76" fmla="*/ 854303 h 1119349"/>
              <a:gd name="connsiteX77" fmla="*/ 472797 w 3666563"/>
              <a:gd name="connsiteY77" fmla="*/ 848879 h 1119349"/>
              <a:gd name="connsiteX78" fmla="*/ 481569 w 3666563"/>
              <a:gd name="connsiteY78" fmla="*/ 848879 h 1119349"/>
              <a:gd name="connsiteX79" fmla="*/ 481569 w 3666563"/>
              <a:gd name="connsiteY79" fmla="*/ 843959 h 1119349"/>
              <a:gd name="connsiteX80" fmla="*/ 492375 w 3666563"/>
              <a:gd name="connsiteY80" fmla="*/ 843959 h 1119349"/>
              <a:gd name="connsiteX81" fmla="*/ 492375 w 3666563"/>
              <a:gd name="connsiteY81" fmla="*/ 839039 h 1119349"/>
              <a:gd name="connsiteX82" fmla="*/ 501910 w 3666563"/>
              <a:gd name="connsiteY82" fmla="*/ 839039 h 1119349"/>
              <a:gd name="connsiteX83" fmla="*/ 501910 w 3666563"/>
              <a:gd name="connsiteY83" fmla="*/ 831470 h 1119349"/>
              <a:gd name="connsiteX84" fmla="*/ 507504 w 3666563"/>
              <a:gd name="connsiteY84" fmla="*/ 831470 h 1119349"/>
              <a:gd name="connsiteX85" fmla="*/ 507504 w 3666563"/>
              <a:gd name="connsiteY85" fmla="*/ 824279 h 1119349"/>
              <a:gd name="connsiteX86" fmla="*/ 516276 w 3666563"/>
              <a:gd name="connsiteY86" fmla="*/ 824279 h 1119349"/>
              <a:gd name="connsiteX87" fmla="*/ 516276 w 3666563"/>
              <a:gd name="connsiteY87" fmla="*/ 817088 h 1119349"/>
              <a:gd name="connsiteX88" fmla="*/ 525938 w 3666563"/>
              <a:gd name="connsiteY88" fmla="*/ 817088 h 1119349"/>
              <a:gd name="connsiteX89" fmla="*/ 525938 w 3666563"/>
              <a:gd name="connsiteY89" fmla="*/ 812673 h 1119349"/>
              <a:gd name="connsiteX90" fmla="*/ 544245 w 3666563"/>
              <a:gd name="connsiteY90" fmla="*/ 812673 h 1119349"/>
              <a:gd name="connsiteX91" fmla="*/ 544245 w 3666563"/>
              <a:gd name="connsiteY91" fmla="*/ 806618 h 1119349"/>
              <a:gd name="connsiteX92" fmla="*/ 556068 w 3666563"/>
              <a:gd name="connsiteY92" fmla="*/ 806618 h 1119349"/>
              <a:gd name="connsiteX93" fmla="*/ 556068 w 3666563"/>
              <a:gd name="connsiteY93" fmla="*/ 801319 h 1119349"/>
              <a:gd name="connsiteX94" fmla="*/ 565603 w 3666563"/>
              <a:gd name="connsiteY94" fmla="*/ 801319 h 1119349"/>
              <a:gd name="connsiteX95" fmla="*/ 565603 w 3666563"/>
              <a:gd name="connsiteY95" fmla="*/ 795012 h 1119349"/>
              <a:gd name="connsiteX96" fmla="*/ 576536 w 3666563"/>
              <a:gd name="connsiteY96" fmla="*/ 795012 h 1119349"/>
              <a:gd name="connsiteX97" fmla="*/ 576536 w 3666563"/>
              <a:gd name="connsiteY97" fmla="*/ 784289 h 1119349"/>
              <a:gd name="connsiteX98" fmla="*/ 588867 w 3666563"/>
              <a:gd name="connsiteY98" fmla="*/ 784289 h 1119349"/>
              <a:gd name="connsiteX99" fmla="*/ 588867 w 3666563"/>
              <a:gd name="connsiteY99" fmla="*/ 778234 h 1119349"/>
              <a:gd name="connsiteX100" fmla="*/ 600309 w 3666563"/>
              <a:gd name="connsiteY100" fmla="*/ 778234 h 1119349"/>
              <a:gd name="connsiteX101" fmla="*/ 600309 w 3666563"/>
              <a:gd name="connsiteY101" fmla="*/ 771926 h 1119349"/>
              <a:gd name="connsiteX102" fmla="*/ 610352 w 3666563"/>
              <a:gd name="connsiteY102" fmla="*/ 771926 h 1119349"/>
              <a:gd name="connsiteX103" fmla="*/ 610352 w 3666563"/>
              <a:gd name="connsiteY103" fmla="*/ 763726 h 1119349"/>
              <a:gd name="connsiteX104" fmla="*/ 620777 w 3666563"/>
              <a:gd name="connsiteY104" fmla="*/ 763726 h 1119349"/>
              <a:gd name="connsiteX105" fmla="*/ 620777 w 3666563"/>
              <a:gd name="connsiteY105" fmla="*/ 756157 h 1119349"/>
              <a:gd name="connsiteX106" fmla="*/ 634889 w 3666563"/>
              <a:gd name="connsiteY106" fmla="*/ 756157 h 1119349"/>
              <a:gd name="connsiteX107" fmla="*/ 634889 w 3666563"/>
              <a:gd name="connsiteY107" fmla="*/ 750354 h 1119349"/>
              <a:gd name="connsiteX108" fmla="*/ 648619 w 3666563"/>
              <a:gd name="connsiteY108" fmla="*/ 750354 h 1119349"/>
              <a:gd name="connsiteX109" fmla="*/ 648619 w 3666563"/>
              <a:gd name="connsiteY109" fmla="*/ 744425 h 1119349"/>
              <a:gd name="connsiteX110" fmla="*/ 657772 w 3666563"/>
              <a:gd name="connsiteY110" fmla="*/ 744425 h 1119349"/>
              <a:gd name="connsiteX111" fmla="*/ 657772 w 3666563"/>
              <a:gd name="connsiteY111" fmla="*/ 734585 h 1119349"/>
              <a:gd name="connsiteX112" fmla="*/ 667815 w 3666563"/>
              <a:gd name="connsiteY112" fmla="*/ 734585 h 1119349"/>
              <a:gd name="connsiteX113" fmla="*/ 667815 w 3666563"/>
              <a:gd name="connsiteY113" fmla="*/ 729160 h 1119349"/>
              <a:gd name="connsiteX114" fmla="*/ 679384 w 3666563"/>
              <a:gd name="connsiteY114" fmla="*/ 729160 h 1119349"/>
              <a:gd name="connsiteX115" fmla="*/ 679384 w 3666563"/>
              <a:gd name="connsiteY115" fmla="*/ 722222 h 1119349"/>
              <a:gd name="connsiteX116" fmla="*/ 694385 w 3666563"/>
              <a:gd name="connsiteY116" fmla="*/ 722222 h 1119349"/>
              <a:gd name="connsiteX117" fmla="*/ 694385 w 3666563"/>
              <a:gd name="connsiteY117" fmla="*/ 717554 h 1119349"/>
              <a:gd name="connsiteX118" fmla="*/ 707226 w 3666563"/>
              <a:gd name="connsiteY118" fmla="*/ 717554 h 1119349"/>
              <a:gd name="connsiteX119" fmla="*/ 707226 w 3666563"/>
              <a:gd name="connsiteY119" fmla="*/ 708345 h 1119349"/>
              <a:gd name="connsiteX120" fmla="*/ 725151 w 3666563"/>
              <a:gd name="connsiteY120" fmla="*/ 708345 h 1119349"/>
              <a:gd name="connsiteX121" fmla="*/ 725151 w 3666563"/>
              <a:gd name="connsiteY121" fmla="*/ 702795 h 1119349"/>
              <a:gd name="connsiteX122" fmla="*/ 741169 w 3666563"/>
              <a:gd name="connsiteY122" fmla="*/ 702795 h 1119349"/>
              <a:gd name="connsiteX123" fmla="*/ 741169 w 3666563"/>
              <a:gd name="connsiteY123" fmla="*/ 697496 h 1119349"/>
              <a:gd name="connsiteX124" fmla="*/ 761383 w 3666563"/>
              <a:gd name="connsiteY124" fmla="*/ 697496 h 1119349"/>
              <a:gd name="connsiteX125" fmla="*/ 761383 w 3666563"/>
              <a:gd name="connsiteY125" fmla="*/ 692450 h 1119349"/>
              <a:gd name="connsiteX126" fmla="*/ 772698 w 3666563"/>
              <a:gd name="connsiteY126" fmla="*/ 692450 h 1119349"/>
              <a:gd name="connsiteX127" fmla="*/ 772698 w 3666563"/>
              <a:gd name="connsiteY127" fmla="*/ 686899 h 1119349"/>
              <a:gd name="connsiteX128" fmla="*/ 789097 w 3666563"/>
              <a:gd name="connsiteY128" fmla="*/ 686899 h 1119349"/>
              <a:gd name="connsiteX129" fmla="*/ 789097 w 3666563"/>
              <a:gd name="connsiteY129" fmla="*/ 682484 h 1119349"/>
              <a:gd name="connsiteX130" fmla="*/ 797869 w 3666563"/>
              <a:gd name="connsiteY130" fmla="*/ 682484 h 1119349"/>
              <a:gd name="connsiteX131" fmla="*/ 797869 w 3666563"/>
              <a:gd name="connsiteY131" fmla="*/ 672896 h 1119349"/>
              <a:gd name="connsiteX132" fmla="*/ 815159 w 3666563"/>
              <a:gd name="connsiteY132" fmla="*/ 672896 h 1119349"/>
              <a:gd name="connsiteX133" fmla="*/ 815159 w 3666563"/>
              <a:gd name="connsiteY133" fmla="*/ 663687 h 1119349"/>
              <a:gd name="connsiteX134" fmla="*/ 823931 w 3666563"/>
              <a:gd name="connsiteY134" fmla="*/ 663687 h 1119349"/>
              <a:gd name="connsiteX135" fmla="*/ 823931 w 3666563"/>
              <a:gd name="connsiteY135" fmla="*/ 658641 h 1119349"/>
              <a:gd name="connsiteX136" fmla="*/ 838551 w 3666563"/>
              <a:gd name="connsiteY136" fmla="*/ 658641 h 1119349"/>
              <a:gd name="connsiteX137" fmla="*/ 838551 w 3666563"/>
              <a:gd name="connsiteY137" fmla="*/ 651703 h 1119349"/>
              <a:gd name="connsiteX138" fmla="*/ 853680 w 3666563"/>
              <a:gd name="connsiteY138" fmla="*/ 651703 h 1119349"/>
              <a:gd name="connsiteX139" fmla="*/ 853680 w 3666563"/>
              <a:gd name="connsiteY139" fmla="*/ 645017 h 1119349"/>
              <a:gd name="connsiteX140" fmla="*/ 865630 w 3666563"/>
              <a:gd name="connsiteY140" fmla="*/ 645017 h 1119349"/>
              <a:gd name="connsiteX141" fmla="*/ 865630 w 3666563"/>
              <a:gd name="connsiteY141" fmla="*/ 639214 h 1119349"/>
              <a:gd name="connsiteX142" fmla="*/ 876436 w 3666563"/>
              <a:gd name="connsiteY142" fmla="*/ 639214 h 1119349"/>
              <a:gd name="connsiteX143" fmla="*/ 876436 w 3666563"/>
              <a:gd name="connsiteY143" fmla="*/ 633789 h 1119349"/>
              <a:gd name="connsiteX144" fmla="*/ 888768 w 3666563"/>
              <a:gd name="connsiteY144" fmla="*/ 633789 h 1119349"/>
              <a:gd name="connsiteX145" fmla="*/ 888768 w 3666563"/>
              <a:gd name="connsiteY145" fmla="*/ 626599 h 1119349"/>
              <a:gd name="connsiteX146" fmla="*/ 895760 w 3666563"/>
              <a:gd name="connsiteY146" fmla="*/ 626599 h 1119349"/>
              <a:gd name="connsiteX147" fmla="*/ 895760 w 3666563"/>
              <a:gd name="connsiteY147" fmla="*/ 620669 h 1119349"/>
              <a:gd name="connsiteX148" fmla="*/ 910253 w 3666563"/>
              <a:gd name="connsiteY148" fmla="*/ 620669 h 1119349"/>
              <a:gd name="connsiteX149" fmla="*/ 910253 w 3666563"/>
              <a:gd name="connsiteY149" fmla="*/ 613100 h 1119349"/>
              <a:gd name="connsiteX150" fmla="*/ 921313 w 3666563"/>
              <a:gd name="connsiteY150" fmla="*/ 613100 h 1119349"/>
              <a:gd name="connsiteX151" fmla="*/ 921313 w 3666563"/>
              <a:gd name="connsiteY151" fmla="*/ 609063 h 1119349"/>
              <a:gd name="connsiteX152" fmla="*/ 931865 w 3666563"/>
              <a:gd name="connsiteY152" fmla="*/ 609063 h 1119349"/>
              <a:gd name="connsiteX153" fmla="*/ 931865 w 3666563"/>
              <a:gd name="connsiteY153" fmla="*/ 603765 h 1119349"/>
              <a:gd name="connsiteX154" fmla="*/ 955638 w 3666563"/>
              <a:gd name="connsiteY154" fmla="*/ 603765 h 1119349"/>
              <a:gd name="connsiteX155" fmla="*/ 955638 w 3666563"/>
              <a:gd name="connsiteY155" fmla="*/ 597836 h 1119349"/>
              <a:gd name="connsiteX156" fmla="*/ 984370 w 3666563"/>
              <a:gd name="connsiteY156" fmla="*/ 597836 h 1119349"/>
              <a:gd name="connsiteX157" fmla="*/ 984370 w 3666563"/>
              <a:gd name="connsiteY157" fmla="*/ 592537 h 1119349"/>
              <a:gd name="connsiteX158" fmla="*/ 992252 w 3666563"/>
              <a:gd name="connsiteY158" fmla="*/ 592537 h 1119349"/>
              <a:gd name="connsiteX159" fmla="*/ 992252 w 3666563"/>
              <a:gd name="connsiteY159" fmla="*/ 582193 h 1119349"/>
              <a:gd name="connsiteX160" fmla="*/ 1005600 w 3666563"/>
              <a:gd name="connsiteY160" fmla="*/ 582193 h 1119349"/>
              <a:gd name="connsiteX161" fmla="*/ 1005600 w 3666563"/>
              <a:gd name="connsiteY161" fmla="*/ 576138 h 1119349"/>
              <a:gd name="connsiteX162" fmla="*/ 1013355 w 3666563"/>
              <a:gd name="connsiteY162" fmla="*/ 576138 h 1119349"/>
              <a:gd name="connsiteX163" fmla="*/ 1013355 w 3666563"/>
              <a:gd name="connsiteY163" fmla="*/ 571470 h 1119349"/>
              <a:gd name="connsiteX164" fmla="*/ 1026958 w 3666563"/>
              <a:gd name="connsiteY164" fmla="*/ 571470 h 1119349"/>
              <a:gd name="connsiteX165" fmla="*/ 1026958 w 3666563"/>
              <a:gd name="connsiteY165" fmla="*/ 565036 h 1119349"/>
              <a:gd name="connsiteX166" fmla="*/ 1041070 w 3666563"/>
              <a:gd name="connsiteY166" fmla="*/ 565036 h 1119349"/>
              <a:gd name="connsiteX167" fmla="*/ 1041070 w 3666563"/>
              <a:gd name="connsiteY167" fmla="*/ 553683 h 1119349"/>
              <a:gd name="connsiteX168" fmla="*/ 1049587 w 3666563"/>
              <a:gd name="connsiteY168" fmla="*/ 553683 h 1119349"/>
              <a:gd name="connsiteX169" fmla="*/ 1049587 w 3666563"/>
              <a:gd name="connsiteY169" fmla="*/ 546870 h 1119349"/>
              <a:gd name="connsiteX170" fmla="*/ 1061411 w 3666563"/>
              <a:gd name="connsiteY170" fmla="*/ 546870 h 1119349"/>
              <a:gd name="connsiteX171" fmla="*/ 1061411 w 3666563"/>
              <a:gd name="connsiteY171" fmla="*/ 540815 h 1119349"/>
              <a:gd name="connsiteX172" fmla="*/ 1067386 w 3666563"/>
              <a:gd name="connsiteY172" fmla="*/ 540815 h 1119349"/>
              <a:gd name="connsiteX173" fmla="*/ 1067386 w 3666563"/>
              <a:gd name="connsiteY173" fmla="*/ 533877 h 1119349"/>
              <a:gd name="connsiteX174" fmla="*/ 1082387 w 3666563"/>
              <a:gd name="connsiteY174" fmla="*/ 533877 h 1119349"/>
              <a:gd name="connsiteX175" fmla="*/ 1082387 w 3666563"/>
              <a:gd name="connsiteY175" fmla="*/ 529461 h 1119349"/>
              <a:gd name="connsiteX176" fmla="*/ 1094210 w 3666563"/>
              <a:gd name="connsiteY176" fmla="*/ 529461 h 1119349"/>
              <a:gd name="connsiteX177" fmla="*/ 1094210 w 3666563"/>
              <a:gd name="connsiteY177" fmla="*/ 524541 h 1119349"/>
              <a:gd name="connsiteX178" fmla="*/ 1137307 w 3666563"/>
              <a:gd name="connsiteY178" fmla="*/ 524541 h 1119349"/>
              <a:gd name="connsiteX179" fmla="*/ 1137307 w 3666563"/>
              <a:gd name="connsiteY179" fmla="*/ 517855 h 1119349"/>
              <a:gd name="connsiteX180" fmla="*/ 1160699 w 3666563"/>
              <a:gd name="connsiteY180" fmla="*/ 517855 h 1119349"/>
              <a:gd name="connsiteX181" fmla="*/ 1160699 w 3666563"/>
              <a:gd name="connsiteY181" fmla="*/ 512052 h 1119349"/>
              <a:gd name="connsiteX182" fmla="*/ 1178497 w 3666563"/>
              <a:gd name="connsiteY182" fmla="*/ 512052 h 1119349"/>
              <a:gd name="connsiteX183" fmla="*/ 1178497 w 3666563"/>
              <a:gd name="connsiteY183" fmla="*/ 505114 h 1119349"/>
              <a:gd name="connsiteX184" fmla="*/ 1190448 w 3666563"/>
              <a:gd name="connsiteY184" fmla="*/ 505114 h 1119349"/>
              <a:gd name="connsiteX185" fmla="*/ 1190448 w 3666563"/>
              <a:gd name="connsiteY185" fmla="*/ 500068 h 1119349"/>
              <a:gd name="connsiteX186" fmla="*/ 1204686 w 3666563"/>
              <a:gd name="connsiteY186" fmla="*/ 500068 h 1119349"/>
              <a:gd name="connsiteX187" fmla="*/ 1204686 w 3666563"/>
              <a:gd name="connsiteY187" fmla="*/ 494769 h 1119349"/>
              <a:gd name="connsiteX188" fmla="*/ 1214730 w 3666563"/>
              <a:gd name="connsiteY188" fmla="*/ 494769 h 1119349"/>
              <a:gd name="connsiteX189" fmla="*/ 1214730 w 3666563"/>
              <a:gd name="connsiteY189" fmla="*/ 488083 h 1119349"/>
              <a:gd name="connsiteX190" fmla="*/ 1228841 w 3666563"/>
              <a:gd name="connsiteY190" fmla="*/ 488083 h 1119349"/>
              <a:gd name="connsiteX191" fmla="*/ 1228841 w 3666563"/>
              <a:gd name="connsiteY191" fmla="*/ 482154 h 1119349"/>
              <a:gd name="connsiteX192" fmla="*/ 1249818 w 3666563"/>
              <a:gd name="connsiteY192" fmla="*/ 482154 h 1119349"/>
              <a:gd name="connsiteX193" fmla="*/ 1249818 w 3666563"/>
              <a:gd name="connsiteY193" fmla="*/ 471810 h 1119349"/>
              <a:gd name="connsiteX194" fmla="*/ 1262658 w 3666563"/>
              <a:gd name="connsiteY194" fmla="*/ 471810 h 1119349"/>
              <a:gd name="connsiteX195" fmla="*/ 1262658 w 3666563"/>
              <a:gd name="connsiteY195" fmla="*/ 463610 h 1119349"/>
              <a:gd name="connsiteX196" fmla="*/ 1273210 w 3666563"/>
              <a:gd name="connsiteY196" fmla="*/ 463610 h 1119349"/>
              <a:gd name="connsiteX197" fmla="*/ 1273210 w 3666563"/>
              <a:gd name="connsiteY197" fmla="*/ 458059 h 1119349"/>
              <a:gd name="connsiteX198" fmla="*/ 1283253 w 3666563"/>
              <a:gd name="connsiteY198" fmla="*/ 458059 h 1119349"/>
              <a:gd name="connsiteX199" fmla="*/ 1283253 w 3666563"/>
              <a:gd name="connsiteY199" fmla="*/ 452761 h 1119349"/>
              <a:gd name="connsiteX200" fmla="*/ 1298636 w 3666563"/>
              <a:gd name="connsiteY200" fmla="*/ 452761 h 1119349"/>
              <a:gd name="connsiteX201" fmla="*/ 1298636 w 3666563"/>
              <a:gd name="connsiteY201" fmla="*/ 448345 h 1119349"/>
              <a:gd name="connsiteX202" fmla="*/ 1315671 w 3666563"/>
              <a:gd name="connsiteY202" fmla="*/ 448345 h 1119349"/>
              <a:gd name="connsiteX203" fmla="*/ 1315671 w 3666563"/>
              <a:gd name="connsiteY203" fmla="*/ 442038 h 1119349"/>
              <a:gd name="connsiteX204" fmla="*/ 1336266 w 3666563"/>
              <a:gd name="connsiteY204" fmla="*/ 442038 h 1119349"/>
              <a:gd name="connsiteX205" fmla="*/ 1336266 w 3666563"/>
              <a:gd name="connsiteY205" fmla="*/ 436235 h 1119349"/>
              <a:gd name="connsiteX206" fmla="*/ 1352666 w 3666563"/>
              <a:gd name="connsiteY206" fmla="*/ 436235 h 1119349"/>
              <a:gd name="connsiteX207" fmla="*/ 1352666 w 3666563"/>
              <a:gd name="connsiteY207" fmla="*/ 431693 h 1119349"/>
              <a:gd name="connsiteX208" fmla="*/ 1367667 w 3666563"/>
              <a:gd name="connsiteY208" fmla="*/ 431693 h 1119349"/>
              <a:gd name="connsiteX209" fmla="*/ 1367667 w 3666563"/>
              <a:gd name="connsiteY209" fmla="*/ 427656 h 1119349"/>
              <a:gd name="connsiteX210" fmla="*/ 1381906 w 3666563"/>
              <a:gd name="connsiteY210" fmla="*/ 427656 h 1119349"/>
              <a:gd name="connsiteX211" fmla="*/ 1381906 w 3666563"/>
              <a:gd name="connsiteY211" fmla="*/ 421223 h 1119349"/>
              <a:gd name="connsiteX212" fmla="*/ 1399196 w 3666563"/>
              <a:gd name="connsiteY212" fmla="*/ 421223 h 1119349"/>
              <a:gd name="connsiteX213" fmla="*/ 1399196 w 3666563"/>
              <a:gd name="connsiteY213" fmla="*/ 414032 h 1119349"/>
              <a:gd name="connsiteX214" fmla="*/ 1411909 w 3666563"/>
              <a:gd name="connsiteY214" fmla="*/ 414032 h 1119349"/>
              <a:gd name="connsiteX215" fmla="*/ 1411909 w 3666563"/>
              <a:gd name="connsiteY215" fmla="*/ 408607 h 1119349"/>
              <a:gd name="connsiteX216" fmla="*/ 1424622 w 3666563"/>
              <a:gd name="connsiteY216" fmla="*/ 408607 h 1119349"/>
              <a:gd name="connsiteX217" fmla="*/ 1424622 w 3666563"/>
              <a:gd name="connsiteY217" fmla="*/ 403309 h 1119349"/>
              <a:gd name="connsiteX218" fmla="*/ 1434284 w 3666563"/>
              <a:gd name="connsiteY218" fmla="*/ 403309 h 1119349"/>
              <a:gd name="connsiteX219" fmla="*/ 1434284 w 3666563"/>
              <a:gd name="connsiteY219" fmla="*/ 393847 h 1119349"/>
              <a:gd name="connsiteX220" fmla="*/ 1461744 w 3666563"/>
              <a:gd name="connsiteY220" fmla="*/ 393847 h 1119349"/>
              <a:gd name="connsiteX221" fmla="*/ 1461744 w 3666563"/>
              <a:gd name="connsiteY221" fmla="*/ 385774 h 1119349"/>
              <a:gd name="connsiteX222" fmla="*/ 1475982 w 3666563"/>
              <a:gd name="connsiteY222" fmla="*/ 385774 h 1119349"/>
              <a:gd name="connsiteX223" fmla="*/ 1475982 w 3666563"/>
              <a:gd name="connsiteY223" fmla="*/ 381611 h 1119349"/>
              <a:gd name="connsiteX224" fmla="*/ 1489331 w 3666563"/>
              <a:gd name="connsiteY224" fmla="*/ 381611 h 1119349"/>
              <a:gd name="connsiteX225" fmla="*/ 1489331 w 3666563"/>
              <a:gd name="connsiteY225" fmla="*/ 375808 h 1119349"/>
              <a:gd name="connsiteX226" fmla="*/ 1505222 w 3666563"/>
              <a:gd name="connsiteY226" fmla="*/ 375808 h 1119349"/>
              <a:gd name="connsiteX227" fmla="*/ 1505222 w 3666563"/>
              <a:gd name="connsiteY227" fmla="*/ 371771 h 1119349"/>
              <a:gd name="connsiteX228" fmla="*/ 1518952 w 3666563"/>
              <a:gd name="connsiteY228" fmla="*/ 371771 h 1119349"/>
              <a:gd name="connsiteX229" fmla="*/ 1518952 w 3666563"/>
              <a:gd name="connsiteY229" fmla="*/ 366346 h 1119349"/>
              <a:gd name="connsiteX230" fmla="*/ 1539547 w 3666563"/>
              <a:gd name="connsiteY230" fmla="*/ 366346 h 1119349"/>
              <a:gd name="connsiteX231" fmla="*/ 1539547 w 3666563"/>
              <a:gd name="connsiteY231" fmla="*/ 361048 h 1119349"/>
              <a:gd name="connsiteX232" fmla="*/ 1569550 w 3666563"/>
              <a:gd name="connsiteY232" fmla="*/ 361048 h 1119349"/>
              <a:gd name="connsiteX233" fmla="*/ 1569550 w 3666563"/>
              <a:gd name="connsiteY233" fmla="*/ 354993 h 1119349"/>
              <a:gd name="connsiteX234" fmla="*/ 1583789 w 3666563"/>
              <a:gd name="connsiteY234" fmla="*/ 354993 h 1119349"/>
              <a:gd name="connsiteX235" fmla="*/ 1583789 w 3666563"/>
              <a:gd name="connsiteY235" fmla="*/ 348937 h 1119349"/>
              <a:gd name="connsiteX236" fmla="*/ 1601968 w 3666563"/>
              <a:gd name="connsiteY236" fmla="*/ 348937 h 1119349"/>
              <a:gd name="connsiteX237" fmla="*/ 1601968 w 3666563"/>
              <a:gd name="connsiteY237" fmla="*/ 344774 h 1119349"/>
              <a:gd name="connsiteX238" fmla="*/ 1636548 w 3666563"/>
              <a:gd name="connsiteY238" fmla="*/ 344774 h 1119349"/>
              <a:gd name="connsiteX239" fmla="*/ 1636548 w 3666563"/>
              <a:gd name="connsiteY239" fmla="*/ 338467 h 1119349"/>
              <a:gd name="connsiteX240" fmla="*/ 1651295 w 3666563"/>
              <a:gd name="connsiteY240" fmla="*/ 338467 h 1119349"/>
              <a:gd name="connsiteX241" fmla="*/ 1651295 w 3666563"/>
              <a:gd name="connsiteY241" fmla="*/ 328501 h 1119349"/>
              <a:gd name="connsiteX242" fmla="*/ 1686510 w 3666563"/>
              <a:gd name="connsiteY242" fmla="*/ 328501 h 1119349"/>
              <a:gd name="connsiteX243" fmla="*/ 1686510 w 3666563"/>
              <a:gd name="connsiteY243" fmla="*/ 324464 h 1119349"/>
              <a:gd name="connsiteX244" fmla="*/ 1710792 w 3666563"/>
              <a:gd name="connsiteY244" fmla="*/ 324464 h 1119349"/>
              <a:gd name="connsiteX245" fmla="*/ 1710792 w 3666563"/>
              <a:gd name="connsiteY245" fmla="*/ 319039 h 1119349"/>
              <a:gd name="connsiteX246" fmla="*/ 1727700 w 3666563"/>
              <a:gd name="connsiteY246" fmla="*/ 319039 h 1119349"/>
              <a:gd name="connsiteX247" fmla="*/ 1727700 w 3666563"/>
              <a:gd name="connsiteY247" fmla="*/ 313741 h 1119349"/>
              <a:gd name="connsiteX248" fmla="*/ 1758211 w 3666563"/>
              <a:gd name="connsiteY248" fmla="*/ 313741 h 1119349"/>
              <a:gd name="connsiteX249" fmla="*/ 1758211 w 3666563"/>
              <a:gd name="connsiteY249" fmla="*/ 303270 h 1119349"/>
              <a:gd name="connsiteX250" fmla="*/ 1847711 w 3666563"/>
              <a:gd name="connsiteY250" fmla="*/ 303270 h 1119349"/>
              <a:gd name="connsiteX251" fmla="*/ 1847711 w 3666563"/>
              <a:gd name="connsiteY251" fmla="*/ 298224 h 1119349"/>
              <a:gd name="connsiteX252" fmla="*/ 1888774 w 3666563"/>
              <a:gd name="connsiteY252" fmla="*/ 298224 h 1119349"/>
              <a:gd name="connsiteX253" fmla="*/ 1888774 w 3666563"/>
              <a:gd name="connsiteY253" fmla="*/ 294566 h 1119349"/>
              <a:gd name="connsiteX254" fmla="*/ 1945856 w 3666563"/>
              <a:gd name="connsiteY254" fmla="*/ 294566 h 1119349"/>
              <a:gd name="connsiteX255" fmla="*/ 1945856 w 3666563"/>
              <a:gd name="connsiteY255" fmla="*/ 288510 h 1119349"/>
              <a:gd name="connsiteX256" fmla="*/ 1955518 w 3666563"/>
              <a:gd name="connsiteY256" fmla="*/ 288510 h 1119349"/>
              <a:gd name="connsiteX257" fmla="*/ 1955518 w 3666563"/>
              <a:gd name="connsiteY257" fmla="*/ 283843 h 1119349"/>
              <a:gd name="connsiteX258" fmla="*/ 1991496 w 3666563"/>
              <a:gd name="connsiteY258" fmla="*/ 283843 h 1119349"/>
              <a:gd name="connsiteX259" fmla="*/ 1991496 w 3666563"/>
              <a:gd name="connsiteY259" fmla="*/ 276274 h 1119349"/>
              <a:gd name="connsiteX260" fmla="*/ 2031287 w 3666563"/>
              <a:gd name="connsiteY260" fmla="*/ 276274 h 1119349"/>
              <a:gd name="connsiteX261" fmla="*/ 2031287 w 3666563"/>
              <a:gd name="connsiteY261" fmla="*/ 266812 h 1119349"/>
              <a:gd name="connsiteX262" fmla="*/ 2040441 w 3666563"/>
              <a:gd name="connsiteY262" fmla="*/ 266812 h 1119349"/>
              <a:gd name="connsiteX263" fmla="*/ 2040441 w 3666563"/>
              <a:gd name="connsiteY263" fmla="*/ 260378 h 1119349"/>
              <a:gd name="connsiteX264" fmla="*/ 2067774 w 3666563"/>
              <a:gd name="connsiteY264" fmla="*/ 260378 h 1119349"/>
              <a:gd name="connsiteX265" fmla="*/ 2067774 w 3666563"/>
              <a:gd name="connsiteY265" fmla="*/ 251295 h 1119349"/>
              <a:gd name="connsiteX266" fmla="*/ 2075147 w 3666563"/>
              <a:gd name="connsiteY266" fmla="*/ 251295 h 1119349"/>
              <a:gd name="connsiteX267" fmla="*/ 2075147 w 3666563"/>
              <a:gd name="connsiteY267" fmla="*/ 241329 h 1119349"/>
              <a:gd name="connsiteX268" fmla="*/ 2107693 w 3666563"/>
              <a:gd name="connsiteY268" fmla="*/ 241329 h 1119349"/>
              <a:gd name="connsiteX269" fmla="*/ 2107693 w 3666563"/>
              <a:gd name="connsiteY269" fmla="*/ 230102 h 1119349"/>
              <a:gd name="connsiteX270" fmla="*/ 2128161 w 3666563"/>
              <a:gd name="connsiteY270" fmla="*/ 230102 h 1119349"/>
              <a:gd name="connsiteX271" fmla="*/ 2128161 w 3666563"/>
              <a:gd name="connsiteY271" fmla="*/ 225560 h 1119349"/>
              <a:gd name="connsiteX272" fmla="*/ 2137187 w 3666563"/>
              <a:gd name="connsiteY272" fmla="*/ 225560 h 1119349"/>
              <a:gd name="connsiteX273" fmla="*/ 2137187 w 3666563"/>
              <a:gd name="connsiteY273" fmla="*/ 218748 h 1119349"/>
              <a:gd name="connsiteX274" fmla="*/ 2206091 w 3666563"/>
              <a:gd name="connsiteY274" fmla="*/ 218748 h 1119349"/>
              <a:gd name="connsiteX275" fmla="*/ 2206091 w 3666563"/>
              <a:gd name="connsiteY275" fmla="*/ 212440 h 1119349"/>
              <a:gd name="connsiteX276" fmla="*/ 2286438 w 3666563"/>
              <a:gd name="connsiteY276" fmla="*/ 212440 h 1119349"/>
              <a:gd name="connsiteX277" fmla="*/ 2286438 w 3666563"/>
              <a:gd name="connsiteY277" fmla="*/ 205502 h 1119349"/>
              <a:gd name="connsiteX278" fmla="*/ 2436579 w 3666563"/>
              <a:gd name="connsiteY278" fmla="*/ 205502 h 1119349"/>
              <a:gd name="connsiteX279" fmla="*/ 2436579 w 3666563"/>
              <a:gd name="connsiteY279" fmla="*/ 194527 h 1119349"/>
              <a:gd name="connsiteX280" fmla="*/ 2475099 w 3666563"/>
              <a:gd name="connsiteY280" fmla="*/ 194527 h 1119349"/>
              <a:gd name="connsiteX281" fmla="*/ 2475099 w 3666563"/>
              <a:gd name="connsiteY281" fmla="*/ 183552 h 1119349"/>
              <a:gd name="connsiteX282" fmla="*/ 2546038 w 3666563"/>
              <a:gd name="connsiteY282" fmla="*/ 183552 h 1119349"/>
              <a:gd name="connsiteX283" fmla="*/ 2546038 w 3666563"/>
              <a:gd name="connsiteY283" fmla="*/ 164881 h 1119349"/>
              <a:gd name="connsiteX284" fmla="*/ 2615832 w 3666563"/>
              <a:gd name="connsiteY284" fmla="*/ 164881 h 1119349"/>
              <a:gd name="connsiteX285" fmla="*/ 2615832 w 3666563"/>
              <a:gd name="connsiteY285" fmla="*/ 148860 h 1119349"/>
              <a:gd name="connsiteX286" fmla="*/ 2712197 w 3666563"/>
              <a:gd name="connsiteY286" fmla="*/ 148860 h 1119349"/>
              <a:gd name="connsiteX287" fmla="*/ 2712197 w 3666563"/>
              <a:gd name="connsiteY287" fmla="*/ 130694 h 1119349"/>
              <a:gd name="connsiteX288" fmla="*/ 2825089 w 3666563"/>
              <a:gd name="connsiteY288" fmla="*/ 130694 h 1119349"/>
              <a:gd name="connsiteX289" fmla="*/ 2825089 w 3666563"/>
              <a:gd name="connsiteY289" fmla="*/ 107986 h 1119349"/>
              <a:gd name="connsiteX290" fmla="*/ 2841997 w 3666563"/>
              <a:gd name="connsiteY290" fmla="*/ 107986 h 1119349"/>
              <a:gd name="connsiteX291" fmla="*/ 2841997 w 3666563"/>
              <a:gd name="connsiteY291" fmla="*/ 85279 h 1119349"/>
              <a:gd name="connsiteX292" fmla="*/ 2905053 w 3666563"/>
              <a:gd name="connsiteY292" fmla="*/ 85279 h 1119349"/>
              <a:gd name="connsiteX293" fmla="*/ 2905053 w 3666563"/>
              <a:gd name="connsiteY293" fmla="*/ 54372 h 1119349"/>
              <a:gd name="connsiteX294" fmla="*/ 3247797 w 3666563"/>
              <a:gd name="connsiteY294" fmla="*/ 54372 h 1119349"/>
              <a:gd name="connsiteX295" fmla="*/ 3247797 w 3666563"/>
              <a:gd name="connsiteY295" fmla="*/ 0 h 1119349"/>
              <a:gd name="connsiteX296" fmla="*/ 3666564 w 3666563"/>
              <a:gd name="connsiteY296" fmla="*/ 0 h 1119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3666563" h="1119349">
                <a:moveTo>
                  <a:pt x="0" y="1119349"/>
                </a:moveTo>
                <a:lnTo>
                  <a:pt x="0" y="1087181"/>
                </a:lnTo>
                <a:lnTo>
                  <a:pt x="13349" y="1087181"/>
                </a:lnTo>
                <a:lnTo>
                  <a:pt x="13349" y="1081630"/>
                </a:lnTo>
                <a:lnTo>
                  <a:pt x="28986" y="1081630"/>
                </a:lnTo>
                <a:lnTo>
                  <a:pt x="28986" y="1074818"/>
                </a:lnTo>
                <a:lnTo>
                  <a:pt x="37631" y="1074818"/>
                </a:lnTo>
                <a:lnTo>
                  <a:pt x="37631" y="1067627"/>
                </a:lnTo>
                <a:lnTo>
                  <a:pt x="49199" y="1067627"/>
                </a:lnTo>
                <a:lnTo>
                  <a:pt x="49199" y="1060310"/>
                </a:lnTo>
                <a:lnTo>
                  <a:pt x="57081" y="1060310"/>
                </a:lnTo>
                <a:lnTo>
                  <a:pt x="57081" y="1057535"/>
                </a:lnTo>
                <a:lnTo>
                  <a:pt x="71574" y="1057535"/>
                </a:lnTo>
                <a:lnTo>
                  <a:pt x="71574" y="1051732"/>
                </a:lnTo>
                <a:lnTo>
                  <a:pt x="82508" y="1051732"/>
                </a:lnTo>
                <a:lnTo>
                  <a:pt x="82508" y="1046181"/>
                </a:lnTo>
                <a:lnTo>
                  <a:pt x="93568" y="1046181"/>
                </a:lnTo>
                <a:lnTo>
                  <a:pt x="93568" y="1040630"/>
                </a:lnTo>
                <a:lnTo>
                  <a:pt x="107425" y="1040630"/>
                </a:lnTo>
                <a:lnTo>
                  <a:pt x="107425" y="1035332"/>
                </a:lnTo>
                <a:lnTo>
                  <a:pt x="117087" y="1035332"/>
                </a:lnTo>
                <a:lnTo>
                  <a:pt x="117087" y="1030664"/>
                </a:lnTo>
                <a:lnTo>
                  <a:pt x="126367" y="1030664"/>
                </a:lnTo>
                <a:lnTo>
                  <a:pt x="126367" y="1025618"/>
                </a:lnTo>
                <a:lnTo>
                  <a:pt x="144166" y="1025618"/>
                </a:lnTo>
                <a:lnTo>
                  <a:pt x="144166" y="1020698"/>
                </a:lnTo>
                <a:lnTo>
                  <a:pt x="161455" y="1020698"/>
                </a:lnTo>
                <a:lnTo>
                  <a:pt x="161455" y="1014769"/>
                </a:lnTo>
                <a:lnTo>
                  <a:pt x="173787" y="1014769"/>
                </a:lnTo>
                <a:lnTo>
                  <a:pt x="173787" y="1011111"/>
                </a:lnTo>
                <a:lnTo>
                  <a:pt x="184847" y="1011111"/>
                </a:lnTo>
                <a:lnTo>
                  <a:pt x="184847" y="1001649"/>
                </a:lnTo>
                <a:lnTo>
                  <a:pt x="193874" y="1001649"/>
                </a:lnTo>
                <a:lnTo>
                  <a:pt x="193874" y="994963"/>
                </a:lnTo>
                <a:lnTo>
                  <a:pt x="213833" y="994963"/>
                </a:lnTo>
                <a:lnTo>
                  <a:pt x="213833" y="987268"/>
                </a:lnTo>
                <a:lnTo>
                  <a:pt x="219300" y="987268"/>
                </a:lnTo>
                <a:lnTo>
                  <a:pt x="219300" y="981465"/>
                </a:lnTo>
                <a:lnTo>
                  <a:pt x="230741" y="981465"/>
                </a:lnTo>
                <a:lnTo>
                  <a:pt x="230741" y="977428"/>
                </a:lnTo>
                <a:lnTo>
                  <a:pt x="242310" y="977428"/>
                </a:lnTo>
                <a:lnTo>
                  <a:pt x="242310" y="973265"/>
                </a:lnTo>
                <a:lnTo>
                  <a:pt x="263287" y="973265"/>
                </a:lnTo>
                <a:lnTo>
                  <a:pt x="263287" y="963173"/>
                </a:lnTo>
                <a:lnTo>
                  <a:pt x="272059" y="963173"/>
                </a:lnTo>
                <a:lnTo>
                  <a:pt x="272059" y="956739"/>
                </a:lnTo>
                <a:lnTo>
                  <a:pt x="278161" y="956739"/>
                </a:lnTo>
                <a:lnTo>
                  <a:pt x="278161" y="946269"/>
                </a:lnTo>
                <a:lnTo>
                  <a:pt x="288586" y="946269"/>
                </a:lnTo>
                <a:lnTo>
                  <a:pt x="288586" y="938447"/>
                </a:lnTo>
                <a:lnTo>
                  <a:pt x="316300" y="938447"/>
                </a:lnTo>
                <a:lnTo>
                  <a:pt x="316300" y="933022"/>
                </a:lnTo>
                <a:lnTo>
                  <a:pt x="325581" y="933022"/>
                </a:lnTo>
                <a:lnTo>
                  <a:pt x="325581" y="926336"/>
                </a:lnTo>
                <a:lnTo>
                  <a:pt x="334861" y="926336"/>
                </a:lnTo>
                <a:lnTo>
                  <a:pt x="334861" y="920786"/>
                </a:lnTo>
                <a:lnTo>
                  <a:pt x="347193" y="920786"/>
                </a:lnTo>
                <a:lnTo>
                  <a:pt x="347193" y="912712"/>
                </a:lnTo>
                <a:lnTo>
                  <a:pt x="354439" y="912712"/>
                </a:lnTo>
                <a:lnTo>
                  <a:pt x="354439" y="908044"/>
                </a:lnTo>
                <a:lnTo>
                  <a:pt x="362957" y="908044"/>
                </a:lnTo>
                <a:lnTo>
                  <a:pt x="362957" y="897952"/>
                </a:lnTo>
                <a:lnTo>
                  <a:pt x="385332" y="897952"/>
                </a:lnTo>
                <a:lnTo>
                  <a:pt x="385332" y="891266"/>
                </a:lnTo>
                <a:lnTo>
                  <a:pt x="406308" y="891266"/>
                </a:lnTo>
                <a:lnTo>
                  <a:pt x="406308" y="885337"/>
                </a:lnTo>
                <a:lnTo>
                  <a:pt x="418767" y="885337"/>
                </a:lnTo>
                <a:lnTo>
                  <a:pt x="418767" y="878146"/>
                </a:lnTo>
                <a:lnTo>
                  <a:pt x="428302" y="878146"/>
                </a:lnTo>
                <a:lnTo>
                  <a:pt x="428302" y="872343"/>
                </a:lnTo>
                <a:lnTo>
                  <a:pt x="439362" y="872343"/>
                </a:lnTo>
                <a:lnTo>
                  <a:pt x="439362" y="867928"/>
                </a:lnTo>
                <a:lnTo>
                  <a:pt x="452584" y="867928"/>
                </a:lnTo>
                <a:lnTo>
                  <a:pt x="452584" y="861242"/>
                </a:lnTo>
                <a:lnTo>
                  <a:pt x="460847" y="861242"/>
                </a:lnTo>
                <a:lnTo>
                  <a:pt x="460847" y="854303"/>
                </a:lnTo>
                <a:lnTo>
                  <a:pt x="472797" y="854303"/>
                </a:lnTo>
                <a:lnTo>
                  <a:pt x="472797" y="848879"/>
                </a:lnTo>
                <a:lnTo>
                  <a:pt x="481569" y="848879"/>
                </a:lnTo>
                <a:lnTo>
                  <a:pt x="481569" y="843959"/>
                </a:lnTo>
                <a:lnTo>
                  <a:pt x="492375" y="843959"/>
                </a:lnTo>
                <a:lnTo>
                  <a:pt x="492375" y="839039"/>
                </a:lnTo>
                <a:lnTo>
                  <a:pt x="501910" y="839039"/>
                </a:lnTo>
                <a:lnTo>
                  <a:pt x="501910" y="831470"/>
                </a:lnTo>
                <a:lnTo>
                  <a:pt x="507504" y="831470"/>
                </a:lnTo>
                <a:lnTo>
                  <a:pt x="507504" y="824279"/>
                </a:lnTo>
                <a:lnTo>
                  <a:pt x="516276" y="824279"/>
                </a:lnTo>
                <a:lnTo>
                  <a:pt x="516276" y="817088"/>
                </a:lnTo>
                <a:lnTo>
                  <a:pt x="525938" y="817088"/>
                </a:lnTo>
                <a:lnTo>
                  <a:pt x="525938" y="812673"/>
                </a:lnTo>
                <a:lnTo>
                  <a:pt x="544245" y="812673"/>
                </a:lnTo>
                <a:lnTo>
                  <a:pt x="544245" y="806618"/>
                </a:lnTo>
                <a:lnTo>
                  <a:pt x="556068" y="806618"/>
                </a:lnTo>
                <a:lnTo>
                  <a:pt x="556068" y="801319"/>
                </a:lnTo>
                <a:lnTo>
                  <a:pt x="565603" y="801319"/>
                </a:lnTo>
                <a:lnTo>
                  <a:pt x="565603" y="795012"/>
                </a:lnTo>
                <a:lnTo>
                  <a:pt x="576536" y="795012"/>
                </a:lnTo>
                <a:lnTo>
                  <a:pt x="576536" y="784289"/>
                </a:lnTo>
                <a:lnTo>
                  <a:pt x="588867" y="784289"/>
                </a:lnTo>
                <a:lnTo>
                  <a:pt x="588867" y="778234"/>
                </a:lnTo>
                <a:lnTo>
                  <a:pt x="600309" y="778234"/>
                </a:lnTo>
                <a:lnTo>
                  <a:pt x="600309" y="771926"/>
                </a:lnTo>
                <a:lnTo>
                  <a:pt x="610352" y="771926"/>
                </a:lnTo>
                <a:lnTo>
                  <a:pt x="610352" y="763726"/>
                </a:lnTo>
                <a:lnTo>
                  <a:pt x="620777" y="763726"/>
                </a:lnTo>
                <a:lnTo>
                  <a:pt x="620777" y="756157"/>
                </a:lnTo>
                <a:lnTo>
                  <a:pt x="634889" y="756157"/>
                </a:lnTo>
                <a:lnTo>
                  <a:pt x="634889" y="750354"/>
                </a:lnTo>
                <a:lnTo>
                  <a:pt x="648619" y="750354"/>
                </a:lnTo>
                <a:lnTo>
                  <a:pt x="648619" y="744425"/>
                </a:lnTo>
                <a:lnTo>
                  <a:pt x="657772" y="744425"/>
                </a:lnTo>
                <a:lnTo>
                  <a:pt x="657772" y="734585"/>
                </a:lnTo>
                <a:lnTo>
                  <a:pt x="667815" y="734585"/>
                </a:lnTo>
                <a:lnTo>
                  <a:pt x="667815" y="729160"/>
                </a:lnTo>
                <a:lnTo>
                  <a:pt x="679384" y="729160"/>
                </a:lnTo>
                <a:lnTo>
                  <a:pt x="679384" y="722222"/>
                </a:lnTo>
                <a:lnTo>
                  <a:pt x="694385" y="722222"/>
                </a:lnTo>
                <a:lnTo>
                  <a:pt x="694385" y="717554"/>
                </a:lnTo>
                <a:lnTo>
                  <a:pt x="707226" y="717554"/>
                </a:lnTo>
                <a:lnTo>
                  <a:pt x="707226" y="708345"/>
                </a:lnTo>
                <a:lnTo>
                  <a:pt x="725151" y="708345"/>
                </a:lnTo>
                <a:lnTo>
                  <a:pt x="725151" y="702795"/>
                </a:lnTo>
                <a:lnTo>
                  <a:pt x="741169" y="702795"/>
                </a:lnTo>
                <a:lnTo>
                  <a:pt x="741169" y="697496"/>
                </a:lnTo>
                <a:lnTo>
                  <a:pt x="761383" y="697496"/>
                </a:lnTo>
                <a:lnTo>
                  <a:pt x="761383" y="692450"/>
                </a:lnTo>
                <a:lnTo>
                  <a:pt x="772698" y="692450"/>
                </a:lnTo>
                <a:lnTo>
                  <a:pt x="772698" y="686899"/>
                </a:lnTo>
                <a:lnTo>
                  <a:pt x="789097" y="686899"/>
                </a:lnTo>
                <a:lnTo>
                  <a:pt x="789097" y="682484"/>
                </a:lnTo>
                <a:lnTo>
                  <a:pt x="797869" y="682484"/>
                </a:lnTo>
                <a:lnTo>
                  <a:pt x="797869" y="672896"/>
                </a:lnTo>
                <a:lnTo>
                  <a:pt x="815159" y="672896"/>
                </a:lnTo>
                <a:lnTo>
                  <a:pt x="815159" y="663687"/>
                </a:lnTo>
                <a:lnTo>
                  <a:pt x="823931" y="663687"/>
                </a:lnTo>
                <a:lnTo>
                  <a:pt x="823931" y="658641"/>
                </a:lnTo>
                <a:lnTo>
                  <a:pt x="838551" y="658641"/>
                </a:lnTo>
                <a:lnTo>
                  <a:pt x="838551" y="651703"/>
                </a:lnTo>
                <a:lnTo>
                  <a:pt x="853680" y="651703"/>
                </a:lnTo>
                <a:lnTo>
                  <a:pt x="853680" y="645017"/>
                </a:lnTo>
                <a:lnTo>
                  <a:pt x="865630" y="645017"/>
                </a:lnTo>
                <a:lnTo>
                  <a:pt x="865630" y="639214"/>
                </a:lnTo>
                <a:lnTo>
                  <a:pt x="876436" y="639214"/>
                </a:lnTo>
                <a:lnTo>
                  <a:pt x="876436" y="633789"/>
                </a:lnTo>
                <a:lnTo>
                  <a:pt x="888768" y="633789"/>
                </a:lnTo>
                <a:lnTo>
                  <a:pt x="888768" y="626599"/>
                </a:lnTo>
                <a:lnTo>
                  <a:pt x="895760" y="626599"/>
                </a:lnTo>
                <a:lnTo>
                  <a:pt x="895760" y="620669"/>
                </a:lnTo>
                <a:lnTo>
                  <a:pt x="910253" y="620669"/>
                </a:lnTo>
                <a:lnTo>
                  <a:pt x="910253" y="613100"/>
                </a:lnTo>
                <a:lnTo>
                  <a:pt x="921313" y="613100"/>
                </a:lnTo>
                <a:lnTo>
                  <a:pt x="921313" y="609063"/>
                </a:lnTo>
                <a:lnTo>
                  <a:pt x="931865" y="609063"/>
                </a:lnTo>
                <a:lnTo>
                  <a:pt x="931865" y="603765"/>
                </a:lnTo>
                <a:lnTo>
                  <a:pt x="955638" y="603765"/>
                </a:lnTo>
                <a:lnTo>
                  <a:pt x="955638" y="597836"/>
                </a:lnTo>
                <a:lnTo>
                  <a:pt x="984370" y="597836"/>
                </a:lnTo>
                <a:lnTo>
                  <a:pt x="984370" y="592537"/>
                </a:lnTo>
                <a:lnTo>
                  <a:pt x="992252" y="592537"/>
                </a:lnTo>
                <a:lnTo>
                  <a:pt x="992252" y="582193"/>
                </a:lnTo>
                <a:lnTo>
                  <a:pt x="1005600" y="582193"/>
                </a:lnTo>
                <a:lnTo>
                  <a:pt x="1005600" y="576138"/>
                </a:lnTo>
                <a:lnTo>
                  <a:pt x="1013355" y="576138"/>
                </a:lnTo>
                <a:lnTo>
                  <a:pt x="1013355" y="571470"/>
                </a:lnTo>
                <a:lnTo>
                  <a:pt x="1026958" y="571470"/>
                </a:lnTo>
                <a:lnTo>
                  <a:pt x="1026958" y="565036"/>
                </a:lnTo>
                <a:lnTo>
                  <a:pt x="1041070" y="565036"/>
                </a:lnTo>
                <a:lnTo>
                  <a:pt x="1041070" y="553683"/>
                </a:lnTo>
                <a:lnTo>
                  <a:pt x="1049587" y="553683"/>
                </a:lnTo>
                <a:lnTo>
                  <a:pt x="1049587" y="546870"/>
                </a:lnTo>
                <a:lnTo>
                  <a:pt x="1061411" y="546870"/>
                </a:lnTo>
                <a:lnTo>
                  <a:pt x="1061411" y="540815"/>
                </a:lnTo>
                <a:lnTo>
                  <a:pt x="1067386" y="540815"/>
                </a:lnTo>
                <a:lnTo>
                  <a:pt x="1067386" y="533877"/>
                </a:lnTo>
                <a:lnTo>
                  <a:pt x="1082387" y="533877"/>
                </a:lnTo>
                <a:lnTo>
                  <a:pt x="1082387" y="529461"/>
                </a:lnTo>
                <a:lnTo>
                  <a:pt x="1094210" y="529461"/>
                </a:lnTo>
                <a:lnTo>
                  <a:pt x="1094210" y="524541"/>
                </a:lnTo>
                <a:lnTo>
                  <a:pt x="1137307" y="524541"/>
                </a:lnTo>
                <a:lnTo>
                  <a:pt x="1137307" y="517855"/>
                </a:lnTo>
                <a:lnTo>
                  <a:pt x="1160699" y="517855"/>
                </a:lnTo>
                <a:lnTo>
                  <a:pt x="1160699" y="512052"/>
                </a:lnTo>
                <a:lnTo>
                  <a:pt x="1178497" y="512052"/>
                </a:lnTo>
                <a:lnTo>
                  <a:pt x="1178497" y="505114"/>
                </a:lnTo>
                <a:lnTo>
                  <a:pt x="1190448" y="505114"/>
                </a:lnTo>
                <a:lnTo>
                  <a:pt x="1190448" y="500068"/>
                </a:lnTo>
                <a:lnTo>
                  <a:pt x="1204686" y="500068"/>
                </a:lnTo>
                <a:lnTo>
                  <a:pt x="1204686" y="494769"/>
                </a:lnTo>
                <a:lnTo>
                  <a:pt x="1214730" y="494769"/>
                </a:lnTo>
                <a:lnTo>
                  <a:pt x="1214730" y="488083"/>
                </a:lnTo>
                <a:lnTo>
                  <a:pt x="1228841" y="488083"/>
                </a:lnTo>
                <a:lnTo>
                  <a:pt x="1228841" y="482154"/>
                </a:lnTo>
                <a:lnTo>
                  <a:pt x="1249818" y="482154"/>
                </a:lnTo>
                <a:lnTo>
                  <a:pt x="1249818" y="471810"/>
                </a:lnTo>
                <a:lnTo>
                  <a:pt x="1262658" y="471810"/>
                </a:lnTo>
                <a:lnTo>
                  <a:pt x="1262658" y="463610"/>
                </a:lnTo>
                <a:lnTo>
                  <a:pt x="1273210" y="463610"/>
                </a:lnTo>
                <a:lnTo>
                  <a:pt x="1273210" y="458059"/>
                </a:lnTo>
                <a:lnTo>
                  <a:pt x="1283253" y="458059"/>
                </a:lnTo>
                <a:lnTo>
                  <a:pt x="1283253" y="452761"/>
                </a:lnTo>
                <a:lnTo>
                  <a:pt x="1298636" y="452761"/>
                </a:lnTo>
                <a:lnTo>
                  <a:pt x="1298636" y="448345"/>
                </a:lnTo>
                <a:lnTo>
                  <a:pt x="1315671" y="448345"/>
                </a:lnTo>
                <a:lnTo>
                  <a:pt x="1315671" y="442038"/>
                </a:lnTo>
                <a:lnTo>
                  <a:pt x="1336266" y="442038"/>
                </a:lnTo>
                <a:lnTo>
                  <a:pt x="1336266" y="436235"/>
                </a:lnTo>
                <a:lnTo>
                  <a:pt x="1352666" y="436235"/>
                </a:lnTo>
                <a:lnTo>
                  <a:pt x="1352666" y="431693"/>
                </a:lnTo>
                <a:lnTo>
                  <a:pt x="1367667" y="431693"/>
                </a:lnTo>
                <a:lnTo>
                  <a:pt x="1367667" y="427656"/>
                </a:lnTo>
                <a:lnTo>
                  <a:pt x="1381906" y="427656"/>
                </a:lnTo>
                <a:lnTo>
                  <a:pt x="1381906" y="421223"/>
                </a:lnTo>
                <a:lnTo>
                  <a:pt x="1399196" y="421223"/>
                </a:lnTo>
                <a:lnTo>
                  <a:pt x="1399196" y="414032"/>
                </a:lnTo>
                <a:lnTo>
                  <a:pt x="1411909" y="414032"/>
                </a:lnTo>
                <a:lnTo>
                  <a:pt x="1411909" y="408607"/>
                </a:lnTo>
                <a:lnTo>
                  <a:pt x="1424622" y="408607"/>
                </a:lnTo>
                <a:lnTo>
                  <a:pt x="1424622" y="403309"/>
                </a:lnTo>
                <a:lnTo>
                  <a:pt x="1434284" y="403309"/>
                </a:lnTo>
                <a:lnTo>
                  <a:pt x="1434284" y="393847"/>
                </a:lnTo>
                <a:lnTo>
                  <a:pt x="1461744" y="393847"/>
                </a:lnTo>
                <a:lnTo>
                  <a:pt x="1461744" y="385774"/>
                </a:lnTo>
                <a:lnTo>
                  <a:pt x="1475982" y="385774"/>
                </a:lnTo>
                <a:lnTo>
                  <a:pt x="1475982" y="381611"/>
                </a:lnTo>
                <a:lnTo>
                  <a:pt x="1489331" y="381611"/>
                </a:lnTo>
                <a:lnTo>
                  <a:pt x="1489331" y="375808"/>
                </a:lnTo>
                <a:lnTo>
                  <a:pt x="1505222" y="375808"/>
                </a:lnTo>
                <a:lnTo>
                  <a:pt x="1505222" y="371771"/>
                </a:lnTo>
                <a:lnTo>
                  <a:pt x="1518952" y="371771"/>
                </a:lnTo>
                <a:lnTo>
                  <a:pt x="1518952" y="366346"/>
                </a:lnTo>
                <a:lnTo>
                  <a:pt x="1539547" y="366346"/>
                </a:lnTo>
                <a:lnTo>
                  <a:pt x="1539547" y="361048"/>
                </a:lnTo>
                <a:lnTo>
                  <a:pt x="1569550" y="361048"/>
                </a:lnTo>
                <a:lnTo>
                  <a:pt x="1569550" y="354993"/>
                </a:lnTo>
                <a:lnTo>
                  <a:pt x="1583789" y="354993"/>
                </a:lnTo>
                <a:lnTo>
                  <a:pt x="1583789" y="348937"/>
                </a:lnTo>
                <a:lnTo>
                  <a:pt x="1601968" y="348937"/>
                </a:lnTo>
                <a:lnTo>
                  <a:pt x="1601968" y="344774"/>
                </a:lnTo>
                <a:lnTo>
                  <a:pt x="1636548" y="344774"/>
                </a:lnTo>
                <a:lnTo>
                  <a:pt x="1636548" y="338467"/>
                </a:lnTo>
                <a:lnTo>
                  <a:pt x="1651295" y="338467"/>
                </a:lnTo>
                <a:lnTo>
                  <a:pt x="1651295" y="328501"/>
                </a:lnTo>
                <a:lnTo>
                  <a:pt x="1686510" y="328501"/>
                </a:lnTo>
                <a:lnTo>
                  <a:pt x="1686510" y="324464"/>
                </a:lnTo>
                <a:lnTo>
                  <a:pt x="1710792" y="324464"/>
                </a:lnTo>
                <a:lnTo>
                  <a:pt x="1710792" y="319039"/>
                </a:lnTo>
                <a:lnTo>
                  <a:pt x="1727700" y="319039"/>
                </a:lnTo>
                <a:lnTo>
                  <a:pt x="1727700" y="313741"/>
                </a:lnTo>
                <a:lnTo>
                  <a:pt x="1758211" y="313741"/>
                </a:lnTo>
                <a:lnTo>
                  <a:pt x="1758211" y="303270"/>
                </a:lnTo>
                <a:lnTo>
                  <a:pt x="1847711" y="303270"/>
                </a:lnTo>
                <a:lnTo>
                  <a:pt x="1847711" y="298224"/>
                </a:lnTo>
                <a:lnTo>
                  <a:pt x="1888774" y="298224"/>
                </a:lnTo>
                <a:lnTo>
                  <a:pt x="1888774" y="294566"/>
                </a:lnTo>
                <a:lnTo>
                  <a:pt x="1945856" y="294566"/>
                </a:lnTo>
                <a:lnTo>
                  <a:pt x="1945856" y="288510"/>
                </a:lnTo>
                <a:lnTo>
                  <a:pt x="1955518" y="288510"/>
                </a:lnTo>
                <a:lnTo>
                  <a:pt x="1955518" y="283843"/>
                </a:lnTo>
                <a:lnTo>
                  <a:pt x="1991496" y="283843"/>
                </a:lnTo>
                <a:lnTo>
                  <a:pt x="1991496" y="276274"/>
                </a:lnTo>
                <a:cubicBezTo>
                  <a:pt x="1991496" y="276274"/>
                  <a:pt x="2031287" y="277283"/>
                  <a:pt x="2031287" y="276274"/>
                </a:cubicBezTo>
                <a:lnTo>
                  <a:pt x="2031287" y="266812"/>
                </a:lnTo>
                <a:lnTo>
                  <a:pt x="2040441" y="266812"/>
                </a:lnTo>
                <a:lnTo>
                  <a:pt x="2040441" y="260378"/>
                </a:lnTo>
                <a:lnTo>
                  <a:pt x="2067774" y="260378"/>
                </a:lnTo>
                <a:lnTo>
                  <a:pt x="2067774" y="251295"/>
                </a:lnTo>
                <a:lnTo>
                  <a:pt x="2075147" y="251295"/>
                </a:lnTo>
                <a:lnTo>
                  <a:pt x="2075147" y="241329"/>
                </a:lnTo>
                <a:lnTo>
                  <a:pt x="2107693" y="241329"/>
                </a:lnTo>
                <a:lnTo>
                  <a:pt x="2107693" y="230102"/>
                </a:lnTo>
                <a:lnTo>
                  <a:pt x="2128161" y="230102"/>
                </a:lnTo>
                <a:lnTo>
                  <a:pt x="2128161" y="225560"/>
                </a:lnTo>
                <a:lnTo>
                  <a:pt x="2137187" y="225560"/>
                </a:lnTo>
                <a:lnTo>
                  <a:pt x="2137187" y="218748"/>
                </a:lnTo>
                <a:lnTo>
                  <a:pt x="2206091" y="218748"/>
                </a:lnTo>
                <a:lnTo>
                  <a:pt x="2206091" y="212440"/>
                </a:lnTo>
                <a:lnTo>
                  <a:pt x="2286438" y="212440"/>
                </a:lnTo>
                <a:lnTo>
                  <a:pt x="2286438" y="205502"/>
                </a:lnTo>
                <a:lnTo>
                  <a:pt x="2436579" y="205502"/>
                </a:lnTo>
                <a:lnTo>
                  <a:pt x="2436579" y="194527"/>
                </a:lnTo>
                <a:lnTo>
                  <a:pt x="2475099" y="194527"/>
                </a:lnTo>
                <a:lnTo>
                  <a:pt x="2475099" y="183552"/>
                </a:lnTo>
                <a:lnTo>
                  <a:pt x="2546038" y="183552"/>
                </a:lnTo>
                <a:lnTo>
                  <a:pt x="2546038" y="164881"/>
                </a:lnTo>
                <a:lnTo>
                  <a:pt x="2615832" y="164881"/>
                </a:lnTo>
                <a:lnTo>
                  <a:pt x="2615832" y="148860"/>
                </a:lnTo>
                <a:lnTo>
                  <a:pt x="2712197" y="148860"/>
                </a:lnTo>
                <a:lnTo>
                  <a:pt x="2712197" y="130694"/>
                </a:lnTo>
                <a:lnTo>
                  <a:pt x="2825089" y="130694"/>
                </a:lnTo>
                <a:lnTo>
                  <a:pt x="2825089" y="107986"/>
                </a:lnTo>
                <a:lnTo>
                  <a:pt x="2841997" y="107986"/>
                </a:lnTo>
                <a:lnTo>
                  <a:pt x="2841997" y="85279"/>
                </a:lnTo>
                <a:lnTo>
                  <a:pt x="2905053" y="85279"/>
                </a:lnTo>
                <a:lnTo>
                  <a:pt x="2905053" y="54372"/>
                </a:lnTo>
                <a:lnTo>
                  <a:pt x="3247797" y="54372"/>
                </a:lnTo>
                <a:lnTo>
                  <a:pt x="3247797" y="0"/>
                </a:lnTo>
                <a:lnTo>
                  <a:pt x="3666564" y="0"/>
                </a:lnTo>
              </a:path>
            </a:pathLst>
          </a:custGeom>
          <a:noFill/>
          <a:ln w="25400" cap="rnd">
            <a:solidFill>
              <a:schemeClr val="accent1">
                <a:lumMod val="50000"/>
                <a:lumOff val="50000"/>
              </a:schemeClr>
            </a:solidFill>
            <a:prstDash val="solid"/>
            <a:round/>
          </a:ln>
        </p:spPr>
        <p:txBody>
          <a:bodyPr rtlCol="0" anchor="ctr"/>
          <a:lstStyle/>
          <a:p>
            <a:pPr marL="0" marR="0" lvl="0" indent="0" algn="l" defTabSz="457189" rtl="0" eaLnBrk="1" fontAlgn="auto" latinLnBrk="0" hangingPunct="1">
              <a:lnSpc>
                <a:spcPct val="100000"/>
              </a:lnSpc>
              <a:spcBef>
                <a:spcPct val="0"/>
              </a:spcBef>
              <a:spcAft>
                <a:spcPct val="0"/>
              </a:spcAft>
              <a:buClrTx/>
              <a:buSzTx/>
              <a:buFontTx/>
              <a:buNone/>
              <a:tabLst/>
              <a:defRPr/>
            </a:pPr>
            <a:endParaRPr kumimoji="0" lang="en-US" sz="600" b="0" i="0" u="none" strike="noStrike" kern="0" cap="none" spc="0" normalizeH="0" baseline="0" noProof="0">
              <a:ln>
                <a:noFill/>
              </a:ln>
              <a:solidFill>
                <a:srgbClr val="404040"/>
              </a:solidFill>
              <a:effectLst/>
              <a:uLnTx/>
              <a:uFillTx/>
              <a:ea typeface="+mn-ea"/>
              <a:cs typeface="Arial"/>
            </a:endParaRPr>
          </a:p>
        </p:txBody>
      </p:sp>
      <p:grpSp>
        <p:nvGrpSpPr>
          <p:cNvPr id="61" name="GR1 Dati">
            <a:extLst>
              <a:ext uri="{FF2B5EF4-FFF2-40B4-BE49-F238E27FC236}">
                <a16:creationId xmlns:a16="http://schemas.microsoft.com/office/drawing/2014/main" id="{9596EA8C-BA35-C5EF-B580-475C60346304}"/>
              </a:ext>
            </a:extLst>
          </p:cNvPr>
          <p:cNvGrpSpPr/>
          <p:nvPr/>
        </p:nvGrpSpPr>
        <p:grpSpPr>
          <a:xfrm>
            <a:off x="3244260" y="2279261"/>
            <a:ext cx="3627320" cy="1252132"/>
            <a:chOff x="4325679" y="2844219"/>
            <a:chExt cx="4836427" cy="1669509"/>
          </a:xfrm>
        </p:grpSpPr>
        <p:sp>
          <p:nvSpPr>
            <p:cNvPr id="62" name="TextBox 17">
              <a:extLst>
                <a:ext uri="{FF2B5EF4-FFF2-40B4-BE49-F238E27FC236}">
                  <a16:creationId xmlns:a16="http://schemas.microsoft.com/office/drawing/2014/main" id="{9FBF3563-82AB-11B7-46F7-A46310F3A78E}"/>
                </a:ext>
              </a:extLst>
            </p:cNvPr>
            <p:cNvSpPr txBox="1"/>
            <p:nvPr/>
          </p:nvSpPr>
          <p:spPr>
            <a:xfrm>
              <a:off x="4325679" y="3793728"/>
              <a:ext cx="720000" cy="720000"/>
            </a:xfrm>
            <a:prstGeom prst="ellipse">
              <a:avLst/>
            </a:prstGeom>
            <a:solidFill>
              <a:schemeClr val="accent2">
                <a:lumMod val="40000"/>
                <a:lumOff val="60000"/>
              </a:schemeClr>
            </a:solidFill>
          </p:spPr>
          <p:txBody>
            <a:bodyPr wrap="none" lIns="0" tIns="0" rIns="0" bIns="0" rtlCol="0" anchor="ctr" anchorCtr="0">
              <a:no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800" b="0" i="0" u="none" strike="noStrike" kern="0" cap="none" spc="0" normalizeH="0" baseline="0" noProof="0" dirty="0">
                  <a:ln>
                    <a:noFill/>
                  </a:ln>
                  <a:solidFill>
                    <a:srgbClr val="FFFFFF"/>
                  </a:solidFill>
                  <a:effectLst/>
                  <a:uLnTx/>
                  <a:uFillTx/>
                  <a:ea typeface="Arial"/>
                  <a:cs typeface="Arial"/>
                </a:rPr>
                <a:t>5 Jahre</a:t>
              </a:r>
            </a:p>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200" b="1" i="0" u="none" strike="noStrike" kern="0" cap="none" spc="0" normalizeH="0" baseline="0" noProof="0" dirty="0">
                  <a:ln>
                    <a:noFill/>
                  </a:ln>
                  <a:solidFill>
                    <a:srgbClr val="FFFFFF"/>
                  </a:solidFill>
                  <a:effectLst/>
                  <a:uLnTx/>
                  <a:uFillTx/>
                  <a:ea typeface="Arial"/>
                  <a:cs typeface="Arial"/>
                </a:rPr>
                <a:t>44</a:t>
              </a:r>
              <a:r>
                <a:rPr kumimoji="0" lang="de" sz="1100" b="0" i="0" u="none" strike="noStrike" kern="0" cap="none" spc="0" normalizeH="0" baseline="0" noProof="0" dirty="0">
                  <a:ln>
                    <a:noFill/>
                  </a:ln>
                  <a:solidFill>
                    <a:srgbClr val="FFFFFF"/>
                  </a:solidFill>
                  <a:effectLst/>
                  <a:uLnTx/>
                  <a:uFillTx/>
                  <a:ea typeface="Arial"/>
                  <a:cs typeface="Arial"/>
                </a:rPr>
                <a:t>%</a:t>
              </a:r>
              <a:endParaRPr kumimoji="0" lang="en-US" sz="1200" b="0" i="0" u="none" strike="noStrike" kern="0" cap="none" spc="0" normalizeH="0" baseline="0" noProof="0" dirty="0">
                <a:ln>
                  <a:noFill/>
                </a:ln>
                <a:solidFill>
                  <a:prstClr val="white"/>
                </a:solidFill>
                <a:effectLst/>
                <a:uLnTx/>
                <a:uFillTx/>
                <a:ea typeface="Verdana"/>
                <a:cs typeface="Verdana"/>
                <a:sym typeface="Verdana"/>
              </a:endParaRPr>
            </a:p>
          </p:txBody>
        </p:sp>
        <p:sp>
          <p:nvSpPr>
            <p:cNvPr id="63" name="TextBox 18">
              <a:extLst>
                <a:ext uri="{FF2B5EF4-FFF2-40B4-BE49-F238E27FC236}">
                  <a16:creationId xmlns:a16="http://schemas.microsoft.com/office/drawing/2014/main" id="{B418E5ED-F3DA-D8E2-578D-B790752B061D}"/>
                </a:ext>
              </a:extLst>
            </p:cNvPr>
            <p:cNvSpPr txBox="1"/>
            <p:nvPr/>
          </p:nvSpPr>
          <p:spPr>
            <a:xfrm>
              <a:off x="6383893" y="3318974"/>
              <a:ext cx="720000" cy="720000"/>
            </a:xfrm>
            <a:prstGeom prst="ellipse">
              <a:avLst/>
            </a:prstGeom>
            <a:solidFill>
              <a:schemeClr val="accent1">
                <a:lumMod val="50000"/>
                <a:lumOff val="50000"/>
              </a:schemeClr>
            </a:solidFill>
          </p:spPr>
          <p:txBody>
            <a:bodyPr wrap="none" lIns="0" tIns="0" rIns="0" bIns="0" rtlCol="0" anchor="ctr" anchorCtr="0">
              <a:no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800" b="0" i="0" u="none" strike="noStrike" kern="0" cap="none" spc="0" normalizeH="0" baseline="0" noProof="0">
                  <a:ln>
                    <a:noFill/>
                  </a:ln>
                  <a:solidFill>
                    <a:srgbClr val="FFFFFF"/>
                  </a:solidFill>
                  <a:effectLst/>
                  <a:uLnTx/>
                  <a:uFillTx/>
                  <a:ea typeface="Arial"/>
                  <a:cs typeface="Arial"/>
                </a:rPr>
                <a:t>10 Jahre</a:t>
              </a:r>
            </a:p>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200" b="1" i="0" u="none" strike="noStrike" kern="0" cap="none" spc="0" normalizeH="0" baseline="0" noProof="0">
                  <a:ln>
                    <a:noFill/>
                  </a:ln>
                  <a:solidFill>
                    <a:srgbClr val="FFFFFF"/>
                  </a:solidFill>
                  <a:effectLst/>
                  <a:uLnTx/>
                  <a:uFillTx/>
                  <a:ea typeface="Arial"/>
                  <a:cs typeface="Arial"/>
                </a:rPr>
                <a:t>70</a:t>
              </a:r>
              <a:r>
                <a:rPr kumimoji="0" lang="de" sz="1100" b="0" i="0" u="none" strike="noStrike" kern="0" cap="none" spc="0" normalizeH="0" baseline="0" noProof="0">
                  <a:ln>
                    <a:noFill/>
                  </a:ln>
                  <a:solidFill>
                    <a:srgbClr val="FFFFFF"/>
                  </a:solidFill>
                  <a:effectLst/>
                  <a:uLnTx/>
                  <a:uFillTx/>
                  <a:ea typeface="Arial"/>
                  <a:cs typeface="Arial"/>
                </a:rPr>
                <a:t>%</a:t>
              </a:r>
              <a:endParaRPr kumimoji="0" lang="en-US" sz="1200" b="0" i="0" u="none" strike="noStrike" kern="0" cap="none" spc="0" normalizeH="0" baseline="0" noProof="0">
                <a:ln>
                  <a:noFill/>
                </a:ln>
                <a:solidFill>
                  <a:prstClr val="white"/>
                </a:solidFill>
                <a:effectLst/>
                <a:uLnTx/>
                <a:uFillTx/>
                <a:ea typeface="Verdana"/>
                <a:cs typeface="Verdana"/>
                <a:sym typeface="Verdana"/>
              </a:endParaRPr>
            </a:p>
          </p:txBody>
        </p:sp>
        <p:sp>
          <p:nvSpPr>
            <p:cNvPr id="64" name="TextBox 19">
              <a:extLst>
                <a:ext uri="{FF2B5EF4-FFF2-40B4-BE49-F238E27FC236}">
                  <a16:creationId xmlns:a16="http://schemas.microsoft.com/office/drawing/2014/main" id="{C54B6050-F9FB-2F33-3F1F-1FC4BD8BA2A1}"/>
                </a:ext>
              </a:extLst>
            </p:cNvPr>
            <p:cNvSpPr txBox="1"/>
            <p:nvPr/>
          </p:nvSpPr>
          <p:spPr>
            <a:xfrm>
              <a:off x="8442106" y="2844219"/>
              <a:ext cx="720000" cy="720000"/>
            </a:xfrm>
            <a:prstGeom prst="ellipse">
              <a:avLst/>
            </a:prstGeom>
            <a:solidFill>
              <a:schemeClr val="accent1">
                <a:lumMod val="90000"/>
                <a:lumOff val="10000"/>
              </a:schemeClr>
            </a:solidFill>
          </p:spPr>
          <p:txBody>
            <a:bodyPr wrap="none" lIns="0" tIns="0" rIns="0" bIns="0" rtlCol="0" anchor="ctr" anchorCtr="0">
              <a:noAutofit/>
            </a:bodyPr>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800" b="0" i="0" u="none" strike="noStrike" kern="0" cap="none" spc="0" normalizeH="0" baseline="0" noProof="0">
                  <a:ln>
                    <a:noFill/>
                  </a:ln>
                  <a:solidFill>
                    <a:srgbClr val="FFFFFF"/>
                  </a:solidFill>
                  <a:effectLst/>
                  <a:uLnTx/>
                  <a:uFillTx/>
                  <a:ea typeface="Arial"/>
                  <a:cs typeface="Arial"/>
                </a:rPr>
                <a:t>15 Jahre</a:t>
              </a:r>
            </a:p>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200" b="1" i="0" u="none" strike="noStrike" kern="0" cap="none" spc="0" normalizeH="0" baseline="0" noProof="0">
                  <a:ln>
                    <a:noFill/>
                  </a:ln>
                  <a:solidFill>
                    <a:srgbClr val="FFFFFF"/>
                  </a:solidFill>
                  <a:effectLst/>
                  <a:uLnTx/>
                  <a:uFillTx/>
                  <a:ea typeface="Arial"/>
                  <a:cs typeface="Arial"/>
                </a:rPr>
                <a:t>84</a:t>
              </a:r>
              <a:r>
                <a:rPr kumimoji="0" lang="de" sz="1100" b="0" i="0" u="none" strike="noStrike" kern="0" cap="none" spc="0" normalizeH="0" baseline="0" noProof="0">
                  <a:ln>
                    <a:noFill/>
                  </a:ln>
                  <a:solidFill>
                    <a:srgbClr val="FFFFFF"/>
                  </a:solidFill>
                  <a:effectLst/>
                  <a:uLnTx/>
                  <a:uFillTx/>
                  <a:ea typeface="Arial"/>
                  <a:cs typeface="Arial"/>
                </a:rPr>
                <a:t>%</a:t>
              </a:r>
              <a:endParaRPr kumimoji="0" lang="en-US" sz="1200" b="0" i="0" u="none" strike="noStrike" kern="0" cap="none" spc="0" normalizeH="0" baseline="0" noProof="0">
                <a:ln>
                  <a:noFill/>
                </a:ln>
                <a:solidFill>
                  <a:prstClr val="white"/>
                </a:solidFill>
                <a:effectLst/>
                <a:uLnTx/>
                <a:uFillTx/>
                <a:ea typeface="Verdana"/>
                <a:cs typeface="Verdana"/>
                <a:sym typeface="Verdana"/>
              </a:endParaRPr>
            </a:p>
          </p:txBody>
        </p:sp>
      </p:grpSp>
      <p:sp>
        <p:nvSpPr>
          <p:cNvPr id="65" name="TextBox 20">
            <a:extLst>
              <a:ext uri="{FF2B5EF4-FFF2-40B4-BE49-F238E27FC236}">
                <a16:creationId xmlns:a16="http://schemas.microsoft.com/office/drawing/2014/main" id="{8181BD4C-7A46-C75C-EEEF-6BFE21BB1BA7}"/>
              </a:ext>
            </a:extLst>
          </p:cNvPr>
          <p:cNvSpPr txBox="1"/>
          <p:nvPr/>
        </p:nvSpPr>
        <p:spPr>
          <a:xfrm rot="16200000">
            <a:off x="-2395" y="2726884"/>
            <a:ext cx="1951726" cy="415498"/>
          </a:xfrm>
          <a:prstGeom prst="rect">
            <a:avLst/>
          </a:prstGeom>
        </p:spPr>
        <p:txBody>
          <a:bodyPr wrap="square" lIns="0" tIns="0" rIns="0" bIns="0" rtlCol="0" anchor="t">
            <a:spAutoFit/>
          </a:bodyPr>
          <a:lstStyle>
            <a:defPPr>
              <a:defRPr lang="en-US"/>
            </a:defPPr>
            <a:lvl1pPr algn="ctr">
              <a:lnSpc>
                <a:spcPct val="90000"/>
              </a:lnSpc>
              <a:defRPr sz="1200" b="1">
                <a:latin typeface="Arial" panose="020B0604020202020204" pitchFamily="34" charset="0"/>
                <a:cs typeface="Arial" panose="020B0604020202020204" pitchFamily="34" charset="0"/>
              </a:defRPr>
            </a:lvl1pPr>
          </a:lstStyle>
          <a:p>
            <a:pPr marL="0" marR="0" lvl="0" indent="0" algn="ctr" defTabSz="685800" rtl="0" eaLnBrk="1" fontAlgn="auto" latinLnBrk="0" hangingPunct="1">
              <a:lnSpc>
                <a:spcPct val="90000"/>
              </a:lnSpc>
              <a:spcBef>
                <a:spcPct val="0"/>
              </a:spcBef>
              <a:spcAft>
                <a:spcPct val="0"/>
              </a:spcAft>
              <a:buClrTx/>
              <a:buSzTx/>
              <a:buFontTx/>
              <a:buNone/>
              <a:tabLst/>
              <a:defRPr/>
            </a:pPr>
            <a:r>
              <a:rPr kumimoji="0" lang="de" sz="1000" b="1" i="0" u="none" strike="noStrike" kern="1200" cap="none" spc="0" normalizeH="0" baseline="0" noProof="0" dirty="0">
                <a:ln>
                  <a:noFill/>
                </a:ln>
                <a:solidFill>
                  <a:srgbClr val="404040"/>
                </a:solidFill>
                <a:effectLst/>
                <a:uLnTx/>
                <a:uFillTx/>
                <a:latin typeface="+mn-lt"/>
                <a:ea typeface="Arial"/>
                <a:cs typeface="Arial"/>
              </a:rPr>
              <a:t>Wahrscheinlichkeit einer Progression zu T1D (Stadium 3) </a:t>
            </a:r>
            <a:r>
              <a:rPr lang="de" sz="1000" b="0" dirty="0">
                <a:solidFill>
                  <a:srgbClr val="404040"/>
                </a:solidFill>
                <a:latin typeface="+mn-lt"/>
                <a:ea typeface="Arial"/>
                <a:cs typeface="Arial"/>
              </a:rPr>
              <a:t>[</a:t>
            </a:r>
            <a:r>
              <a:rPr kumimoji="0" lang="de" sz="1000" b="0" i="0" u="none" strike="noStrike" kern="1200" cap="none" spc="0" normalizeH="0" baseline="0" noProof="0" dirty="0">
                <a:ln>
                  <a:noFill/>
                </a:ln>
                <a:solidFill>
                  <a:srgbClr val="404040"/>
                </a:solidFill>
                <a:effectLst/>
                <a:uLnTx/>
                <a:uFillTx/>
                <a:latin typeface="+mn-lt"/>
                <a:ea typeface="Arial"/>
                <a:cs typeface="Arial"/>
              </a:rPr>
              <a:t>%]</a:t>
            </a:r>
          </a:p>
        </p:txBody>
      </p:sp>
      <p:sp>
        <p:nvSpPr>
          <p:cNvPr id="67" name="TextBox 21">
            <a:extLst>
              <a:ext uri="{FF2B5EF4-FFF2-40B4-BE49-F238E27FC236}">
                <a16:creationId xmlns:a16="http://schemas.microsoft.com/office/drawing/2014/main" id="{B67E0EEA-F9E4-6413-6323-86B67BC33A11}"/>
              </a:ext>
            </a:extLst>
          </p:cNvPr>
          <p:cNvSpPr txBox="1"/>
          <p:nvPr/>
        </p:nvSpPr>
        <p:spPr>
          <a:xfrm>
            <a:off x="1654678" y="4073033"/>
            <a:ext cx="6211530" cy="138499"/>
          </a:xfrm>
          <a:prstGeom prst="rect">
            <a:avLst/>
          </a:prstGeom>
        </p:spPr>
        <p:txBody>
          <a:bodyPr wrap="square" lIns="0" tIns="0" rIns="0" bIns="0" rtlCol="0" anchor="t">
            <a:spAutoFit/>
          </a:bodyPr>
          <a:lstStyle>
            <a:defPPr>
              <a:defRPr lang="en-US"/>
            </a:defPPr>
            <a:lvl1pPr algn="ctr">
              <a:lnSpc>
                <a:spcPct val="90000"/>
              </a:lnSpc>
              <a:defRPr sz="1200" b="1">
                <a:latin typeface="Arial" panose="020B0604020202020204" pitchFamily="34" charset="0"/>
                <a:cs typeface="Arial" panose="020B0604020202020204" pitchFamily="34" charset="0"/>
              </a:defRPr>
            </a:lvl1pPr>
          </a:lstStyle>
          <a:p>
            <a:pPr marL="0" marR="0" lvl="0" indent="0" algn="ctr" defTabSz="685800" rtl="0" eaLnBrk="1" fontAlgn="auto" latinLnBrk="0" hangingPunct="1">
              <a:lnSpc>
                <a:spcPct val="90000"/>
              </a:lnSpc>
              <a:spcBef>
                <a:spcPct val="0"/>
              </a:spcBef>
              <a:spcAft>
                <a:spcPct val="0"/>
              </a:spcAft>
              <a:buClrTx/>
              <a:buSzTx/>
              <a:buFontTx/>
              <a:buNone/>
              <a:tabLst/>
              <a:defRPr/>
            </a:pPr>
            <a:r>
              <a:rPr kumimoji="0" lang="de" sz="1000" b="1" i="0" u="none" strike="noStrike" kern="1200" cap="none" spc="0" normalizeH="0" baseline="0" noProof="0" dirty="0">
                <a:ln>
                  <a:noFill/>
                </a:ln>
                <a:solidFill>
                  <a:srgbClr val="404040"/>
                </a:solidFill>
                <a:effectLst/>
                <a:uLnTx/>
                <a:uFillTx/>
                <a:latin typeface="+mn-lt"/>
                <a:ea typeface="Arial"/>
                <a:cs typeface="Arial"/>
              </a:rPr>
              <a:t>Nachbeobachtung nach Serokonversion </a:t>
            </a:r>
            <a:r>
              <a:rPr kumimoji="0" lang="de" sz="1000" b="0" i="0" u="none" strike="noStrike" kern="1200" cap="none" spc="0" normalizeH="0" baseline="0" noProof="0" dirty="0">
                <a:ln>
                  <a:noFill/>
                </a:ln>
                <a:solidFill>
                  <a:srgbClr val="404040"/>
                </a:solidFill>
                <a:effectLst/>
                <a:uLnTx/>
                <a:uFillTx/>
                <a:latin typeface="+mn-lt"/>
                <a:ea typeface="Arial"/>
                <a:cs typeface="Arial"/>
              </a:rPr>
              <a:t>[Jahre]</a:t>
            </a:r>
          </a:p>
        </p:txBody>
      </p:sp>
      <p:sp>
        <p:nvSpPr>
          <p:cNvPr id="68" name="Rectangle: Rounded Corners 30">
            <a:extLst>
              <a:ext uri="{FF2B5EF4-FFF2-40B4-BE49-F238E27FC236}">
                <a16:creationId xmlns:a16="http://schemas.microsoft.com/office/drawing/2014/main" id="{185589B0-B0F9-2E1D-3516-FF30907D070A}"/>
              </a:ext>
            </a:extLst>
          </p:cNvPr>
          <p:cNvSpPr/>
          <p:nvPr/>
        </p:nvSpPr>
        <p:spPr>
          <a:xfrm>
            <a:off x="1292236" y="1396469"/>
            <a:ext cx="6559528" cy="378000"/>
          </a:xfrm>
          <a:prstGeom prst="roundRect">
            <a:avLst>
              <a:gd name="adj" fmla="val 50000"/>
            </a:avLst>
          </a:prstGeom>
          <a:solidFill>
            <a:srgbClr val="23004C"/>
          </a:solidFill>
          <a:ln w="25400" cap="flat" cmpd="sng" algn="ctr">
            <a:noFill/>
            <a:prstDash val="solid"/>
          </a:ln>
          <a:effectLst/>
        </p:spPr>
        <p:txBody>
          <a:bodyPr rtlCol="0" anchor="ctr"/>
          <a:lstStyle/>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100" b="0" i="0" u="none" strike="noStrike" kern="0" cap="none" spc="0" normalizeH="0" baseline="0" noProof="0" dirty="0">
                <a:ln>
                  <a:noFill/>
                </a:ln>
                <a:solidFill>
                  <a:srgbClr val="FFFFFF"/>
                </a:solidFill>
                <a:effectLst/>
                <a:uLnTx/>
                <a:uFillTx/>
                <a:ea typeface="Arial"/>
                <a:cs typeface="Arial"/>
              </a:rPr>
              <a:t>Risiko einer Progression von der Serokonversion zu T1D im Stadium 3 </a:t>
            </a:r>
          </a:p>
          <a:p>
            <a:pPr marL="0" marR="0" lvl="0" indent="0" algn="ctr" defTabSz="514350" rtl="0" eaLnBrk="1" fontAlgn="auto" latinLnBrk="0" hangingPunct="1">
              <a:lnSpc>
                <a:spcPct val="85000"/>
              </a:lnSpc>
              <a:spcBef>
                <a:spcPct val="0"/>
              </a:spcBef>
              <a:spcAft>
                <a:spcPct val="0"/>
              </a:spcAft>
              <a:buClrTx/>
              <a:buSzTx/>
              <a:buFontTx/>
              <a:buNone/>
              <a:tabLst/>
              <a:defRPr/>
            </a:pPr>
            <a:r>
              <a:rPr kumimoji="0" lang="de" sz="1100" b="0" i="0" u="none" strike="noStrike" kern="0" cap="none" spc="0" normalizeH="0" baseline="0" noProof="0" dirty="0">
                <a:ln>
                  <a:noFill/>
                </a:ln>
                <a:solidFill>
                  <a:srgbClr val="FFFFFF"/>
                </a:solidFill>
                <a:effectLst/>
                <a:uLnTx/>
                <a:uFillTx/>
                <a:ea typeface="Arial"/>
                <a:cs typeface="Arial"/>
              </a:rPr>
              <a:t>bei Risikokindern mit ≥ 2 Inselautoantikörpern (n = 585)</a:t>
            </a:r>
            <a:r>
              <a:rPr kumimoji="0" lang="de" sz="1100" b="0" i="0" u="none" strike="noStrike" kern="0" cap="none" spc="0" normalizeH="0" baseline="30000" noProof="0" dirty="0">
                <a:ln>
                  <a:noFill/>
                </a:ln>
                <a:solidFill>
                  <a:srgbClr val="FFFFFF"/>
                </a:solidFill>
                <a:effectLst/>
                <a:uLnTx/>
                <a:uFillTx/>
                <a:ea typeface="Arial"/>
                <a:cs typeface="Arial"/>
              </a:rPr>
              <a:t>1</a:t>
            </a:r>
            <a:endParaRPr kumimoji="0" lang="en-GB" sz="1100" b="0" i="0" u="none" strike="noStrike" kern="0" cap="none" spc="0" normalizeH="0" baseline="30000" noProof="0" dirty="0">
              <a:ln>
                <a:noFill/>
              </a:ln>
              <a:solidFill>
                <a:prstClr val="white"/>
              </a:solidFill>
              <a:effectLst/>
              <a:uLnTx/>
              <a:uFillTx/>
              <a:cs typeface="Arial" panose="020B0604020202020204" pitchFamily="34" charset="0"/>
            </a:endParaRPr>
          </a:p>
        </p:txBody>
      </p:sp>
      <p:sp>
        <p:nvSpPr>
          <p:cNvPr id="70" name="Text Placeholder 5">
            <a:extLst>
              <a:ext uri="{FF2B5EF4-FFF2-40B4-BE49-F238E27FC236}">
                <a16:creationId xmlns:a16="http://schemas.microsoft.com/office/drawing/2014/main" id="{93D35192-B3C8-9997-FD82-929A459FAF2C}"/>
              </a:ext>
            </a:extLst>
          </p:cNvPr>
          <p:cNvSpPr txBox="1">
            <a:spLocks/>
          </p:cNvSpPr>
          <p:nvPr/>
        </p:nvSpPr>
        <p:spPr>
          <a:xfrm>
            <a:off x="400474" y="4782799"/>
            <a:ext cx="8003388"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Abbildung modifiziert nach Ziegler AG 2013</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r>
              <a:rPr kumimoji="0" lang="de" sz="600" b="0" i="0" u="none" strike="noStrike" kern="1200" cap="none" spc="0" normalizeH="0" baseline="0" noProof="0" dirty="0">
                <a:ln>
                  <a:noFill/>
                </a:ln>
                <a:solidFill>
                  <a:srgbClr val="404040"/>
                </a:solidFill>
                <a:effectLst/>
                <a:uLnTx/>
                <a:uFillTx/>
                <a:latin typeface="+mn-lt"/>
                <a:ea typeface="Arial"/>
                <a:cs typeface="Arial"/>
              </a:rPr>
              <a:t>. * Die Informationen stammen aus kombinierten prospektiven Geburtskohortenstudien (DAISY, DIPP, BABYDIAB und BABYDIET), die den natürlichen Verlauf von Autoimmunität und aT1D bei Kindern mit erhöhtem genetischen Risiko für aT1D untersuchten (N = 13.377); 585 Kinder entwickelten mehrere Inselautoantikörper.</a:t>
            </a:r>
            <a:r>
              <a:rPr kumimoji="0" lang="de" sz="600" b="0" i="0" u="none" strike="noStrike" kern="1200" cap="none" spc="0" normalizeH="0" baseline="30000" noProof="0" dirty="0">
                <a:ln>
                  <a:noFill/>
                </a:ln>
                <a:solidFill>
                  <a:srgbClr val="404040"/>
                </a:solidFill>
                <a:effectLst/>
                <a:uLnTx/>
                <a:uFillTx/>
                <a:latin typeface="+mn-lt"/>
                <a:ea typeface="Arial"/>
                <a:cs typeface="Arial"/>
              </a:rPr>
              <a:t>1</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Arial"/>
                <a:cs typeface="Arial"/>
              </a:rPr>
              <a:t>DAISY: Diabetes Autoimmunity Study in the Young, Studie zur Diabetes-Autoimmunität bei jungen Menschen; DIPP: Type 1 Diabetes Prediction and Prevention, Studie zur Prädiktion und Prävention von T1D; T1D: Typ-1-Diabetes.</a:t>
            </a:r>
            <a:endParaRPr kumimoji="0" lang="en-NZ"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a:p>
            <a:pPr lvl="0">
              <a:defRPr/>
            </a:pPr>
            <a:r>
              <a:rPr kumimoji="0" lang="de" sz="600" b="1" i="0" u="none" strike="noStrike" kern="1200" cap="none" spc="0" normalizeH="0" baseline="0" noProof="0" dirty="0">
                <a:ln>
                  <a:noFill/>
                </a:ln>
                <a:solidFill>
                  <a:srgbClr val="404040"/>
                </a:solidFill>
                <a:effectLst/>
                <a:uLnTx/>
                <a:uFillTx/>
                <a:latin typeface="+mn-lt"/>
                <a:ea typeface="Arial"/>
                <a:cs typeface="Arial"/>
              </a:rPr>
              <a:t>1. </a:t>
            </a:r>
            <a:r>
              <a:rPr kumimoji="0" lang="de" sz="600" b="0" i="0" u="none" strike="noStrike" kern="1200" cap="none" spc="0" normalizeH="0" baseline="0" noProof="0" dirty="0">
                <a:ln>
                  <a:noFill/>
                </a:ln>
                <a:solidFill>
                  <a:srgbClr val="404040"/>
                </a:solidFill>
                <a:effectLst/>
                <a:uLnTx/>
                <a:uFillTx/>
                <a:latin typeface="+mn-lt"/>
                <a:ea typeface="Arial"/>
                <a:cs typeface="Arial"/>
              </a:rPr>
              <a:t>Ziegler AG </a:t>
            </a:r>
            <a:r>
              <a:rPr kumimoji="0" lang="de" sz="600" b="0" i="1" u="none" strike="noStrike" kern="1200" cap="none" spc="0" normalizeH="0" baseline="0" noProof="0" dirty="0">
                <a:ln>
                  <a:noFill/>
                </a:ln>
                <a:solidFill>
                  <a:srgbClr val="404040"/>
                </a:solidFill>
                <a:effectLst/>
                <a:uLnTx/>
                <a:uFillTx/>
                <a:latin typeface="+mn-lt"/>
                <a:ea typeface="Arial"/>
                <a:cs typeface="Arial"/>
              </a:rPr>
              <a:t>et al. JAMA </a:t>
            </a:r>
            <a:r>
              <a:rPr kumimoji="0" lang="de" sz="600" b="0" i="0" u="none" strike="noStrike" kern="1200" cap="none" spc="0" normalizeH="0" baseline="0" noProof="0" dirty="0">
                <a:ln>
                  <a:noFill/>
                </a:ln>
                <a:solidFill>
                  <a:srgbClr val="404040"/>
                </a:solidFill>
                <a:effectLst/>
                <a:uLnTx/>
                <a:uFillTx/>
                <a:latin typeface="+mn-lt"/>
                <a:ea typeface="Arial"/>
                <a:cs typeface="Arial"/>
              </a:rPr>
              <a:t>2013; 309: 2473</a:t>
            </a:r>
            <a:r>
              <a:rPr lang="da-DK" sz="600" dirty="0">
                <a:solidFill>
                  <a:srgbClr val="404040"/>
                </a:solidFill>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Arial"/>
                <a:cs typeface="Arial"/>
              </a:rPr>
              <a:t>9.</a:t>
            </a:r>
            <a:endParaRPr kumimoji="0" lang="en-NZ" sz="600" b="0" i="0" u="none" strike="noStrike" kern="100" cap="none" spc="0" normalizeH="0" baseline="0" noProof="0" dirty="0">
              <a:ln>
                <a:noFill/>
              </a:ln>
              <a:solidFill>
                <a:srgbClr val="404040"/>
              </a:solidFill>
              <a:effectLst/>
              <a:uLnTx/>
              <a:uFillTx/>
              <a:latin typeface="+mn-lt"/>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273898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9">
            <a:extLst>
              <a:ext uri="{FF2B5EF4-FFF2-40B4-BE49-F238E27FC236}">
                <a16:creationId xmlns:a16="http://schemas.microsoft.com/office/drawing/2014/main" id="{86A4AD24-F167-27E9-CA58-347A8E1F2789}"/>
              </a:ext>
            </a:extLst>
          </p:cNvPr>
          <p:cNvSpPr txBox="1">
            <a:spLocks/>
          </p:cNvSpPr>
          <p:nvPr/>
        </p:nvSpPr>
        <p:spPr>
          <a:xfrm>
            <a:off x="314408" y="117554"/>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Klinische Empfehlungen der ADA zur Untersuchung von vermutetem T1D bei neu diagnostizierten Erwachsenen</a:t>
            </a:r>
            <a:r>
              <a:rPr lang="de-DE" sz="2000" b="1" baseline="30000" dirty="0">
                <a:solidFill>
                  <a:srgbClr val="7030A0"/>
                </a:solidFill>
                <a:latin typeface="+mj-lt"/>
              </a:rPr>
              <a:t>1</a:t>
            </a:r>
          </a:p>
        </p:txBody>
      </p:sp>
      <p:sp>
        <p:nvSpPr>
          <p:cNvPr id="13" name="Footer Placeholder 4">
            <a:extLst>
              <a:ext uri="{FF2B5EF4-FFF2-40B4-BE49-F238E27FC236}">
                <a16:creationId xmlns:a16="http://schemas.microsoft.com/office/drawing/2014/main" id="{C46726B0-9BC8-12AF-950C-9C865AF4C29D}"/>
              </a:ext>
            </a:extLst>
          </p:cNvPr>
          <p:cNvSpPr txBox="1">
            <a:spLocks/>
          </p:cNvSpPr>
          <p:nvPr/>
        </p:nvSpPr>
        <p:spPr>
          <a:xfrm>
            <a:off x="343401" y="4835233"/>
            <a:ext cx="8486191"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Abbildung modifiziert nach ADA Professional Practice Committee 2025</a:t>
            </a:r>
            <a:r>
              <a:rPr kumimoji="0" lang="de-DE" sz="55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ADA: American Diabetes </a:t>
            </a:r>
            <a:r>
              <a:rPr kumimoji="0" lang="de-DE" sz="55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Association</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BMI: Body-Mass-Index; C-Peptid: </a:t>
            </a:r>
            <a:r>
              <a:rPr kumimoji="0" lang="de-DE" sz="55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connecting</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55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peptide</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(Verbindungspeptid); GADA: Glutaminsäure-Decarboxylase-Autoantikörper; IA-2A: Insulinoma-assoziiertes Antigen 2-Autoantikörper; IAA: Insulin-Autoantikörper; MODY: </a:t>
            </a:r>
            <a:r>
              <a:rPr kumimoji="0" lang="de-DE" sz="55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Maturity</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Onset Diabetes </a:t>
            </a:r>
            <a:r>
              <a:rPr kumimoji="0" lang="de-DE" sz="55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of</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55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the</a:t>
            </a:r>
            <a:r>
              <a:rPr kumimoji="0" lang="de-DE" sz="55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Young (Erwachsenendiabetes bei Jugendlichen); T1D: Typ-1-Diabetes; T2D: Typ-2-Diabetes; ZnT8A: Zink-Transporter 8-Autoantikörper. </a:t>
            </a:r>
            <a:endParaRPr kumimoji="0" lang="en-US" sz="55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
        <p:nvSpPr>
          <p:cNvPr id="14" name="TextBox 3037">
            <a:extLst>
              <a:ext uri="{FF2B5EF4-FFF2-40B4-BE49-F238E27FC236}">
                <a16:creationId xmlns:a16="http://schemas.microsoft.com/office/drawing/2014/main" id="{237A9B49-9A7F-BBC3-CFCE-52437DFDE8DD}"/>
              </a:ext>
            </a:extLst>
          </p:cNvPr>
          <p:cNvSpPr txBox="1"/>
          <p:nvPr/>
        </p:nvSpPr>
        <p:spPr>
          <a:xfrm>
            <a:off x="314408" y="4931783"/>
            <a:ext cx="7723189"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American Diabetes </a:t>
            </a:r>
            <a:r>
              <a:rPr lang="de-DE" sz="600" dirty="0" err="1">
                <a:solidFill>
                  <a:srgbClr val="404040"/>
                </a:solidFill>
              </a:rPr>
              <a:t>Association</a:t>
            </a:r>
            <a:r>
              <a:rPr lang="de-DE" sz="600" dirty="0">
                <a:solidFill>
                  <a:srgbClr val="404040"/>
                </a:solidFill>
              </a:rPr>
              <a:t> Professional Practice Committee</a:t>
            </a:r>
            <a:r>
              <a:rPr lang="de-DE" sz="600" i="1" dirty="0">
                <a:solidFill>
                  <a:srgbClr val="404040"/>
                </a:solidFill>
              </a:rPr>
              <a:t>. Diabetes Care </a:t>
            </a:r>
            <a:r>
              <a:rPr lang="de-DE" sz="600" dirty="0">
                <a:solidFill>
                  <a:srgbClr val="404040"/>
                </a:solidFill>
              </a:rPr>
              <a:t>2026; 49 (</a:t>
            </a:r>
            <a:r>
              <a:rPr lang="de-DE" sz="600" dirty="0" err="1">
                <a:solidFill>
                  <a:srgbClr val="404040"/>
                </a:solidFill>
              </a:rPr>
              <a:t>Suppl</a:t>
            </a:r>
            <a:r>
              <a:rPr lang="de-DE" sz="600" dirty="0">
                <a:solidFill>
                  <a:srgbClr val="404040"/>
                </a:solidFill>
              </a:rPr>
              <a:t>. 1): S27</a:t>
            </a:r>
            <a:r>
              <a:rPr lang="da-DK" sz="600" dirty="0">
                <a:solidFill>
                  <a:srgbClr val="404040"/>
                </a:solidFill>
                <a:ea typeface="Arial"/>
                <a:cs typeface="Arial"/>
              </a:rPr>
              <a:t>–</a:t>
            </a:r>
            <a:r>
              <a:rPr lang="de-DE" sz="600" dirty="0">
                <a:solidFill>
                  <a:srgbClr val="404040"/>
                </a:solidFill>
              </a:rPr>
              <a:t>S49.</a:t>
            </a:r>
          </a:p>
        </p:txBody>
      </p:sp>
      <p:grpSp>
        <p:nvGrpSpPr>
          <p:cNvPr id="43" name="Gruppieren 42">
            <a:extLst>
              <a:ext uri="{FF2B5EF4-FFF2-40B4-BE49-F238E27FC236}">
                <a16:creationId xmlns:a16="http://schemas.microsoft.com/office/drawing/2014/main" id="{13FD7DF9-C259-64B2-A211-0FEA69913E87}"/>
              </a:ext>
            </a:extLst>
          </p:cNvPr>
          <p:cNvGrpSpPr/>
          <p:nvPr/>
        </p:nvGrpSpPr>
        <p:grpSpPr>
          <a:xfrm>
            <a:off x="461684" y="900203"/>
            <a:ext cx="4327743" cy="3812422"/>
            <a:chOff x="399054" y="900203"/>
            <a:chExt cx="4327743" cy="3812422"/>
          </a:xfrm>
        </p:grpSpPr>
        <p:pic>
          <p:nvPicPr>
            <p:cNvPr id="11" name="Grafik 10">
              <a:extLst>
                <a:ext uri="{FF2B5EF4-FFF2-40B4-BE49-F238E27FC236}">
                  <a16:creationId xmlns:a16="http://schemas.microsoft.com/office/drawing/2014/main" id="{5F8BE70C-A025-20A9-504D-502423E1CD83}"/>
                </a:ext>
              </a:extLst>
            </p:cNvPr>
            <p:cNvPicPr>
              <a:picLocks noChangeAspect="1"/>
            </p:cNvPicPr>
            <p:nvPr/>
          </p:nvPicPr>
          <p:blipFill>
            <a:blip r:embed="rId3"/>
            <a:stretch>
              <a:fillRect/>
            </a:stretch>
          </p:blipFill>
          <p:spPr>
            <a:xfrm>
              <a:off x="399054" y="900203"/>
              <a:ext cx="4327743" cy="3812422"/>
            </a:xfrm>
            <a:prstGeom prst="rect">
              <a:avLst/>
            </a:prstGeom>
          </p:spPr>
        </p:pic>
        <p:sp>
          <p:nvSpPr>
            <p:cNvPr id="15" name="Textfeld 14">
              <a:extLst>
                <a:ext uri="{FF2B5EF4-FFF2-40B4-BE49-F238E27FC236}">
                  <a16:creationId xmlns:a16="http://schemas.microsoft.com/office/drawing/2014/main" id="{E23ACC82-7FE0-36B8-03C5-986A90CDD846}"/>
                </a:ext>
              </a:extLst>
            </p:cNvPr>
            <p:cNvSpPr txBox="1"/>
            <p:nvPr/>
          </p:nvSpPr>
          <p:spPr>
            <a:xfrm>
              <a:off x="1152395" y="1031067"/>
              <a:ext cx="1454492" cy="92333"/>
            </a:xfrm>
            <a:prstGeom prst="rect">
              <a:avLst/>
            </a:prstGeom>
            <a:solidFill>
              <a:schemeClr val="bg1"/>
            </a:solidFill>
          </p:spPr>
          <p:txBody>
            <a:bodyPr wrap="none" lIns="36000" tIns="0" rIns="36000" bIns="0" rtlCol="0" anchor="ctr">
              <a:spAutoFit/>
            </a:bodyPr>
            <a:lstStyle/>
            <a:p>
              <a:pPr algn="ctr"/>
              <a:r>
                <a:rPr lang="de-DE" sz="600"/>
                <a:t>Erwachsener mit Verdacht auf T1D</a:t>
              </a:r>
              <a:r>
                <a:rPr lang="de-DE" sz="600" baseline="30000"/>
                <a:t>1</a:t>
              </a:r>
            </a:p>
          </p:txBody>
        </p:sp>
        <p:sp>
          <p:nvSpPr>
            <p:cNvPr id="16" name="Textfeld 15">
              <a:extLst>
                <a:ext uri="{FF2B5EF4-FFF2-40B4-BE49-F238E27FC236}">
                  <a16:creationId xmlns:a16="http://schemas.microsoft.com/office/drawing/2014/main" id="{9E8760A2-54CC-F94C-59A2-398CB1773329}"/>
                </a:ext>
              </a:extLst>
            </p:cNvPr>
            <p:cNvSpPr txBox="1"/>
            <p:nvPr/>
          </p:nvSpPr>
          <p:spPr>
            <a:xfrm>
              <a:off x="1267139" y="1335242"/>
              <a:ext cx="1233277" cy="92333"/>
            </a:xfrm>
            <a:prstGeom prst="rect">
              <a:avLst/>
            </a:prstGeom>
            <a:solidFill>
              <a:schemeClr val="bg1"/>
            </a:solidFill>
          </p:spPr>
          <p:txBody>
            <a:bodyPr wrap="none" lIns="36000" tIns="0" rIns="36000" bIns="0" rtlCol="0" anchor="ctr">
              <a:spAutoFit/>
            </a:bodyPr>
            <a:lstStyle/>
            <a:p>
              <a:pPr algn="ctr"/>
              <a:r>
                <a:rPr lang="de-DE" sz="600"/>
                <a:t>Test auf Inselautoantikörper</a:t>
              </a:r>
              <a:r>
                <a:rPr lang="de-DE" sz="600" baseline="30000"/>
                <a:t>2</a:t>
              </a:r>
            </a:p>
          </p:txBody>
        </p:sp>
        <p:sp>
          <p:nvSpPr>
            <p:cNvPr id="18" name="Textfeld 17">
              <a:extLst>
                <a:ext uri="{FF2B5EF4-FFF2-40B4-BE49-F238E27FC236}">
                  <a16:creationId xmlns:a16="http://schemas.microsoft.com/office/drawing/2014/main" id="{392DE9FB-33CF-0422-AA14-B10FFD61A4A5}"/>
                </a:ext>
              </a:extLst>
            </p:cNvPr>
            <p:cNvSpPr txBox="1"/>
            <p:nvPr/>
          </p:nvSpPr>
          <p:spPr>
            <a:xfrm>
              <a:off x="653441" y="1752156"/>
              <a:ext cx="1106641" cy="92333"/>
            </a:xfrm>
            <a:prstGeom prst="rect">
              <a:avLst/>
            </a:prstGeom>
            <a:solidFill>
              <a:schemeClr val="bg1"/>
            </a:solidFill>
          </p:spPr>
          <p:txBody>
            <a:bodyPr wrap="none" lIns="36000" tIns="0" rIns="36000" bIns="0" rtlCol="0" anchor="ctr">
              <a:spAutoFit/>
            </a:bodyPr>
            <a:lstStyle/>
            <a:p>
              <a:pPr algn="ctr"/>
              <a:r>
                <a:rPr lang="de-DE" sz="600" dirty="0"/>
                <a:t>Inselautoantikörper positiv</a:t>
              </a:r>
              <a:endParaRPr lang="de-DE" sz="600" baseline="30000" dirty="0"/>
            </a:p>
          </p:txBody>
        </p:sp>
        <p:sp>
          <p:nvSpPr>
            <p:cNvPr id="19" name="Textfeld 18">
              <a:extLst>
                <a:ext uri="{FF2B5EF4-FFF2-40B4-BE49-F238E27FC236}">
                  <a16:creationId xmlns:a16="http://schemas.microsoft.com/office/drawing/2014/main" id="{F0205F05-391B-4312-5BE3-0308C13D4BE7}"/>
                </a:ext>
              </a:extLst>
            </p:cNvPr>
            <p:cNvSpPr txBox="1"/>
            <p:nvPr/>
          </p:nvSpPr>
          <p:spPr>
            <a:xfrm>
              <a:off x="1941534" y="1700711"/>
              <a:ext cx="1233277" cy="207749"/>
            </a:xfrm>
            <a:prstGeom prst="rect">
              <a:avLst/>
            </a:prstGeom>
            <a:solidFill>
              <a:schemeClr val="bg1"/>
            </a:solidFill>
          </p:spPr>
          <p:txBody>
            <a:bodyPr wrap="square" lIns="36000" tIns="0" rIns="36000" bIns="0" rtlCol="0" anchor="ctr">
              <a:spAutoFit/>
            </a:bodyPr>
            <a:lstStyle/>
            <a:p>
              <a:pPr algn="ctr">
                <a:lnSpc>
                  <a:spcPct val="75000"/>
                </a:lnSpc>
              </a:pPr>
              <a:r>
                <a:rPr lang="de-DE" sz="600"/>
                <a:t>Inselautoantikörper negativ</a:t>
              </a:r>
            </a:p>
            <a:p>
              <a:pPr algn="ctr">
                <a:lnSpc>
                  <a:spcPct val="75000"/>
                </a:lnSpc>
              </a:pPr>
              <a:r>
                <a:rPr lang="de-DE" sz="600"/>
                <a:t>(5-10 % des T1D mit Beginn im Erwachsenenalter)</a:t>
              </a:r>
            </a:p>
          </p:txBody>
        </p:sp>
        <p:sp>
          <p:nvSpPr>
            <p:cNvPr id="20" name="Textfeld 19">
              <a:extLst>
                <a:ext uri="{FF2B5EF4-FFF2-40B4-BE49-F238E27FC236}">
                  <a16:creationId xmlns:a16="http://schemas.microsoft.com/office/drawing/2014/main" id="{E9EC901D-9EBB-2B67-0893-AA805D5FD49D}"/>
                </a:ext>
              </a:extLst>
            </p:cNvPr>
            <p:cNvSpPr txBox="1"/>
            <p:nvPr/>
          </p:nvSpPr>
          <p:spPr>
            <a:xfrm>
              <a:off x="2430449" y="2070474"/>
              <a:ext cx="255446" cy="92333"/>
            </a:xfrm>
            <a:prstGeom prst="rect">
              <a:avLst/>
            </a:prstGeom>
            <a:solidFill>
              <a:schemeClr val="bg1"/>
            </a:solidFill>
          </p:spPr>
          <p:txBody>
            <a:bodyPr wrap="none" lIns="36000" tIns="0" rIns="36000" bIns="0" rtlCol="0" anchor="ctr">
              <a:spAutoFit/>
            </a:bodyPr>
            <a:lstStyle/>
            <a:p>
              <a:pPr algn="ctr"/>
              <a:r>
                <a:rPr lang="de-DE" sz="600"/>
                <a:t>Alter</a:t>
              </a:r>
              <a:endParaRPr lang="de-DE" sz="600" baseline="30000"/>
            </a:p>
          </p:txBody>
        </p:sp>
        <p:sp>
          <p:nvSpPr>
            <p:cNvPr id="21" name="Textfeld 20">
              <a:extLst>
                <a:ext uri="{FF2B5EF4-FFF2-40B4-BE49-F238E27FC236}">
                  <a16:creationId xmlns:a16="http://schemas.microsoft.com/office/drawing/2014/main" id="{63DBB499-3CA8-8DB5-B292-7A0BCAB86917}"/>
                </a:ext>
              </a:extLst>
            </p:cNvPr>
            <p:cNvSpPr txBox="1"/>
            <p:nvPr/>
          </p:nvSpPr>
          <p:spPr>
            <a:xfrm>
              <a:off x="773666" y="2056517"/>
              <a:ext cx="866190" cy="123111"/>
            </a:xfrm>
            <a:prstGeom prst="rect">
              <a:avLst/>
            </a:prstGeom>
            <a:solidFill>
              <a:srgbClr val="CC4C38"/>
            </a:solidFill>
          </p:spPr>
          <p:txBody>
            <a:bodyPr wrap="none" lIns="36000" tIns="0" rIns="36000" bIns="0" rtlCol="0" anchor="ctr">
              <a:spAutoFit/>
            </a:bodyPr>
            <a:lstStyle/>
            <a:p>
              <a:pPr algn="ctr"/>
              <a:r>
                <a:rPr lang="de-DE" sz="800">
                  <a:solidFill>
                    <a:schemeClr val="bg1"/>
                  </a:solidFill>
                </a:rPr>
                <a:t>Typ-1-Diabetes</a:t>
              </a:r>
              <a:endParaRPr lang="de-DE" sz="800" baseline="30000">
                <a:solidFill>
                  <a:schemeClr val="bg1"/>
                </a:solidFill>
              </a:endParaRPr>
            </a:p>
          </p:txBody>
        </p:sp>
        <p:sp>
          <p:nvSpPr>
            <p:cNvPr id="22" name="Textfeld 21">
              <a:extLst>
                <a:ext uri="{FF2B5EF4-FFF2-40B4-BE49-F238E27FC236}">
                  <a16:creationId xmlns:a16="http://schemas.microsoft.com/office/drawing/2014/main" id="{669CA29F-7424-EFBE-B0B0-D64561017931}"/>
                </a:ext>
              </a:extLst>
            </p:cNvPr>
            <p:cNvSpPr txBox="1"/>
            <p:nvPr/>
          </p:nvSpPr>
          <p:spPr>
            <a:xfrm>
              <a:off x="1293898" y="2473154"/>
              <a:ext cx="497499" cy="92333"/>
            </a:xfrm>
            <a:prstGeom prst="rect">
              <a:avLst/>
            </a:prstGeom>
            <a:solidFill>
              <a:schemeClr val="bg1"/>
            </a:solidFill>
          </p:spPr>
          <p:txBody>
            <a:bodyPr wrap="none" lIns="36000" tIns="0" rIns="36000" bIns="0" rtlCol="0" anchor="ctr">
              <a:spAutoFit/>
            </a:bodyPr>
            <a:lstStyle/>
            <a:p>
              <a:pPr algn="ctr"/>
              <a:r>
                <a:rPr lang="de-DE" sz="600"/>
                <a:t>&lt; 35 Jahre</a:t>
              </a:r>
              <a:endParaRPr lang="de-DE" sz="600" baseline="30000"/>
            </a:p>
          </p:txBody>
        </p:sp>
        <p:sp>
          <p:nvSpPr>
            <p:cNvPr id="23" name="Textfeld 22">
              <a:extLst>
                <a:ext uri="{FF2B5EF4-FFF2-40B4-BE49-F238E27FC236}">
                  <a16:creationId xmlns:a16="http://schemas.microsoft.com/office/drawing/2014/main" id="{9CE4BB90-6E6E-85BF-0D7C-11362202D13B}"/>
                </a:ext>
              </a:extLst>
            </p:cNvPr>
            <p:cNvSpPr txBox="1"/>
            <p:nvPr/>
          </p:nvSpPr>
          <p:spPr>
            <a:xfrm>
              <a:off x="3331386" y="2466891"/>
              <a:ext cx="497499" cy="92333"/>
            </a:xfrm>
            <a:prstGeom prst="rect">
              <a:avLst/>
            </a:prstGeom>
            <a:solidFill>
              <a:schemeClr val="bg1"/>
            </a:solidFill>
          </p:spPr>
          <p:txBody>
            <a:bodyPr wrap="none" lIns="36000" tIns="0" rIns="36000" bIns="0" rtlCol="0" anchor="ctr">
              <a:spAutoFit/>
            </a:bodyPr>
            <a:lstStyle/>
            <a:p>
              <a:pPr algn="ctr"/>
              <a:r>
                <a:rPr lang="de-DE" sz="600"/>
                <a:t>&gt; 35 Jahre</a:t>
              </a:r>
              <a:endParaRPr lang="de-DE" sz="600" baseline="30000"/>
            </a:p>
          </p:txBody>
        </p:sp>
        <p:sp>
          <p:nvSpPr>
            <p:cNvPr id="24" name="Textfeld 23">
              <a:extLst>
                <a:ext uri="{FF2B5EF4-FFF2-40B4-BE49-F238E27FC236}">
                  <a16:creationId xmlns:a16="http://schemas.microsoft.com/office/drawing/2014/main" id="{263EB314-919F-41F9-0F83-1D0C864E7865}"/>
                </a:ext>
              </a:extLst>
            </p:cNvPr>
            <p:cNvSpPr txBox="1"/>
            <p:nvPr/>
          </p:nvSpPr>
          <p:spPr>
            <a:xfrm>
              <a:off x="2654580" y="3305479"/>
              <a:ext cx="154457" cy="92333"/>
            </a:xfrm>
            <a:prstGeom prst="rect">
              <a:avLst/>
            </a:prstGeom>
            <a:solidFill>
              <a:schemeClr val="bg1"/>
            </a:solidFill>
          </p:spPr>
          <p:txBody>
            <a:bodyPr wrap="none" lIns="36000" tIns="0" rIns="36000" bIns="0" rtlCol="0" anchor="ctr">
              <a:spAutoFit/>
            </a:bodyPr>
            <a:lstStyle/>
            <a:p>
              <a:pPr algn="ctr"/>
              <a:r>
                <a:rPr lang="de-DE" sz="600"/>
                <a:t>Ja</a:t>
              </a:r>
              <a:endParaRPr lang="de-DE" sz="600" baseline="30000"/>
            </a:p>
          </p:txBody>
        </p:sp>
        <p:sp>
          <p:nvSpPr>
            <p:cNvPr id="25" name="Textfeld 24">
              <a:extLst>
                <a:ext uri="{FF2B5EF4-FFF2-40B4-BE49-F238E27FC236}">
                  <a16:creationId xmlns:a16="http://schemas.microsoft.com/office/drawing/2014/main" id="{1EFEBF19-5DE9-CF1E-C11A-A51862069980}"/>
                </a:ext>
              </a:extLst>
            </p:cNvPr>
            <p:cNvSpPr txBox="1"/>
            <p:nvPr/>
          </p:nvSpPr>
          <p:spPr>
            <a:xfrm>
              <a:off x="959391" y="3165109"/>
              <a:ext cx="154457" cy="92333"/>
            </a:xfrm>
            <a:prstGeom prst="rect">
              <a:avLst/>
            </a:prstGeom>
            <a:solidFill>
              <a:schemeClr val="bg1"/>
            </a:solidFill>
          </p:spPr>
          <p:txBody>
            <a:bodyPr wrap="none" lIns="36000" tIns="0" rIns="36000" bIns="0" rtlCol="0" anchor="ctr">
              <a:spAutoFit/>
            </a:bodyPr>
            <a:lstStyle/>
            <a:p>
              <a:pPr algn="ctr"/>
              <a:r>
                <a:rPr lang="de-DE" sz="600"/>
                <a:t>Ja</a:t>
              </a:r>
              <a:endParaRPr lang="de-DE" sz="600" baseline="30000"/>
            </a:p>
          </p:txBody>
        </p:sp>
        <p:sp>
          <p:nvSpPr>
            <p:cNvPr id="26" name="Textfeld 25">
              <a:extLst>
                <a:ext uri="{FF2B5EF4-FFF2-40B4-BE49-F238E27FC236}">
                  <a16:creationId xmlns:a16="http://schemas.microsoft.com/office/drawing/2014/main" id="{C77435C0-52D5-351E-798A-C49BE91914EF}"/>
                </a:ext>
              </a:extLst>
            </p:cNvPr>
            <p:cNvSpPr txBox="1"/>
            <p:nvPr/>
          </p:nvSpPr>
          <p:spPr>
            <a:xfrm>
              <a:off x="1929008" y="3165108"/>
              <a:ext cx="245827" cy="92333"/>
            </a:xfrm>
            <a:prstGeom prst="rect">
              <a:avLst/>
            </a:prstGeom>
            <a:solidFill>
              <a:schemeClr val="bg1"/>
            </a:solidFill>
          </p:spPr>
          <p:txBody>
            <a:bodyPr wrap="none" lIns="36000" tIns="0" rIns="36000" bIns="0" rtlCol="0" anchor="ctr">
              <a:spAutoFit/>
            </a:bodyPr>
            <a:lstStyle/>
            <a:p>
              <a:pPr algn="ctr"/>
              <a:r>
                <a:rPr lang="de-DE" sz="600"/>
                <a:t>Nein</a:t>
              </a:r>
              <a:endParaRPr lang="de-DE" sz="600" baseline="30000"/>
            </a:p>
          </p:txBody>
        </p:sp>
        <p:sp>
          <p:nvSpPr>
            <p:cNvPr id="27" name="Textfeld 26">
              <a:extLst>
                <a:ext uri="{FF2B5EF4-FFF2-40B4-BE49-F238E27FC236}">
                  <a16:creationId xmlns:a16="http://schemas.microsoft.com/office/drawing/2014/main" id="{55B3D819-D6B8-FB40-324A-9EACE43E9647}"/>
                </a:ext>
              </a:extLst>
            </p:cNvPr>
            <p:cNvSpPr txBox="1"/>
            <p:nvPr/>
          </p:nvSpPr>
          <p:spPr>
            <a:xfrm>
              <a:off x="828480" y="2741019"/>
              <a:ext cx="1429892" cy="147733"/>
            </a:xfrm>
            <a:prstGeom prst="rect">
              <a:avLst/>
            </a:prstGeom>
            <a:solidFill>
              <a:schemeClr val="bg1"/>
            </a:solidFill>
          </p:spPr>
          <p:txBody>
            <a:bodyPr wrap="square" lIns="36000" tIns="0" rIns="36000" bIns="0" rtlCol="0" anchor="ctr">
              <a:spAutoFit/>
            </a:bodyPr>
            <a:lstStyle/>
            <a:p>
              <a:pPr algn="ctr">
                <a:lnSpc>
                  <a:spcPct val="80000"/>
                </a:lnSpc>
              </a:pPr>
              <a:r>
                <a:rPr lang="de-DE" sz="600"/>
                <a:t>Liegen Anzeichen eines monogenen Diabetes vor?</a:t>
              </a:r>
              <a:r>
                <a:rPr lang="de-DE" sz="600" baseline="30000"/>
                <a:t>3</a:t>
              </a:r>
            </a:p>
          </p:txBody>
        </p:sp>
        <p:sp>
          <p:nvSpPr>
            <p:cNvPr id="28" name="Textfeld 27">
              <a:extLst>
                <a:ext uri="{FF2B5EF4-FFF2-40B4-BE49-F238E27FC236}">
                  <a16:creationId xmlns:a16="http://schemas.microsoft.com/office/drawing/2014/main" id="{4E4C4C22-BF02-6741-82E0-8FE752AF7B60}"/>
                </a:ext>
              </a:extLst>
            </p:cNvPr>
            <p:cNvSpPr txBox="1"/>
            <p:nvPr/>
          </p:nvSpPr>
          <p:spPr>
            <a:xfrm>
              <a:off x="2955292" y="2721695"/>
              <a:ext cx="1233278" cy="523220"/>
            </a:xfrm>
            <a:prstGeom prst="rect">
              <a:avLst/>
            </a:prstGeom>
            <a:solidFill>
              <a:schemeClr val="bg1"/>
            </a:solidFill>
          </p:spPr>
          <p:txBody>
            <a:bodyPr wrap="square" lIns="36000" tIns="0" rIns="36000" bIns="0" rtlCol="0" anchor="ctr">
              <a:spAutoFit/>
            </a:bodyPr>
            <a:lstStyle/>
            <a:p>
              <a:pPr algn="ctr"/>
              <a:r>
                <a:rPr lang="de-DE" sz="600"/>
                <a:t>Unklare Klassifikation</a:t>
              </a:r>
              <a:r>
                <a:rPr lang="de-DE" sz="600" baseline="30000"/>
                <a:t>7</a:t>
              </a:r>
            </a:p>
            <a:p>
              <a:pPr algn="ctr"/>
              <a:r>
                <a:rPr lang="de-DE" sz="600"/>
                <a:t>Klinisch entscheiden, wie die Person mit Diabetes behandelt werden sollte</a:t>
              </a:r>
            </a:p>
            <a:p>
              <a:pPr algn="ctr"/>
              <a:r>
                <a:rPr lang="de-DE" sz="500"/>
                <a:t>Ein Versuch mit einer Nicht-Insulin-Therapie kann angemessen sein</a:t>
              </a:r>
              <a:r>
                <a:rPr lang="de-DE" sz="500" baseline="30000"/>
                <a:t>8</a:t>
              </a:r>
            </a:p>
          </p:txBody>
        </p:sp>
        <p:sp>
          <p:nvSpPr>
            <p:cNvPr id="29" name="Textfeld 28">
              <a:extLst>
                <a:ext uri="{FF2B5EF4-FFF2-40B4-BE49-F238E27FC236}">
                  <a16:creationId xmlns:a16="http://schemas.microsoft.com/office/drawing/2014/main" id="{904BEFF0-4737-78E7-BE67-2257EE9D6288}"/>
                </a:ext>
              </a:extLst>
            </p:cNvPr>
            <p:cNvSpPr txBox="1"/>
            <p:nvPr/>
          </p:nvSpPr>
          <p:spPr>
            <a:xfrm>
              <a:off x="703545" y="3536214"/>
              <a:ext cx="652990" cy="92333"/>
            </a:xfrm>
            <a:prstGeom prst="rect">
              <a:avLst/>
            </a:prstGeom>
            <a:solidFill>
              <a:schemeClr val="bg1"/>
            </a:solidFill>
          </p:spPr>
          <p:txBody>
            <a:bodyPr wrap="none" lIns="36000" tIns="0" rIns="36000" bIns="0" rtlCol="0" anchor="ctr">
              <a:spAutoFit/>
            </a:bodyPr>
            <a:lstStyle/>
            <a:p>
              <a:pPr algn="ctr"/>
              <a:r>
                <a:rPr lang="de-DE" sz="600"/>
                <a:t>C-Peptid-Test</a:t>
              </a:r>
              <a:r>
                <a:rPr lang="de-DE" sz="600" baseline="30000"/>
                <a:t>4</a:t>
              </a:r>
            </a:p>
          </p:txBody>
        </p:sp>
        <p:sp>
          <p:nvSpPr>
            <p:cNvPr id="30" name="Textfeld 29">
              <a:extLst>
                <a:ext uri="{FF2B5EF4-FFF2-40B4-BE49-F238E27FC236}">
                  <a16:creationId xmlns:a16="http://schemas.microsoft.com/office/drawing/2014/main" id="{1CA88583-2857-AA13-C893-8730D3ADEA76}"/>
                </a:ext>
              </a:extLst>
            </p:cNvPr>
            <p:cNvSpPr txBox="1"/>
            <p:nvPr/>
          </p:nvSpPr>
          <p:spPr>
            <a:xfrm>
              <a:off x="576197" y="4327906"/>
              <a:ext cx="914400" cy="276999"/>
            </a:xfrm>
            <a:prstGeom prst="rect">
              <a:avLst/>
            </a:prstGeom>
            <a:solidFill>
              <a:schemeClr val="bg1"/>
            </a:solidFill>
          </p:spPr>
          <p:txBody>
            <a:bodyPr wrap="square" lIns="36000" tIns="0" rIns="36000" bIns="0" rtlCol="0" anchor="ctr">
              <a:spAutoFit/>
            </a:bodyPr>
            <a:lstStyle/>
            <a:p>
              <a:pPr algn="ctr"/>
              <a:r>
                <a:rPr lang="de-DE" sz="600"/>
                <a:t>Gentest auf monogenen Diabetes, wo möglich</a:t>
              </a:r>
              <a:r>
                <a:rPr lang="de-DE" sz="600" baseline="30000"/>
                <a:t>6</a:t>
              </a:r>
            </a:p>
          </p:txBody>
        </p:sp>
        <p:sp>
          <p:nvSpPr>
            <p:cNvPr id="31" name="Textfeld 30">
              <a:extLst>
                <a:ext uri="{FF2B5EF4-FFF2-40B4-BE49-F238E27FC236}">
                  <a16:creationId xmlns:a16="http://schemas.microsoft.com/office/drawing/2014/main" id="{4BB03E5F-3A27-D38B-9367-A36D4D43CECC}"/>
                </a:ext>
              </a:extLst>
            </p:cNvPr>
            <p:cNvSpPr txBox="1"/>
            <p:nvPr/>
          </p:nvSpPr>
          <p:spPr>
            <a:xfrm>
              <a:off x="2956143" y="3483784"/>
              <a:ext cx="1233277" cy="184666"/>
            </a:xfrm>
            <a:prstGeom prst="rect">
              <a:avLst/>
            </a:prstGeom>
            <a:solidFill>
              <a:schemeClr val="bg1"/>
            </a:solidFill>
          </p:spPr>
          <p:txBody>
            <a:bodyPr wrap="square" lIns="36000" tIns="0" rIns="36000" bIns="0" rtlCol="0" anchor="ctr">
              <a:spAutoFit/>
            </a:bodyPr>
            <a:lstStyle/>
            <a:p>
              <a:pPr algn="ctr"/>
              <a:r>
                <a:rPr lang="de-DE" sz="600"/>
                <a:t>C-Peptid-Test</a:t>
              </a:r>
              <a:r>
                <a:rPr lang="de-DE" sz="600" baseline="30000"/>
                <a:t>4</a:t>
              </a:r>
              <a:r>
                <a:rPr lang="de-DE" sz="600"/>
                <a:t> in Betracht ziehen bei &gt; 3 Jahren Dauer</a:t>
              </a:r>
              <a:endParaRPr lang="de-DE" sz="600" baseline="30000"/>
            </a:p>
          </p:txBody>
        </p:sp>
        <p:sp>
          <p:nvSpPr>
            <p:cNvPr id="32" name="Textfeld 31">
              <a:extLst>
                <a:ext uri="{FF2B5EF4-FFF2-40B4-BE49-F238E27FC236}">
                  <a16:creationId xmlns:a16="http://schemas.microsoft.com/office/drawing/2014/main" id="{4D530A79-4CDE-F06B-C551-45DE3F9CE69E}"/>
                </a:ext>
              </a:extLst>
            </p:cNvPr>
            <p:cNvSpPr txBox="1"/>
            <p:nvPr/>
          </p:nvSpPr>
          <p:spPr>
            <a:xfrm>
              <a:off x="2961555" y="4324857"/>
              <a:ext cx="914400" cy="295466"/>
            </a:xfrm>
            <a:prstGeom prst="rect">
              <a:avLst/>
            </a:prstGeom>
            <a:solidFill>
              <a:schemeClr val="bg1"/>
            </a:solidFill>
          </p:spPr>
          <p:txBody>
            <a:bodyPr wrap="square" lIns="36000" tIns="0" rIns="36000" bIns="0" rtlCol="0" anchor="ctr">
              <a:spAutoFit/>
            </a:bodyPr>
            <a:lstStyle/>
            <a:p>
              <a:pPr algn="ctr">
                <a:lnSpc>
                  <a:spcPct val="80000"/>
                </a:lnSpc>
              </a:pPr>
              <a:r>
                <a:rPr lang="de-DE" sz="600"/>
                <a:t>Nicht eindeutig</a:t>
              </a:r>
              <a:r>
                <a:rPr lang="de-DE" sz="600" baseline="30000"/>
                <a:t>9</a:t>
              </a:r>
              <a:r>
                <a:rPr lang="de-DE" sz="600"/>
                <a:t> </a:t>
              </a:r>
            </a:p>
            <a:p>
              <a:pPr algn="ctr">
                <a:lnSpc>
                  <a:spcPct val="80000"/>
                </a:lnSpc>
              </a:pPr>
              <a:r>
                <a:rPr lang="de-DE" sz="600"/>
                <a:t>ggf. Wiederholung des C-Peptid-Tests nach &gt; 5 Jahren</a:t>
              </a:r>
              <a:endParaRPr lang="de-DE" sz="600" baseline="30000"/>
            </a:p>
          </p:txBody>
        </p:sp>
        <p:sp>
          <p:nvSpPr>
            <p:cNvPr id="33" name="Textfeld 32">
              <a:extLst>
                <a:ext uri="{FF2B5EF4-FFF2-40B4-BE49-F238E27FC236}">
                  <a16:creationId xmlns:a16="http://schemas.microsoft.com/office/drawing/2014/main" id="{3A6DF871-D150-76AF-7868-B74529DC1AC8}"/>
                </a:ext>
              </a:extLst>
            </p:cNvPr>
            <p:cNvSpPr txBox="1"/>
            <p:nvPr/>
          </p:nvSpPr>
          <p:spPr>
            <a:xfrm>
              <a:off x="1760257" y="4349557"/>
              <a:ext cx="556009" cy="246221"/>
            </a:xfrm>
            <a:prstGeom prst="rect">
              <a:avLst/>
            </a:prstGeom>
            <a:solidFill>
              <a:srgbClr val="CC4C38"/>
            </a:solidFill>
          </p:spPr>
          <p:txBody>
            <a:bodyPr wrap="square" lIns="36000" tIns="0" rIns="36000" bIns="0" rtlCol="0" anchor="ctr">
              <a:spAutoFit/>
            </a:bodyPr>
            <a:lstStyle/>
            <a:p>
              <a:pPr algn="ctr"/>
              <a:r>
                <a:rPr lang="de-DE" sz="800">
                  <a:solidFill>
                    <a:schemeClr val="bg1"/>
                  </a:solidFill>
                </a:rPr>
                <a:t>Typ-1-Diabetes</a:t>
              </a:r>
              <a:endParaRPr lang="de-DE" sz="800" baseline="30000">
                <a:solidFill>
                  <a:schemeClr val="bg1"/>
                </a:solidFill>
              </a:endParaRPr>
            </a:p>
          </p:txBody>
        </p:sp>
        <p:sp>
          <p:nvSpPr>
            <p:cNvPr id="34" name="Textfeld 33">
              <a:extLst>
                <a:ext uri="{FF2B5EF4-FFF2-40B4-BE49-F238E27FC236}">
                  <a16:creationId xmlns:a16="http://schemas.microsoft.com/office/drawing/2014/main" id="{4DE0B505-A6DE-A2E7-262D-A0C83B70BA9B}"/>
                </a:ext>
              </a:extLst>
            </p:cNvPr>
            <p:cNvSpPr txBox="1"/>
            <p:nvPr/>
          </p:nvSpPr>
          <p:spPr>
            <a:xfrm>
              <a:off x="3965235" y="4337829"/>
              <a:ext cx="556009" cy="246221"/>
            </a:xfrm>
            <a:prstGeom prst="rect">
              <a:avLst/>
            </a:prstGeom>
            <a:solidFill>
              <a:srgbClr val="579BAA"/>
            </a:solidFill>
          </p:spPr>
          <p:txBody>
            <a:bodyPr wrap="square" lIns="36000" tIns="0" rIns="36000" bIns="0" rtlCol="0" anchor="ctr">
              <a:spAutoFit/>
            </a:bodyPr>
            <a:lstStyle/>
            <a:p>
              <a:pPr algn="ctr"/>
              <a:r>
                <a:rPr lang="de-DE" sz="800">
                  <a:solidFill>
                    <a:schemeClr val="bg1"/>
                  </a:solidFill>
                </a:rPr>
                <a:t>Typ-2-Diabetes</a:t>
              </a:r>
              <a:endParaRPr lang="de-DE" sz="800" baseline="30000">
                <a:solidFill>
                  <a:schemeClr val="bg1"/>
                </a:solidFill>
              </a:endParaRPr>
            </a:p>
          </p:txBody>
        </p:sp>
        <p:sp>
          <p:nvSpPr>
            <p:cNvPr id="35" name="Textfeld 34">
              <a:extLst>
                <a:ext uri="{FF2B5EF4-FFF2-40B4-BE49-F238E27FC236}">
                  <a16:creationId xmlns:a16="http://schemas.microsoft.com/office/drawing/2014/main" id="{564831EE-248E-186A-24ED-D85FF10B5DC5}"/>
                </a:ext>
              </a:extLst>
            </p:cNvPr>
            <p:cNvSpPr txBox="1"/>
            <p:nvPr/>
          </p:nvSpPr>
          <p:spPr>
            <a:xfrm>
              <a:off x="1597732" y="3484255"/>
              <a:ext cx="908378" cy="184666"/>
            </a:xfrm>
            <a:prstGeom prst="rect">
              <a:avLst/>
            </a:prstGeom>
            <a:solidFill>
              <a:schemeClr val="bg1"/>
            </a:solidFill>
          </p:spPr>
          <p:txBody>
            <a:bodyPr wrap="square" lIns="36000" tIns="0" rIns="36000" bIns="0" rtlCol="0" anchor="ctr">
              <a:spAutoFit/>
            </a:bodyPr>
            <a:lstStyle/>
            <a:p>
              <a:pPr algn="ctr"/>
              <a:r>
                <a:rPr lang="de-DE" sz="600"/>
                <a:t>Liegen Anzeichen eines T2D vor</a:t>
              </a:r>
              <a:r>
                <a:rPr lang="de-DE" sz="600" baseline="30000"/>
                <a:t>5</a:t>
              </a:r>
            </a:p>
          </p:txBody>
        </p:sp>
        <p:sp>
          <p:nvSpPr>
            <p:cNvPr id="37" name="Textfeld 36">
              <a:extLst>
                <a:ext uri="{FF2B5EF4-FFF2-40B4-BE49-F238E27FC236}">
                  <a16:creationId xmlns:a16="http://schemas.microsoft.com/office/drawing/2014/main" id="{FF5678E3-9C22-7005-0B43-1C82A0E5C196}"/>
                </a:ext>
              </a:extLst>
            </p:cNvPr>
            <p:cNvSpPr txBox="1"/>
            <p:nvPr/>
          </p:nvSpPr>
          <p:spPr>
            <a:xfrm>
              <a:off x="1927169" y="3950603"/>
              <a:ext cx="245827" cy="92333"/>
            </a:xfrm>
            <a:prstGeom prst="rect">
              <a:avLst/>
            </a:prstGeom>
            <a:solidFill>
              <a:schemeClr val="bg1"/>
            </a:solidFill>
          </p:spPr>
          <p:txBody>
            <a:bodyPr wrap="none" lIns="36000" tIns="0" rIns="36000" bIns="0" rtlCol="0" anchor="ctr">
              <a:spAutoFit/>
            </a:bodyPr>
            <a:lstStyle/>
            <a:p>
              <a:pPr algn="ctr"/>
              <a:r>
                <a:rPr lang="de-DE" sz="600"/>
                <a:t>Nein</a:t>
              </a:r>
              <a:endParaRPr lang="de-DE" sz="600" baseline="30000"/>
            </a:p>
          </p:txBody>
        </p:sp>
        <p:sp>
          <p:nvSpPr>
            <p:cNvPr id="38" name="Textfeld 37">
              <a:extLst>
                <a:ext uri="{FF2B5EF4-FFF2-40B4-BE49-F238E27FC236}">
                  <a16:creationId xmlns:a16="http://schemas.microsoft.com/office/drawing/2014/main" id="{593CB8B7-BB20-2AA5-7A89-690357527F5B}"/>
                </a:ext>
              </a:extLst>
            </p:cNvPr>
            <p:cNvSpPr txBox="1"/>
            <p:nvPr/>
          </p:nvSpPr>
          <p:spPr>
            <a:xfrm>
              <a:off x="577255" y="3950603"/>
              <a:ext cx="585665" cy="92333"/>
            </a:xfrm>
            <a:prstGeom prst="rect">
              <a:avLst/>
            </a:prstGeom>
            <a:solidFill>
              <a:schemeClr val="bg1"/>
            </a:solidFill>
          </p:spPr>
          <p:txBody>
            <a:bodyPr wrap="none" lIns="36000" tIns="0" rIns="36000" bIns="0" rtlCol="0" anchor="ctr">
              <a:spAutoFit/>
            </a:bodyPr>
            <a:lstStyle/>
            <a:p>
              <a:pPr algn="ctr"/>
              <a:r>
                <a:rPr lang="de-DE" sz="600"/>
                <a:t>&gt; 200 pmol/l</a:t>
              </a:r>
              <a:endParaRPr lang="de-DE" sz="600" baseline="30000"/>
            </a:p>
          </p:txBody>
        </p:sp>
        <p:sp>
          <p:nvSpPr>
            <p:cNvPr id="39" name="Textfeld 38">
              <a:extLst>
                <a:ext uri="{FF2B5EF4-FFF2-40B4-BE49-F238E27FC236}">
                  <a16:creationId xmlns:a16="http://schemas.microsoft.com/office/drawing/2014/main" id="{0963D59E-F0E3-3DF0-0F06-E1330579861A}"/>
                </a:ext>
              </a:extLst>
            </p:cNvPr>
            <p:cNvSpPr txBox="1"/>
            <p:nvPr/>
          </p:nvSpPr>
          <p:spPr>
            <a:xfrm>
              <a:off x="1253357" y="3949791"/>
              <a:ext cx="585665" cy="92333"/>
            </a:xfrm>
            <a:prstGeom prst="rect">
              <a:avLst/>
            </a:prstGeom>
            <a:solidFill>
              <a:schemeClr val="bg1"/>
            </a:solidFill>
          </p:spPr>
          <p:txBody>
            <a:bodyPr wrap="none" lIns="36000" tIns="0" rIns="36000" bIns="0" rtlCol="0" anchor="ctr">
              <a:spAutoFit/>
            </a:bodyPr>
            <a:lstStyle/>
            <a:p>
              <a:pPr algn="ctr"/>
              <a:r>
                <a:rPr lang="de-DE" sz="600"/>
                <a:t>&lt; 200 pmol/l</a:t>
              </a:r>
              <a:endParaRPr lang="de-DE" sz="600" baseline="30000"/>
            </a:p>
          </p:txBody>
        </p:sp>
        <p:sp>
          <p:nvSpPr>
            <p:cNvPr id="40" name="Textfeld 39">
              <a:extLst>
                <a:ext uri="{FF2B5EF4-FFF2-40B4-BE49-F238E27FC236}">
                  <a16:creationId xmlns:a16="http://schemas.microsoft.com/office/drawing/2014/main" id="{433429FA-4EC9-4187-45A0-A7BDEDEA5AD3}"/>
                </a:ext>
              </a:extLst>
            </p:cNvPr>
            <p:cNvSpPr txBox="1"/>
            <p:nvPr/>
          </p:nvSpPr>
          <p:spPr>
            <a:xfrm>
              <a:off x="2266597" y="3949791"/>
              <a:ext cx="585665" cy="92333"/>
            </a:xfrm>
            <a:prstGeom prst="rect">
              <a:avLst/>
            </a:prstGeom>
            <a:solidFill>
              <a:schemeClr val="bg1"/>
            </a:solidFill>
          </p:spPr>
          <p:txBody>
            <a:bodyPr wrap="none" lIns="36000" tIns="0" rIns="36000" bIns="0" rtlCol="0" anchor="ctr">
              <a:spAutoFit/>
            </a:bodyPr>
            <a:lstStyle/>
            <a:p>
              <a:pPr algn="ctr"/>
              <a:r>
                <a:rPr lang="de-DE" sz="600"/>
                <a:t>&lt; 200 pmol/l</a:t>
              </a:r>
              <a:endParaRPr lang="de-DE" sz="600" baseline="30000"/>
            </a:p>
          </p:txBody>
        </p:sp>
        <p:sp>
          <p:nvSpPr>
            <p:cNvPr id="41" name="Textfeld 40">
              <a:extLst>
                <a:ext uri="{FF2B5EF4-FFF2-40B4-BE49-F238E27FC236}">
                  <a16:creationId xmlns:a16="http://schemas.microsoft.com/office/drawing/2014/main" id="{A2B9F8DF-16C3-0541-87C8-D0EDC9FDC0C3}"/>
                </a:ext>
              </a:extLst>
            </p:cNvPr>
            <p:cNvSpPr txBox="1"/>
            <p:nvPr/>
          </p:nvSpPr>
          <p:spPr>
            <a:xfrm>
              <a:off x="3950406" y="3946542"/>
              <a:ext cx="585665" cy="92333"/>
            </a:xfrm>
            <a:prstGeom prst="rect">
              <a:avLst/>
            </a:prstGeom>
            <a:solidFill>
              <a:schemeClr val="bg1"/>
            </a:solidFill>
          </p:spPr>
          <p:txBody>
            <a:bodyPr wrap="none" lIns="36000" tIns="0" rIns="36000" bIns="0" rtlCol="0" anchor="ctr">
              <a:spAutoFit/>
            </a:bodyPr>
            <a:lstStyle/>
            <a:p>
              <a:pPr algn="ctr"/>
              <a:r>
                <a:rPr lang="de-DE" sz="600"/>
                <a:t>&gt; 600 pmol/l</a:t>
              </a:r>
              <a:endParaRPr lang="de-DE" sz="600" baseline="30000"/>
            </a:p>
          </p:txBody>
        </p:sp>
        <p:sp>
          <p:nvSpPr>
            <p:cNvPr id="42" name="Textfeld 41">
              <a:extLst>
                <a:ext uri="{FF2B5EF4-FFF2-40B4-BE49-F238E27FC236}">
                  <a16:creationId xmlns:a16="http://schemas.microsoft.com/office/drawing/2014/main" id="{A2E168C8-3C4D-7B18-5683-D4C5FCE34584}"/>
                </a:ext>
              </a:extLst>
            </p:cNvPr>
            <p:cNvSpPr txBox="1"/>
            <p:nvPr/>
          </p:nvSpPr>
          <p:spPr>
            <a:xfrm>
              <a:off x="3085701" y="3949790"/>
              <a:ext cx="680242" cy="92333"/>
            </a:xfrm>
            <a:prstGeom prst="rect">
              <a:avLst/>
            </a:prstGeom>
            <a:solidFill>
              <a:schemeClr val="bg1"/>
            </a:solidFill>
          </p:spPr>
          <p:txBody>
            <a:bodyPr wrap="none" lIns="36000" tIns="0" rIns="36000" bIns="0" rtlCol="0" anchor="ctr">
              <a:spAutoFit/>
            </a:bodyPr>
            <a:lstStyle/>
            <a:p>
              <a:pPr algn="ctr"/>
              <a:r>
                <a:rPr lang="de-DE" sz="600"/>
                <a:t>200-600 pmol/l</a:t>
              </a:r>
              <a:endParaRPr lang="de-DE" sz="600" baseline="30000"/>
            </a:p>
          </p:txBody>
        </p:sp>
      </p:grpSp>
      <p:sp>
        <p:nvSpPr>
          <p:cNvPr id="44" name="Text Placeholder 4">
            <a:extLst>
              <a:ext uri="{FF2B5EF4-FFF2-40B4-BE49-F238E27FC236}">
                <a16:creationId xmlns:a16="http://schemas.microsoft.com/office/drawing/2014/main" id="{0AB6E4DC-3C2D-6F90-9B43-B2F20947D668}"/>
              </a:ext>
            </a:extLst>
          </p:cNvPr>
          <p:cNvSpPr txBox="1">
            <a:spLocks/>
          </p:cNvSpPr>
          <p:nvPr/>
        </p:nvSpPr>
        <p:spPr>
          <a:xfrm>
            <a:off x="4885490" y="900203"/>
            <a:ext cx="3933581" cy="3812422"/>
          </a:xfrm>
          <a:prstGeom prst="rect">
            <a:avLst/>
          </a:prstGeom>
        </p:spPr>
        <p:txBody>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1</a:t>
            </a:r>
            <a:r>
              <a:rPr lang="de-DE" sz="600" dirty="0">
                <a:solidFill>
                  <a:srgbClr val="404040"/>
                </a:solidFill>
                <a:latin typeface="+mn-lt"/>
              </a:rPr>
              <a:t> Kein einzelnes klinisches Merkmal bestätigt isoliert Typ-1-Diabetes.</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2</a:t>
            </a:r>
            <a:r>
              <a:rPr lang="de-DE" sz="600" dirty="0">
                <a:solidFill>
                  <a:srgbClr val="404040"/>
                </a:solidFill>
                <a:latin typeface="+mn-lt"/>
              </a:rPr>
              <a:t> GADA sollte der primäre Antikörper sein, der gemessen wird, und wenn er negativ ist, sollte er durch IA-2A und/oder ZnT8A ergänzt werden, sofern diese Tests verfügbar sind. Bei Personen, die nicht mit Insulin behandelt wurden, kann auch IAA nützlich sein. Bei Personen, die im Alter von &lt; 35 Jahren diagnostiziert werden und keine klinischen Merkmale eines T2D oder eines monogenen Diabetes aufweisen, ändert ein negatives Ergebnis nichts an der Diagnose eines T1D, da 5-10 % der Personen mit T1D keine Autoantikörper haben.</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3</a:t>
            </a:r>
            <a:r>
              <a:rPr lang="de-DE" sz="600" dirty="0">
                <a:solidFill>
                  <a:srgbClr val="404040"/>
                </a:solidFill>
                <a:latin typeface="+mn-lt"/>
              </a:rPr>
              <a:t> Monogener Diabetes wird durch das Vorhandensein eines oder mehrerer der folgenden Merkmale angezeigt: HbA</a:t>
            </a:r>
            <a:r>
              <a:rPr lang="de-DE" sz="600" baseline="-25000" dirty="0">
                <a:solidFill>
                  <a:srgbClr val="404040"/>
                </a:solidFill>
                <a:latin typeface="+mn-lt"/>
              </a:rPr>
              <a:t>1c</a:t>
            </a:r>
            <a:r>
              <a:rPr lang="de-DE" sz="600" dirty="0">
                <a:solidFill>
                  <a:srgbClr val="404040"/>
                </a:solidFill>
                <a:latin typeface="+mn-lt"/>
              </a:rPr>
              <a:t> &lt; 58 mmol/</a:t>
            </a:r>
            <a:r>
              <a:rPr lang="de-DE" sz="600" dirty="0" err="1">
                <a:solidFill>
                  <a:srgbClr val="404040"/>
                </a:solidFill>
                <a:latin typeface="+mn-lt"/>
              </a:rPr>
              <a:t>mol</a:t>
            </a:r>
            <a:r>
              <a:rPr lang="de-DE" sz="600" dirty="0">
                <a:solidFill>
                  <a:srgbClr val="404040"/>
                </a:solidFill>
                <a:latin typeface="+mn-lt"/>
              </a:rPr>
              <a:t> (&lt; 7,5 %) bei der Diagnose, ein Elternteil mit Diabetes, Merkmale einer spezifischen monogenen Ursache (z. B. Nierenzysten, partielle Lipodystrophie, mütterlicherseits vererbte Taubheit und schwere Insulinresistenz bei fehlender Fettleibigkeit) und eine Wahrscheinlichkeit des monogenen Diabetes-Vorhersagemodells &gt; 5 % (</a:t>
            </a:r>
            <a:r>
              <a:rPr lang="de-DE" sz="600" dirty="0">
                <a:solidFill>
                  <a:srgbClr val="404040"/>
                </a:solidFill>
                <a:latin typeface="+mn-lt"/>
                <a:hlinkClick r:id="rId4">
                  <a:extLst>
                    <a:ext uri="{A12FA001-AC4F-418D-AE19-62706E023703}">
                      <ahyp:hlinkClr xmlns:ahyp="http://schemas.microsoft.com/office/drawing/2018/hyperlinkcolor" val="tx"/>
                    </a:ext>
                  </a:extLst>
                </a:hlinkClick>
              </a:rPr>
              <a:t>https://www.diabetesgenes.org/exeter-diabetes-app/ModyCalculator</a:t>
            </a:r>
            <a:r>
              <a:rPr lang="de-DE" sz="600" dirty="0">
                <a:solidFill>
                  <a:srgbClr val="404040"/>
                </a:solidFill>
                <a:latin typeface="+mn-lt"/>
              </a:rPr>
              <a:t>. Zuletzt abgerufen am 26.01.2026).</a:t>
            </a:r>
          </a:p>
          <a:p>
            <a:pPr marL="0" indent="0">
              <a:lnSpc>
                <a:spcPct val="100000"/>
              </a:lnSpc>
              <a:spcBef>
                <a:spcPts val="0"/>
              </a:spcBef>
              <a:spcAft>
                <a:spcPts val="100"/>
              </a:spcAft>
              <a:buClr>
                <a:schemeClr val="accent2"/>
              </a:buClr>
              <a:buSzPct val="120000"/>
              <a:buNone/>
              <a:defRPr/>
            </a:pPr>
            <a:r>
              <a:rPr lang="de-DE" sz="600" dirty="0">
                <a:solidFill>
                  <a:srgbClr val="404040"/>
                </a:solidFill>
                <a:latin typeface="+mn-lt"/>
              </a:rPr>
              <a:t> </a:t>
            </a:r>
            <a:r>
              <a:rPr lang="de-DE" sz="600" baseline="30000" dirty="0">
                <a:solidFill>
                  <a:srgbClr val="404040"/>
                </a:solidFill>
                <a:latin typeface="+mn-lt"/>
              </a:rPr>
              <a:t>4</a:t>
            </a:r>
            <a:r>
              <a:rPr lang="de-DE" sz="600" dirty="0">
                <a:solidFill>
                  <a:srgbClr val="404040"/>
                </a:solidFill>
                <a:latin typeface="+mn-lt"/>
              </a:rPr>
              <a:t> Ein C-Peptid-Test ist nur bei Personen angezeigt, die mit Insulin behandelt werden. Eine Stichprobe (mit gleichzeitiger Glukosemessung) innerhalb von 5 Stunden nach dem Essen kann im Rahmen der Klassifizierung einen formalen C-Peptid-Stimulationstest ersetzen. Liegt das Ergebnis bei ≥ 600 pmol/l (≥ 1,8 </a:t>
            </a:r>
            <a:r>
              <a:rPr lang="de-DE" sz="600" dirty="0" err="1">
                <a:solidFill>
                  <a:srgbClr val="404040"/>
                </a:solidFill>
                <a:latin typeface="+mn-lt"/>
              </a:rPr>
              <a:t>ng</a:t>
            </a:r>
            <a:r>
              <a:rPr lang="de-DE" sz="600" dirty="0">
                <a:solidFill>
                  <a:srgbClr val="404040"/>
                </a:solidFill>
                <a:latin typeface="+mn-lt"/>
              </a:rPr>
              <a:t>/ml), spielen die Umstände der Untersuchung keine Rolle. Liegt das Ergebnis bei &lt; 600 pmol/l (&lt; 1,8 </a:t>
            </a:r>
            <a:r>
              <a:rPr lang="de-DE" sz="600" dirty="0" err="1">
                <a:solidFill>
                  <a:srgbClr val="404040"/>
                </a:solidFill>
                <a:latin typeface="+mn-lt"/>
              </a:rPr>
              <a:t>ng</a:t>
            </a:r>
            <a:r>
              <a:rPr lang="de-DE" sz="600" dirty="0">
                <a:solidFill>
                  <a:srgbClr val="404040"/>
                </a:solidFill>
                <a:latin typeface="+mn-lt"/>
              </a:rPr>
              <a:t>/ml) und beträgt der gleichzeitig erhobene Blutzucker &lt; 4 mmol/l (&lt; 70 mg/dl) oder war die Person möglicherweise nüchtern, ist eine Wiederholung des Tests zu erwägen. Ergebnisse mit sehr niedrigen Werten (z. B. &lt; 80 pmol/l  [&lt; 0,24 </a:t>
            </a:r>
            <a:r>
              <a:rPr lang="de-DE" sz="600" dirty="0" err="1">
                <a:solidFill>
                  <a:srgbClr val="404040"/>
                </a:solidFill>
                <a:latin typeface="+mn-lt"/>
              </a:rPr>
              <a:t>ng</a:t>
            </a:r>
            <a:r>
              <a:rPr lang="de-DE" sz="600" dirty="0">
                <a:solidFill>
                  <a:srgbClr val="404040"/>
                </a:solidFill>
                <a:latin typeface="+mn-lt"/>
              </a:rPr>
              <a:t>/ml]) brauchen nicht wiederholt zu werden. Bei Personen, die mit Insulin behandelt werden, muss C-Peptid vor dem Absetzen des Insulins gemessen werden, um einen schweren Insulinmangel auszuschließen. C-Peptid sollte nicht innerhalb von 2 Wochen nach einem hyperglykämischen Notfall getestet werden.</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5</a:t>
            </a:r>
            <a:r>
              <a:rPr lang="de-DE" sz="600" dirty="0">
                <a:solidFill>
                  <a:srgbClr val="404040"/>
                </a:solidFill>
                <a:latin typeface="+mn-lt"/>
              </a:rPr>
              <a:t> Zu den Merkmalen des T2D gehören ein erhöhter BMI (≥ 25 kg/m²), kein Gewichtsverlust, keine Ketoazidose und eine weniger ausgeprägte Hyperglykämie. Zu den weniger </a:t>
            </a:r>
            <a:r>
              <a:rPr lang="de-DE" sz="600" dirty="0" err="1">
                <a:solidFill>
                  <a:srgbClr val="404040"/>
                </a:solidFill>
                <a:latin typeface="+mn-lt"/>
              </a:rPr>
              <a:t>diskriminie-renden</a:t>
            </a:r>
            <a:r>
              <a:rPr lang="de-DE" sz="600" dirty="0">
                <a:solidFill>
                  <a:srgbClr val="404040"/>
                </a:solidFill>
                <a:latin typeface="+mn-lt"/>
              </a:rPr>
              <a:t> Merkmalen gehören nicht-weiße ethnische Zugehörigkeit, Familienanamnese, längere Dauer und milderer Schweregrad der Symptome vor der Manifestation, Merkmale des metabolischen Syndroms und das Fehlen von Autoimmunität in der Familienanamnese.</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6</a:t>
            </a:r>
            <a:r>
              <a:rPr lang="de-DE" sz="600" dirty="0">
                <a:solidFill>
                  <a:srgbClr val="404040"/>
                </a:solidFill>
                <a:latin typeface="+mn-lt"/>
              </a:rPr>
              <a:t> Wenn ein Gentest keinen monogenen Diabetes bestätigt, ist die Klassifizierung unklar und es sollte eine klinische Entscheidung über die Behandlung getroffen werden.</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7</a:t>
            </a:r>
            <a:r>
              <a:rPr lang="de-DE" sz="600" dirty="0">
                <a:solidFill>
                  <a:srgbClr val="404040"/>
                </a:solidFill>
                <a:latin typeface="+mn-lt"/>
              </a:rPr>
              <a:t> Bei älteren Menschen sollte unbedingt ein T2D in Betracht gezogen werden. In einigen Fällen kann eine Untersuchung auf Bauchspeicheldrüsen- oder andere Arten von Diabetes sinnvoll sein.</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8</a:t>
            </a:r>
            <a:r>
              <a:rPr lang="de-DE" sz="600" dirty="0">
                <a:solidFill>
                  <a:srgbClr val="404040"/>
                </a:solidFill>
                <a:latin typeface="+mn-lt"/>
              </a:rPr>
              <a:t> Eine Person mit möglichem T1D, die nicht mit Insulin behandelt wird, muss sorgfältig überwacht und geschult werden, damit im Falle einer Verschlechterung des Blutzuckerspiegels schnell mit Insulin begonnen werden kann.</a:t>
            </a:r>
          </a:p>
          <a:p>
            <a:pPr marL="0" indent="0">
              <a:lnSpc>
                <a:spcPct val="100000"/>
              </a:lnSpc>
              <a:spcBef>
                <a:spcPts val="0"/>
              </a:spcBef>
              <a:spcAft>
                <a:spcPts val="100"/>
              </a:spcAft>
              <a:buClr>
                <a:schemeClr val="accent2"/>
              </a:buClr>
              <a:buSzPct val="120000"/>
              <a:buNone/>
              <a:defRPr/>
            </a:pPr>
            <a:r>
              <a:rPr lang="de-DE" sz="600" baseline="30000" dirty="0">
                <a:solidFill>
                  <a:srgbClr val="404040"/>
                </a:solidFill>
                <a:latin typeface="+mn-lt"/>
              </a:rPr>
              <a:t>9</a:t>
            </a:r>
            <a:r>
              <a:rPr lang="de-DE" sz="600" dirty="0">
                <a:solidFill>
                  <a:srgbClr val="404040"/>
                </a:solidFill>
                <a:latin typeface="+mn-lt"/>
              </a:rPr>
              <a:t> C-Peptid-Werte von 200-600 pmol/l (0,6-1,8 </a:t>
            </a:r>
            <a:r>
              <a:rPr lang="de-DE" sz="600" dirty="0" err="1">
                <a:solidFill>
                  <a:srgbClr val="404040"/>
                </a:solidFill>
                <a:latin typeface="+mn-lt"/>
              </a:rPr>
              <a:t>ng</a:t>
            </a:r>
            <a:r>
              <a:rPr lang="de-DE" sz="600" dirty="0">
                <a:solidFill>
                  <a:srgbClr val="404040"/>
                </a:solidFill>
                <a:latin typeface="+mn-lt"/>
              </a:rPr>
              <a:t>/ml) stehen in der Regel im Einklang mit T1D oder MODY, können aber auch bei insulinbehandeltem T2D auftreten, insbesondere bei Personen mit normalem oder niedrigem BMI oder nach langer Dauer.</a:t>
            </a:r>
          </a:p>
        </p:txBody>
      </p:sp>
      <p:sp>
        <p:nvSpPr>
          <p:cNvPr id="45" name="Rechteck 44">
            <a:extLst>
              <a:ext uri="{FF2B5EF4-FFF2-40B4-BE49-F238E27FC236}">
                <a16:creationId xmlns:a16="http://schemas.microsoft.com/office/drawing/2014/main" id="{4EF67CD6-9705-9596-A044-803211388D6A}"/>
              </a:ext>
            </a:extLst>
          </p:cNvPr>
          <p:cNvSpPr/>
          <p:nvPr/>
        </p:nvSpPr>
        <p:spPr>
          <a:xfrm>
            <a:off x="438988" y="900202"/>
            <a:ext cx="4350439" cy="379632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20726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9">
            <a:extLst>
              <a:ext uri="{FF2B5EF4-FFF2-40B4-BE49-F238E27FC236}">
                <a16:creationId xmlns:a16="http://schemas.microsoft.com/office/drawing/2014/main" id="{4F1FA67D-09B1-3D5F-187C-EEC2BE4C9783}"/>
              </a:ext>
            </a:extLst>
          </p:cNvPr>
          <p:cNvSpPr txBox="1">
            <a:spLocks/>
          </p:cNvSpPr>
          <p:nvPr/>
        </p:nvSpPr>
        <p:spPr>
          <a:xfrm>
            <a:off x="314408" y="114098"/>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ADA-Kriterien für </a:t>
            </a:r>
            <a:r>
              <a:rPr lang="de-DE" sz="2000" b="1" dirty="0" err="1">
                <a:solidFill>
                  <a:srgbClr val="7030A0"/>
                </a:solidFill>
                <a:latin typeface="+mj-lt"/>
              </a:rPr>
              <a:t>Normoglykämie</a:t>
            </a:r>
            <a:r>
              <a:rPr lang="de-DE" sz="2000" b="1" dirty="0">
                <a:solidFill>
                  <a:srgbClr val="7030A0"/>
                </a:solidFill>
                <a:latin typeface="+mj-lt"/>
              </a:rPr>
              <a:t>, </a:t>
            </a:r>
            <a:r>
              <a:rPr lang="de-DE" sz="2000" b="1" dirty="0" err="1">
                <a:solidFill>
                  <a:srgbClr val="7030A0"/>
                </a:solidFill>
                <a:latin typeface="+mj-lt"/>
              </a:rPr>
              <a:t>Dysglykämie</a:t>
            </a:r>
            <a:r>
              <a:rPr lang="de-DE" sz="2000" b="1" dirty="0">
                <a:solidFill>
                  <a:srgbClr val="7030A0"/>
                </a:solidFill>
                <a:latin typeface="+mj-lt"/>
              </a:rPr>
              <a:t> und Hyperglykämie und Stadien-Einteilung bei T1D</a:t>
            </a:r>
            <a:r>
              <a:rPr lang="de-DE" sz="2000" b="1" baseline="30000" dirty="0">
                <a:solidFill>
                  <a:srgbClr val="7030A0"/>
                </a:solidFill>
                <a:latin typeface="+mj-lt"/>
              </a:rPr>
              <a:t>1</a:t>
            </a:r>
          </a:p>
        </p:txBody>
      </p:sp>
      <p:sp>
        <p:nvSpPr>
          <p:cNvPr id="14" name="TextBox 3037">
            <a:extLst>
              <a:ext uri="{FF2B5EF4-FFF2-40B4-BE49-F238E27FC236}">
                <a16:creationId xmlns:a16="http://schemas.microsoft.com/office/drawing/2014/main" id="{7E29AE2B-8275-0D21-4DA9-C8778881A3A2}"/>
              </a:ext>
            </a:extLst>
          </p:cNvPr>
          <p:cNvSpPr txBox="1"/>
          <p:nvPr/>
        </p:nvSpPr>
        <p:spPr>
          <a:xfrm>
            <a:off x="314408" y="4927913"/>
            <a:ext cx="7723189"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American Diabetes </a:t>
            </a:r>
            <a:r>
              <a:rPr lang="de-DE" sz="600" dirty="0" err="1">
                <a:solidFill>
                  <a:srgbClr val="404040"/>
                </a:solidFill>
              </a:rPr>
              <a:t>Association</a:t>
            </a:r>
            <a:r>
              <a:rPr lang="de-DE" sz="600" dirty="0">
                <a:solidFill>
                  <a:srgbClr val="404040"/>
                </a:solidFill>
              </a:rPr>
              <a:t> Professional Practice Committee</a:t>
            </a:r>
            <a:r>
              <a:rPr lang="de-DE" sz="600" i="1" dirty="0">
                <a:solidFill>
                  <a:srgbClr val="404040"/>
                </a:solidFill>
              </a:rPr>
              <a:t>. Diabetes Care </a:t>
            </a:r>
            <a:r>
              <a:rPr lang="de-DE" sz="600" dirty="0">
                <a:solidFill>
                  <a:srgbClr val="404040"/>
                </a:solidFill>
              </a:rPr>
              <a:t>2026; 49 (</a:t>
            </a:r>
            <a:r>
              <a:rPr lang="de-DE" sz="600" dirty="0" err="1">
                <a:solidFill>
                  <a:srgbClr val="404040"/>
                </a:solidFill>
              </a:rPr>
              <a:t>Suppl</a:t>
            </a:r>
            <a:r>
              <a:rPr lang="de-DE" sz="600" dirty="0">
                <a:solidFill>
                  <a:srgbClr val="404040"/>
                </a:solidFill>
              </a:rPr>
              <a:t>. 1): S27</a:t>
            </a:r>
            <a:r>
              <a:rPr lang="da-DK" sz="600" dirty="0">
                <a:solidFill>
                  <a:srgbClr val="404040"/>
                </a:solidFill>
                <a:ea typeface="Arial"/>
                <a:cs typeface="Arial"/>
              </a:rPr>
              <a:t>–</a:t>
            </a:r>
            <a:r>
              <a:rPr lang="de-DE" sz="600" dirty="0">
                <a:solidFill>
                  <a:srgbClr val="404040"/>
                </a:solidFill>
              </a:rPr>
              <a:t>S49.</a:t>
            </a:r>
          </a:p>
        </p:txBody>
      </p:sp>
      <p:pic>
        <p:nvPicPr>
          <p:cNvPr id="5" name="Grafik 4" descr="Ein Bild, das Text, Screenshot, Schrift, Zahl enthält.&#10;&#10;Automatisch generierte Beschreibung">
            <a:extLst>
              <a:ext uri="{FF2B5EF4-FFF2-40B4-BE49-F238E27FC236}">
                <a16:creationId xmlns:a16="http://schemas.microsoft.com/office/drawing/2014/main" id="{54110A52-54C0-8DA2-AFB0-A2BABC854D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955" y="1283153"/>
            <a:ext cx="8218089" cy="2889045"/>
          </a:xfrm>
          <a:prstGeom prst="rect">
            <a:avLst/>
          </a:prstGeom>
        </p:spPr>
      </p:pic>
      <p:sp>
        <p:nvSpPr>
          <p:cNvPr id="6" name="Footer Placeholder 4">
            <a:extLst>
              <a:ext uri="{FF2B5EF4-FFF2-40B4-BE49-F238E27FC236}">
                <a16:creationId xmlns:a16="http://schemas.microsoft.com/office/drawing/2014/main" id="{377B6699-8E3F-8A81-41C2-6CA0D9057018}"/>
              </a:ext>
            </a:extLst>
          </p:cNvPr>
          <p:cNvSpPr txBox="1">
            <a:spLocks/>
          </p:cNvSpPr>
          <p:nvPr/>
        </p:nvSpPr>
        <p:spPr>
          <a:xfrm>
            <a:off x="344244" y="4669334"/>
            <a:ext cx="8355162" cy="277524"/>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Tabelle modifiziert nach American Diabetes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Association</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Professional Practice Committee 2026</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HbA</a:t>
            </a:r>
            <a:r>
              <a:rPr kumimoji="0" lang="de-DE" sz="600" b="0" i="0" u="none" strike="noStrike" kern="1200" cap="none" spc="0" normalizeH="0" baseline="-25000" noProof="0" dirty="0">
                <a:ln>
                  <a:noFill/>
                </a:ln>
                <a:solidFill>
                  <a:srgbClr val="404040"/>
                </a:solidFill>
                <a:effectLst/>
                <a:uLnTx/>
                <a:uFillTx/>
                <a:latin typeface="+mn-lt"/>
                <a:ea typeface="Verdana" panose="020B0604030504040204" pitchFamily="34" charset="0"/>
                <a:cs typeface="Verdana" panose="020B0604030504040204" pitchFamily="34" charset="0"/>
              </a:rPr>
              <a:t>1c</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lang="de-DE" sz="600" dirty="0">
                <a:solidFill>
                  <a:srgbClr val="404040"/>
                </a:solidFill>
                <a:latin typeface="+mn-lt"/>
                <a:ea typeface="Verdana" panose="020B0604030504040204" pitchFamily="34" charset="0"/>
                <a:cs typeface="Verdana" panose="020B0604030504040204" pitchFamily="34" charset="0"/>
              </a:rPr>
              <a:t>Hämoglobin A</a:t>
            </a:r>
            <a:r>
              <a:rPr lang="de-DE" sz="600" baseline="-25000" dirty="0">
                <a:solidFill>
                  <a:srgbClr val="404040"/>
                </a:solidFill>
                <a:latin typeface="+mn-lt"/>
                <a:ea typeface="Verdana" panose="020B0604030504040204" pitchFamily="34" charset="0"/>
                <a:cs typeface="Verdana" panose="020B0604030504040204" pitchFamily="34" charset="0"/>
              </a:rPr>
              <a:t>1c</a:t>
            </a:r>
            <a:r>
              <a:rPr lang="de-DE" sz="600" dirty="0">
                <a:solidFill>
                  <a:srgbClr val="404040"/>
                </a:solidFill>
                <a:latin typeface="+mn-lt"/>
                <a:ea typeface="Verdana" panose="020B0604030504040204" pitchFamily="34" charset="0"/>
                <a:cs typeface="Verdana" panose="020B0604030504040204" pitchFamily="34" charset="0"/>
              </a:rPr>
              <a:t>; IFG: </a:t>
            </a:r>
            <a:r>
              <a:rPr lang="de-DE" sz="600" dirty="0" err="1">
                <a:solidFill>
                  <a:srgbClr val="404040"/>
                </a:solidFill>
                <a:latin typeface="+mn-lt"/>
                <a:ea typeface="Verdana" panose="020B0604030504040204" pitchFamily="34" charset="0"/>
                <a:cs typeface="Verdana" panose="020B0604030504040204" pitchFamily="34" charset="0"/>
              </a:rPr>
              <a:t>impaired</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fasting</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glucose</a:t>
            </a:r>
            <a:r>
              <a:rPr lang="de-DE" sz="600" dirty="0">
                <a:solidFill>
                  <a:srgbClr val="404040"/>
                </a:solidFill>
                <a:latin typeface="+mn-lt"/>
                <a:ea typeface="Verdana" panose="020B0604030504040204" pitchFamily="34" charset="0"/>
                <a:cs typeface="Verdana" panose="020B0604030504040204" pitchFamily="34" charset="0"/>
              </a:rPr>
              <a:t>, beeinträchtigte Nüchternglukose; IGT: </a:t>
            </a:r>
            <a:r>
              <a:rPr lang="de-DE" sz="600" dirty="0" err="1">
                <a:solidFill>
                  <a:srgbClr val="404040"/>
                </a:solidFill>
                <a:latin typeface="+mn-lt"/>
                <a:ea typeface="Verdana" panose="020B0604030504040204" pitchFamily="34" charset="0"/>
                <a:cs typeface="Verdana" panose="020B0604030504040204" pitchFamily="34" charset="0"/>
              </a:rPr>
              <a:t>impaired</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glucose</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tolerance</a:t>
            </a:r>
            <a:r>
              <a:rPr lang="de-DE" sz="600" dirty="0">
                <a:solidFill>
                  <a:srgbClr val="404040"/>
                </a:solidFill>
                <a:latin typeface="+mn-lt"/>
                <a:ea typeface="Verdana" panose="020B0604030504040204" pitchFamily="34" charset="0"/>
                <a:cs typeface="Verdana" panose="020B0604030504040204" pitchFamily="34" charset="0"/>
              </a:rPr>
              <a:t>, beeinträchtigte Glukosetoleranz; </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NPG: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Nüchternplasmaglukose</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ppPG</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postprandiale Plasmaglukose; T1D: Typ-1-Diabetes. </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
        <p:nvSpPr>
          <p:cNvPr id="7" name="Rechteck 6">
            <a:extLst>
              <a:ext uri="{FF2B5EF4-FFF2-40B4-BE49-F238E27FC236}">
                <a16:creationId xmlns:a16="http://schemas.microsoft.com/office/drawing/2014/main" id="{EC0EDDF6-B9DC-8153-3931-FEB5B7660DFE}"/>
              </a:ext>
            </a:extLst>
          </p:cNvPr>
          <p:cNvSpPr/>
          <p:nvPr/>
        </p:nvSpPr>
        <p:spPr>
          <a:xfrm>
            <a:off x="462955" y="1283154"/>
            <a:ext cx="8218089" cy="287548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5CF7C9AA-69D6-EF9E-C34E-C54C3650834E}"/>
              </a:ext>
            </a:extLst>
          </p:cNvPr>
          <p:cNvSpPr txBox="1"/>
          <p:nvPr/>
        </p:nvSpPr>
        <p:spPr>
          <a:xfrm>
            <a:off x="2490651" y="1340576"/>
            <a:ext cx="1678740" cy="195814"/>
          </a:xfrm>
          <a:prstGeom prst="rect">
            <a:avLst/>
          </a:prstGeom>
          <a:solidFill>
            <a:srgbClr val="CCCCCC"/>
          </a:solidFill>
        </p:spPr>
        <p:txBody>
          <a:bodyPr wrap="square" lIns="0" tIns="36000" rIns="0" bIns="36000" rtlCol="0" anchor="ctr">
            <a:spAutoFit/>
          </a:bodyPr>
          <a:lstStyle/>
          <a:p>
            <a:pPr algn="ctr"/>
            <a:r>
              <a:rPr lang="de-DE" sz="800" b="1"/>
              <a:t>Normoglykämie (Stadium 1)</a:t>
            </a:r>
          </a:p>
        </p:txBody>
      </p:sp>
      <p:sp>
        <p:nvSpPr>
          <p:cNvPr id="10" name="Textfeld 9">
            <a:extLst>
              <a:ext uri="{FF2B5EF4-FFF2-40B4-BE49-F238E27FC236}">
                <a16:creationId xmlns:a16="http://schemas.microsoft.com/office/drawing/2014/main" id="{DA55B12B-7552-9139-1DF1-77C38F5B0786}"/>
              </a:ext>
            </a:extLst>
          </p:cNvPr>
          <p:cNvSpPr txBox="1"/>
          <p:nvPr/>
        </p:nvSpPr>
        <p:spPr>
          <a:xfrm>
            <a:off x="4226050" y="1340576"/>
            <a:ext cx="1678740" cy="195814"/>
          </a:xfrm>
          <a:prstGeom prst="rect">
            <a:avLst/>
          </a:prstGeom>
          <a:solidFill>
            <a:srgbClr val="CCCCCC"/>
          </a:solidFill>
        </p:spPr>
        <p:txBody>
          <a:bodyPr wrap="square" lIns="0" tIns="36000" rIns="0" bIns="36000" rtlCol="0" anchor="ctr">
            <a:spAutoFit/>
          </a:bodyPr>
          <a:lstStyle/>
          <a:p>
            <a:pPr algn="ctr"/>
            <a:r>
              <a:rPr lang="de-DE" sz="800" b="1"/>
              <a:t>Dysglykämie (Stadium 2)</a:t>
            </a:r>
          </a:p>
        </p:txBody>
      </p:sp>
      <p:sp>
        <p:nvSpPr>
          <p:cNvPr id="11" name="Textfeld 10">
            <a:extLst>
              <a:ext uri="{FF2B5EF4-FFF2-40B4-BE49-F238E27FC236}">
                <a16:creationId xmlns:a16="http://schemas.microsoft.com/office/drawing/2014/main" id="{F1938DF4-F382-AD5E-29BD-3E1C28062CB7}"/>
              </a:ext>
            </a:extLst>
          </p:cNvPr>
          <p:cNvSpPr txBox="1"/>
          <p:nvPr/>
        </p:nvSpPr>
        <p:spPr>
          <a:xfrm>
            <a:off x="6453547" y="1340576"/>
            <a:ext cx="1678740" cy="195814"/>
          </a:xfrm>
          <a:prstGeom prst="rect">
            <a:avLst/>
          </a:prstGeom>
          <a:solidFill>
            <a:srgbClr val="CCCCCC"/>
          </a:solidFill>
        </p:spPr>
        <p:txBody>
          <a:bodyPr wrap="square" lIns="0" tIns="36000" rIns="0" bIns="36000" rtlCol="0" anchor="ctr">
            <a:spAutoFit/>
          </a:bodyPr>
          <a:lstStyle/>
          <a:p>
            <a:pPr algn="ctr"/>
            <a:r>
              <a:rPr lang="de-DE" sz="800" b="1"/>
              <a:t>Hyperglykämie (Stadium 3)</a:t>
            </a:r>
          </a:p>
        </p:txBody>
      </p:sp>
      <p:sp>
        <p:nvSpPr>
          <p:cNvPr id="17" name="Textfeld 16">
            <a:extLst>
              <a:ext uri="{FF2B5EF4-FFF2-40B4-BE49-F238E27FC236}">
                <a16:creationId xmlns:a16="http://schemas.microsoft.com/office/drawing/2014/main" id="{D85A9451-EB47-DD8D-16BD-CD398D27F099}"/>
              </a:ext>
            </a:extLst>
          </p:cNvPr>
          <p:cNvSpPr txBox="1"/>
          <p:nvPr/>
        </p:nvSpPr>
        <p:spPr>
          <a:xfrm>
            <a:off x="531127" y="1625506"/>
            <a:ext cx="1678740" cy="195814"/>
          </a:xfrm>
          <a:prstGeom prst="rect">
            <a:avLst/>
          </a:prstGeom>
          <a:solidFill>
            <a:schemeClr val="bg1"/>
          </a:solidFill>
        </p:spPr>
        <p:txBody>
          <a:bodyPr wrap="square" lIns="36000" tIns="36000" rIns="0" bIns="36000" rtlCol="0" anchor="ctr">
            <a:spAutoFit/>
          </a:bodyPr>
          <a:lstStyle/>
          <a:p>
            <a:r>
              <a:rPr lang="de-DE" sz="800"/>
              <a:t>Nüchternplasmaglukose</a:t>
            </a:r>
          </a:p>
        </p:txBody>
      </p:sp>
      <p:sp>
        <p:nvSpPr>
          <p:cNvPr id="25" name="Textfeld 24">
            <a:extLst>
              <a:ext uri="{FF2B5EF4-FFF2-40B4-BE49-F238E27FC236}">
                <a16:creationId xmlns:a16="http://schemas.microsoft.com/office/drawing/2014/main" id="{F0FD49DA-1B61-CFFA-F81E-EBA8D32B7A50}"/>
              </a:ext>
            </a:extLst>
          </p:cNvPr>
          <p:cNvSpPr txBox="1"/>
          <p:nvPr/>
        </p:nvSpPr>
        <p:spPr>
          <a:xfrm>
            <a:off x="531127" y="2901484"/>
            <a:ext cx="1678740" cy="195814"/>
          </a:xfrm>
          <a:prstGeom prst="rect">
            <a:avLst/>
          </a:prstGeom>
          <a:solidFill>
            <a:schemeClr val="bg1"/>
          </a:solidFill>
        </p:spPr>
        <p:txBody>
          <a:bodyPr wrap="square" lIns="36000" tIns="36000" rIns="0" bIns="36000" rtlCol="0" anchor="ctr">
            <a:spAutoFit/>
          </a:bodyPr>
          <a:lstStyle/>
          <a:p>
            <a:r>
              <a:rPr lang="de-DE" sz="800"/>
              <a:t>Oraler Glukosetoleranztest</a:t>
            </a:r>
          </a:p>
        </p:txBody>
      </p:sp>
      <p:sp>
        <p:nvSpPr>
          <p:cNvPr id="26" name="Textfeld 25">
            <a:extLst>
              <a:ext uri="{FF2B5EF4-FFF2-40B4-BE49-F238E27FC236}">
                <a16:creationId xmlns:a16="http://schemas.microsoft.com/office/drawing/2014/main" id="{D8887532-48E3-8C9E-F4EE-C52184AC3211}"/>
              </a:ext>
            </a:extLst>
          </p:cNvPr>
          <p:cNvSpPr txBox="1"/>
          <p:nvPr/>
        </p:nvSpPr>
        <p:spPr>
          <a:xfrm>
            <a:off x="531127" y="3776543"/>
            <a:ext cx="1678740" cy="195814"/>
          </a:xfrm>
          <a:prstGeom prst="rect">
            <a:avLst/>
          </a:prstGeom>
          <a:solidFill>
            <a:schemeClr val="bg1"/>
          </a:solidFill>
        </p:spPr>
        <p:txBody>
          <a:bodyPr wrap="square" lIns="36000" tIns="36000" rIns="0" bIns="36000" rtlCol="0" anchor="ctr">
            <a:spAutoFit/>
          </a:bodyPr>
          <a:lstStyle/>
          <a:p>
            <a:r>
              <a:rPr lang="de-DE" sz="800"/>
              <a:t>Zufalls-Plasmaglukose</a:t>
            </a:r>
          </a:p>
        </p:txBody>
      </p:sp>
      <p:sp>
        <p:nvSpPr>
          <p:cNvPr id="27" name="Textfeld 26">
            <a:extLst>
              <a:ext uri="{FF2B5EF4-FFF2-40B4-BE49-F238E27FC236}">
                <a16:creationId xmlns:a16="http://schemas.microsoft.com/office/drawing/2014/main" id="{4C641635-00A0-6A28-D190-B216DF696354}"/>
              </a:ext>
            </a:extLst>
          </p:cNvPr>
          <p:cNvSpPr txBox="1"/>
          <p:nvPr/>
        </p:nvSpPr>
        <p:spPr>
          <a:xfrm>
            <a:off x="531127" y="2061594"/>
            <a:ext cx="1678740" cy="195814"/>
          </a:xfrm>
          <a:prstGeom prst="rect">
            <a:avLst/>
          </a:prstGeom>
          <a:solidFill>
            <a:srgbClr val="E5E5E5"/>
          </a:solidFill>
        </p:spPr>
        <p:txBody>
          <a:bodyPr wrap="square" lIns="36000" tIns="36000" rIns="0" bIns="36000" rtlCol="0" anchor="ctr">
            <a:spAutoFit/>
          </a:bodyPr>
          <a:lstStyle/>
          <a:p>
            <a:r>
              <a:rPr lang="de-DE" sz="800"/>
              <a:t>Hämoglobin A</a:t>
            </a:r>
            <a:r>
              <a:rPr lang="de-DE" sz="800" baseline="-25000"/>
              <a:t>1c</a:t>
            </a:r>
          </a:p>
        </p:txBody>
      </p:sp>
      <p:sp>
        <p:nvSpPr>
          <p:cNvPr id="28" name="Textfeld 27">
            <a:extLst>
              <a:ext uri="{FF2B5EF4-FFF2-40B4-BE49-F238E27FC236}">
                <a16:creationId xmlns:a16="http://schemas.microsoft.com/office/drawing/2014/main" id="{CAC1BFCD-8294-5948-622D-D129753D0C0B}"/>
              </a:ext>
            </a:extLst>
          </p:cNvPr>
          <p:cNvSpPr txBox="1"/>
          <p:nvPr/>
        </p:nvSpPr>
        <p:spPr>
          <a:xfrm>
            <a:off x="531127" y="3312110"/>
            <a:ext cx="1965408" cy="318924"/>
          </a:xfrm>
          <a:prstGeom prst="rect">
            <a:avLst/>
          </a:prstGeom>
          <a:solidFill>
            <a:srgbClr val="E5E5E5"/>
          </a:solidFill>
        </p:spPr>
        <p:txBody>
          <a:bodyPr wrap="square" lIns="36000" tIns="36000" rIns="0" bIns="36000" rtlCol="0" anchor="ctr">
            <a:spAutoFit/>
          </a:bodyPr>
          <a:lstStyle/>
          <a:p>
            <a:r>
              <a:rPr lang="de-DE" sz="800"/>
              <a:t>Zusätzliche Kriterien, die in Forschungsarbeiten genutzt werden</a:t>
            </a:r>
            <a:endParaRPr lang="de-DE" sz="800" baseline="-25000"/>
          </a:p>
        </p:txBody>
      </p:sp>
      <p:sp>
        <p:nvSpPr>
          <p:cNvPr id="29" name="Textfeld 28">
            <a:extLst>
              <a:ext uri="{FF2B5EF4-FFF2-40B4-BE49-F238E27FC236}">
                <a16:creationId xmlns:a16="http://schemas.microsoft.com/office/drawing/2014/main" id="{7A7522FD-E6D0-FB2E-09CD-9E8789028357}"/>
              </a:ext>
            </a:extLst>
          </p:cNvPr>
          <p:cNvSpPr txBox="1"/>
          <p:nvPr/>
        </p:nvSpPr>
        <p:spPr>
          <a:xfrm>
            <a:off x="2547310" y="1625506"/>
            <a:ext cx="1678740" cy="318924"/>
          </a:xfrm>
          <a:prstGeom prst="rect">
            <a:avLst/>
          </a:prstGeom>
          <a:solidFill>
            <a:schemeClr val="bg1"/>
          </a:solidFill>
        </p:spPr>
        <p:txBody>
          <a:bodyPr wrap="square" lIns="36000" tIns="36000" rIns="0" bIns="36000" rtlCol="0" anchor="ctr">
            <a:spAutoFit/>
          </a:bodyPr>
          <a:lstStyle/>
          <a:p>
            <a:pPr defTabSz="266700"/>
            <a:r>
              <a:rPr lang="de-DE" sz="800"/>
              <a:t>NPG 	&lt; 100 mg/dl</a:t>
            </a:r>
          </a:p>
          <a:p>
            <a:pPr defTabSz="266700"/>
            <a:r>
              <a:rPr lang="de-DE" sz="800"/>
              <a:t>	(&lt; 5,6 mmol/l)</a:t>
            </a:r>
          </a:p>
        </p:txBody>
      </p:sp>
      <p:sp>
        <p:nvSpPr>
          <p:cNvPr id="30" name="Textfeld 29">
            <a:extLst>
              <a:ext uri="{FF2B5EF4-FFF2-40B4-BE49-F238E27FC236}">
                <a16:creationId xmlns:a16="http://schemas.microsoft.com/office/drawing/2014/main" id="{4D24A906-9758-4621-F6B7-DBD9F13ABED1}"/>
              </a:ext>
            </a:extLst>
          </p:cNvPr>
          <p:cNvSpPr txBox="1"/>
          <p:nvPr/>
        </p:nvSpPr>
        <p:spPr>
          <a:xfrm>
            <a:off x="4265386" y="1625506"/>
            <a:ext cx="1790947" cy="318924"/>
          </a:xfrm>
          <a:prstGeom prst="rect">
            <a:avLst/>
          </a:prstGeom>
          <a:solidFill>
            <a:schemeClr val="bg1"/>
          </a:solidFill>
        </p:spPr>
        <p:txBody>
          <a:bodyPr wrap="square" lIns="36000" tIns="36000" rIns="0" bIns="36000" rtlCol="0" anchor="ctr">
            <a:spAutoFit/>
          </a:bodyPr>
          <a:lstStyle/>
          <a:p>
            <a:pPr defTabSz="266700"/>
            <a:r>
              <a:rPr lang="de-DE" sz="800"/>
              <a:t>NPG: 100-125 mg/dl (IFG)		(5,6-6,9 mmol/l) ODER</a:t>
            </a:r>
          </a:p>
        </p:txBody>
      </p:sp>
      <p:sp>
        <p:nvSpPr>
          <p:cNvPr id="31" name="Textfeld 30">
            <a:extLst>
              <a:ext uri="{FF2B5EF4-FFF2-40B4-BE49-F238E27FC236}">
                <a16:creationId xmlns:a16="http://schemas.microsoft.com/office/drawing/2014/main" id="{4BF3288D-708E-BBAA-4DA2-69FE627897B2}"/>
              </a:ext>
            </a:extLst>
          </p:cNvPr>
          <p:cNvSpPr txBox="1"/>
          <p:nvPr/>
        </p:nvSpPr>
        <p:spPr>
          <a:xfrm>
            <a:off x="6540013" y="1625506"/>
            <a:ext cx="2072859" cy="318924"/>
          </a:xfrm>
          <a:prstGeom prst="rect">
            <a:avLst/>
          </a:prstGeom>
          <a:solidFill>
            <a:schemeClr val="bg1"/>
          </a:solidFill>
        </p:spPr>
        <p:txBody>
          <a:bodyPr wrap="square" lIns="36000" tIns="36000" rIns="0" bIns="36000" rtlCol="0" anchor="ctr">
            <a:spAutoFit/>
          </a:bodyPr>
          <a:lstStyle/>
          <a:p>
            <a:pPr defTabSz="266700"/>
            <a:r>
              <a:rPr lang="de-DE" sz="800"/>
              <a:t>NPG 	≥ 126 mg/dl</a:t>
            </a:r>
          </a:p>
          <a:p>
            <a:pPr defTabSz="266700"/>
            <a:r>
              <a:rPr lang="de-DE" sz="800"/>
              <a:t>	(≥ 7,0 mmol/l) ODER</a:t>
            </a:r>
          </a:p>
        </p:txBody>
      </p:sp>
      <p:sp>
        <p:nvSpPr>
          <p:cNvPr id="32" name="Textfeld 31">
            <a:extLst>
              <a:ext uri="{FF2B5EF4-FFF2-40B4-BE49-F238E27FC236}">
                <a16:creationId xmlns:a16="http://schemas.microsoft.com/office/drawing/2014/main" id="{A1899A2B-0058-0EE4-9B9D-58A580969342}"/>
              </a:ext>
            </a:extLst>
          </p:cNvPr>
          <p:cNvSpPr txBox="1"/>
          <p:nvPr/>
        </p:nvSpPr>
        <p:spPr>
          <a:xfrm>
            <a:off x="2409755" y="2915024"/>
            <a:ext cx="1678740" cy="318924"/>
          </a:xfrm>
          <a:prstGeom prst="rect">
            <a:avLst/>
          </a:prstGeom>
          <a:solidFill>
            <a:schemeClr val="bg1"/>
          </a:solidFill>
        </p:spPr>
        <p:txBody>
          <a:bodyPr wrap="square" lIns="36000" tIns="36000" rIns="0" bIns="36000" rtlCol="0" anchor="ctr">
            <a:spAutoFit/>
          </a:bodyPr>
          <a:lstStyle/>
          <a:p>
            <a:pPr defTabSz="269875"/>
            <a:r>
              <a:rPr lang="de-DE" sz="800"/>
              <a:t>2h-ppPG 	&lt; 140 mg/dl</a:t>
            </a:r>
          </a:p>
          <a:p>
            <a:pPr defTabSz="266700"/>
            <a:r>
              <a:rPr lang="de-DE" sz="800"/>
              <a:t>		(&lt; 7,8 mmol/l)</a:t>
            </a:r>
          </a:p>
        </p:txBody>
      </p:sp>
      <p:sp>
        <p:nvSpPr>
          <p:cNvPr id="33" name="Textfeld 32">
            <a:extLst>
              <a:ext uri="{FF2B5EF4-FFF2-40B4-BE49-F238E27FC236}">
                <a16:creationId xmlns:a16="http://schemas.microsoft.com/office/drawing/2014/main" id="{0AA7DF34-ED29-3792-6B4A-1E08E92C498C}"/>
              </a:ext>
            </a:extLst>
          </p:cNvPr>
          <p:cNvSpPr txBox="1"/>
          <p:nvPr/>
        </p:nvSpPr>
        <p:spPr>
          <a:xfrm>
            <a:off x="4226049" y="2902644"/>
            <a:ext cx="2146385" cy="318924"/>
          </a:xfrm>
          <a:prstGeom prst="rect">
            <a:avLst/>
          </a:prstGeom>
          <a:solidFill>
            <a:schemeClr val="bg1"/>
          </a:solidFill>
        </p:spPr>
        <p:txBody>
          <a:bodyPr wrap="square" lIns="36000" tIns="36000" rIns="0" bIns="36000" rtlCol="0" anchor="ctr">
            <a:spAutoFit/>
          </a:bodyPr>
          <a:lstStyle/>
          <a:p>
            <a:pPr defTabSz="268288"/>
            <a:r>
              <a:rPr lang="de-DE" sz="800"/>
              <a:t>2h-ppPG 	140-199 mg/dl	(IGT)			(7,8-11,0 mmol/l) ODER</a:t>
            </a:r>
          </a:p>
        </p:txBody>
      </p:sp>
      <p:sp>
        <p:nvSpPr>
          <p:cNvPr id="34" name="Textfeld 33">
            <a:extLst>
              <a:ext uri="{FF2B5EF4-FFF2-40B4-BE49-F238E27FC236}">
                <a16:creationId xmlns:a16="http://schemas.microsoft.com/office/drawing/2014/main" id="{D99871E6-2FE1-0E80-EEE1-A98322123861}"/>
              </a:ext>
            </a:extLst>
          </p:cNvPr>
          <p:cNvSpPr txBox="1"/>
          <p:nvPr/>
        </p:nvSpPr>
        <p:spPr>
          <a:xfrm>
            <a:off x="6540012" y="2915024"/>
            <a:ext cx="2072859" cy="318924"/>
          </a:xfrm>
          <a:prstGeom prst="rect">
            <a:avLst/>
          </a:prstGeom>
          <a:solidFill>
            <a:schemeClr val="bg1"/>
          </a:solidFill>
        </p:spPr>
        <p:txBody>
          <a:bodyPr wrap="square" lIns="36000" tIns="36000" rIns="0" bIns="36000" rtlCol="0" anchor="ctr">
            <a:spAutoFit/>
          </a:bodyPr>
          <a:lstStyle/>
          <a:p>
            <a:pPr defTabSz="266700"/>
            <a:r>
              <a:rPr lang="de-DE" sz="800"/>
              <a:t>2h-ppPG 	≥ 200 mg/dl</a:t>
            </a:r>
          </a:p>
          <a:p>
            <a:pPr defTabSz="266700"/>
            <a:r>
              <a:rPr lang="de-DE" sz="800"/>
              <a:t>		(≥ 11,1 mmol/l) ODER</a:t>
            </a:r>
          </a:p>
        </p:txBody>
      </p:sp>
      <p:sp>
        <p:nvSpPr>
          <p:cNvPr id="35" name="Textfeld 34">
            <a:extLst>
              <a:ext uri="{FF2B5EF4-FFF2-40B4-BE49-F238E27FC236}">
                <a16:creationId xmlns:a16="http://schemas.microsoft.com/office/drawing/2014/main" id="{7001E255-068A-87C7-EC5B-C30B5235590F}"/>
              </a:ext>
            </a:extLst>
          </p:cNvPr>
          <p:cNvSpPr txBox="1"/>
          <p:nvPr/>
        </p:nvSpPr>
        <p:spPr>
          <a:xfrm>
            <a:off x="6372435" y="3776543"/>
            <a:ext cx="2072859" cy="318924"/>
          </a:xfrm>
          <a:prstGeom prst="rect">
            <a:avLst/>
          </a:prstGeom>
          <a:solidFill>
            <a:schemeClr val="bg1"/>
          </a:solidFill>
        </p:spPr>
        <p:txBody>
          <a:bodyPr wrap="square" lIns="36000" tIns="36000" rIns="0" bIns="36000" rtlCol="0" anchor="ctr">
            <a:spAutoFit/>
          </a:bodyPr>
          <a:lstStyle/>
          <a:p>
            <a:pPr algn="ctr" defTabSz="266700"/>
            <a:r>
              <a:rPr lang="de-DE" sz="800"/>
              <a:t>Symptome + 2h-ppPG ≥ 200 mg/dl</a:t>
            </a:r>
          </a:p>
          <a:p>
            <a:pPr algn="ctr" defTabSz="266700"/>
            <a:r>
              <a:rPr lang="de-DE" sz="800"/>
              <a:t>(≥ 11,1 mmol/l)</a:t>
            </a:r>
          </a:p>
        </p:txBody>
      </p:sp>
      <p:sp>
        <p:nvSpPr>
          <p:cNvPr id="36" name="Textfeld 35">
            <a:extLst>
              <a:ext uri="{FF2B5EF4-FFF2-40B4-BE49-F238E27FC236}">
                <a16:creationId xmlns:a16="http://schemas.microsoft.com/office/drawing/2014/main" id="{F4C0A450-5A81-7A44-99E0-7305A67AD776}"/>
              </a:ext>
            </a:extLst>
          </p:cNvPr>
          <p:cNvSpPr txBox="1"/>
          <p:nvPr/>
        </p:nvSpPr>
        <p:spPr>
          <a:xfrm>
            <a:off x="2547310" y="2057017"/>
            <a:ext cx="1678740" cy="318924"/>
          </a:xfrm>
          <a:prstGeom prst="rect">
            <a:avLst/>
          </a:prstGeom>
          <a:solidFill>
            <a:srgbClr val="E5E5E5"/>
          </a:solidFill>
        </p:spPr>
        <p:txBody>
          <a:bodyPr wrap="square" lIns="36000" tIns="36000" rIns="0" bIns="36000" rtlCol="0" anchor="ctr">
            <a:spAutoFit/>
          </a:bodyPr>
          <a:lstStyle/>
          <a:p>
            <a:pPr defTabSz="266700"/>
            <a:r>
              <a:rPr lang="de-DE" sz="800"/>
              <a:t>HbA</a:t>
            </a:r>
            <a:r>
              <a:rPr lang="de-DE" sz="800" baseline="-25000"/>
              <a:t>1c</a:t>
            </a:r>
            <a:r>
              <a:rPr lang="de-DE" sz="800"/>
              <a:t> &lt; 5,7 %</a:t>
            </a:r>
          </a:p>
          <a:p>
            <a:pPr defTabSz="266700"/>
            <a:endParaRPr lang="de-DE" sz="800"/>
          </a:p>
        </p:txBody>
      </p:sp>
      <p:sp>
        <p:nvSpPr>
          <p:cNvPr id="37" name="Textfeld 36">
            <a:extLst>
              <a:ext uri="{FF2B5EF4-FFF2-40B4-BE49-F238E27FC236}">
                <a16:creationId xmlns:a16="http://schemas.microsoft.com/office/drawing/2014/main" id="{0574CED7-A4BB-73B0-49F1-E5DB828148AE}"/>
              </a:ext>
            </a:extLst>
          </p:cNvPr>
          <p:cNvSpPr txBox="1"/>
          <p:nvPr/>
        </p:nvSpPr>
        <p:spPr>
          <a:xfrm>
            <a:off x="4226050" y="2051000"/>
            <a:ext cx="2313962" cy="318924"/>
          </a:xfrm>
          <a:prstGeom prst="rect">
            <a:avLst/>
          </a:prstGeom>
          <a:solidFill>
            <a:srgbClr val="E5E5E5"/>
          </a:solidFill>
        </p:spPr>
        <p:txBody>
          <a:bodyPr wrap="square" lIns="36000" tIns="36000" rIns="0" bIns="36000" rtlCol="0" anchor="ctr">
            <a:spAutoFit/>
          </a:bodyPr>
          <a:lstStyle/>
          <a:p>
            <a:pPr defTabSz="266700"/>
            <a:r>
              <a:rPr lang="de-DE" sz="800"/>
              <a:t>HbA</a:t>
            </a:r>
            <a:r>
              <a:rPr lang="de-DE" sz="800" baseline="-25000"/>
              <a:t>1c</a:t>
            </a:r>
            <a:r>
              <a:rPr lang="de-DE" sz="800"/>
              <a:t> 5,7 %-6,4 % ODER</a:t>
            </a:r>
          </a:p>
          <a:p>
            <a:pPr defTabSz="266700"/>
            <a:endParaRPr lang="de-DE" sz="800"/>
          </a:p>
        </p:txBody>
      </p:sp>
      <p:sp>
        <p:nvSpPr>
          <p:cNvPr id="38" name="Textfeld 37">
            <a:extLst>
              <a:ext uri="{FF2B5EF4-FFF2-40B4-BE49-F238E27FC236}">
                <a16:creationId xmlns:a16="http://schemas.microsoft.com/office/drawing/2014/main" id="{49EC078B-D0D4-E9F4-37ED-9BD68AAA2CE4}"/>
              </a:ext>
            </a:extLst>
          </p:cNvPr>
          <p:cNvSpPr txBox="1"/>
          <p:nvPr/>
        </p:nvSpPr>
        <p:spPr>
          <a:xfrm>
            <a:off x="6540012" y="2051000"/>
            <a:ext cx="2072859" cy="318924"/>
          </a:xfrm>
          <a:prstGeom prst="rect">
            <a:avLst/>
          </a:prstGeom>
          <a:solidFill>
            <a:srgbClr val="E5E5E5"/>
          </a:solidFill>
        </p:spPr>
        <p:txBody>
          <a:bodyPr wrap="square" lIns="36000" tIns="36000" rIns="0" bIns="36000" rtlCol="0" anchor="ctr">
            <a:spAutoFit/>
          </a:bodyPr>
          <a:lstStyle/>
          <a:p>
            <a:pPr defTabSz="266700"/>
            <a:r>
              <a:rPr lang="de-DE" sz="800"/>
              <a:t>HbA</a:t>
            </a:r>
            <a:r>
              <a:rPr lang="de-DE" sz="800" baseline="-25000"/>
              <a:t>1c</a:t>
            </a:r>
            <a:r>
              <a:rPr lang="de-DE" sz="800"/>
              <a:t> ≥ 6,5 % ODER</a:t>
            </a:r>
          </a:p>
          <a:p>
            <a:pPr defTabSz="266700"/>
            <a:endParaRPr lang="de-DE" sz="800"/>
          </a:p>
        </p:txBody>
      </p:sp>
      <p:sp>
        <p:nvSpPr>
          <p:cNvPr id="39" name="Textfeld 38">
            <a:extLst>
              <a:ext uri="{FF2B5EF4-FFF2-40B4-BE49-F238E27FC236}">
                <a16:creationId xmlns:a16="http://schemas.microsoft.com/office/drawing/2014/main" id="{93D8892B-7997-4458-36F4-FF8A591AC32A}"/>
              </a:ext>
            </a:extLst>
          </p:cNvPr>
          <p:cNvSpPr txBox="1"/>
          <p:nvPr/>
        </p:nvSpPr>
        <p:spPr>
          <a:xfrm>
            <a:off x="4226050" y="2467071"/>
            <a:ext cx="2072859" cy="318924"/>
          </a:xfrm>
          <a:prstGeom prst="rect">
            <a:avLst/>
          </a:prstGeom>
          <a:solidFill>
            <a:srgbClr val="E5E5E5"/>
          </a:solidFill>
        </p:spPr>
        <p:txBody>
          <a:bodyPr wrap="square" lIns="36000" tIns="36000" rIns="0" bIns="36000" rtlCol="0" anchor="ctr">
            <a:spAutoFit/>
          </a:bodyPr>
          <a:lstStyle/>
          <a:p>
            <a:pPr defTabSz="266700"/>
            <a:r>
              <a:rPr lang="de-DE" sz="800"/>
              <a:t>HbA</a:t>
            </a:r>
            <a:r>
              <a:rPr lang="de-DE" sz="800" baseline="-25000"/>
              <a:t>1c</a:t>
            </a:r>
            <a:r>
              <a:rPr lang="de-DE" sz="800"/>
              <a:t> ≥ 10 % Erhöhung seit</a:t>
            </a:r>
          </a:p>
          <a:p>
            <a:pPr defTabSz="266700"/>
            <a:r>
              <a:rPr lang="de-DE" sz="800"/>
              <a:t>letzter Visite ODER</a:t>
            </a:r>
          </a:p>
        </p:txBody>
      </p:sp>
      <p:sp>
        <p:nvSpPr>
          <p:cNvPr id="40" name="Textfeld 39">
            <a:extLst>
              <a:ext uri="{FF2B5EF4-FFF2-40B4-BE49-F238E27FC236}">
                <a16:creationId xmlns:a16="http://schemas.microsoft.com/office/drawing/2014/main" id="{61247BC1-250E-5878-5647-6098AFD2D5D7}"/>
              </a:ext>
            </a:extLst>
          </p:cNvPr>
          <p:cNvSpPr txBox="1"/>
          <p:nvPr/>
        </p:nvSpPr>
        <p:spPr>
          <a:xfrm>
            <a:off x="4226050" y="3318715"/>
            <a:ext cx="2072859" cy="318924"/>
          </a:xfrm>
          <a:prstGeom prst="rect">
            <a:avLst/>
          </a:prstGeom>
          <a:solidFill>
            <a:srgbClr val="E5E5E5"/>
          </a:solidFill>
        </p:spPr>
        <p:txBody>
          <a:bodyPr wrap="square" lIns="36000" tIns="36000" rIns="0" bIns="36000" rtlCol="0" anchor="ctr">
            <a:spAutoFit/>
          </a:bodyPr>
          <a:lstStyle/>
          <a:p>
            <a:pPr algn="ctr" defTabSz="266700"/>
            <a:r>
              <a:rPr lang="de-DE" sz="800"/>
              <a:t>30-, 60-, oder 90-min </a:t>
            </a:r>
            <a:r>
              <a:rPr lang="de-DE" sz="800" err="1"/>
              <a:t>ppPG</a:t>
            </a:r>
            <a:r>
              <a:rPr lang="de-DE" sz="800"/>
              <a:t>               ≥ 200 mg/dl (≥ 11,1 mmol/l)</a:t>
            </a:r>
          </a:p>
        </p:txBody>
      </p:sp>
    </p:spTree>
    <p:extLst>
      <p:ext uri="{BB962C8B-B14F-4D97-AF65-F5344CB8AC3E}">
        <p14:creationId xmlns:p14="http://schemas.microsoft.com/office/powerpoint/2010/main" val="4011195824"/>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0D3AA-DFCB-DB1B-B30B-EFDC5F818C10}"/>
            </a:ext>
          </a:extLst>
        </p:cNvPr>
        <p:cNvGrpSpPr/>
        <p:nvPr/>
      </p:nvGrpSpPr>
      <p:grpSpPr>
        <a:xfrm>
          <a:off x="0" y="0"/>
          <a:ext cx="0" cy="0"/>
          <a:chOff x="0" y="0"/>
          <a:chExt cx="0" cy="0"/>
        </a:xfrm>
      </p:grpSpPr>
      <p:sp>
        <p:nvSpPr>
          <p:cNvPr id="3" name="Textplatzhalter 9">
            <a:extLst>
              <a:ext uri="{FF2B5EF4-FFF2-40B4-BE49-F238E27FC236}">
                <a16:creationId xmlns:a16="http://schemas.microsoft.com/office/drawing/2014/main" id="{A137E91C-FA1D-4432-465C-159F43DB94CE}"/>
              </a:ext>
            </a:extLst>
          </p:cNvPr>
          <p:cNvSpPr txBox="1">
            <a:spLocks/>
          </p:cNvSpPr>
          <p:nvPr/>
        </p:nvSpPr>
        <p:spPr>
          <a:xfrm>
            <a:off x="314409" y="114098"/>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DDG-Kriterien für die Diagnostik von Diabetes</a:t>
            </a:r>
            <a:r>
              <a:rPr lang="de-DE" sz="2000" b="1" baseline="30000" dirty="0">
                <a:solidFill>
                  <a:srgbClr val="7030A0"/>
                </a:solidFill>
                <a:latin typeface="+mj-lt"/>
              </a:rPr>
              <a:t>1,#</a:t>
            </a:r>
            <a:endParaRPr lang="de-DE" sz="2000" b="1" dirty="0">
              <a:solidFill>
                <a:srgbClr val="7030A0"/>
              </a:solidFill>
              <a:latin typeface="+mj-lt"/>
            </a:endParaRPr>
          </a:p>
        </p:txBody>
      </p:sp>
      <p:sp>
        <p:nvSpPr>
          <p:cNvPr id="14" name="TextBox 3037">
            <a:extLst>
              <a:ext uri="{FF2B5EF4-FFF2-40B4-BE49-F238E27FC236}">
                <a16:creationId xmlns:a16="http://schemas.microsoft.com/office/drawing/2014/main" id="{297AEE84-38EC-5FBA-0B1A-74FD592B30FF}"/>
              </a:ext>
            </a:extLst>
          </p:cNvPr>
          <p:cNvSpPr txBox="1"/>
          <p:nvPr/>
        </p:nvSpPr>
        <p:spPr>
          <a:xfrm>
            <a:off x="314410" y="4933292"/>
            <a:ext cx="7723188"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Schwarz T et al</a:t>
            </a:r>
            <a:r>
              <a:rPr lang="de-DE" sz="600" i="1" dirty="0">
                <a:solidFill>
                  <a:srgbClr val="404040"/>
                </a:solidFill>
              </a:rPr>
              <a:t>. </a:t>
            </a:r>
            <a:r>
              <a:rPr lang="de-DE" sz="600" i="1" dirty="0" err="1">
                <a:solidFill>
                  <a:srgbClr val="404040"/>
                </a:solidFill>
              </a:rPr>
              <a:t>Diabetol</a:t>
            </a:r>
            <a:r>
              <a:rPr lang="de-DE" sz="600" i="1" dirty="0">
                <a:solidFill>
                  <a:srgbClr val="404040"/>
                </a:solidFill>
              </a:rPr>
              <a:t> </a:t>
            </a:r>
            <a:r>
              <a:rPr lang="de-DE" sz="600" i="1" dirty="0" err="1">
                <a:solidFill>
                  <a:srgbClr val="404040"/>
                </a:solidFill>
              </a:rPr>
              <a:t>Stoffwechs</a:t>
            </a:r>
            <a:r>
              <a:rPr lang="de-DE" sz="600" i="1" dirty="0">
                <a:solidFill>
                  <a:srgbClr val="404040"/>
                </a:solidFill>
              </a:rPr>
              <a:t> </a:t>
            </a:r>
            <a:r>
              <a:rPr lang="de-DE" sz="600" dirty="0">
                <a:solidFill>
                  <a:srgbClr val="404040"/>
                </a:solidFill>
              </a:rPr>
              <a:t>2024; 19: S125</a:t>
            </a:r>
            <a:r>
              <a:rPr lang="da-DK" sz="600" dirty="0">
                <a:solidFill>
                  <a:srgbClr val="404040"/>
                </a:solidFill>
                <a:ea typeface="Arial"/>
                <a:cs typeface="Arial"/>
              </a:rPr>
              <a:t>–</a:t>
            </a:r>
            <a:r>
              <a:rPr lang="de-DE" sz="600" dirty="0">
                <a:solidFill>
                  <a:srgbClr val="404040"/>
                </a:solidFill>
              </a:rPr>
              <a:t>S137.</a:t>
            </a:r>
          </a:p>
        </p:txBody>
      </p:sp>
      <p:sp>
        <p:nvSpPr>
          <p:cNvPr id="6" name="Footer Placeholder 4">
            <a:extLst>
              <a:ext uri="{FF2B5EF4-FFF2-40B4-BE49-F238E27FC236}">
                <a16:creationId xmlns:a16="http://schemas.microsoft.com/office/drawing/2014/main" id="{060324A7-97AA-667D-959A-9AE401582F59}"/>
              </a:ext>
            </a:extLst>
          </p:cNvPr>
          <p:cNvSpPr txBox="1">
            <a:spLocks/>
          </p:cNvSpPr>
          <p:nvPr/>
        </p:nvSpPr>
        <p:spPr>
          <a:xfrm>
            <a:off x="349623" y="4685471"/>
            <a:ext cx="8361431" cy="277524"/>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Abbildung modifiziert nach Schwarz T 2024</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 Die simultane Messung von Glukose und HbA</a:t>
            </a:r>
            <a:r>
              <a:rPr kumimoji="0" lang="de-DE" sz="600" b="0" i="0" u="none" strike="noStrike" kern="1200" cap="none" spc="0" normalizeH="0" baseline="-25000" noProof="0" dirty="0">
                <a:ln>
                  <a:noFill/>
                </a:ln>
                <a:solidFill>
                  <a:srgbClr val="404040"/>
                </a:solidFill>
                <a:effectLst/>
                <a:uLnTx/>
                <a:uFillTx/>
                <a:latin typeface="+mn-lt"/>
                <a:ea typeface="Verdana" panose="020B0604030504040204" pitchFamily="34" charset="0"/>
                <a:cs typeface="Verdana" panose="020B0604030504040204" pitchFamily="34" charset="0"/>
              </a:rPr>
              <a:t>1c</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hat praktische Vorteile, da sich diese Messgrößen ergänzen. Wenn PG und HbA</a:t>
            </a:r>
            <a:r>
              <a:rPr kumimoji="0" lang="de-DE" sz="600" b="0" i="0" u="none" strike="noStrike" kern="1200" cap="none" spc="0" normalizeH="0" baseline="-25000" noProof="0" dirty="0">
                <a:ln>
                  <a:noFill/>
                </a:ln>
                <a:solidFill>
                  <a:srgbClr val="404040"/>
                </a:solidFill>
                <a:effectLst/>
                <a:uLnTx/>
                <a:uFillTx/>
                <a:latin typeface="+mn-lt"/>
                <a:ea typeface="Verdana" panose="020B0604030504040204" pitchFamily="34" charset="0"/>
                <a:cs typeface="Verdana" panose="020B0604030504040204" pitchFamily="34" charset="0"/>
              </a:rPr>
              <a:t>1c</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pathologisch erhöht sind, ist keine weitere Bestimmung erforderlich. Bei diskrepanten Aussagen der verschiedenen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Meßgrößen</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sollte zeitnah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inner</a:t>
            </a:r>
            <a:r>
              <a:rPr lang="de-DE" sz="600" dirty="0">
                <a:solidFill>
                  <a:srgbClr val="404040"/>
                </a:solidFill>
                <a:latin typeface="+mn-lt"/>
                <a:ea typeface="Verdana" panose="020B0604030504040204" pitchFamily="34" charset="0"/>
                <a:cs typeface="Verdana" panose="020B0604030504040204" pitchFamily="34" charset="0"/>
              </a:rPr>
              <a:t>halb von 1-2 Wochen </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ein OGTT erfolgen. * Eine normale NPG schließt einen manifesten Diabetes nicht aus. **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Einflußfaktoren</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beachten, insbesondere Alter</a:t>
            </a:r>
            <a:r>
              <a:rPr lang="de-DE" sz="600" dirty="0">
                <a:solidFill>
                  <a:srgbClr val="404040"/>
                </a:solidFill>
                <a:latin typeface="+mn-lt"/>
                <a:ea typeface="Verdana" panose="020B0604030504040204" pitchFamily="34" charset="0"/>
                <a:cs typeface="Verdana" panose="020B0604030504040204" pitchFamily="34" charset="0"/>
              </a:rPr>
              <a:t>. GPG: Gelegenheits-Plasmaglukose; </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HbA</a:t>
            </a:r>
            <a:r>
              <a:rPr kumimoji="0" lang="de-DE" sz="600" b="0" i="0" u="none" strike="noStrike" kern="1200" cap="none" spc="0" normalizeH="0" baseline="-25000" noProof="0" dirty="0">
                <a:ln>
                  <a:noFill/>
                </a:ln>
                <a:solidFill>
                  <a:srgbClr val="404040"/>
                </a:solidFill>
                <a:effectLst/>
                <a:uLnTx/>
                <a:uFillTx/>
                <a:latin typeface="+mn-lt"/>
                <a:ea typeface="Verdana" panose="020B0604030504040204" pitchFamily="34" charset="0"/>
                <a:cs typeface="Verdana" panose="020B0604030504040204" pitchFamily="34" charset="0"/>
              </a:rPr>
              <a:t>1c</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lang="de-DE" sz="600" dirty="0">
                <a:solidFill>
                  <a:srgbClr val="404040"/>
                </a:solidFill>
                <a:latin typeface="+mn-lt"/>
                <a:ea typeface="Verdana" panose="020B0604030504040204" pitchFamily="34" charset="0"/>
                <a:cs typeface="Verdana" panose="020B0604030504040204" pitchFamily="34" charset="0"/>
              </a:rPr>
              <a:t>Hämoglobin A</a:t>
            </a:r>
            <a:r>
              <a:rPr lang="de-DE" sz="600" baseline="-25000" dirty="0">
                <a:solidFill>
                  <a:srgbClr val="404040"/>
                </a:solidFill>
                <a:latin typeface="+mn-lt"/>
                <a:ea typeface="Verdana" panose="020B0604030504040204" pitchFamily="34" charset="0"/>
                <a:cs typeface="Verdana" panose="020B0604030504040204" pitchFamily="34" charset="0"/>
              </a:rPr>
              <a:t>1c</a:t>
            </a:r>
            <a:r>
              <a:rPr lang="de-DE" sz="600" dirty="0">
                <a:solidFill>
                  <a:srgbClr val="404040"/>
                </a:solidFill>
                <a:latin typeface="+mn-lt"/>
                <a:ea typeface="Verdana" panose="020B0604030504040204" pitchFamily="34" charset="0"/>
                <a:cs typeface="Verdana" panose="020B0604030504040204" pitchFamily="34" charset="0"/>
              </a:rPr>
              <a:t>; IFG: </a:t>
            </a:r>
            <a:r>
              <a:rPr lang="de-DE" sz="600" dirty="0" err="1">
                <a:solidFill>
                  <a:srgbClr val="404040"/>
                </a:solidFill>
                <a:latin typeface="+mn-lt"/>
                <a:ea typeface="Verdana" panose="020B0604030504040204" pitchFamily="34" charset="0"/>
                <a:cs typeface="Verdana" panose="020B0604030504040204" pitchFamily="34" charset="0"/>
              </a:rPr>
              <a:t>impaired</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fasting</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glucose</a:t>
            </a:r>
            <a:r>
              <a:rPr lang="de-DE" sz="600" dirty="0">
                <a:solidFill>
                  <a:srgbClr val="404040"/>
                </a:solidFill>
                <a:latin typeface="+mn-lt"/>
                <a:ea typeface="Verdana" panose="020B0604030504040204" pitchFamily="34" charset="0"/>
                <a:cs typeface="Verdana" panose="020B0604030504040204" pitchFamily="34" charset="0"/>
              </a:rPr>
              <a:t>, beeinträchtigte Nüchternglukose; IGT: </a:t>
            </a:r>
            <a:r>
              <a:rPr lang="de-DE" sz="600" dirty="0" err="1">
                <a:solidFill>
                  <a:srgbClr val="404040"/>
                </a:solidFill>
                <a:latin typeface="+mn-lt"/>
                <a:ea typeface="Verdana" panose="020B0604030504040204" pitchFamily="34" charset="0"/>
                <a:cs typeface="Verdana" panose="020B0604030504040204" pitchFamily="34" charset="0"/>
              </a:rPr>
              <a:t>impaired</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glucose</a:t>
            </a:r>
            <a:r>
              <a:rPr lang="de-DE" sz="600" dirty="0">
                <a:solidFill>
                  <a:srgbClr val="404040"/>
                </a:solidFill>
                <a:latin typeface="+mn-lt"/>
                <a:ea typeface="Verdana" panose="020B0604030504040204" pitchFamily="34" charset="0"/>
                <a:cs typeface="Verdana" panose="020B0604030504040204" pitchFamily="34" charset="0"/>
              </a:rPr>
              <a:t> </a:t>
            </a:r>
            <a:r>
              <a:rPr lang="de-DE" sz="600" dirty="0" err="1">
                <a:solidFill>
                  <a:srgbClr val="404040"/>
                </a:solidFill>
                <a:latin typeface="+mn-lt"/>
                <a:ea typeface="Verdana" panose="020B0604030504040204" pitchFamily="34" charset="0"/>
                <a:cs typeface="Verdana" panose="020B0604030504040204" pitchFamily="34" charset="0"/>
              </a:rPr>
              <a:t>tolerance</a:t>
            </a:r>
            <a:r>
              <a:rPr lang="de-DE" sz="600" dirty="0">
                <a:solidFill>
                  <a:srgbClr val="404040"/>
                </a:solidFill>
                <a:latin typeface="+mn-lt"/>
                <a:ea typeface="Verdana" panose="020B0604030504040204" pitchFamily="34" charset="0"/>
                <a:cs typeface="Verdana" panose="020B0604030504040204" pitchFamily="34" charset="0"/>
              </a:rPr>
              <a:t>, beeinträchtigte Glukosetoleranz; </a:t>
            </a:r>
            <a:r>
              <a:rPr lang="de-DE" sz="600" dirty="0" err="1">
                <a:solidFill>
                  <a:srgbClr val="404040"/>
                </a:solidFill>
                <a:latin typeface="+mn-lt"/>
                <a:ea typeface="Verdana" panose="020B0604030504040204" pitchFamily="34" charset="0"/>
                <a:cs typeface="Verdana" panose="020B0604030504040204" pitchFamily="34" charset="0"/>
              </a:rPr>
              <a:t>oGTT</a:t>
            </a:r>
            <a:r>
              <a:rPr lang="de-DE" sz="600" dirty="0">
                <a:solidFill>
                  <a:srgbClr val="404040"/>
                </a:solidFill>
                <a:latin typeface="+mn-lt"/>
                <a:ea typeface="Verdana" panose="020B0604030504040204" pitchFamily="34" charset="0"/>
                <a:cs typeface="Verdana" panose="020B0604030504040204" pitchFamily="34" charset="0"/>
              </a:rPr>
              <a:t>: Oraler Glukosetoleranztest; </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NPG: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Nüchternplasmaglukose</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T1D: Typ-1-Diabetes. </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pic>
        <p:nvPicPr>
          <p:cNvPr id="4" name="Grafik 3" descr="Ein Bild, das Text, Screenshot, Software, Schrift enthält.&#10;&#10;KI-generierte Inhalte können fehlerhaft sein.">
            <a:extLst>
              <a:ext uri="{FF2B5EF4-FFF2-40B4-BE49-F238E27FC236}">
                <a16:creationId xmlns:a16="http://schemas.microsoft.com/office/drawing/2014/main" id="{9676D7C1-1C5C-37A4-5BBF-83187B0FA8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120" y="708532"/>
            <a:ext cx="6895857" cy="3761099"/>
          </a:xfrm>
          <a:prstGeom prst="rect">
            <a:avLst/>
          </a:prstGeom>
        </p:spPr>
      </p:pic>
      <p:sp>
        <p:nvSpPr>
          <p:cNvPr id="9" name="Rechteck 8">
            <a:extLst>
              <a:ext uri="{FF2B5EF4-FFF2-40B4-BE49-F238E27FC236}">
                <a16:creationId xmlns:a16="http://schemas.microsoft.com/office/drawing/2014/main" id="{FED6CC0E-CE74-E8B6-73F5-268C74AB145D}"/>
              </a:ext>
            </a:extLst>
          </p:cNvPr>
          <p:cNvSpPr/>
          <p:nvPr/>
        </p:nvSpPr>
        <p:spPr>
          <a:xfrm>
            <a:off x="1092120" y="708531"/>
            <a:ext cx="6895857" cy="3761099"/>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46493871"/>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C61CE-4630-D56D-198D-85099B43D701}"/>
            </a:ext>
          </a:extLst>
        </p:cNvPr>
        <p:cNvGrpSpPr/>
        <p:nvPr/>
      </p:nvGrpSpPr>
      <p:grpSpPr>
        <a:xfrm>
          <a:off x="0" y="0"/>
          <a:ext cx="0" cy="0"/>
          <a:chOff x="0" y="0"/>
          <a:chExt cx="0" cy="0"/>
        </a:xfrm>
      </p:grpSpPr>
      <p:sp>
        <p:nvSpPr>
          <p:cNvPr id="3" name="Textplatzhalter 9">
            <a:extLst>
              <a:ext uri="{FF2B5EF4-FFF2-40B4-BE49-F238E27FC236}">
                <a16:creationId xmlns:a16="http://schemas.microsoft.com/office/drawing/2014/main" id="{CADB27F1-78FD-D2AF-D676-D517D749ADE3}"/>
              </a:ext>
            </a:extLst>
          </p:cNvPr>
          <p:cNvSpPr txBox="1">
            <a:spLocks/>
          </p:cNvSpPr>
          <p:nvPr/>
        </p:nvSpPr>
        <p:spPr>
          <a:xfrm>
            <a:off x="314408" y="114098"/>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DDG-Kriterien für die Stadien-Einteilung bei T1D</a:t>
            </a:r>
            <a:r>
              <a:rPr lang="de-DE" sz="2000" b="1" baseline="30000" dirty="0">
                <a:solidFill>
                  <a:srgbClr val="7030A0"/>
                </a:solidFill>
                <a:latin typeface="+mj-lt"/>
              </a:rPr>
              <a:t>1</a:t>
            </a:r>
          </a:p>
        </p:txBody>
      </p:sp>
      <p:sp>
        <p:nvSpPr>
          <p:cNvPr id="2" name="TextBox 3037">
            <a:extLst>
              <a:ext uri="{FF2B5EF4-FFF2-40B4-BE49-F238E27FC236}">
                <a16:creationId xmlns:a16="http://schemas.microsoft.com/office/drawing/2014/main" id="{9E135CE0-EC14-32F3-5AED-DFEDC219E0D5}"/>
              </a:ext>
            </a:extLst>
          </p:cNvPr>
          <p:cNvSpPr txBox="1"/>
          <p:nvPr/>
        </p:nvSpPr>
        <p:spPr>
          <a:xfrm>
            <a:off x="314408" y="4931690"/>
            <a:ext cx="7723189"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Schwarz T et al</a:t>
            </a:r>
            <a:r>
              <a:rPr lang="de-DE" sz="600" i="1" dirty="0">
                <a:solidFill>
                  <a:srgbClr val="404040"/>
                </a:solidFill>
              </a:rPr>
              <a:t>. </a:t>
            </a:r>
            <a:r>
              <a:rPr lang="de-DE" sz="600" i="1" dirty="0" err="1">
                <a:solidFill>
                  <a:srgbClr val="404040"/>
                </a:solidFill>
              </a:rPr>
              <a:t>Diabetol</a:t>
            </a:r>
            <a:r>
              <a:rPr lang="de-DE" sz="600" i="1" dirty="0">
                <a:solidFill>
                  <a:srgbClr val="404040"/>
                </a:solidFill>
              </a:rPr>
              <a:t> </a:t>
            </a:r>
            <a:r>
              <a:rPr lang="de-DE" sz="600" i="1" dirty="0" err="1">
                <a:solidFill>
                  <a:srgbClr val="404040"/>
                </a:solidFill>
              </a:rPr>
              <a:t>Stoffwechs</a:t>
            </a:r>
            <a:r>
              <a:rPr lang="de-DE" sz="600" i="1" dirty="0">
                <a:solidFill>
                  <a:srgbClr val="404040"/>
                </a:solidFill>
              </a:rPr>
              <a:t> </a:t>
            </a:r>
            <a:r>
              <a:rPr lang="de-DE" sz="600" dirty="0">
                <a:solidFill>
                  <a:srgbClr val="404040"/>
                </a:solidFill>
              </a:rPr>
              <a:t>2024; 19: S125</a:t>
            </a:r>
            <a:r>
              <a:rPr lang="da-DK" sz="600" dirty="0">
                <a:solidFill>
                  <a:srgbClr val="404040"/>
                </a:solidFill>
                <a:ea typeface="Arial"/>
                <a:cs typeface="Arial"/>
              </a:rPr>
              <a:t>–</a:t>
            </a:r>
            <a:r>
              <a:rPr lang="de-DE" sz="600" dirty="0">
                <a:solidFill>
                  <a:srgbClr val="404040"/>
                </a:solidFill>
              </a:rPr>
              <a:t>S137.</a:t>
            </a:r>
          </a:p>
        </p:txBody>
      </p:sp>
      <p:sp>
        <p:nvSpPr>
          <p:cNvPr id="4" name="Footer Placeholder 4">
            <a:extLst>
              <a:ext uri="{FF2B5EF4-FFF2-40B4-BE49-F238E27FC236}">
                <a16:creationId xmlns:a16="http://schemas.microsoft.com/office/drawing/2014/main" id="{8741437A-EE28-9EC8-27DD-A367C9C5D21D}"/>
              </a:ext>
            </a:extLst>
          </p:cNvPr>
          <p:cNvSpPr txBox="1">
            <a:spLocks/>
          </p:cNvSpPr>
          <p:nvPr/>
        </p:nvSpPr>
        <p:spPr>
          <a:xfrm>
            <a:off x="344244" y="4663955"/>
            <a:ext cx="8360986" cy="277524"/>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Tabelle modifiziert nach Schwarz T 2024</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pic>
        <p:nvPicPr>
          <p:cNvPr id="12" name="Grafik 11" descr="Ein Bild, das Text, Schrift, Reihe, Zahl enthält.&#10;&#10;KI-generierte Inhalte können fehlerhaft sein.">
            <a:extLst>
              <a:ext uri="{FF2B5EF4-FFF2-40B4-BE49-F238E27FC236}">
                <a16:creationId xmlns:a16="http://schemas.microsoft.com/office/drawing/2014/main" id="{55C34578-A3FD-C6E5-1B71-741BB661A9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955" y="1476988"/>
            <a:ext cx="8218089" cy="2189523"/>
          </a:xfrm>
          <a:prstGeom prst="rect">
            <a:avLst/>
          </a:prstGeom>
        </p:spPr>
      </p:pic>
      <p:sp>
        <p:nvSpPr>
          <p:cNvPr id="7" name="Rechteck 6">
            <a:extLst>
              <a:ext uri="{FF2B5EF4-FFF2-40B4-BE49-F238E27FC236}">
                <a16:creationId xmlns:a16="http://schemas.microsoft.com/office/drawing/2014/main" id="{1554DE25-7334-D9D6-448D-94A8C77F2C9B}"/>
              </a:ext>
            </a:extLst>
          </p:cNvPr>
          <p:cNvSpPr/>
          <p:nvPr/>
        </p:nvSpPr>
        <p:spPr>
          <a:xfrm>
            <a:off x="462955" y="1476988"/>
            <a:ext cx="8218089" cy="218952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37193288"/>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platzhalter 9">
            <a:extLst>
              <a:ext uri="{FF2B5EF4-FFF2-40B4-BE49-F238E27FC236}">
                <a16:creationId xmlns:a16="http://schemas.microsoft.com/office/drawing/2014/main" id="{79AD637E-8821-E94E-32EC-A6983F454C58}"/>
              </a:ext>
            </a:extLst>
          </p:cNvPr>
          <p:cNvSpPr txBox="1">
            <a:spLocks/>
          </p:cNvSpPr>
          <p:nvPr/>
        </p:nvSpPr>
        <p:spPr>
          <a:xfrm>
            <a:off x="309030" y="115007"/>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Vorgehen nach einem ersten positiven Test bei Kindern</a:t>
            </a:r>
            <a:r>
              <a:rPr lang="de-DE" sz="2000" b="1" baseline="30000" dirty="0">
                <a:solidFill>
                  <a:srgbClr val="7030A0"/>
                </a:solidFill>
                <a:latin typeface="+mj-lt"/>
              </a:rPr>
              <a:t>1</a:t>
            </a:r>
          </a:p>
        </p:txBody>
      </p:sp>
      <p:sp>
        <p:nvSpPr>
          <p:cNvPr id="8" name="Rechteck: abgerundete Ecken 7">
            <a:extLst>
              <a:ext uri="{FF2B5EF4-FFF2-40B4-BE49-F238E27FC236}">
                <a16:creationId xmlns:a16="http://schemas.microsoft.com/office/drawing/2014/main" id="{588D5657-97F4-CC8D-D4B2-2D054EE09F17}"/>
              </a:ext>
            </a:extLst>
          </p:cNvPr>
          <p:cNvSpPr/>
          <p:nvPr/>
        </p:nvSpPr>
        <p:spPr>
          <a:xfrm>
            <a:off x="324000" y="2340247"/>
            <a:ext cx="1338943" cy="571500"/>
          </a:xfrm>
          <a:prstGeom prst="roundRect">
            <a:avLst/>
          </a:prstGeom>
          <a:solidFill>
            <a:schemeClr val="accent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350">
                <a:solidFill>
                  <a:prstClr val="white"/>
                </a:solidFill>
                <a:latin typeface="Verdana"/>
              </a:rPr>
              <a:t>2. Testung</a:t>
            </a:r>
          </a:p>
        </p:txBody>
      </p:sp>
      <p:sp>
        <p:nvSpPr>
          <p:cNvPr id="9" name="Rechteck: abgerundete Ecken 8">
            <a:extLst>
              <a:ext uri="{FF2B5EF4-FFF2-40B4-BE49-F238E27FC236}">
                <a16:creationId xmlns:a16="http://schemas.microsoft.com/office/drawing/2014/main" id="{8485EB39-EA39-7F95-1340-9CB7BFCFEC85}"/>
              </a:ext>
            </a:extLst>
          </p:cNvPr>
          <p:cNvSpPr/>
          <p:nvPr/>
        </p:nvSpPr>
        <p:spPr>
          <a:xfrm>
            <a:off x="1735458" y="1551214"/>
            <a:ext cx="1424231" cy="571500"/>
          </a:xfrm>
          <a:prstGeom prst="round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prstClr val="white"/>
                </a:solidFill>
                <a:latin typeface="Verdana"/>
              </a:rPr>
              <a:t>1 Autoantikörper</a:t>
            </a:r>
          </a:p>
        </p:txBody>
      </p:sp>
      <p:sp>
        <p:nvSpPr>
          <p:cNvPr id="10" name="Rechteck: abgerundete Ecken 9">
            <a:extLst>
              <a:ext uri="{FF2B5EF4-FFF2-40B4-BE49-F238E27FC236}">
                <a16:creationId xmlns:a16="http://schemas.microsoft.com/office/drawing/2014/main" id="{465B28D3-5C57-86D4-D7DD-0D3F919E3566}"/>
              </a:ext>
            </a:extLst>
          </p:cNvPr>
          <p:cNvSpPr/>
          <p:nvPr/>
        </p:nvSpPr>
        <p:spPr>
          <a:xfrm>
            <a:off x="1735457" y="3129281"/>
            <a:ext cx="1424232" cy="571500"/>
          </a:xfrm>
          <a:prstGeom prst="roundRect">
            <a:avLst/>
          </a:prstGeom>
          <a:solidFill>
            <a:schemeClr val="accent6">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prstClr val="white"/>
                </a:solidFill>
                <a:latin typeface="Verdana"/>
              </a:rPr>
              <a:t>≥ 2 Autoantikörper</a:t>
            </a:r>
          </a:p>
        </p:txBody>
      </p:sp>
      <p:sp>
        <p:nvSpPr>
          <p:cNvPr id="11" name="Rechteck: abgerundete Ecken 10">
            <a:extLst>
              <a:ext uri="{FF2B5EF4-FFF2-40B4-BE49-F238E27FC236}">
                <a16:creationId xmlns:a16="http://schemas.microsoft.com/office/drawing/2014/main" id="{65783065-B2EF-ED28-3460-E5F587F489ED}"/>
              </a:ext>
            </a:extLst>
          </p:cNvPr>
          <p:cNvSpPr/>
          <p:nvPr/>
        </p:nvSpPr>
        <p:spPr>
          <a:xfrm>
            <a:off x="3283043" y="3129281"/>
            <a:ext cx="1338943" cy="571500"/>
          </a:xfrm>
          <a:prstGeom prst="roundRect">
            <a:avLst/>
          </a:prstGeom>
          <a:solidFill>
            <a:schemeClr val="accent6">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dirty="0">
                <a:solidFill>
                  <a:prstClr val="white"/>
                </a:solidFill>
                <a:latin typeface="Verdana"/>
              </a:rPr>
              <a:t>Stadien-einteilung</a:t>
            </a:r>
            <a:r>
              <a:rPr lang="de-DE" sz="1200" baseline="30000" dirty="0">
                <a:solidFill>
                  <a:prstClr val="white"/>
                </a:solidFill>
                <a:latin typeface="Verdana"/>
              </a:rPr>
              <a:t>*</a:t>
            </a:r>
            <a:r>
              <a:rPr lang="de-DE" sz="1200" dirty="0">
                <a:solidFill>
                  <a:prstClr val="white"/>
                </a:solidFill>
                <a:latin typeface="Verdana"/>
              </a:rPr>
              <a:t>, Aufklärung</a:t>
            </a:r>
          </a:p>
        </p:txBody>
      </p:sp>
      <p:cxnSp>
        <p:nvCxnSpPr>
          <p:cNvPr id="13" name="Gerader Verbinder 12">
            <a:extLst>
              <a:ext uri="{FF2B5EF4-FFF2-40B4-BE49-F238E27FC236}">
                <a16:creationId xmlns:a16="http://schemas.microsoft.com/office/drawing/2014/main" id="{601D44B9-6317-CEE6-8BBF-EECB3CFF142E}"/>
              </a:ext>
            </a:extLst>
          </p:cNvPr>
          <p:cNvCxnSpPr>
            <a:cxnSpLocks/>
          </p:cNvCxnSpPr>
          <p:nvPr/>
        </p:nvCxnSpPr>
        <p:spPr>
          <a:xfrm>
            <a:off x="5094515" y="759735"/>
            <a:ext cx="0" cy="363417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E1E831C8-038B-DC10-3040-5F4DD281DA25}"/>
              </a:ext>
            </a:extLst>
          </p:cNvPr>
          <p:cNvCxnSpPr>
            <a:cxnSpLocks/>
            <a:stCxn id="8" idx="0"/>
            <a:endCxn id="9" idx="1"/>
          </p:cNvCxnSpPr>
          <p:nvPr/>
        </p:nvCxnSpPr>
        <p:spPr>
          <a:xfrm flipV="1">
            <a:off x="993472" y="1836964"/>
            <a:ext cx="741986" cy="5032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3C116CF9-6D79-EF4B-6E7A-47C1D5C36DEB}"/>
              </a:ext>
            </a:extLst>
          </p:cNvPr>
          <p:cNvCxnSpPr>
            <a:cxnSpLocks/>
            <a:endCxn id="10" idx="1"/>
          </p:cNvCxnSpPr>
          <p:nvPr/>
        </p:nvCxnSpPr>
        <p:spPr>
          <a:xfrm>
            <a:off x="764872" y="2911747"/>
            <a:ext cx="970585" cy="5032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E6928FDC-990E-C1F4-0E5B-BD30BD699A50}"/>
              </a:ext>
            </a:extLst>
          </p:cNvPr>
          <p:cNvCxnSpPr>
            <a:cxnSpLocks/>
            <a:stCxn id="9" idx="3"/>
            <a:endCxn id="26" idx="1"/>
          </p:cNvCxnSpPr>
          <p:nvPr/>
        </p:nvCxnSpPr>
        <p:spPr>
          <a:xfrm>
            <a:off x="3159689" y="1836964"/>
            <a:ext cx="217214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4DFDA8F6-BE77-05D3-E7A4-9F5E844AB4A6}"/>
              </a:ext>
            </a:extLst>
          </p:cNvPr>
          <p:cNvCxnSpPr>
            <a:cxnSpLocks/>
            <a:stCxn id="10" idx="3"/>
            <a:endCxn id="11" idx="1"/>
          </p:cNvCxnSpPr>
          <p:nvPr/>
        </p:nvCxnSpPr>
        <p:spPr>
          <a:xfrm>
            <a:off x="3159689" y="3415031"/>
            <a:ext cx="12335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hteck: abgerundete Ecken 25">
            <a:extLst>
              <a:ext uri="{FF2B5EF4-FFF2-40B4-BE49-F238E27FC236}">
                <a16:creationId xmlns:a16="http://schemas.microsoft.com/office/drawing/2014/main" id="{FCE9AFD5-C9ED-5EAA-520C-3D360C125CC3}"/>
              </a:ext>
            </a:extLst>
          </p:cNvPr>
          <p:cNvSpPr/>
          <p:nvPr/>
        </p:nvSpPr>
        <p:spPr>
          <a:xfrm>
            <a:off x="5331835" y="1442449"/>
            <a:ext cx="1964758" cy="789029"/>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srgbClr val="23004C"/>
                </a:solidFill>
                <a:latin typeface="Verdana"/>
              </a:rPr>
              <a:t>Überwachung auf </a:t>
            </a:r>
            <a:r>
              <a:rPr lang="de-DE" sz="1200" err="1">
                <a:solidFill>
                  <a:srgbClr val="23004C"/>
                </a:solidFill>
                <a:latin typeface="Verdana"/>
              </a:rPr>
              <a:t>Dysglykämie</a:t>
            </a:r>
            <a:r>
              <a:rPr lang="de-DE" sz="1200">
                <a:solidFill>
                  <a:srgbClr val="23004C"/>
                </a:solidFill>
                <a:latin typeface="Verdana"/>
              </a:rPr>
              <a:t> (Zeitabstände altersabhängig)</a:t>
            </a:r>
          </a:p>
        </p:txBody>
      </p:sp>
      <p:sp>
        <p:nvSpPr>
          <p:cNvPr id="31" name="Textplatzhalter 4">
            <a:extLst>
              <a:ext uri="{FF2B5EF4-FFF2-40B4-BE49-F238E27FC236}">
                <a16:creationId xmlns:a16="http://schemas.microsoft.com/office/drawing/2014/main" id="{513CFA80-4AA0-FE2C-1AA4-C9A742782B6A}"/>
              </a:ext>
            </a:extLst>
          </p:cNvPr>
          <p:cNvSpPr txBox="1">
            <a:spLocks/>
          </p:cNvSpPr>
          <p:nvPr/>
        </p:nvSpPr>
        <p:spPr>
          <a:xfrm>
            <a:off x="414670" y="759735"/>
            <a:ext cx="3714686" cy="284693"/>
          </a:xfrm>
          <a:prstGeom prst="rect">
            <a:avLst/>
          </a:prstGeom>
        </p:spPr>
        <p:txBody>
          <a:bodyPr vert="horz" wrap="square" lIns="34290" tIns="34290" rIns="34290" bIns="34290" rtlCol="0">
            <a:spAutoFit/>
          </a:bodyPr>
          <a:lstStyle>
            <a:lvl1pPr marL="0" indent="0" algn="l" defTabSz="914354" rtl="0" eaLnBrk="1" latinLnBrk="0" hangingPunct="1">
              <a:lnSpc>
                <a:spcPct val="100000"/>
              </a:lnSpc>
              <a:spcBef>
                <a:spcPts val="800"/>
              </a:spcBef>
              <a:spcAft>
                <a:spcPts val="0"/>
              </a:spcAft>
              <a:buFont typeface="Arial" panose="020B0604020202020204" pitchFamily="34" charset="0"/>
              <a:buNone/>
              <a:defRPr lang="en-US" sz="1867" b="0" i="0" kern="1200" noProof="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defTabSz="914354" rtl="0" eaLnBrk="1" latinLnBrk="0" hangingPunct="1">
              <a:lnSpc>
                <a:spcPct val="100000"/>
              </a:lnSpc>
              <a:spcBef>
                <a:spcPts val="533"/>
              </a:spcBef>
              <a:buClr>
                <a:schemeClr val="accent2"/>
              </a:buClr>
              <a:buFont typeface="Arial" panose="020B0604020202020204" pitchFamily="34" charset="0"/>
              <a:buNone/>
              <a:defRPr lang="en-US" sz="1600" b="1" i="0" kern="1200" noProof="0">
                <a:solidFill>
                  <a:srgbClr val="1D3160"/>
                </a:solidFill>
                <a:latin typeface="+mn-lt"/>
                <a:ea typeface="+mn-ea"/>
                <a:cs typeface="+mn-cs"/>
              </a:defRPr>
            </a:lvl2pPr>
            <a:lvl3pPr marL="609570" indent="-302384" algn="l" defTabSz="914354" rtl="0" eaLnBrk="1" latinLnBrk="0" hangingPunct="1">
              <a:lnSpc>
                <a:spcPct val="110000"/>
              </a:lnSpc>
              <a:spcBef>
                <a:spcPts val="800"/>
              </a:spcBef>
              <a:buFontTx/>
              <a:buBlip>
                <a:blip r:embed="rId2"/>
              </a:buBlip>
              <a:defRPr lang="en-US" sz="1333" b="0" i="0" kern="1200" noProof="0" dirty="0" smtClean="0">
                <a:solidFill>
                  <a:schemeClr val="tx1"/>
                </a:solidFill>
                <a:latin typeface="Sanofi Sans 3 Regular"/>
                <a:ea typeface="+mn-ea"/>
                <a:cs typeface="+mn-cs"/>
              </a:defRPr>
            </a:lvl3pPr>
            <a:lvl4pPr marL="911955" indent="-302384" algn="l" defTabSz="914354" rtl="0" eaLnBrk="1" latinLnBrk="0" hangingPunct="1">
              <a:lnSpc>
                <a:spcPct val="100000"/>
              </a:lnSpc>
              <a:spcBef>
                <a:spcPts val="800"/>
              </a:spcBef>
              <a:buFontTx/>
              <a:buBlip>
                <a:blip r:embed="rId2"/>
              </a:buBlip>
              <a:defRPr lang="en-US" sz="1333" b="0" i="0" kern="1200" noProof="0">
                <a:solidFill>
                  <a:schemeClr val="tx1"/>
                </a:solidFill>
                <a:latin typeface="+mn-lt"/>
                <a:ea typeface="+mn-ea"/>
                <a:cs typeface="+mn-cs"/>
              </a:defRPr>
            </a:lvl4pPr>
            <a:lvl5pPr marL="0" indent="0" algn="l" defTabSz="914354" rtl="0" eaLnBrk="1" latinLnBrk="0" hangingPunct="1">
              <a:lnSpc>
                <a:spcPct val="100000"/>
              </a:lnSpc>
              <a:spcBef>
                <a:spcPts val="800"/>
              </a:spcBef>
              <a:buFont typeface="Arial" panose="020B0604020202020204" pitchFamily="34" charset="0"/>
              <a:buNone/>
              <a:defRPr lang="en-US" sz="1333" b="0" i="0" kern="1200" noProof="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766">
              <a:spcBef>
                <a:spcPts val="600"/>
              </a:spcBef>
            </a:pPr>
            <a:r>
              <a:rPr lang="de-DE" sz="1400" u="sng" dirty="0">
                <a:solidFill>
                  <a:prstClr val="black"/>
                </a:solidFill>
              </a:rPr>
              <a:t>Verweis an </a:t>
            </a:r>
            <a:r>
              <a:rPr lang="de-DE" sz="1400" u="sng" dirty="0" err="1">
                <a:solidFill>
                  <a:prstClr val="black"/>
                </a:solidFill>
              </a:rPr>
              <a:t>Kinderdiabetologie</a:t>
            </a:r>
            <a:r>
              <a:rPr lang="de-DE" sz="1400" u="sng" dirty="0">
                <a:solidFill>
                  <a:prstClr val="black"/>
                </a:solidFill>
              </a:rPr>
              <a:t>:</a:t>
            </a:r>
          </a:p>
        </p:txBody>
      </p:sp>
      <p:sp>
        <p:nvSpPr>
          <p:cNvPr id="40" name="Rechteck: abgerundete Ecken 39">
            <a:extLst>
              <a:ext uri="{FF2B5EF4-FFF2-40B4-BE49-F238E27FC236}">
                <a16:creationId xmlns:a16="http://schemas.microsoft.com/office/drawing/2014/main" id="{95F3EEAC-7AA2-5D6F-B6E8-E4BE79DBBD1E}"/>
              </a:ext>
            </a:extLst>
          </p:cNvPr>
          <p:cNvSpPr/>
          <p:nvPr/>
        </p:nvSpPr>
        <p:spPr>
          <a:xfrm>
            <a:off x="8132008" y="1548998"/>
            <a:ext cx="788159" cy="571500"/>
          </a:xfrm>
          <a:prstGeom prst="roundRect">
            <a:avLst/>
          </a:prstGeom>
          <a:solidFill>
            <a:srgbClr val="FF6A5A"/>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prstClr val="white"/>
                </a:solidFill>
                <a:latin typeface="Verdana"/>
              </a:rPr>
              <a:t>Stopp</a:t>
            </a:r>
            <a:r>
              <a:rPr lang="de-DE" sz="1200" baseline="30000">
                <a:solidFill>
                  <a:prstClr val="white"/>
                </a:solidFill>
                <a:latin typeface="Verdana"/>
              </a:rPr>
              <a:t>#</a:t>
            </a:r>
          </a:p>
        </p:txBody>
      </p:sp>
      <p:cxnSp>
        <p:nvCxnSpPr>
          <p:cNvPr id="49" name="Gerader Verbinder 48">
            <a:extLst>
              <a:ext uri="{FF2B5EF4-FFF2-40B4-BE49-F238E27FC236}">
                <a16:creationId xmlns:a16="http://schemas.microsoft.com/office/drawing/2014/main" id="{543C7E92-DC44-100F-AA78-B20EF0E6E871}"/>
              </a:ext>
            </a:extLst>
          </p:cNvPr>
          <p:cNvCxnSpPr>
            <a:cxnSpLocks/>
            <a:stCxn id="26" idx="3"/>
            <a:endCxn id="40" idx="1"/>
          </p:cNvCxnSpPr>
          <p:nvPr/>
        </p:nvCxnSpPr>
        <p:spPr>
          <a:xfrm flipV="1">
            <a:off x="7296593" y="1834748"/>
            <a:ext cx="835415" cy="2216"/>
          </a:xfrm>
          <a:prstGeom prst="line">
            <a:avLst/>
          </a:prstGeom>
          <a:ln w="952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Textfeld 51">
            <a:extLst>
              <a:ext uri="{FF2B5EF4-FFF2-40B4-BE49-F238E27FC236}">
                <a16:creationId xmlns:a16="http://schemas.microsoft.com/office/drawing/2014/main" id="{1AFBCEE9-1825-7E3C-BBA5-F842EE382AC4}"/>
              </a:ext>
            </a:extLst>
          </p:cNvPr>
          <p:cNvSpPr txBox="1"/>
          <p:nvPr/>
        </p:nvSpPr>
        <p:spPr>
          <a:xfrm>
            <a:off x="7441839" y="1615457"/>
            <a:ext cx="948309" cy="230832"/>
          </a:xfrm>
          <a:prstGeom prst="rect">
            <a:avLst/>
          </a:prstGeom>
          <a:noFill/>
        </p:spPr>
        <p:txBody>
          <a:bodyPr wrap="square" rtlCol="0" anchor="ctr">
            <a:spAutoFit/>
          </a:bodyPr>
          <a:lstStyle/>
          <a:p>
            <a:pPr defTabSz="685800"/>
            <a:r>
              <a:rPr lang="de-DE" sz="900">
                <a:solidFill>
                  <a:prstClr val="black"/>
                </a:solidFill>
                <a:latin typeface="Verdana"/>
              </a:rPr>
              <a:t>3 Jahre</a:t>
            </a:r>
          </a:p>
        </p:txBody>
      </p:sp>
      <p:sp>
        <p:nvSpPr>
          <p:cNvPr id="55" name="Textfeld 54">
            <a:extLst>
              <a:ext uri="{FF2B5EF4-FFF2-40B4-BE49-F238E27FC236}">
                <a16:creationId xmlns:a16="http://schemas.microsoft.com/office/drawing/2014/main" id="{CF5F62E2-3D06-8FBC-57CE-DD559338DEEA}"/>
              </a:ext>
            </a:extLst>
          </p:cNvPr>
          <p:cNvSpPr txBox="1"/>
          <p:nvPr/>
        </p:nvSpPr>
        <p:spPr>
          <a:xfrm>
            <a:off x="368199" y="4693697"/>
            <a:ext cx="6136039" cy="276999"/>
          </a:xfrm>
          <a:prstGeom prst="rect">
            <a:avLst/>
          </a:prstGeom>
          <a:noFill/>
        </p:spPr>
        <p:txBody>
          <a:bodyPr wrap="square" rtlCol="0" anchor="ctr">
            <a:spAutoFit/>
          </a:bodyPr>
          <a:lstStyle/>
          <a:p>
            <a:pPr defTabSz="685800"/>
            <a:r>
              <a:rPr lang="de-DE" sz="600" dirty="0">
                <a:solidFill>
                  <a:srgbClr val="404040"/>
                </a:solidFill>
                <a:latin typeface="Verdana"/>
              </a:rPr>
              <a:t>* Stadieneinteilung mittels OGTT oder HbA</a:t>
            </a:r>
            <a:r>
              <a:rPr lang="de-DE" sz="600" baseline="-25000" dirty="0">
                <a:solidFill>
                  <a:srgbClr val="404040"/>
                </a:solidFill>
                <a:latin typeface="Verdana"/>
              </a:rPr>
              <a:t>1c</a:t>
            </a:r>
            <a:r>
              <a:rPr lang="de-DE" sz="600" dirty="0">
                <a:solidFill>
                  <a:srgbClr val="404040"/>
                </a:solidFill>
                <a:latin typeface="Verdana"/>
              </a:rPr>
              <a:t> / CGM falls OGTT nicht vorhanden</a:t>
            </a:r>
          </a:p>
          <a:p>
            <a:pPr defTabSz="685800"/>
            <a:r>
              <a:rPr lang="de-DE" sz="600" dirty="0">
                <a:solidFill>
                  <a:srgbClr val="404040"/>
                </a:solidFill>
                <a:latin typeface="Verdana"/>
              </a:rPr>
              <a:t># Monitoring stoppen, wenn nach 3 Jahren keine Progression und stabil weiterhin ≤ 1 Autoantikörper</a:t>
            </a:r>
          </a:p>
        </p:txBody>
      </p:sp>
      <p:sp>
        <p:nvSpPr>
          <p:cNvPr id="56" name="Rechteck: abgerundete Ecken 55">
            <a:extLst>
              <a:ext uri="{FF2B5EF4-FFF2-40B4-BE49-F238E27FC236}">
                <a16:creationId xmlns:a16="http://schemas.microsoft.com/office/drawing/2014/main" id="{6779D488-E224-BA06-687B-8F99EE094A1A}"/>
              </a:ext>
            </a:extLst>
          </p:cNvPr>
          <p:cNvSpPr/>
          <p:nvPr/>
        </p:nvSpPr>
        <p:spPr>
          <a:xfrm>
            <a:off x="5631335" y="2454399"/>
            <a:ext cx="3330515" cy="483105"/>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srgbClr val="23004C"/>
                </a:solidFill>
                <a:latin typeface="Verdana"/>
              </a:rPr>
              <a:t>Überwachung auf </a:t>
            </a:r>
            <a:r>
              <a:rPr lang="de-DE" sz="1200" err="1">
                <a:solidFill>
                  <a:srgbClr val="23004C"/>
                </a:solidFill>
                <a:latin typeface="Verdana"/>
              </a:rPr>
              <a:t>Dysglykämie</a:t>
            </a:r>
            <a:r>
              <a:rPr lang="de-DE" sz="1200">
                <a:solidFill>
                  <a:srgbClr val="23004C"/>
                </a:solidFill>
                <a:latin typeface="Verdana"/>
              </a:rPr>
              <a:t>, (Zeitabstände altersabhängig)</a:t>
            </a:r>
          </a:p>
        </p:txBody>
      </p:sp>
      <p:sp>
        <p:nvSpPr>
          <p:cNvPr id="57" name="Rechteck: abgerundete Ecken 56">
            <a:extLst>
              <a:ext uri="{FF2B5EF4-FFF2-40B4-BE49-F238E27FC236}">
                <a16:creationId xmlns:a16="http://schemas.microsoft.com/office/drawing/2014/main" id="{F45E4EF2-5344-3DE3-F4B7-3185472E55C4}"/>
              </a:ext>
            </a:extLst>
          </p:cNvPr>
          <p:cNvSpPr/>
          <p:nvPr/>
        </p:nvSpPr>
        <p:spPr>
          <a:xfrm>
            <a:off x="5631335" y="3890302"/>
            <a:ext cx="3330515" cy="477296"/>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dirty="0">
                <a:solidFill>
                  <a:srgbClr val="23004C"/>
                </a:solidFill>
                <a:latin typeface="Verdana"/>
              </a:rPr>
              <a:t>Sofortige Überweisung an eine diabetologische Einrichtung</a:t>
            </a:r>
          </a:p>
        </p:txBody>
      </p:sp>
      <p:sp>
        <p:nvSpPr>
          <p:cNvPr id="58" name="Rechteck: abgerundete Ecken 57">
            <a:extLst>
              <a:ext uri="{FF2B5EF4-FFF2-40B4-BE49-F238E27FC236}">
                <a16:creationId xmlns:a16="http://schemas.microsoft.com/office/drawing/2014/main" id="{204F317A-9772-8D5D-F8F1-4144730EE089}"/>
              </a:ext>
            </a:extLst>
          </p:cNvPr>
          <p:cNvSpPr/>
          <p:nvPr/>
        </p:nvSpPr>
        <p:spPr>
          <a:xfrm>
            <a:off x="4868457" y="2455449"/>
            <a:ext cx="988937" cy="483105"/>
          </a:xfrm>
          <a:prstGeom prst="roundRect">
            <a:avLst/>
          </a:prstGeom>
          <a:solidFill>
            <a:schemeClr val="accent5"/>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prstClr val="white"/>
                </a:solidFill>
                <a:latin typeface="Verdana"/>
              </a:rPr>
              <a:t>Stadium 1</a:t>
            </a:r>
          </a:p>
        </p:txBody>
      </p:sp>
      <p:sp>
        <p:nvSpPr>
          <p:cNvPr id="59" name="Rechteck: abgerundete Ecken 58">
            <a:extLst>
              <a:ext uri="{FF2B5EF4-FFF2-40B4-BE49-F238E27FC236}">
                <a16:creationId xmlns:a16="http://schemas.microsoft.com/office/drawing/2014/main" id="{C2650BA0-104D-B8B3-3F1C-D97CB38DE2A6}"/>
              </a:ext>
            </a:extLst>
          </p:cNvPr>
          <p:cNvSpPr/>
          <p:nvPr/>
        </p:nvSpPr>
        <p:spPr>
          <a:xfrm>
            <a:off x="4882261" y="3890303"/>
            <a:ext cx="988937" cy="477296"/>
          </a:xfrm>
          <a:prstGeom prst="roundRect">
            <a:avLst/>
          </a:prstGeom>
          <a:solidFill>
            <a:srgbClr val="FF5B4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dirty="0">
                <a:solidFill>
                  <a:prstClr val="white"/>
                </a:solidFill>
                <a:latin typeface="Verdana"/>
              </a:rPr>
              <a:t>Stadium 3</a:t>
            </a:r>
          </a:p>
        </p:txBody>
      </p:sp>
      <p:cxnSp>
        <p:nvCxnSpPr>
          <p:cNvPr id="60" name="Gerader Verbinder 59">
            <a:extLst>
              <a:ext uri="{FF2B5EF4-FFF2-40B4-BE49-F238E27FC236}">
                <a16:creationId xmlns:a16="http://schemas.microsoft.com/office/drawing/2014/main" id="{C195A01F-C70A-93C8-551C-BCCA49793FBC}"/>
              </a:ext>
            </a:extLst>
          </p:cNvPr>
          <p:cNvCxnSpPr>
            <a:cxnSpLocks/>
            <a:stCxn id="11" idx="0"/>
            <a:endCxn id="58" idx="1"/>
          </p:cNvCxnSpPr>
          <p:nvPr/>
        </p:nvCxnSpPr>
        <p:spPr>
          <a:xfrm flipV="1">
            <a:off x="3952515" y="2697002"/>
            <a:ext cx="915942" cy="43227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97B64590-C4A4-65A7-7C21-0AEADF68590B}"/>
              </a:ext>
            </a:extLst>
          </p:cNvPr>
          <p:cNvCxnSpPr>
            <a:cxnSpLocks/>
            <a:stCxn id="11" idx="2"/>
            <a:endCxn id="59" idx="1"/>
          </p:cNvCxnSpPr>
          <p:nvPr/>
        </p:nvCxnSpPr>
        <p:spPr>
          <a:xfrm>
            <a:off x="3952515" y="3700781"/>
            <a:ext cx="929746" cy="4281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 Placeholder 13">
            <a:extLst>
              <a:ext uri="{FF2B5EF4-FFF2-40B4-BE49-F238E27FC236}">
                <a16:creationId xmlns:a16="http://schemas.microsoft.com/office/drawing/2014/main" id="{57BBE73A-3E6D-9CF7-50B2-2C48770AC9DB}"/>
              </a:ext>
            </a:extLst>
          </p:cNvPr>
          <p:cNvSpPr txBox="1">
            <a:spLocks/>
          </p:cNvSpPr>
          <p:nvPr/>
        </p:nvSpPr>
        <p:spPr>
          <a:xfrm>
            <a:off x="457201" y="4846906"/>
            <a:ext cx="7405704" cy="204788"/>
          </a:xfrm>
          <a:prstGeom prst="rect">
            <a:avLst/>
          </a:prstGeom>
        </p:spPr>
        <p:txBody>
          <a:bodyPr vert="horz" lIns="0" tIns="0" rIns="0" bIns="0" rtlCol="0" anchor="b">
            <a:noAutofit/>
          </a:bodyPr>
          <a:lstStyle>
            <a:lvl1pPr marL="0" indent="0" algn="l" defTabSz="914377" rtl="0" eaLnBrk="1" latinLnBrk="0" hangingPunct="1">
              <a:lnSpc>
                <a:spcPct val="90000"/>
              </a:lnSpc>
              <a:spcBef>
                <a:spcPct val="0"/>
              </a:spcBef>
              <a:buFont typeface="Arial" panose="020B0604020202020204" pitchFamily="34" charset="0"/>
              <a:buNone/>
              <a:defRPr sz="8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defTabSz="914377" rtl="0" eaLnBrk="1" latinLnBrk="0" hangingPunct="1">
              <a:lnSpc>
                <a:spcPct val="125000"/>
              </a:lnSpc>
              <a:spcBef>
                <a:spcPct val="0"/>
              </a:spcBef>
              <a:buClr>
                <a:schemeClr val="accent2"/>
              </a:buClr>
              <a:buFontTx/>
              <a:buNone/>
              <a:defRPr sz="8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09585" indent="-302392" algn="l" defTabSz="914377" rtl="0" eaLnBrk="1" latinLnBrk="0" hangingPunct="1">
              <a:lnSpc>
                <a:spcPct val="125000"/>
              </a:lnSpc>
              <a:spcBef>
                <a:spcPct val="0"/>
              </a:spcBef>
              <a:buFontTx/>
              <a:buBlip>
                <a:blip r:embed="rId2"/>
              </a:buBlip>
              <a:defRPr sz="8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911977" indent="-302392" algn="l" defTabSz="914377" rtl="0" eaLnBrk="1" latinLnBrk="0" hangingPunct="1">
              <a:lnSpc>
                <a:spcPct val="125000"/>
              </a:lnSpc>
              <a:spcBef>
                <a:spcPct val="0"/>
              </a:spcBef>
              <a:buFontTx/>
              <a:buBlip>
                <a:blip r:embed="rId2"/>
              </a:buBlip>
              <a:defRPr sz="8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ct val="0"/>
              </a:spcBef>
              <a:buFont typeface="Arial" panose="020B0604020202020204" pitchFamily="34" charset="0"/>
              <a:buNone/>
              <a:defRPr sz="800" b="1" i="0" kern="1200">
                <a:solidFill>
                  <a:schemeClr val="accent1"/>
                </a:solidFill>
                <a:latin typeface="+mj-lt"/>
                <a:ea typeface="Verdana" panose="020B0604030504040204" pitchFamily="34" charset="0"/>
                <a:cs typeface="Georgia" panose="02040502050405020303"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783"/>
            <a:r>
              <a:rPr lang="de" sz="600" b="1" dirty="0">
                <a:solidFill>
                  <a:srgbClr val="404040"/>
                </a:solidFill>
                <a:latin typeface="Verdana"/>
                <a:ea typeface="Verdana"/>
                <a:cs typeface="Verdana"/>
              </a:rPr>
              <a:t>1.</a:t>
            </a:r>
            <a:r>
              <a:rPr lang="de" sz="600" dirty="0">
                <a:solidFill>
                  <a:srgbClr val="404040"/>
                </a:solidFill>
                <a:latin typeface="Verdana"/>
                <a:ea typeface="Verdana"/>
                <a:cs typeface="Verdana"/>
              </a:rPr>
              <a:t> Phillip M </a:t>
            </a:r>
            <a:r>
              <a:rPr lang="de" sz="600" i="1" dirty="0">
                <a:solidFill>
                  <a:srgbClr val="404040"/>
                </a:solidFill>
                <a:latin typeface="Verdana"/>
                <a:ea typeface="Verdana"/>
                <a:cs typeface="Verdana"/>
              </a:rPr>
              <a:t>et al. Diabetes Care</a:t>
            </a:r>
            <a:r>
              <a:rPr lang="de" sz="600" dirty="0">
                <a:solidFill>
                  <a:srgbClr val="404040"/>
                </a:solidFill>
                <a:latin typeface="Verdana"/>
                <a:ea typeface="Verdana"/>
                <a:cs typeface="Verdana"/>
              </a:rPr>
              <a:t> 2024; 47: 1276–98.</a:t>
            </a:r>
            <a:endParaRPr lang="de-DE" sz="600" dirty="0">
              <a:solidFill>
                <a:srgbClr val="404040"/>
              </a:solidFill>
              <a:latin typeface="Verdana"/>
              <a:ea typeface="Verdana"/>
              <a:cs typeface="Verdana"/>
            </a:endParaRPr>
          </a:p>
        </p:txBody>
      </p:sp>
      <p:sp>
        <p:nvSpPr>
          <p:cNvPr id="15" name="Textplatzhalter 4">
            <a:extLst>
              <a:ext uri="{FF2B5EF4-FFF2-40B4-BE49-F238E27FC236}">
                <a16:creationId xmlns:a16="http://schemas.microsoft.com/office/drawing/2014/main" id="{9C9EAD73-5108-A2F4-A825-5C36C6BD6766}"/>
              </a:ext>
            </a:extLst>
          </p:cNvPr>
          <p:cNvSpPr txBox="1">
            <a:spLocks/>
          </p:cNvSpPr>
          <p:nvPr/>
        </p:nvSpPr>
        <p:spPr>
          <a:xfrm>
            <a:off x="5205481" y="754174"/>
            <a:ext cx="3714686" cy="307777"/>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1400" u="sng" dirty="0"/>
              <a:t>Monitoring</a:t>
            </a:r>
          </a:p>
        </p:txBody>
      </p:sp>
      <p:sp>
        <p:nvSpPr>
          <p:cNvPr id="2" name="Rechteck: abgerundete Ecken 1">
            <a:extLst>
              <a:ext uri="{FF2B5EF4-FFF2-40B4-BE49-F238E27FC236}">
                <a16:creationId xmlns:a16="http://schemas.microsoft.com/office/drawing/2014/main" id="{C198ADE2-A858-7676-8005-E85DF937C221}"/>
              </a:ext>
            </a:extLst>
          </p:cNvPr>
          <p:cNvSpPr/>
          <p:nvPr/>
        </p:nvSpPr>
        <p:spPr>
          <a:xfrm>
            <a:off x="5617531" y="3038747"/>
            <a:ext cx="3330515" cy="757625"/>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a:solidFill>
                  <a:srgbClr val="23004C"/>
                </a:solidFill>
                <a:latin typeface="Verdana"/>
              </a:rPr>
              <a:t>Überwachung auf Hyperglykämie (Zeitabstände altersabhängig), Monitoring in diabetologischen Einrichtungen</a:t>
            </a:r>
          </a:p>
        </p:txBody>
      </p:sp>
      <p:sp>
        <p:nvSpPr>
          <p:cNvPr id="3" name="Rechteck: abgerundete Ecken 2">
            <a:extLst>
              <a:ext uri="{FF2B5EF4-FFF2-40B4-BE49-F238E27FC236}">
                <a16:creationId xmlns:a16="http://schemas.microsoft.com/office/drawing/2014/main" id="{5C48BF2E-3EB2-3B5A-06C6-4C963B54857B}"/>
              </a:ext>
            </a:extLst>
          </p:cNvPr>
          <p:cNvSpPr/>
          <p:nvPr/>
        </p:nvSpPr>
        <p:spPr>
          <a:xfrm>
            <a:off x="4868457" y="3038747"/>
            <a:ext cx="988937" cy="757625"/>
          </a:xfrm>
          <a:prstGeom prst="roundRect">
            <a:avLst/>
          </a:prstGeom>
          <a:solidFill>
            <a:srgbClr val="FF8A0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200" dirty="0">
                <a:solidFill>
                  <a:prstClr val="white"/>
                </a:solidFill>
                <a:latin typeface="Verdana"/>
              </a:rPr>
              <a:t>Stadium 2</a:t>
            </a:r>
          </a:p>
        </p:txBody>
      </p:sp>
      <p:cxnSp>
        <p:nvCxnSpPr>
          <p:cNvPr id="12" name="Gerader Verbinder 11">
            <a:extLst>
              <a:ext uri="{FF2B5EF4-FFF2-40B4-BE49-F238E27FC236}">
                <a16:creationId xmlns:a16="http://schemas.microsoft.com/office/drawing/2014/main" id="{96F52DC6-53B4-6897-D647-62E9CCC1C7F2}"/>
              </a:ext>
            </a:extLst>
          </p:cNvPr>
          <p:cNvCxnSpPr>
            <a:cxnSpLocks/>
            <a:stCxn id="11" idx="3"/>
            <a:endCxn id="3" idx="1"/>
          </p:cNvCxnSpPr>
          <p:nvPr/>
        </p:nvCxnSpPr>
        <p:spPr>
          <a:xfrm>
            <a:off x="4621986" y="3415031"/>
            <a:ext cx="246471" cy="252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1481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8CD08-7C22-77BF-32F1-2A8AF8515A74}"/>
            </a:ext>
          </a:extLst>
        </p:cNvPr>
        <p:cNvGrpSpPr/>
        <p:nvPr/>
      </p:nvGrpSpPr>
      <p:grpSpPr>
        <a:xfrm>
          <a:off x="0" y="0"/>
          <a:ext cx="0" cy="0"/>
          <a:chOff x="0" y="0"/>
          <a:chExt cx="0" cy="0"/>
        </a:xfrm>
      </p:grpSpPr>
      <p:sp>
        <p:nvSpPr>
          <p:cNvPr id="113" name="Rechteck: abgerundete Ecken 112">
            <a:extLst>
              <a:ext uri="{FF2B5EF4-FFF2-40B4-BE49-F238E27FC236}">
                <a16:creationId xmlns:a16="http://schemas.microsoft.com/office/drawing/2014/main" id="{02BCFA68-D7D9-73DF-58FC-456B0F95225D}"/>
              </a:ext>
            </a:extLst>
          </p:cNvPr>
          <p:cNvSpPr/>
          <p:nvPr/>
        </p:nvSpPr>
        <p:spPr>
          <a:xfrm>
            <a:off x="650123" y="4815722"/>
            <a:ext cx="988778" cy="152400"/>
          </a:xfrm>
          <a:prstGeom prst="roundRect">
            <a:avLst/>
          </a:prstGeom>
          <a:solidFill>
            <a:srgbClr val="F3E4D6"/>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6" name="Rechteck: abgerundete Ecken 105">
            <a:extLst>
              <a:ext uri="{FF2B5EF4-FFF2-40B4-BE49-F238E27FC236}">
                <a16:creationId xmlns:a16="http://schemas.microsoft.com/office/drawing/2014/main" id="{C195B845-E643-2B16-436C-45FE982AE588}"/>
              </a:ext>
            </a:extLst>
          </p:cNvPr>
          <p:cNvSpPr/>
          <p:nvPr/>
        </p:nvSpPr>
        <p:spPr>
          <a:xfrm>
            <a:off x="1830292" y="4491766"/>
            <a:ext cx="1480293" cy="341466"/>
          </a:xfrm>
          <a:prstGeom prst="roundRect">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5" name="Rechteck: abgerundete Ecken 104">
            <a:extLst>
              <a:ext uri="{FF2B5EF4-FFF2-40B4-BE49-F238E27FC236}">
                <a16:creationId xmlns:a16="http://schemas.microsoft.com/office/drawing/2014/main" id="{6ECAD551-97AF-FF20-6355-85710F314B62}"/>
              </a:ext>
            </a:extLst>
          </p:cNvPr>
          <p:cNvSpPr/>
          <p:nvPr/>
        </p:nvSpPr>
        <p:spPr>
          <a:xfrm>
            <a:off x="2116511" y="4157832"/>
            <a:ext cx="903081" cy="248889"/>
          </a:xfrm>
          <a:prstGeom prst="roundRect">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2" name="Rechteck: abgerundete Ecken 91">
            <a:extLst>
              <a:ext uri="{FF2B5EF4-FFF2-40B4-BE49-F238E27FC236}">
                <a16:creationId xmlns:a16="http://schemas.microsoft.com/office/drawing/2014/main" id="{B9613F53-2871-0843-B78A-0B912DFC7B27}"/>
              </a:ext>
            </a:extLst>
          </p:cNvPr>
          <p:cNvSpPr/>
          <p:nvPr/>
        </p:nvSpPr>
        <p:spPr>
          <a:xfrm>
            <a:off x="2217465" y="3653871"/>
            <a:ext cx="698856" cy="341466"/>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1" name="Rechteck: abgerundete Ecken 90">
            <a:extLst>
              <a:ext uri="{FF2B5EF4-FFF2-40B4-BE49-F238E27FC236}">
                <a16:creationId xmlns:a16="http://schemas.microsoft.com/office/drawing/2014/main" id="{26DF5847-3D9D-48BB-C7B7-F4E1104D876D}"/>
              </a:ext>
            </a:extLst>
          </p:cNvPr>
          <p:cNvSpPr/>
          <p:nvPr/>
        </p:nvSpPr>
        <p:spPr>
          <a:xfrm>
            <a:off x="2957132" y="3652117"/>
            <a:ext cx="625176" cy="341466"/>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0" name="Rechteck: abgerundete Ecken 89">
            <a:extLst>
              <a:ext uri="{FF2B5EF4-FFF2-40B4-BE49-F238E27FC236}">
                <a16:creationId xmlns:a16="http://schemas.microsoft.com/office/drawing/2014/main" id="{FB9706A9-A634-BBA8-23C3-9D38C32CD200}"/>
              </a:ext>
            </a:extLst>
          </p:cNvPr>
          <p:cNvSpPr/>
          <p:nvPr/>
        </p:nvSpPr>
        <p:spPr>
          <a:xfrm>
            <a:off x="1550892" y="3652117"/>
            <a:ext cx="625176" cy="341466"/>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6" name="Rechteck: abgerundete Ecken 85">
            <a:extLst>
              <a:ext uri="{FF2B5EF4-FFF2-40B4-BE49-F238E27FC236}">
                <a16:creationId xmlns:a16="http://schemas.microsoft.com/office/drawing/2014/main" id="{D2B6A873-4580-55BD-69E3-4B43B4FA143D}"/>
              </a:ext>
            </a:extLst>
          </p:cNvPr>
          <p:cNvSpPr/>
          <p:nvPr/>
        </p:nvSpPr>
        <p:spPr>
          <a:xfrm>
            <a:off x="1919531" y="3176441"/>
            <a:ext cx="1298543" cy="248890"/>
          </a:xfrm>
          <a:prstGeom prst="roundRect">
            <a:avLst/>
          </a:prstGeom>
          <a:solidFill>
            <a:srgbClr val="DAFAD3"/>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4" name="Rechteck: abgerundete Ecken 83">
            <a:extLst>
              <a:ext uri="{FF2B5EF4-FFF2-40B4-BE49-F238E27FC236}">
                <a16:creationId xmlns:a16="http://schemas.microsoft.com/office/drawing/2014/main" id="{0C57492F-B87F-B89F-8B08-8CE32CA6F43C}"/>
              </a:ext>
            </a:extLst>
          </p:cNvPr>
          <p:cNvSpPr/>
          <p:nvPr/>
        </p:nvSpPr>
        <p:spPr>
          <a:xfrm>
            <a:off x="653388" y="3223495"/>
            <a:ext cx="988778" cy="152400"/>
          </a:xfrm>
          <a:prstGeom prst="roundRect">
            <a:avLst/>
          </a:prstGeom>
          <a:solidFill>
            <a:srgbClr val="F3E4D6"/>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5" name="Rechteck: abgerundete Ecken 54">
            <a:extLst>
              <a:ext uri="{FF2B5EF4-FFF2-40B4-BE49-F238E27FC236}">
                <a16:creationId xmlns:a16="http://schemas.microsoft.com/office/drawing/2014/main" id="{CB6DBDB0-F754-057A-C616-DD42472FB83D}"/>
              </a:ext>
            </a:extLst>
          </p:cNvPr>
          <p:cNvSpPr/>
          <p:nvPr/>
        </p:nvSpPr>
        <p:spPr>
          <a:xfrm>
            <a:off x="1922034" y="2717545"/>
            <a:ext cx="1298543" cy="366190"/>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3" name="Rechteck: abgerundete Ecken 72">
            <a:extLst>
              <a:ext uri="{FF2B5EF4-FFF2-40B4-BE49-F238E27FC236}">
                <a16:creationId xmlns:a16="http://schemas.microsoft.com/office/drawing/2014/main" id="{31FE74CD-8FFD-5367-6B28-12BA8FB9850A}"/>
              </a:ext>
            </a:extLst>
          </p:cNvPr>
          <p:cNvSpPr/>
          <p:nvPr/>
        </p:nvSpPr>
        <p:spPr>
          <a:xfrm>
            <a:off x="693731" y="2717131"/>
            <a:ext cx="903081" cy="248889"/>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4" name="Rechteck: abgerundete Ecken 53">
            <a:extLst>
              <a:ext uri="{FF2B5EF4-FFF2-40B4-BE49-F238E27FC236}">
                <a16:creationId xmlns:a16="http://schemas.microsoft.com/office/drawing/2014/main" id="{065097C8-66E3-E72F-3547-E529CFB3250E}"/>
              </a:ext>
            </a:extLst>
          </p:cNvPr>
          <p:cNvSpPr/>
          <p:nvPr/>
        </p:nvSpPr>
        <p:spPr>
          <a:xfrm>
            <a:off x="744243" y="2309727"/>
            <a:ext cx="2376994" cy="248890"/>
          </a:xfrm>
          <a:prstGeom prst="roundRect">
            <a:avLst/>
          </a:prstGeom>
          <a:solidFill>
            <a:srgbClr val="DAFAD3"/>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3" name="Rechteck: abgerundete Ecken 52">
            <a:extLst>
              <a:ext uri="{FF2B5EF4-FFF2-40B4-BE49-F238E27FC236}">
                <a16:creationId xmlns:a16="http://schemas.microsoft.com/office/drawing/2014/main" id="{B56FD109-E683-8186-6F11-D5579974D117}"/>
              </a:ext>
            </a:extLst>
          </p:cNvPr>
          <p:cNvSpPr/>
          <p:nvPr/>
        </p:nvSpPr>
        <p:spPr>
          <a:xfrm>
            <a:off x="1481200" y="2085085"/>
            <a:ext cx="903081" cy="148107"/>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2" name="Rechteck: abgerundete Ecken 51">
            <a:extLst>
              <a:ext uri="{FF2B5EF4-FFF2-40B4-BE49-F238E27FC236}">
                <a16:creationId xmlns:a16="http://schemas.microsoft.com/office/drawing/2014/main" id="{E5A17FFB-CB44-7931-B3FA-9343B72351F1}"/>
              </a:ext>
            </a:extLst>
          </p:cNvPr>
          <p:cNvSpPr/>
          <p:nvPr/>
        </p:nvSpPr>
        <p:spPr>
          <a:xfrm>
            <a:off x="915458" y="1089290"/>
            <a:ext cx="2041138" cy="934386"/>
          </a:xfrm>
          <a:prstGeom prst="roundRect">
            <a:avLst>
              <a:gd name="adj" fmla="val 10593"/>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1" name="Rechteck: abgerundete Ecken 50">
            <a:extLst>
              <a:ext uri="{FF2B5EF4-FFF2-40B4-BE49-F238E27FC236}">
                <a16:creationId xmlns:a16="http://schemas.microsoft.com/office/drawing/2014/main" id="{C8C0F52C-ACA8-8CD1-75BB-BB1E356C4DED}"/>
              </a:ext>
            </a:extLst>
          </p:cNvPr>
          <p:cNvSpPr/>
          <p:nvPr/>
        </p:nvSpPr>
        <p:spPr>
          <a:xfrm>
            <a:off x="1022140" y="885602"/>
            <a:ext cx="1821958" cy="130051"/>
          </a:xfrm>
          <a:prstGeom prst="roundRect">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Textplatzhalter 9">
            <a:extLst>
              <a:ext uri="{FF2B5EF4-FFF2-40B4-BE49-F238E27FC236}">
                <a16:creationId xmlns:a16="http://schemas.microsoft.com/office/drawing/2014/main" id="{22E0BDE4-6E70-9B7F-A9EE-B64DE919BD39}"/>
              </a:ext>
            </a:extLst>
          </p:cNvPr>
          <p:cNvSpPr txBox="1">
            <a:spLocks/>
          </p:cNvSpPr>
          <p:nvPr/>
        </p:nvSpPr>
        <p:spPr>
          <a:xfrm>
            <a:off x="314408" y="117554"/>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Klinische Empfehlungen zu T1D-Früherkennung und           -Differenzialdiagnose bei Erwachsenen</a:t>
            </a:r>
            <a:r>
              <a:rPr lang="de-DE" sz="2000" b="1" baseline="30000" dirty="0">
                <a:solidFill>
                  <a:srgbClr val="7030A0"/>
                </a:solidFill>
                <a:latin typeface="+mj-lt"/>
              </a:rPr>
              <a:t>1</a:t>
            </a:r>
          </a:p>
        </p:txBody>
      </p:sp>
      <p:sp>
        <p:nvSpPr>
          <p:cNvPr id="13" name="Footer Placeholder 4">
            <a:extLst>
              <a:ext uri="{FF2B5EF4-FFF2-40B4-BE49-F238E27FC236}">
                <a16:creationId xmlns:a16="http://schemas.microsoft.com/office/drawing/2014/main" id="{C4EA7F78-F991-6A0A-A188-8846EF0CDBAB}"/>
              </a:ext>
            </a:extLst>
          </p:cNvPr>
          <p:cNvSpPr txBox="1">
            <a:spLocks/>
          </p:cNvSpPr>
          <p:nvPr/>
        </p:nvSpPr>
        <p:spPr>
          <a:xfrm>
            <a:off x="4080116" y="4628756"/>
            <a:ext cx="4708284" cy="35215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Abbildung modifiziert nach Wagner R 2026</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BMI: Body-Mass-Index; C-Peptid: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connecting</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noProof="0" dirty="0" err="1">
                <a:ln>
                  <a:noFill/>
                </a:ln>
                <a:solidFill>
                  <a:srgbClr val="404040"/>
                </a:solidFill>
                <a:effectLst/>
                <a:uLnTx/>
                <a:uFillTx/>
                <a:latin typeface="+mn-lt"/>
                <a:ea typeface="Verdana" panose="020B0604030504040204" pitchFamily="34" charset="0"/>
                <a:cs typeface="Verdana" panose="020B0604030504040204" pitchFamily="34" charset="0"/>
              </a:rPr>
              <a:t>peptide</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Verbindungspeptid; CGR: C-Peptid/Glukose-Ratio; GADA: Glutaminsäure-Decarboxylase-Autoantikörper; GST: Glukagon-Stimulationstest; IA-2A: Insulinoma-assoziiertes Antigen 2-Autoantikörper; IAA: Insulin-Autoantikörper; MMTT: Mischmahlzeiten-Toleranztest; T1D: Typ-1-Diabetes; ZnT8A: Zink-Transporter 8-Autoantikörper. </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
        <p:nvSpPr>
          <p:cNvPr id="14" name="TextBox 3037">
            <a:extLst>
              <a:ext uri="{FF2B5EF4-FFF2-40B4-BE49-F238E27FC236}">
                <a16:creationId xmlns:a16="http://schemas.microsoft.com/office/drawing/2014/main" id="{9D9C95CB-3F6C-0F75-E6B2-65A80B85B5AD}"/>
              </a:ext>
            </a:extLst>
          </p:cNvPr>
          <p:cNvSpPr txBox="1"/>
          <p:nvPr/>
        </p:nvSpPr>
        <p:spPr>
          <a:xfrm>
            <a:off x="4035972" y="4931783"/>
            <a:ext cx="4001625"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Wagner R </a:t>
            </a:r>
            <a:r>
              <a:rPr lang="de-DE" sz="600" i="1" dirty="0">
                <a:solidFill>
                  <a:srgbClr val="404040"/>
                </a:solidFill>
              </a:rPr>
              <a:t>et al. Diabetes Res </a:t>
            </a:r>
            <a:r>
              <a:rPr lang="de-DE" sz="600" i="1" dirty="0" err="1">
                <a:solidFill>
                  <a:srgbClr val="404040"/>
                </a:solidFill>
              </a:rPr>
              <a:t>Clin</a:t>
            </a:r>
            <a:r>
              <a:rPr lang="de-DE" sz="600" i="1" dirty="0">
                <a:solidFill>
                  <a:srgbClr val="404040"/>
                </a:solidFill>
              </a:rPr>
              <a:t> </a:t>
            </a:r>
            <a:r>
              <a:rPr lang="de-DE" sz="600" i="1" dirty="0" err="1">
                <a:solidFill>
                  <a:srgbClr val="404040"/>
                </a:solidFill>
              </a:rPr>
              <a:t>Pract</a:t>
            </a:r>
            <a:r>
              <a:rPr lang="de-DE" sz="600" i="1" dirty="0">
                <a:solidFill>
                  <a:srgbClr val="404040"/>
                </a:solidFill>
              </a:rPr>
              <a:t> </a:t>
            </a:r>
            <a:r>
              <a:rPr lang="de-DE" sz="600" dirty="0">
                <a:solidFill>
                  <a:srgbClr val="404040"/>
                </a:solidFill>
              </a:rPr>
              <a:t>2026; 231: 113047.</a:t>
            </a:r>
          </a:p>
        </p:txBody>
      </p:sp>
      <p:sp>
        <p:nvSpPr>
          <p:cNvPr id="4" name="Textfeld 3">
            <a:extLst>
              <a:ext uri="{FF2B5EF4-FFF2-40B4-BE49-F238E27FC236}">
                <a16:creationId xmlns:a16="http://schemas.microsoft.com/office/drawing/2014/main" id="{80212975-9183-D3B7-901C-3419A5D78098}"/>
              </a:ext>
            </a:extLst>
          </p:cNvPr>
          <p:cNvSpPr txBox="1"/>
          <p:nvPr/>
        </p:nvSpPr>
        <p:spPr>
          <a:xfrm>
            <a:off x="1135165" y="906509"/>
            <a:ext cx="1615827" cy="92333"/>
          </a:xfrm>
          <a:prstGeom prst="rect">
            <a:avLst/>
          </a:prstGeom>
          <a:noFill/>
        </p:spPr>
        <p:txBody>
          <a:bodyPr wrap="none" lIns="0" tIns="0" rIns="0" bIns="0" rtlCol="0" anchor="ctr">
            <a:spAutoFit/>
          </a:bodyPr>
          <a:lstStyle/>
          <a:p>
            <a:pPr algn="ctr"/>
            <a:r>
              <a:rPr lang="de-DE" sz="600" b="1" dirty="0">
                <a:latin typeface="Abadi" panose="020B0604020104020204" pitchFamily="34" charset="0"/>
              </a:rPr>
              <a:t>Erwachsener (≥ 18 Jahre) mit Verdacht auf T1D</a:t>
            </a:r>
          </a:p>
        </p:txBody>
      </p:sp>
      <p:sp>
        <p:nvSpPr>
          <p:cNvPr id="5" name="Textfeld 4">
            <a:extLst>
              <a:ext uri="{FF2B5EF4-FFF2-40B4-BE49-F238E27FC236}">
                <a16:creationId xmlns:a16="http://schemas.microsoft.com/office/drawing/2014/main" id="{EEBB193B-A798-DB1E-239A-23C4D2149567}"/>
              </a:ext>
            </a:extLst>
          </p:cNvPr>
          <p:cNvSpPr txBox="1"/>
          <p:nvPr/>
        </p:nvSpPr>
        <p:spPr>
          <a:xfrm>
            <a:off x="964897" y="1119097"/>
            <a:ext cx="1942261" cy="881460"/>
          </a:xfrm>
          <a:prstGeom prst="rect">
            <a:avLst/>
          </a:prstGeom>
          <a:noFill/>
        </p:spPr>
        <p:txBody>
          <a:bodyPr wrap="square" lIns="0" tIns="0" rIns="0" bIns="0" rtlCol="0" anchor="ctr">
            <a:spAutoFit/>
          </a:bodyPr>
          <a:lstStyle/>
          <a:p>
            <a:pPr>
              <a:lnSpc>
                <a:spcPct val="80000"/>
              </a:lnSpc>
            </a:pPr>
            <a:r>
              <a:rPr lang="de-DE" sz="545" b="1" dirty="0">
                <a:latin typeface="Abadi" panose="020B0604020104020204" pitchFamily="34" charset="0"/>
              </a:rPr>
              <a:t>Auf klinische Anzeichen achten</a:t>
            </a:r>
          </a:p>
          <a:p>
            <a:pPr marL="88900" indent="-88900">
              <a:lnSpc>
                <a:spcPct val="80000"/>
              </a:lnSpc>
              <a:buFont typeface="Arial" panose="020B0604020202020204" pitchFamily="34" charset="0"/>
              <a:buChar char="•"/>
            </a:pPr>
            <a:r>
              <a:rPr lang="de-DE" sz="545" b="1" dirty="0">
                <a:latin typeface="Abadi" panose="020B0604020104020204" pitchFamily="34" charset="0"/>
              </a:rPr>
              <a:t>Alter </a:t>
            </a:r>
            <a:r>
              <a:rPr lang="de-DE" sz="545" dirty="0">
                <a:latin typeface="Abadi" panose="020B0604020104020204" pitchFamily="34" charset="0"/>
              </a:rPr>
              <a:t>– T1D kann in jedem Alter auftreten; Diagnose im frühen Erwachsenenalter lässt den Verdacht auf autoimmunen T1D aufkommen, aber ein höheres Alter schließt ihn nicht aus</a:t>
            </a:r>
          </a:p>
          <a:p>
            <a:pPr marL="88900" indent="-88900">
              <a:lnSpc>
                <a:spcPct val="80000"/>
              </a:lnSpc>
              <a:buFont typeface="Arial" panose="020B0604020202020204" pitchFamily="34" charset="0"/>
              <a:buChar char="•"/>
            </a:pPr>
            <a:r>
              <a:rPr lang="de-DE" sz="545" b="1" dirty="0">
                <a:latin typeface="Abadi" panose="020B0604020104020204" pitchFamily="34" charset="0"/>
              </a:rPr>
              <a:t>Autoimmunität </a:t>
            </a:r>
            <a:r>
              <a:rPr lang="de-DE" sz="545" dirty="0">
                <a:latin typeface="Abadi" panose="020B0604020104020204" pitchFamily="34" charset="0"/>
              </a:rPr>
              <a:t>– eigene oder familiäre organ-spezifische Erkrankung</a:t>
            </a:r>
          </a:p>
          <a:p>
            <a:pPr marL="88900" indent="-88900">
              <a:lnSpc>
                <a:spcPct val="80000"/>
              </a:lnSpc>
              <a:buFont typeface="Arial" panose="020B0604020202020204" pitchFamily="34" charset="0"/>
              <a:buChar char="•"/>
            </a:pPr>
            <a:r>
              <a:rPr lang="de-DE" sz="545" b="1" dirty="0">
                <a:latin typeface="Abadi" panose="020B0604020104020204" pitchFamily="34" charset="0"/>
              </a:rPr>
              <a:t>Körperbau </a:t>
            </a:r>
            <a:r>
              <a:rPr lang="de-DE" sz="545" dirty="0">
                <a:latin typeface="Abadi" panose="020B0604020104020204" pitchFamily="34" charset="0"/>
              </a:rPr>
              <a:t>– ungefähr BMI &lt; 25 kg/m², aber Übergewicht und Fettleibigkeit schließen Autoimmunität nicht aus</a:t>
            </a:r>
          </a:p>
          <a:p>
            <a:pPr marL="88900" indent="-88900">
              <a:lnSpc>
                <a:spcPct val="80000"/>
              </a:lnSpc>
              <a:buFont typeface="Arial" panose="020B0604020202020204" pitchFamily="34" charset="0"/>
              <a:buChar char="•"/>
            </a:pPr>
            <a:r>
              <a:rPr lang="de-DE" sz="545" b="1" dirty="0">
                <a:latin typeface="Abadi" panose="020B0604020104020204" pitchFamily="34" charset="0"/>
              </a:rPr>
              <a:t>Hintergrund </a:t>
            </a:r>
            <a:r>
              <a:rPr lang="de-DE" sz="545" dirty="0">
                <a:latin typeface="Abadi" panose="020B0604020104020204" pitchFamily="34" charset="0"/>
              </a:rPr>
              <a:t>– Verwandte ersten Grades mit T1D</a:t>
            </a:r>
          </a:p>
          <a:p>
            <a:pPr marL="88900" indent="-88900">
              <a:lnSpc>
                <a:spcPct val="80000"/>
              </a:lnSpc>
              <a:buFont typeface="Arial" panose="020B0604020202020204" pitchFamily="34" charset="0"/>
              <a:buChar char="•"/>
            </a:pPr>
            <a:r>
              <a:rPr lang="de-DE" sz="545" b="1" dirty="0">
                <a:latin typeface="Abadi" panose="020B0604020104020204" pitchFamily="34" charset="0"/>
              </a:rPr>
              <a:t>Kontrolle </a:t>
            </a:r>
            <a:r>
              <a:rPr lang="de-DE" sz="545" dirty="0">
                <a:latin typeface="Abadi" panose="020B0604020104020204" pitchFamily="34" charset="0"/>
              </a:rPr>
              <a:t>– </a:t>
            </a:r>
            <a:r>
              <a:rPr lang="de-DE" sz="545" dirty="0" err="1">
                <a:latin typeface="Abadi" panose="020B0604020104020204" pitchFamily="34" charset="0"/>
              </a:rPr>
              <a:t>Glykämieziele</a:t>
            </a:r>
            <a:r>
              <a:rPr lang="de-DE" sz="545" dirty="0">
                <a:latin typeface="Abadi" panose="020B0604020104020204" pitchFamily="34" charset="0"/>
              </a:rPr>
              <a:t> werden unter Nicht-Insulin-Therapie nicht erreicht/DKA bei Diagnose</a:t>
            </a:r>
          </a:p>
          <a:p>
            <a:pPr marL="88900" indent="-88900">
              <a:lnSpc>
                <a:spcPct val="80000"/>
              </a:lnSpc>
              <a:buFont typeface="Arial" panose="020B0604020202020204" pitchFamily="34" charset="0"/>
              <a:buChar char="•"/>
            </a:pPr>
            <a:r>
              <a:rPr lang="de-DE" sz="545" b="1" dirty="0">
                <a:latin typeface="Abadi" panose="020B0604020104020204" pitchFamily="34" charset="0"/>
              </a:rPr>
              <a:t>Komorbiditäten </a:t>
            </a:r>
            <a:r>
              <a:rPr lang="de-DE" sz="545" dirty="0">
                <a:latin typeface="Abadi" panose="020B0604020104020204" pitchFamily="34" charset="0"/>
              </a:rPr>
              <a:t>– Krebs und Immune-Checkpoint-Inhibitor-Therapie, zystische Fibrose, Pankreatitis</a:t>
            </a:r>
            <a:endParaRPr lang="de-DE" sz="545" b="1" dirty="0">
              <a:latin typeface="Abadi" panose="020B0604020104020204" pitchFamily="34" charset="0"/>
            </a:endParaRPr>
          </a:p>
        </p:txBody>
      </p:sp>
      <p:sp>
        <p:nvSpPr>
          <p:cNvPr id="6" name="Textfeld 5">
            <a:extLst>
              <a:ext uri="{FF2B5EF4-FFF2-40B4-BE49-F238E27FC236}">
                <a16:creationId xmlns:a16="http://schemas.microsoft.com/office/drawing/2014/main" id="{9F1007CF-E97B-5621-1D0D-77C9D9173941}"/>
              </a:ext>
            </a:extLst>
          </p:cNvPr>
          <p:cNvSpPr txBox="1"/>
          <p:nvPr/>
        </p:nvSpPr>
        <p:spPr>
          <a:xfrm>
            <a:off x="1514486" y="2114507"/>
            <a:ext cx="831959" cy="92333"/>
          </a:xfrm>
          <a:prstGeom prst="rect">
            <a:avLst/>
          </a:prstGeom>
          <a:noFill/>
        </p:spPr>
        <p:txBody>
          <a:bodyPr wrap="none" lIns="0" tIns="0" rIns="0" bIns="0" rtlCol="0" anchor="ctr">
            <a:spAutoFit/>
          </a:bodyPr>
          <a:lstStyle/>
          <a:p>
            <a:pPr marL="88900" indent="-88900" algn="ctr">
              <a:buFont typeface="Wingdings" panose="05000000000000000000" pitchFamily="2" charset="2"/>
              <a:buChar char="Ø"/>
            </a:pPr>
            <a:r>
              <a:rPr lang="de-DE" sz="600" b="1" dirty="0">
                <a:latin typeface="Abadi" panose="020B0604020104020204" pitchFamily="34" charset="0"/>
              </a:rPr>
              <a:t>≥ 1 klinischer Hinweis</a:t>
            </a:r>
          </a:p>
        </p:txBody>
      </p:sp>
      <p:sp>
        <p:nvSpPr>
          <p:cNvPr id="7" name="Textfeld 6">
            <a:extLst>
              <a:ext uri="{FF2B5EF4-FFF2-40B4-BE49-F238E27FC236}">
                <a16:creationId xmlns:a16="http://schemas.microsoft.com/office/drawing/2014/main" id="{25E415DC-940A-621A-45BD-126B66391874}"/>
              </a:ext>
            </a:extLst>
          </p:cNvPr>
          <p:cNvSpPr txBox="1"/>
          <p:nvPr/>
        </p:nvSpPr>
        <p:spPr>
          <a:xfrm>
            <a:off x="807622" y="2336636"/>
            <a:ext cx="2244204" cy="184666"/>
          </a:xfrm>
          <a:prstGeom prst="rect">
            <a:avLst/>
          </a:prstGeom>
          <a:noFill/>
        </p:spPr>
        <p:txBody>
          <a:bodyPr wrap="none" lIns="0" tIns="0" rIns="0" bIns="0" rtlCol="0" anchor="ctr">
            <a:spAutoFit/>
          </a:bodyPr>
          <a:lstStyle/>
          <a:p>
            <a:pPr algn="ctr"/>
            <a:r>
              <a:rPr lang="de-DE" sz="600" b="1" dirty="0">
                <a:latin typeface="Abadi" panose="020B0604020104020204" pitchFamily="34" charset="0"/>
              </a:rPr>
              <a:t>Messen Sie mindestens GADA plus einen zusätzlichen Antikörper</a:t>
            </a:r>
          </a:p>
          <a:p>
            <a:pPr algn="ctr"/>
            <a:r>
              <a:rPr lang="de-DE" sz="600" b="1" dirty="0">
                <a:latin typeface="Abadi" panose="020B0604020104020204" pitchFamily="34" charset="0"/>
              </a:rPr>
              <a:t>(IA-2A, ZnT8A oder, bei insulin-naiven Erwachsenen, IAA)</a:t>
            </a:r>
          </a:p>
        </p:txBody>
      </p:sp>
      <p:sp>
        <p:nvSpPr>
          <p:cNvPr id="8" name="Textfeld 7">
            <a:extLst>
              <a:ext uri="{FF2B5EF4-FFF2-40B4-BE49-F238E27FC236}">
                <a16:creationId xmlns:a16="http://schemas.microsoft.com/office/drawing/2014/main" id="{D0347BFB-D2D2-4B90-98FC-81D27A5F0971}"/>
              </a:ext>
            </a:extLst>
          </p:cNvPr>
          <p:cNvSpPr txBox="1"/>
          <p:nvPr/>
        </p:nvSpPr>
        <p:spPr>
          <a:xfrm>
            <a:off x="718955" y="2746216"/>
            <a:ext cx="851114" cy="184666"/>
          </a:xfrm>
          <a:prstGeom prst="rect">
            <a:avLst/>
          </a:prstGeom>
          <a:noFill/>
        </p:spPr>
        <p:txBody>
          <a:bodyPr wrap="square" lIns="0" tIns="0" rIns="0" bIns="0" rtlCol="0" anchor="ctr">
            <a:spAutoFit/>
          </a:bodyPr>
          <a:lstStyle/>
          <a:p>
            <a:pPr marL="88900" indent="-88900" algn="ctr">
              <a:buFont typeface="Wingdings" panose="05000000000000000000" pitchFamily="2" charset="2"/>
              <a:buChar char="Ø"/>
            </a:pPr>
            <a:r>
              <a:rPr lang="de-DE" sz="600" b="1" dirty="0">
                <a:latin typeface="Abadi" panose="020B0604020104020204" pitchFamily="34" charset="0"/>
              </a:rPr>
              <a:t>≥ 2 </a:t>
            </a:r>
            <a:r>
              <a:rPr lang="de-DE" sz="600" b="1" dirty="0" err="1">
                <a:latin typeface="Abadi" panose="020B0604020104020204" pitchFamily="34" charset="0"/>
              </a:rPr>
              <a:t>IAk</a:t>
            </a:r>
            <a:r>
              <a:rPr lang="de-DE" sz="600" b="1" dirty="0">
                <a:latin typeface="Abadi" panose="020B0604020104020204" pitchFamily="34" charset="0"/>
              </a:rPr>
              <a:t> mit hohem/ niedrigem Titer</a:t>
            </a:r>
          </a:p>
        </p:txBody>
      </p:sp>
      <p:sp>
        <p:nvSpPr>
          <p:cNvPr id="10" name="Textfeld 9">
            <a:extLst>
              <a:ext uri="{FF2B5EF4-FFF2-40B4-BE49-F238E27FC236}">
                <a16:creationId xmlns:a16="http://schemas.microsoft.com/office/drawing/2014/main" id="{A2D85F9F-FE45-53B6-BDC7-8B9D1F397FD7}"/>
              </a:ext>
            </a:extLst>
          </p:cNvPr>
          <p:cNvSpPr txBox="1"/>
          <p:nvPr/>
        </p:nvSpPr>
        <p:spPr>
          <a:xfrm>
            <a:off x="1998003" y="2761768"/>
            <a:ext cx="1157485" cy="296748"/>
          </a:xfrm>
          <a:prstGeom prst="rect">
            <a:avLst/>
          </a:prstGeom>
          <a:noFill/>
        </p:spPr>
        <p:txBody>
          <a:bodyPr wrap="square" lIns="0" tIns="0" rIns="0" bIns="0" rtlCol="0" anchor="ctr">
            <a:spAutoFit/>
          </a:bodyPr>
          <a:lstStyle/>
          <a:p>
            <a:pPr marL="88900" indent="-88900">
              <a:lnSpc>
                <a:spcPct val="80000"/>
              </a:lnSpc>
              <a:buFont typeface="Wingdings" panose="05000000000000000000" pitchFamily="2" charset="2"/>
              <a:buChar char="Ø"/>
            </a:pPr>
            <a:r>
              <a:rPr lang="de-DE" sz="600" b="1" dirty="0" err="1">
                <a:latin typeface="Abadi" panose="020B0604020104020204" pitchFamily="34" charset="0"/>
              </a:rPr>
              <a:t>IAk</a:t>
            </a:r>
            <a:r>
              <a:rPr lang="de-DE" sz="600" b="1" dirty="0">
                <a:latin typeface="Abadi" panose="020B0604020104020204" pitchFamily="34" charset="0"/>
              </a:rPr>
              <a:t>-negativ, aber klinischer Verdacht bleibt bestehen</a:t>
            </a:r>
          </a:p>
          <a:p>
            <a:pPr>
              <a:lnSpc>
                <a:spcPct val="80000"/>
              </a:lnSpc>
            </a:pPr>
            <a:r>
              <a:rPr lang="de-DE" sz="600" b="1" dirty="0">
                <a:latin typeface="Abadi" panose="020B0604020104020204" pitchFamily="34" charset="0"/>
              </a:rPr>
              <a:t>oder</a:t>
            </a:r>
          </a:p>
          <a:p>
            <a:pPr marL="88900" indent="-88900">
              <a:lnSpc>
                <a:spcPct val="80000"/>
              </a:lnSpc>
              <a:buFont typeface="Wingdings" panose="05000000000000000000" pitchFamily="2" charset="2"/>
              <a:buChar char="Ø"/>
            </a:pPr>
            <a:r>
              <a:rPr lang="de-DE" sz="600" b="1" dirty="0">
                <a:latin typeface="Abadi" panose="020B0604020104020204" pitchFamily="34" charset="0"/>
              </a:rPr>
              <a:t>Nur GADA mit niedrigem Titer</a:t>
            </a:r>
          </a:p>
        </p:txBody>
      </p:sp>
      <p:sp>
        <p:nvSpPr>
          <p:cNvPr id="12" name="Textfeld 11">
            <a:extLst>
              <a:ext uri="{FF2B5EF4-FFF2-40B4-BE49-F238E27FC236}">
                <a16:creationId xmlns:a16="http://schemas.microsoft.com/office/drawing/2014/main" id="{29328047-3A55-A26F-3E80-42D680F6E6BD}"/>
              </a:ext>
            </a:extLst>
          </p:cNvPr>
          <p:cNvSpPr txBox="1"/>
          <p:nvPr/>
        </p:nvSpPr>
        <p:spPr>
          <a:xfrm>
            <a:off x="710157" y="3248414"/>
            <a:ext cx="875240" cy="92333"/>
          </a:xfrm>
          <a:prstGeom prst="rect">
            <a:avLst/>
          </a:prstGeom>
          <a:noFill/>
        </p:spPr>
        <p:txBody>
          <a:bodyPr wrap="none" lIns="0" tIns="0" rIns="0" bIns="0" rtlCol="0" anchor="ctr">
            <a:spAutoFit/>
          </a:bodyPr>
          <a:lstStyle/>
          <a:p>
            <a:pPr algn="ctr"/>
            <a:r>
              <a:rPr lang="de-DE" sz="600" b="1" dirty="0">
                <a:latin typeface="Abadi" panose="020B0604020104020204" pitchFamily="34" charset="0"/>
              </a:rPr>
              <a:t>Bestätigt Typ-1-Diabetes</a:t>
            </a:r>
          </a:p>
        </p:txBody>
      </p:sp>
      <p:sp>
        <p:nvSpPr>
          <p:cNvPr id="17" name="Textfeld 16">
            <a:extLst>
              <a:ext uri="{FF2B5EF4-FFF2-40B4-BE49-F238E27FC236}">
                <a16:creationId xmlns:a16="http://schemas.microsoft.com/office/drawing/2014/main" id="{EE2DAF25-8F7D-F638-8D7A-EE0EDA34FBCD}"/>
              </a:ext>
            </a:extLst>
          </p:cNvPr>
          <p:cNvSpPr txBox="1"/>
          <p:nvPr/>
        </p:nvSpPr>
        <p:spPr>
          <a:xfrm>
            <a:off x="1966472" y="3208554"/>
            <a:ext cx="1199813" cy="184666"/>
          </a:xfrm>
          <a:prstGeom prst="rect">
            <a:avLst/>
          </a:prstGeom>
          <a:noFill/>
        </p:spPr>
        <p:txBody>
          <a:bodyPr wrap="square" lIns="0" tIns="0" rIns="0" bIns="0" rtlCol="0" anchor="ctr">
            <a:spAutoFit/>
          </a:bodyPr>
          <a:lstStyle/>
          <a:p>
            <a:pPr algn="ctr"/>
            <a:r>
              <a:rPr lang="de-DE" sz="600" b="1" dirty="0">
                <a:latin typeface="Abadi" panose="020B0604020104020204" pitchFamily="34" charset="0"/>
              </a:rPr>
              <a:t>Nüchtern- oder Zufalls-C-Peptid mit Glukose bestimmen</a:t>
            </a:r>
          </a:p>
        </p:txBody>
      </p:sp>
      <p:sp>
        <p:nvSpPr>
          <p:cNvPr id="36" name="Textfeld 35">
            <a:extLst>
              <a:ext uri="{FF2B5EF4-FFF2-40B4-BE49-F238E27FC236}">
                <a16:creationId xmlns:a16="http://schemas.microsoft.com/office/drawing/2014/main" id="{257EF7C8-2A6D-5B6A-6962-91E883CEA88C}"/>
              </a:ext>
            </a:extLst>
          </p:cNvPr>
          <p:cNvSpPr txBox="1"/>
          <p:nvPr/>
        </p:nvSpPr>
        <p:spPr>
          <a:xfrm>
            <a:off x="1585397" y="3674422"/>
            <a:ext cx="552407" cy="296748"/>
          </a:xfrm>
          <a:prstGeom prst="rect">
            <a:avLst/>
          </a:prstGeom>
          <a:noFill/>
        </p:spPr>
        <p:txBody>
          <a:bodyPr wrap="square" lIns="0" tIns="0" rIns="0" bIns="0" rtlCol="0" anchor="ctr">
            <a:spAutoFit/>
          </a:bodyPr>
          <a:lstStyle/>
          <a:p>
            <a:pPr marL="88900" indent="-88900">
              <a:lnSpc>
                <a:spcPct val="80000"/>
              </a:lnSpc>
              <a:buFont typeface="Wingdings" panose="05000000000000000000" pitchFamily="2" charset="2"/>
              <a:buChar char="Ø"/>
            </a:pPr>
            <a:r>
              <a:rPr lang="de-DE" sz="600" b="1" dirty="0">
                <a:latin typeface="Abadi" panose="020B0604020104020204" pitchFamily="34" charset="0"/>
              </a:rPr>
              <a:t>&lt; 0,2 </a:t>
            </a:r>
            <a:r>
              <a:rPr lang="de-DE" sz="600" b="1" dirty="0" err="1">
                <a:latin typeface="Abadi" panose="020B0604020104020204" pitchFamily="34" charset="0"/>
              </a:rPr>
              <a:t>nmol</a:t>
            </a:r>
            <a:r>
              <a:rPr lang="de-DE" sz="600" b="1" dirty="0">
                <a:latin typeface="Abadi" panose="020B0604020104020204" pitchFamily="34" charset="0"/>
              </a:rPr>
              <a:t>/l</a:t>
            </a:r>
          </a:p>
          <a:p>
            <a:pPr>
              <a:lnSpc>
                <a:spcPct val="80000"/>
              </a:lnSpc>
            </a:pPr>
            <a:r>
              <a:rPr lang="de-DE" sz="600" b="1" dirty="0">
                <a:latin typeface="Abadi" panose="020B0604020104020204" pitchFamily="34" charset="0"/>
              </a:rPr>
              <a:t>oder</a:t>
            </a:r>
          </a:p>
          <a:p>
            <a:pPr marL="88900" indent="-88900">
              <a:lnSpc>
                <a:spcPct val="80000"/>
              </a:lnSpc>
              <a:buFont typeface="Wingdings" panose="05000000000000000000" pitchFamily="2" charset="2"/>
              <a:buChar char="Ø"/>
            </a:pPr>
            <a:r>
              <a:rPr lang="de-DE" sz="600" b="1" dirty="0">
                <a:latin typeface="Abadi" panose="020B0604020104020204" pitchFamily="34" charset="0"/>
              </a:rPr>
              <a:t>CGR &lt; 0,008 </a:t>
            </a:r>
            <a:r>
              <a:rPr lang="de-DE" sz="600" b="1" dirty="0" err="1">
                <a:latin typeface="Abadi" panose="020B0604020104020204" pitchFamily="34" charset="0"/>
              </a:rPr>
              <a:t>nmol</a:t>
            </a:r>
            <a:r>
              <a:rPr lang="de-DE" sz="600" b="1" dirty="0">
                <a:latin typeface="Abadi" panose="020B0604020104020204" pitchFamily="34" charset="0"/>
              </a:rPr>
              <a:t>/mmol </a:t>
            </a:r>
          </a:p>
        </p:txBody>
      </p:sp>
      <p:sp>
        <p:nvSpPr>
          <p:cNvPr id="46" name="Textfeld 45">
            <a:extLst>
              <a:ext uri="{FF2B5EF4-FFF2-40B4-BE49-F238E27FC236}">
                <a16:creationId xmlns:a16="http://schemas.microsoft.com/office/drawing/2014/main" id="{6C426552-3CD8-31B1-3B41-62A33B9A060F}"/>
              </a:ext>
            </a:extLst>
          </p:cNvPr>
          <p:cNvSpPr txBox="1"/>
          <p:nvPr/>
        </p:nvSpPr>
        <p:spPr>
          <a:xfrm>
            <a:off x="2989090" y="3675626"/>
            <a:ext cx="552407" cy="296748"/>
          </a:xfrm>
          <a:prstGeom prst="rect">
            <a:avLst/>
          </a:prstGeom>
          <a:noFill/>
        </p:spPr>
        <p:txBody>
          <a:bodyPr wrap="square" lIns="0" tIns="0" rIns="0" bIns="0" rtlCol="0" anchor="ctr">
            <a:spAutoFit/>
          </a:bodyPr>
          <a:lstStyle/>
          <a:p>
            <a:pPr marL="88900" indent="-88900">
              <a:lnSpc>
                <a:spcPct val="80000"/>
              </a:lnSpc>
              <a:buFont typeface="Wingdings" panose="05000000000000000000" pitchFamily="2" charset="2"/>
              <a:buChar char="Ø"/>
            </a:pPr>
            <a:r>
              <a:rPr lang="de-DE" sz="600" b="1" dirty="0">
                <a:latin typeface="Abadi" panose="020B0604020104020204" pitchFamily="34" charset="0"/>
              </a:rPr>
              <a:t>&gt; 0,6 </a:t>
            </a:r>
            <a:r>
              <a:rPr lang="de-DE" sz="600" b="1" dirty="0" err="1">
                <a:latin typeface="Abadi" panose="020B0604020104020204" pitchFamily="34" charset="0"/>
              </a:rPr>
              <a:t>nmol</a:t>
            </a:r>
            <a:r>
              <a:rPr lang="de-DE" sz="600" b="1" dirty="0">
                <a:latin typeface="Abadi" panose="020B0604020104020204" pitchFamily="34" charset="0"/>
              </a:rPr>
              <a:t>/l</a:t>
            </a:r>
          </a:p>
          <a:p>
            <a:pPr>
              <a:lnSpc>
                <a:spcPct val="80000"/>
              </a:lnSpc>
            </a:pPr>
            <a:r>
              <a:rPr lang="de-DE" sz="600" b="1" dirty="0">
                <a:latin typeface="Abadi" panose="020B0604020104020204" pitchFamily="34" charset="0"/>
              </a:rPr>
              <a:t>oder</a:t>
            </a:r>
          </a:p>
          <a:p>
            <a:pPr marL="88900" indent="-88900">
              <a:lnSpc>
                <a:spcPct val="80000"/>
              </a:lnSpc>
              <a:buFont typeface="Wingdings" panose="05000000000000000000" pitchFamily="2" charset="2"/>
              <a:buChar char="Ø"/>
            </a:pPr>
            <a:r>
              <a:rPr lang="de-DE" sz="600" b="1" dirty="0">
                <a:latin typeface="Abadi" panose="020B0604020104020204" pitchFamily="34" charset="0"/>
              </a:rPr>
              <a:t>CGR &gt; 0,012 </a:t>
            </a:r>
            <a:r>
              <a:rPr lang="de-DE" sz="600" b="1" dirty="0" err="1">
                <a:latin typeface="Abadi" panose="020B0604020104020204" pitchFamily="34" charset="0"/>
              </a:rPr>
              <a:t>nmol</a:t>
            </a:r>
            <a:r>
              <a:rPr lang="de-DE" sz="600" b="1" dirty="0">
                <a:latin typeface="Abadi" panose="020B0604020104020204" pitchFamily="34" charset="0"/>
              </a:rPr>
              <a:t>/mmol </a:t>
            </a:r>
          </a:p>
        </p:txBody>
      </p:sp>
      <p:sp>
        <p:nvSpPr>
          <p:cNvPr id="47" name="Textfeld 46">
            <a:extLst>
              <a:ext uri="{FF2B5EF4-FFF2-40B4-BE49-F238E27FC236}">
                <a16:creationId xmlns:a16="http://schemas.microsoft.com/office/drawing/2014/main" id="{8579F6B2-996F-8ECF-E566-F684F92EDE97}"/>
              </a:ext>
            </a:extLst>
          </p:cNvPr>
          <p:cNvSpPr txBox="1"/>
          <p:nvPr/>
        </p:nvSpPr>
        <p:spPr>
          <a:xfrm>
            <a:off x="2249423" y="3679186"/>
            <a:ext cx="640660" cy="296748"/>
          </a:xfrm>
          <a:prstGeom prst="rect">
            <a:avLst/>
          </a:prstGeom>
          <a:noFill/>
        </p:spPr>
        <p:txBody>
          <a:bodyPr wrap="square" lIns="0" tIns="0" rIns="0" bIns="0" rtlCol="0" anchor="ctr">
            <a:spAutoFit/>
          </a:bodyPr>
          <a:lstStyle/>
          <a:p>
            <a:pPr marL="88900" indent="-88900">
              <a:lnSpc>
                <a:spcPct val="80000"/>
              </a:lnSpc>
              <a:buFont typeface="Wingdings" panose="05000000000000000000" pitchFamily="2" charset="2"/>
              <a:buChar char="Ø"/>
            </a:pPr>
            <a:r>
              <a:rPr lang="de-DE" sz="600" b="1" dirty="0">
                <a:latin typeface="Abadi" panose="020B0604020104020204" pitchFamily="34" charset="0"/>
              </a:rPr>
              <a:t>0,2-0,6 </a:t>
            </a:r>
            <a:r>
              <a:rPr lang="de-DE" sz="600" b="1" dirty="0" err="1">
                <a:latin typeface="Abadi" panose="020B0604020104020204" pitchFamily="34" charset="0"/>
              </a:rPr>
              <a:t>nmol</a:t>
            </a:r>
            <a:r>
              <a:rPr lang="de-DE" sz="600" b="1" dirty="0">
                <a:latin typeface="Abadi" panose="020B0604020104020204" pitchFamily="34" charset="0"/>
              </a:rPr>
              <a:t>/l</a:t>
            </a:r>
          </a:p>
          <a:p>
            <a:pPr>
              <a:lnSpc>
                <a:spcPct val="80000"/>
              </a:lnSpc>
            </a:pPr>
            <a:r>
              <a:rPr lang="de-DE" sz="600" b="1" dirty="0">
                <a:latin typeface="Abadi" panose="020B0604020104020204" pitchFamily="34" charset="0"/>
              </a:rPr>
              <a:t>oder</a:t>
            </a:r>
          </a:p>
          <a:p>
            <a:pPr marL="88900" indent="-88900">
              <a:lnSpc>
                <a:spcPct val="80000"/>
              </a:lnSpc>
              <a:buFont typeface="Wingdings" panose="05000000000000000000" pitchFamily="2" charset="2"/>
              <a:buChar char="Ø"/>
            </a:pPr>
            <a:r>
              <a:rPr lang="de-DE" sz="600" b="1" dirty="0">
                <a:latin typeface="Abadi" panose="020B0604020104020204" pitchFamily="34" charset="0"/>
              </a:rPr>
              <a:t>CGR 0,00-0,012 </a:t>
            </a:r>
            <a:r>
              <a:rPr lang="de-DE" sz="600" b="1" dirty="0" err="1">
                <a:latin typeface="Abadi" panose="020B0604020104020204" pitchFamily="34" charset="0"/>
              </a:rPr>
              <a:t>nmol</a:t>
            </a:r>
            <a:r>
              <a:rPr lang="de-DE" sz="600" b="1" dirty="0">
                <a:latin typeface="Abadi" panose="020B0604020104020204" pitchFamily="34" charset="0"/>
              </a:rPr>
              <a:t>/mmol </a:t>
            </a:r>
          </a:p>
        </p:txBody>
      </p:sp>
      <p:sp>
        <p:nvSpPr>
          <p:cNvPr id="48" name="Textfeld 47">
            <a:extLst>
              <a:ext uri="{FF2B5EF4-FFF2-40B4-BE49-F238E27FC236}">
                <a16:creationId xmlns:a16="http://schemas.microsoft.com/office/drawing/2014/main" id="{6F73A51C-1EC3-916C-2192-22D2E14116D2}"/>
              </a:ext>
            </a:extLst>
          </p:cNvPr>
          <p:cNvSpPr txBox="1"/>
          <p:nvPr/>
        </p:nvSpPr>
        <p:spPr>
          <a:xfrm>
            <a:off x="2219623" y="4192005"/>
            <a:ext cx="684247" cy="184666"/>
          </a:xfrm>
          <a:prstGeom prst="rect">
            <a:avLst/>
          </a:prstGeom>
          <a:noFill/>
        </p:spPr>
        <p:txBody>
          <a:bodyPr wrap="square" lIns="0" tIns="0" rIns="0" bIns="0" rtlCol="0" anchor="ctr">
            <a:spAutoFit/>
          </a:bodyPr>
          <a:lstStyle/>
          <a:p>
            <a:pPr algn="ctr"/>
            <a:r>
              <a:rPr lang="de-DE" sz="600" b="1" dirty="0">
                <a:latin typeface="Abadi" panose="020B0604020104020204" pitchFamily="34" charset="0"/>
              </a:rPr>
              <a:t>Testwiederholung</a:t>
            </a:r>
          </a:p>
          <a:p>
            <a:pPr algn="ctr"/>
            <a:r>
              <a:rPr lang="de-DE" sz="600" b="1" dirty="0">
                <a:latin typeface="Abadi" panose="020B0604020104020204" pitchFamily="34" charset="0"/>
              </a:rPr>
              <a:t>nach 6-12 Monaten</a:t>
            </a:r>
          </a:p>
        </p:txBody>
      </p:sp>
      <p:sp>
        <p:nvSpPr>
          <p:cNvPr id="49" name="Textfeld 48">
            <a:extLst>
              <a:ext uri="{FF2B5EF4-FFF2-40B4-BE49-F238E27FC236}">
                <a16:creationId xmlns:a16="http://schemas.microsoft.com/office/drawing/2014/main" id="{DCBF55FF-D102-B5C3-1053-EDC0822A7BC1}"/>
              </a:ext>
            </a:extLst>
          </p:cNvPr>
          <p:cNvSpPr txBox="1"/>
          <p:nvPr/>
        </p:nvSpPr>
        <p:spPr>
          <a:xfrm>
            <a:off x="1888095" y="4524000"/>
            <a:ext cx="1345094" cy="276999"/>
          </a:xfrm>
          <a:prstGeom prst="rect">
            <a:avLst/>
          </a:prstGeom>
          <a:noFill/>
        </p:spPr>
        <p:txBody>
          <a:bodyPr wrap="square" lIns="0" tIns="0" rIns="0" bIns="0" rtlCol="0" anchor="ctr">
            <a:spAutoFit/>
          </a:bodyPr>
          <a:lstStyle/>
          <a:p>
            <a:pPr algn="ctr"/>
            <a:r>
              <a:rPr lang="de-DE" sz="600" b="1" dirty="0">
                <a:latin typeface="Abadi" panose="020B0604020104020204" pitchFamily="34" charset="0"/>
              </a:rPr>
              <a:t>Bei anhaltender Unsicherheit auf individuelle Diagnostik zurückgreifen</a:t>
            </a:r>
          </a:p>
          <a:p>
            <a:pPr algn="ctr"/>
            <a:r>
              <a:rPr lang="de-DE" sz="600" b="1" dirty="0">
                <a:latin typeface="Abadi" panose="020B0604020104020204" pitchFamily="34" charset="0"/>
              </a:rPr>
              <a:t>(polygener Risiko-Score, MMTT, GST) </a:t>
            </a:r>
          </a:p>
        </p:txBody>
      </p:sp>
      <p:sp>
        <p:nvSpPr>
          <p:cNvPr id="50" name="Textfeld 49">
            <a:extLst>
              <a:ext uri="{FF2B5EF4-FFF2-40B4-BE49-F238E27FC236}">
                <a16:creationId xmlns:a16="http://schemas.microsoft.com/office/drawing/2014/main" id="{4F9F2B63-83C1-D9A6-CF7E-12F7F912A94C}"/>
              </a:ext>
            </a:extLst>
          </p:cNvPr>
          <p:cNvSpPr txBox="1"/>
          <p:nvPr/>
        </p:nvSpPr>
        <p:spPr>
          <a:xfrm>
            <a:off x="697274" y="4845756"/>
            <a:ext cx="894477" cy="92333"/>
          </a:xfrm>
          <a:prstGeom prst="rect">
            <a:avLst/>
          </a:prstGeom>
          <a:noFill/>
        </p:spPr>
        <p:txBody>
          <a:bodyPr wrap="none" lIns="0" tIns="0" rIns="0" bIns="0" rtlCol="0" anchor="ctr">
            <a:spAutoFit/>
          </a:bodyPr>
          <a:lstStyle/>
          <a:p>
            <a:pPr algn="ctr"/>
            <a:r>
              <a:rPr lang="de-DE" sz="600" b="1" dirty="0">
                <a:latin typeface="Abadi" panose="020B0604020104020204" pitchFamily="34" charset="0"/>
              </a:rPr>
              <a:t>Bestätigt Typ-2-Diabetes</a:t>
            </a:r>
          </a:p>
        </p:txBody>
      </p:sp>
      <p:cxnSp>
        <p:nvCxnSpPr>
          <p:cNvPr id="57" name="Gerade Verbindung mit Pfeil 56">
            <a:extLst>
              <a:ext uri="{FF2B5EF4-FFF2-40B4-BE49-F238E27FC236}">
                <a16:creationId xmlns:a16="http://schemas.microsoft.com/office/drawing/2014/main" id="{AFB3D8B3-A249-9768-4BF3-258F340552BA}"/>
              </a:ext>
            </a:extLst>
          </p:cNvPr>
          <p:cNvCxnSpPr>
            <a:cxnSpLocks/>
            <a:stCxn id="51" idx="2"/>
            <a:endCxn id="52" idx="0"/>
          </p:cNvCxnSpPr>
          <p:nvPr/>
        </p:nvCxnSpPr>
        <p:spPr>
          <a:xfrm>
            <a:off x="1933119" y="1015653"/>
            <a:ext cx="2908" cy="73637"/>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600F0B9E-C31C-19D3-C4B1-B1299A008B00}"/>
              </a:ext>
            </a:extLst>
          </p:cNvPr>
          <p:cNvCxnSpPr>
            <a:cxnSpLocks/>
            <a:stCxn id="52" idx="2"/>
            <a:endCxn id="53" idx="0"/>
          </p:cNvCxnSpPr>
          <p:nvPr/>
        </p:nvCxnSpPr>
        <p:spPr>
          <a:xfrm flipH="1">
            <a:off x="1932741" y="2023676"/>
            <a:ext cx="3286" cy="61409"/>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4" name="Gerade Verbindung mit Pfeil 63">
            <a:extLst>
              <a:ext uri="{FF2B5EF4-FFF2-40B4-BE49-F238E27FC236}">
                <a16:creationId xmlns:a16="http://schemas.microsoft.com/office/drawing/2014/main" id="{53A341F6-D9E8-B95B-348C-7804AF1C8E24}"/>
              </a:ext>
            </a:extLst>
          </p:cNvPr>
          <p:cNvCxnSpPr>
            <a:cxnSpLocks/>
            <a:stCxn id="53" idx="2"/>
            <a:endCxn id="54" idx="0"/>
          </p:cNvCxnSpPr>
          <p:nvPr/>
        </p:nvCxnSpPr>
        <p:spPr>
          <a:xfrm flipH="1">
            <a:off x="1932740" y="2233192"/>
            <a:ext cx="1" cy="7653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7" name="Gerade Verbindung mit Pfeil 66">
            <a:extLst>
              <a:ext uri="{FF2B5EF4-FFF2-40B4-BE49-F238E27FC236}">
                <a16:creationId xmlns:a16="http://schemas.microsoft.com/office/drawing/2014/main" id="{3E5CB3F8-BBB6-F29B-3951-B1EEE1905879}"/>
              </a:ext>
            </a:extLst>
          </p:cNvPr>
          <p:cNvCxnSpPr>
            <a:cxnSpLocks/>
            <a:stCxn id="54" idx="2"/>
            <a:endCxn id="73" idx="0"/>
          </p:cNvCxnSpPr>
          <p:nvPr/>
        </p:nvCxnSpPr>
        <p:spPr>
          <a:xfrm flipH="1">
            <a:off x="1145272" y="2558617"/>
            <a:ext cx="787468" cy="158514"/>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70" name="Gerade Verbindung mit Pfeil 69">
            <a:extLst>
              <a:ext uri="{FF2B5EF4-FFF2-40B4-BE49-F238E27FC236}">
                <a16:creationId xmlns:a16="http://schemas.microsoft.com/office/drawing/2014/main" id="{C040BCFF-48A2-EB2F-EEC3-D9687DDA489C}"/>
              </a:ext>
            </a:extLst>
          </p:cNvPr>
          <p:cNvCxnSpPr>
            <a:cxnSpLocks/>
            <a:stCxn id="54" idx="2"/>
            <a:endCxn id="55" idx="0"/>
          </p:cNvCxnSpPr>
          <p:nvPr/>
        </p:nvCxnSpPr>
        <p:spPr>
          <a:xfrm>
            <a:off x="1932740" y="2558617"/>
            <a:ext cx="638566" cy="158928"/>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81" name="Gerade Verbindung mit Pfeil 80">
            <a:extLst>
              <a:ext uri="{FF2B5EF4-FFF2-40B4-BE49-F238E27FC236}">
                <a16:creationId xmlns:a16="http://schemas.microsoft.com/office/drawing/2014/main" id="{7691EAC6-C368-1296-3430-40977AD1EE9D}"/>
              </a:ext>
            </a:extLst>
          </p:cNvPr>
          <p:cNvCxnSpPr>
            <a:cxnSpLocks/>
            <a:stCxn id="73" idx="2"/>
            <a:endCxn id="84" idx="0"/>
          </p:cNvCxnSpPr>
          <p:nvPr/>
        </p:nvCxnSpPr>
        <p:spPr>
          <a:xfrm>
            <a:off x="1145272" y="2966020"/>
            <a:ext cx="2505" cy="25747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87" name="Gerade Verbindung mit Pfeil 86">
            <a:extLst>
              <a:ext uri="{FF2B5EF4-FFF2-40B4-BE49-F238E27FC236}">
                <a16:creationId xmlns:a16="http://schemas.microsoft.com/office/drawing/2014/main" id="{8F4C3BF2-B4A5-5198-62F6-55B3D620660E}"/>
              </a:ext>
            </a:extLst>
          </p:cNvPr>
          <p:cNvCxnSpPr>
            <a:cxnSpLocks/>
            <a:stCxn id="55" idx="2"/>
            <a:endCxn id="86" idx="0"/>
          </p:cNvCxnSpPr>
          <p:nvPr/>
        </p:nvCxnSpPr>
        <p:spPr>
          <a:xfrm flipH="1">
            <a:off x="2568803" y="3083735"/>
            <a:ext cx="2503" cy="92706"/>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93" name="Gerade Verbindung mit Pfeil 92">
            <a:extLst>
              <a:ext uri="{FF2B5EF4-FFF2-40B4-BE49-F238E27FC236}">
                <a16:creationId xmlns:a16="http://schemas.microsoft.com/office/drawing/2014/main" id="{02B534B9-2EAE-4A69-1037-2535C81CA13D}"/>
              </a:ext>
            </a:extLst>
          </p:cNvPr>
          <p:cNvCxnSpPr>
            <a:cxnSpLocks/>
            <a:stCxn id="86" idx="2"/>
            <a:endCxn id="92" idx="0"/>
          </p:cNvCxnSpPr>
          <p:nvPr/>
        </p:nvCxnSpPr>
        <p:spPr>
          <a:xfrm flipH="1">
            <a:off x="2566893" y="3425331"/>
            <a:ext cx="1910" cy="228540"/>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99" name="Gerade Verbindung mit Pfeil 98">
            <a:extLst>
              <a:ext uri="{FF2B5EF4-FFF2-40B4-BE49-F238E27FC236}">
                <a16:creationId xmlns:a16="http://schemas.microsoft.com/office/drawing/2014/main" id="{441D2439-7647-AD0F-6924-69294A81EA72}"/>
              </a:ext>
            </a:extLst>
          </p:cNvPr>
          <p:cNvCxnSpPr>
            <a:cxnSpLocks/>
            <a:stCxn id="86" idx="2"/>
            <a:endCxn id="91" idx="0"/>
          </p:cNvCxnSpPr>
          <p:nvPr/>
        </p:nvCxnSpPr>
        <p:spPr>
          <a:xfrm>
            <a:off x="2568803" y="3425331"/>
            <a:ext cx="700917" cy="226786"/>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2" name="Gerade Verbindung mit Pfeil 101">
            <a:extLst>
              <a:ext uri="{FF2B5EF4-FFF2-40B4-BE49-F238E27FC236}">
                <a16:creationId xmlns:a16="http://schemas.microsoft.com/office/drawing/2014/main" id="{883E7F1B-62FC-BBCF-3A04-161D3CC45082}"/>
              </a:ext>
            </a:extLst>
          </p:cNvPr>
          <p:cNvCxnSpPr>
            <a:cxnSpLocks/>
            <a:stCxn id="86" idx="2"/>
            <a:endCxn id="90" idx="0"/>
          </p:cNvCxnSpPr>
          <p:nvPr/>
        </p:nvCxnSpPr>
        <p:spPr>
          <a:xfrm flipH="1">
            <a:off x="1863480" y="3425331"/>
            <a:ext cx="705323" cy="226786"/>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7" name="Gerade Verbindung mit Pfeil 106">
            <a:extLst>
              <a:ext uri="{FF2B5EF4-FFF2-40B4-BE49-F238E27FC236}">
                <a16:creationId xmlns:a16="http://schemas.microsoft.com/office/drawing/2014/main" id="{DA9A7FA7-96BF-2C06-A551-8E007539CFE3}"/>
              </a:ext>
            </a:extLst>
          </p:cNvPr>
          <p:cNvCxnSpPr>
            <a:cxnSpLocks/>
            <a:stCxn id="92" idx="2"/>
            <a:endCxn id="105" idx="0"/>
          </p:cNvCxnSpPr>
          <p:nvPr/>
        </p:nvCxnSpPr>
        <p:spPr>
          <a:xfrm>
            <a:off x="2566893" y="3995337"/>
            <a:ext cx="1159" cy="16249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10" name="Gerade Verbindung mit Pfeil 109">
            <a:extLst>
              <a:ext uri="{FF2B5EF4-FFF2-40B4-BE49-F238E27FC236}">
                <a16:creationId xmlns:a16="http://schemas.microsoft.com/office/drawing/2014/main" id="{505976E7-F382-0564-B813-BC404FC9010B}"/>
              </a:ext>
            </a:extLst>
          </p:cNvPr>
          <p:cNvCxnSpPr>
            <a:cxnSpLocks/>
            <a:stCxn id="105" idx="2"/>
            <a:endCxn id="106" idx="0"/>
          </p:cNvCxnSpPr>
          <p:nvPr/>
        </p:nvCxnSpPr>
        <p:spPr>
          <a:xfrm>
            <a:off x="2568052" y="4406721"/>
            <a:ext cx="2387" cy="8504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15" name="Verbinder: gewinkelt 114">
            <a:extLst>
              <a:ext uri="{FF2B5EF4-FFF2-40B4-BE49-F238E27FC236}">
                <a16:creationId xmlns:a16="http://schemas.microsoft.com/office/drawing/2014/main" id="{4625C7C8-9D56-25E3-D2AD-FF4F8B5C8B73}"/>
              </a:ext>
            </a:extLst>
          </p:cNvPr>
          <p:cNvCxnSpPr>
            <a:cxnSpLocks/>
            <a:endCxn id="113" idx="3"/>
          </p:cNvCxnSpPr>
          <p:nvPr/>
        </p:nvCxnSpPr>
        <p:spPr>
          <a:xfrm rot="10800000" flipV="1">
            <a:off x="1638902" y="4001248"/>
            <a:ext cx="1863075" cy="890673"/>
          </a:xfrm>
          <a:prstGeom prst="bentConnector3">
            <a:avLst>
              <a:gd name="adj1" fmla="val -96"/>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Verbinder: gewinkelt 119">
            <a:extLst>
              <a:ext uri="{FF2B5EF4-FFF2-40B4-BE49-F238E27FC236}">
                <a16:creationId xmlns:a16="http://schemas.microsoft.com/office/drawing/2014/main" id="{84E9AC0B-FE09-AE32-358E-A5F774B52A52}"/>
              </a:ext>
            </a:extLst>
          </p:cNvPr>
          <p:cNvCxnSpPr>
            <a:cxnSpLocks/>
            <a:stCxn id="90" idx="1"/>
            <a:endCxn id="84" idx="2"/>
          </p:cNvCxnSpPr>
          <p:nvPr/>
        </p:nvCxnSpPr>
        <p:spPr>
          <a:xfrm rot="10800000">
            <a:off x="1147778" y="3375896"/>
            <a:ext cx="403115" cy="446955"/>
          </a:xfrm>
          <a:prstGeom prst="bentConnector2">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Rechteck: abgerundete Ecken 123">
            <a:extLst>
              <a:ext uri="{FF2B5EF4-FFF2-40B4-BE49-F238E27FC236}">
                <a16:creationId xmlns:a16="http://schemas.microsoft.com/office/drawing/2014/main" id="{FAC7143A-237A-E828-72A3-554BF3B21698}"/>
              </a:ext>
            </a:extLst>
          </p:cNvPr>
          <p:cNvSpPr/>
          <p:nvPr/>
        </p:nvSpPr>
        <p:spPr>
          <a:xfrm>
            <a:off x="4080116" y="885602"/>
            <a:ext cx="4629886" cy="3521119"/>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buClr>
                <a:schemeClr val="accent2"/>
              </a:buClr>
              <a:buSzPct val="120000"/>
            </a:pPr>
            <a:r>
              <a:rPr lang="de-DE" sz="1100" dirty="0">
                <a:solidFill>
                  <a:schemeClr val="bg1"/>
                </a:solidFill>
              </a:rPr>
              <a:t>Früherkennung auf präsymptomatischen T1D bei Erwachsenen</a:t>
            </a:r>
            <a:r>
              <a:rPr lang="de-DE" sz="1100" baseline="30000" dirty="0">
                <a:solidFill>
                  <a:schemeClr val="bg1"/>
                </a:solidFill>
              </a:rPr>
              <a:t>1</a:t>
            </a:r>
            <a:r>
              <a:rPr lang="de-DE" sz="1100" dirty="0">
                <a:solidFill>
                  <a:schemeClr val="bg1"/>
                </a:solidFill>
              </a:rPr>
              <a:t>:</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Allgemeine Früherkennung in der erwachsenen Bevölkerung nicht empfohlen (zu niedrige Prävalenz, hohe Falsch-Positiv-Rate)</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Risiko-angereicherter Ansatz könnte sinnvoll sein:</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HbA</a:t>
            </a:r>
            <a:r>
              <a:rPr lang="de-DE" sz="1100" baseline="-25000" dirty="0">
                <a:solidFill>
                  <a:schemeClr val="bg1"/>
                </a:solidFill>
              </a:rPr>
              <a:t>1c</a:t>
            </a:r>
            <a:r>
              <a:rPr lang="de-DE" sz="1100" dirty="0">
                <a:solidFill>
                  <a:schemeClr val="bg1"/>
                </a:solidFill>
              </a:rPr>
              <a:t>-Schwellenwert (z. B. ≥ 6,2 %)</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Anreicherung klinischer Anzeichen (Autoimmunität, schlanker Phänotyp, Familienanamnese)</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Vollständiges Antikörper-Panel durchführen</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Genetische + metabolische Verfeinerung der Diagnose</a:t>
            </a:r>
          </a:p>
          <a:p>
            <a:pPr marL="177800" indent="-177800">
              <a:spcBef>
                <a:spcPts val="1200"/>
              </a:spcBef>
              <a:buClr>
                <a:schemeClr val="accent2"/>
              </a:buClr>
              <a:buSzPct val="120000"/>
              <a:buFont typeface="Arial" panose="020B0604020202020204" pitchFamily="34" charset="0"/>
              <a:buChar char="•"/>
            </a:pPr>
            <a:r>
              <a:rPr lang="de-DE" sz="1100" dirty="0">
                <a:solidFill>
                  <a:schemeClr val="bg1"/>
                </a:solidFill>
              </a:rPr>
              <a:t>Bedarf für prospektive Validierung vor Routineeinsatz</a:t>
            </a:r>
          </a:p>
        </p:txBody>
      </p:sp>
    </p:spTree>
    <p:extLst>
      <p:ext uri="{BB962C8B-B14F-4D97-AF65-F5344CB8AC3E}">
        <p14:creationId xmlns:p14="http://schemas.microsoft.com/office/powerpoint/2010/main" val="11058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0834B-A5B4-8A12-5B01-5025F6989A86}"/>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6998DBBC-40CF-BB31-6655-16A3C11B1FEC}"/>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Diagnose und Monitoring von T1D mit klinischer Manifestation im Erwachsenenalter</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18" name="Footer Placeholder 4">
            <a:extLst>
              <a:ext uri="{FF2B5EF4-FFF2-40B4-BE49-F238E27FC236}">
                <a16:creationId xmlns:a16="http://schemas.microsoft.com/office/drawing/2014/main" id="{75D553BE-B4EF-F3B2-0A11-20EBC88E8BE5}"/>
              </a:ext>
            </a:extLst>
          </p:cNvPr>
          <p:cNvSpPr txBox="1"/>
          <p:nvPr/>
        </p:nvSpPr>
        <p:spPr>
          <a:xfrm>
            <a:off x="320268" y="4810311"/>
            <a:ext cx="8746088" cy="30777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Verdana"/>
              <a:ea typeface="Verdana"/>
              <a:cs typeface="Verdana"/>
            </a:endParaRP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Verdana"/>
                <a:cs typeface="Verdana"/>
              </a:rPr>
              <a:t>Abbildung modifiziert nach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Tatovic</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et al. 2020</a:t>
            </a:r>
            <a:r>
              <a:rPr kumimoji="0" lang="de-DE" sz="600" b="0" i="0" u="none" strike="noStrike" kern="1200" cap="none" spc="0" normalizeH="0" baseline="30000" noProof="0" dirty="0">
                <a:ln>
                  <a:noFill/>
                </a:ln>
                <a:solidFill>
                  <a:srgbClr val="404040"/>
                </a:solidFill>
                <a:effectLst/>
                <a:uLnTx/>
                <a:uFillTx/>
                <a:latin typeface="Verdana"/>
                <a:ea typeface="Verdana"/>
                <a:cs typeface="Verdana"/>
              </a:rPr>
              <a:t>1</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und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Burahmah</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et al. 2022</a:t>
            </a:r>
            <a:r>
              <a:rPr kumimoji="0" lang="de-DE" sz="600" b="0" i="0" u="none" strike="noStrike" kern="1200" cap="none" spc="0" normalizeH="0" baseline="30000" noProof="0" dirty="0">
                <a:ln>
                  <a:noFill/>
                </a:ln>
                <a:solidFill>
                  <a:srgbClr val="404040"/>
                </a:solidFill>
                <a:effectLst/>
                <a:uLnTx/>
                <a:uFillTx/>
                <a:latin typeface="Verdana"/>
                <a:ea typeface="Verdana"/>
                <a:cs typeface="Verdana"/>
              </a:rPr>
              <a:t>2</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GRS: Genetischer Risiko-Score</a:t>
            </a:r>
            <a:r>
              <a:rPr kumimoji="0" lang="de" sz="600" b="0" i="0" u="none" strike="noStrike" kern="1200" cap="none" spc="0" normalizeH="0" baseline="0" noProof="0" dirty="0">
                <a:ln>
                  <a:noFill/>
                </a:ln>
                <a:solidFill>
                  <a:srgbClr val="404040"/>
                </a:solidFill>
                <a:effectLst/>
                <a:uLnTx/>
                <a:uFillTx/>
                <a:latin typeface="Verdana"/>
                <a:ea typeface="Verdana"/>
                <a:cs typeface="Verdana"/>
              </a:rPr>
              <a:t>; T1D: Typ-1-Diabetes; T2D: Typ-2-Diabetes.</a:t>
            </a: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 sz="600" b="1" i="0" u="none" strike="noStrike" kern="1200" cap="none" spc="0" normalizeH="0" baseline="0" noProof="0" dirty="0">
                <a:ln>
                  <a:noFill/>
                </a:ln>
                <a:solidFill>
                  <a:srgbClr val="404040"/>
                </a:solidFill>
                <a:effectLst/>
                <a:uLnTx/>
                <a:uFillTx/>
                <a:latin typeface="Verdana"/>
                <a:ea typeface="Verdana"/>
                <a:cs typeface="Verdana"/>
              </a:rPr>
              <a:t>1.</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Tatovic D </a:t>
            </a:r>
            <a:r>
              <a:rPr kumimoji="0" lang="da-DK" sz="600" b="0" i="1" u="none" strike="noStrike" kern="1200" cap="none" spc="0" normalizeH="0" baseline="0" noProof="0" dirty="0">
                <a:ln>
                  <a:noFill/>
                </a:ln>
                <a:solidFill>
                  <a:srgbClr val="404040"/>
                </a:solidFill>
                <a:effectLst/>
                <a:uLnTx/>
                <a:uFillTx/>
                <a:latin typeface="Verdana"/>
                <a:ea typeface="Verdana"/>
                <a:cs typeface="Verdana"/>
              </a:rPr>
              <a:t>et al. Diabet Med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2022; 39: e14862</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DE" sz="600" b="1" i="0" u="none" strike="noStrike" kern="1200" cap="none" spc="0" normalizeH="0" baseline="0" noProof="0" dirty="0">
                <a:ln>
                  <a:noFill/>
                </a:ln>
                <a:solidFill>
                  <a:srgbClr val="404040"/>
                </a:solidFill>
                <a:effectLst/>
                <a:uLnTx/>
                <a:uFillTx/>
                <a:latin typeface="Verdana"/>
                <a:ea typeface="Verdana"/>
                <a:cs typeface="Verdana"/>
              </a:rPr>
              <a:t>2.</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Burahmah</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J </a:t>
            </a:r>
            <a:r>
              <a:rPr kumimoji="0" lang="de-DE" sz="600" b="0" i="1" u="none" strike="noStrike" kern="1200" cap="none" spc="0" normalizeH="0" baseline="0" noProof="0" dirty="0">
                <a:ln>
                  <a:noFill/>
                </a:ln>
                <a:solidFill>
                  <a:srgbClr val="404040"/>
                </a:solidFill>
                <a:effectLst/>
                <a:uLnTx/>
                <a:uFillTx/>
                <a:latin typeface="Verdana"/>
                <a:ea typeface="Verdana"/>
                <a:cs typeface="Verdana"/>
              </a:rPr>
              <a:t>et al. </a:t>
            </a:r>
            <a:r>
              <a:rPr kumimoji="0" lang="de-DE" sz="600" b="0" i="1" u="none" strike="noStrike" kern="1200" cap="none" spc="0" normalizeH="0" baseline="0" noProof="0" dirty="0" err="1">
                <a:ln>
                  <a:noFill/>
                </a:ln>
                <a:solidFill>
                  <a:srgbClr val="404040"/>
                </a:solidFill>
                <a:effectLst/>
                <a:uLnTx/>
                <a:uFillTx/>
                <a:latin typeface="Verdana"/>
                <a:ea typeface="Verdana"/>
                <a:cs typeface="Verdana"/>
              </a:rPr>
              <a:t>Eur</a:t>
            </a:r>
            <a:r>
              <a:rPr kumimoji="0" lang="de-DE" sz="600" b="0" i="1" u="none" strike="noStrike" kern="1200" cap="none" spc="0" normalizeH="0" baseline="0" noProof="0" dirty="0">
                <a:ln>
                  <a:noFill/>
                </a:ln>
                <a:solidFill>
                  <a:srgbClr val="404040"/>
                </a:solidFill>
                <a:effectLst/>
                <a:uLnTx/>
                <a:uFillTx/>
                <a:latin typeface="Verdana"/>
                <a:ea typeface="Verdana"/>
                <a:cs typeface="Verdana"/>
              </a:rPr>
              <a:t> J Intern Med </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2022; 104: 7–12.</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 sz="600" b="1" i="0" u="none" strike="noStrike" kern="1200" cap="none" spc="0" normalizeH="0" baseline="0" noProof="0" dirty="0">
                <a:ln>
                  <a:noFill/>
                </a:ln>
                <a:solidFill>
                  <a:srgbClr val="404040"/>
                </a:solidFill>
                <a:effectLst/>
                <a:uLnTx/>
                <a:uFillTx/>
                <a:latin typeface="Verdana"/>
                <a:ea typeface="Verdana"/>
                <a:cs typeface="Verdana"/>
              </a:rPr>
              <a:t>3.</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fr-FR" sz="600" b="0" i="0" u="none" strike="noStrike" kern="1200" cap="none" spc="0" normalizeH="0" baseline="0" noProof="0" dirty="0">
                <a:ln>
                  <a:noFill/>
                </a:ln>
                <a:solidFill>
                  <a:srgbClr val="404040"/>
                </a:solidFill>
                <a:effectLst/>
                <a:uLnTx/>
                <a:uFillTx/>
                <a:latin typeface="Verdana"/>
                <a:ea typeface="Verdana"/>
                <a:cs typeface="Verdana"/>
              </a:rPr>
              <a:t>Leslie RD </a:t>
            </a:r>
            <a:r>
              <a:rPr kumimoji="0" lang="fr-FR" sz="600" b="0" i="1" u="none" strike="noStrike" kern="1200" cap="none" spc="0" normalizeH="0" baseline="0" noProof="0" dirty="0">
                <a:ln>
                  <a:noFill/>
                </a:ln>
                <a:solidFill>
                  <a:srgbClr val="404040"/>
                </a:solidFill>
                <a:effectLst/>
                <a:uLnTx/>
                <a:uFillTx/>
                <a:latin typeface="Verdana"/>
                <a:ea typeface="Verdana"/>
                <a:cs typeface="Verdana"/>
              </a:rPr>
              <a:t>et al. Diabetes Care </a:t>
            </a:r>
            <a:r>
              <a:rPr kumimoji="0" lang="fr-FR" sz="600" b="0" i="0" u="none" strike="noStrike" kern="1200" cap="none" spc="0" normalizeH="0" baseline="0" noProof="0" dirty="0">
                <a:ln>
                  <a:noFill/>
                </a:ln>
                <a:solidFill>
                  <a:srgbClr val="404040"/>
                </a:solidFill>
                <a:effectLst/>
                <a:uLnTx/>
                <a:uFillTx/>
                <a:latin typeface="Verdana"/>
                <a:ea typeface="Verdana"/>
                <a:cs typeface="Verdana"/>
              </a:rPr>
              <a:t>2021; 44: 2449–56.</a:t>
            </a:r>
            <a:endParaRPr kumimoji="0" lang="it-IT" sz="600" b="0" i="0" u="none" strike="noStrike" kern="1200" cap="none" spc="0" normalizeH="0" baseline="0" noProof="0" dirty="0">
              <a:ln>
                <a:noFill/>
              </a:ln>
              <a:solidFill>
                <a:srgbClr val="404040"/>
              </a:solidFill>
              <a:effectLst/>
              <a:uLnTx/>
              <a:uFillTx/>
              <a:latin typeface="Verdana"/>
              <a:ea typeface="Verdana"/>
              <a:cs typeface="Arial" panose="020B0604020202020204" pitchFamily="34" charset="0"/>
            </a:endParaRPr>
          </a:p>
        </p:txBody>
      </p:sp>
      <p:sp>
        <p:nvSpPr>
          <p:cNvPr id="4" name="TextBox 26">
            <a:extLst>
              <a:ext uri="{FF2B5EF4-FFF2-40B4-BE49-F238E27FC236}">
                <a16:creationId xmlns:a16="http://schemas.microsoft.com/office/drawing/2014/main" id="{072F9E18-9041-6709-5665-56FB7ADEE5F8}"/>
              </a:ext>
            </a:extLst>
          </p:cNvPr>
          <p:cNvSpPr txBox="1"/>
          <p:nvPr/>
        </p:nvSpPr>
        <p:spPr>
          <a:xfrm>
            <a:off x="918022" y="872190"/>
            <a:ext cx="7307956" cy="276999"/>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Therapiebeginn bei Erwachsenen vom UK T1D </a:t>
            </a:r>
            <a:r>
              <a:rPr kumimoji="0" lang="de-DE" sz="1200" b="1" i="0" u="none" strike="noStrike" kern="1200" cap="none" spc="0" normalizeH="0" baseline="0" noProof="0" err="1">
                <a:ln>
                  <a:noFill/>
                </a:ln>
                <a:solidFill>
                  <a:srgbClr val="404040"/>
                </a:solidFill>
                <a:effectLst/>
                <a:uLnTx/>
                <a:uFillTx/>
                <a:latin typeface="Verdana"/>
                <a:ea typeface="+mn-ea"/>
                <a:cs typeface="+mn-cs"/>
              </a:rPr>
              <a:t>Immunotherapy</a:t>
            </a:r>
            <a:r>
              <a:rPr kumimoji="0" lang="de-DE" sz="1200" b="1" i="0" u="none" strike="noStrike" kern="1200" cap="none" spc="0" normalizeH="0" baseline="0" noProof="0">
                <a:ln>
                  <a:noFill/>
                </a:ln>
                <a:solidFill>
                  <a:srgbClr val="404040"/>
                </a:solidFill>
                <a:effectLst/>
                <a:uLnTx/>
                <a:uFillTx/>
                <a:latin typeface="Verdana"/>
                <a:ea typeface="+mn-ea"/>
                <a:cs typeface="+mn-cs"/>
              </a:rPr>
              <a:t> </a:t>
            </a:r>
            <a:r>
              <a:rPr kumimoji="0" lang="de-DE" sz="1200" b="1" i="0" u="none" strike="noStrike" kern="1200" cap="none" spc="0" normalizeH="0" baseline="0" noProof="0" err="1">
                <a:ln>
                  <a:noFill/>
                </a:ln>
                <a:solidFill>
                  <a:srgbClr val="404040"/>
                </a:solidFill>
                <a:effectLst/>
                <a:uLnTx/>
                <a:uFillTx/>
                <a:latin typeface="Verdana"/>
                <a:ea typeface="+mn-ea"/>
                <a:cs typeface="+mn-cs"/>
              </a:rPr>
              <a:t>Consortium</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cxnSp>
        <p:nvCxnSpPr>
          <p:cNvPr id="32" name="Straight Arrow Connector 2">
            <a:extLst>
              <a:ext uri="{FF2B5EF4-FFF2-40B4-BE49-F238E27FC236}">
                <a16:creationId xmlns:a16="http://schemas.microsoft.com/office/drawing/2014/main" id="{31453CD1-3AE1-6DAF-8231-15E7D0311D8E}"/>
              </a:ext>
            </a:extLst>
          </p:cNvPr>
          <p:cNvCxnSpPr>
            <a:stCxn id="41" idx="3"/>
            <a:endCxn id="78" idx="1"/>
          </p:cNvCxnSpPr>
          <p:nvPr/>
        </p:nvCxnSpPr>
        <p:spPr>
          <a:xfrm flipV="1">
            <a:off x="4871668" y="2860473"/>
            <a:ext cx="1490860" cy="4353"/>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33" name="Freeform 67">
            <a:extLst>
              <a:ext uri="{FF2B5EF4-FFF2-40B4-BE49-F238E27FC236}">
                <a16:creationId xmlns:a16="http://schemas.microsoft.com/office/drawing/2014/main" id="{7536596D-39FD-5F2F-1333-BE1CD0A154FA}"/>
              </a:ext>
            </a:extLst>
          </p:cNvPr>
          <p:cNvSpPr/>
          <p:nvPr/>
        </p:nvSpPr>
        <p:spPr>
          <a:xfrm>
            <a:off x="2609582" y="1934177"/>
            <a:ext cx="4899299" cy="183012"/>
          </a:xfrm>
          <a:custGeom>
            <a:avLst/>
            <a:gdLst>
              <a:gd name="connsiteX0" fmla="*/ 0 w 3072024"/>
              <a:gd name="connsiteY0" fmla="*/ 76576 h 76576"/>
              <a:gd name="connsiteX1" fmla="*/ 0 w 3072024"/>
              <a:gd name="connsiteY1" fmla="*/ 0 h 76576"/>
              <a:gd name="connsiteX2" fmla="*/ 3072024 w 3072024"/>
              <a:gd name="connsiteY2" fmla="*/ 0 h 76576"/>
              <a:gd name="connsiteX3" fmla="*/ 3072024 w 3072024"/>
              <a:gd name="connsiteY3" fmla="*/ 45045 h 76576"/>
              <a:gd name="connsiteX4" fmla="*/ 3072024 w 3072024"/>
              <a:gd name="connsiteY4" fmla="*/ 45045 h 7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2024" h="76576">
                <a:moveTo>
                  <a:pt x="0" y="76576"/>
                </a:moveTo>
                <a:lnTo>
                  <a:pt x="0" y="0"/>
                </a:lnTo>
                <a:lnTo>
                  <a:pt x="3072024" y="0"/>
                </a:lnTo>
                <a:lnTo>
                  <a:pt x="3072024" y="45045"/>
                </a:lnTo>
                <a:lnTo>
                  <a:pt x="3072024" y="45045"/>
                </a:lnTo>
              </a:path>
            </a:pathLst>
          </a:custGeom>
          <a:noFill/>
          <a:ln w="12700" cap="flat" cmpd="sng" algn="ctr">
            <a:solidFill>
              <a:srgbClr val="23004C"/>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Verdana"/>
              <a:ea typeface="Verdana"/>
              <a:cs typeface="Arial"/>
            </a:endParaRPr>
          </a:p>
        </p:txBody>
      </p:sp>
      <p:cxnSp>
        <p:nvCxnSpPr>
          <p:cNvPr id="36" name="Straight Arrow Connector 78">
            <a:extLst>
              <a:ext uri="{FF2B5EF4-FFF2-40B4-BE49-F238E27FC236}">
                <a16:creationId xmlns:a16="http://schemas.microsoft.com/office/drawing/2014/main" id="{BB3612D6-FA32-1CEC-D2AC-BC1F2F19CF8F}"/>
              </a:ext>
            </a:extLst>
          </p:cNvPr>
          <p:cNvCxnSpPr>
            <a:cxnSpLocks/>
            <a:stCxn id="78" idx="0"/>
            <a:endCxn id="80" idx="2"/>
          </p:cNvCxnSpPr>
          <p:nvPr/>
        </p:nvCxnSpPr>
        <p:spPr>
          <a:xfrm flipH="1" flipV="1">
            <a:off x="7505275" y="2524850"/>
            <a:ext cx="253" cy="198463"/>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37" name="Freeform 59">
            <a:extLst>
              <a:ext uri="{FF2B5EF4-FFF2-40B4-BE49-F238E27FC236}">
                <a16:creationId xmlns:a16="http://schemas.microsoft.com/office/drawing/2014/main" id="{AECEEFC9-AA34-E8A0-555D-E2666F155D65}"/>
              </a:ext>
            </a:extLst>
          </p:cNvPr>
          <p:cNvSpPr/>
          <p:nvPr/>
        </p:nvSpPr>
        <p:spPr>
          <a:xfrm>
            <a:off x="1049697" y="3170945"/>
            <a:ext cx="3134201" cy="140582"/>
          </a:xfrm>
          <a:custGeom>
            <a:avLst/>
            <a:gdLst>
              <a:gd name="connsiteX0" fmla="*/ 0 w 3072024"/>
              <a:gd name="connsiteY0" fmla="*/ 76576 h 76576"/>
              <a:gd name="connsiteX1" fmla="*/ 0 w 3072024"/>
              <a:gd name="connsiteY1" fmla="*/ 0 h 76576"/>
              <a:gd name="connsiteX2" fmla="*/ 3072024 w 3072024"/>
              <a:gd name="connsiteY2" fmla="*/ 0 h 76576"/>
              <a:gd name="connsiteX3" fmla="*/ 3072024 w 3072024"/>
              <a:gd name="connsiteY3" fmla="*/ 45045 h 76576"/>
              <a:gd name="connsiteX4" fmla="*/ 3072024 w 3072024"/>
              <a:gd name="connsiteY4" fmla="*/ 45045 h 7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2024" h="76576">
                <a:moveTo>
                  <a:pt x="0" y="76576"/>
                </a:moveTo>
                <a:lnTo>
                  <a:pt x="0" y="0"/>
                </a:lnTo>
                <a:lnTo>
                  <a:pt x="3072024" y="0"/>
                </a:lnTo>
                <a:lnTo>
                  <a:pt x="3072024" y="45045"/>
                </a:lnTo>
                <a:lnTo>
                  <a:pt x="3072024" y="45045"/>
                </a:lnTo>
              </a:path>
            </a:pathLst>
          </a:custGeom>
          <a:noFill/>
          <a:ln w="12700" cap="flat" cmpd="sng" algn="ctr">
            <a:solidFill>
              <a:srgbClr val="23004C"/>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Verdana"/>
              <a:ea typeface="Verdana"/>
              <a:cs typeface="Arial"/>
            </a:endParaRPr>
          </a:p>
        </p:txBody>
      </p:sp>
      <p:cxnSp>
        <p:nvCxnSpPr>
          <p:cNvPr id="38" name="Straight Arrow Connector 26">
            <a:extLst>
              <a:ext uri="{FF2B5EF4-FFF2-40B4-BE49-F238E27FC236}">
                <a16:creationId xmlns:a16="http://schemas.microsoft.com/office/drawing/2014/main" id="{1CC138C2-CE43-FEF0-7213-1D92585883F2}"/>
              </a:ext>
            </a:extLst>
          </p:cNvPr>
          <p:cNvCxnSpPr>
            <a:cxnSpLocks/>
            <a:stCxn id="41" idx="0"/>
            <a:endCxn id="79" idx="2"/>
          </p:cNvCxnSpPr>
          <p:nvPr/>
        </p:nvCxnSpPr>
        <p:spPr>
          <a:xfrm flipH="1" flipV="1">
            <a:off x="2610177" y="2524849"/>
            <a:ext cx="5672" cy="131724"/>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39" name="Rounded Rectangle 2">
            <a:extLst>
              <a:ext uri="{FF2B5EF4-FFF2-40B4-BE49-F238E27FC236}">
                <a16:creationId xmlns:a16="http://schemas.microsoft.com/office/drawing/2014/main" id="{979A8CE3-AD74-F59C-1F49-2305FE7796C2}"/>
              </a:ext>
            </a:extLst>
          </p:cNvPr>
          <p:cNvSpPr/>
          <p:nvPr/>
        </p:nvSpPr>
        <p:spPr>
          <a:xfrm>
            <a:off x="2683042" y="1216426"/>
            <a:ext cx="4584032" cy="477838"/>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Verdacht auf T1D, Nachweis einer raschen glykämischen Progression</a:t>
            </a:r>
            <a:br>
              <a:rPr kumimoji="0" sz="1100" b="0" i="0" u="none" strike="noStrike" kern="0" cap="none" spc="0" normalizeH="0" baseline="0" noProof="0">
                <a:ln>
                  <a:noFill/>
                </a:ln>
                <a:solidFill>
                  <a:prstClr val="white"/>
                </a:solidFill>
                <a:effectLst/>
                <a:uLnTx/>
                <a:uFillTx/>
                <a:latin typeface="Verdana"/>
                <a:ea typeface="Verdana"/>
                <a:cs typeface="Arial"/>
              </a:rPr>
            </a:br>
            <a:r>
              <a:rPr kumimoji="0" lang="de" sz="1100" b="0" i="1" u="none" strike="noStrike" kern="0" cap="none" spc="0" normalizeH="0" baseline="0" noProof="0">
                <a:ln>
                  <a:noFill/>
                </a:ln>
                <a:solidFill>
                  <a:srgbClr val="7A00E6"/>
                </a:solidFill>
                <a:effectLst/>
                <a:uLnTx/>
                <a:uFillTx/>
                <a:latin typeface="Georgia"/>
                <a:ea typeface="Georgia"/>
                <a:cs typeface="Georgia"/>
              </a:rPr>
              <a:t> oder Indikation zum Start einer Insulintherapie?</a:t>
            </a:r>
            <a:r>
              <a:rPr kumimoji="0" lang="de" sz="1100" b="0" i="1" u="none" strike="noStrike" kern="0" cap="none" spc="0" normalizeH="0" baseline="30000" noProof="0">
                <a:ln>
                  <a:noFill/>
                </a:ln>
                <a:solidFill>
                  <a:srgbClr val="7A00E6"/>
                </a:solidFill>
                <a:effectLst/>
                <a:uLnTx/>
                <a:uFillTx/>
                <a:latin typeface="Georgia"/>
                <a:ea typeface="Georgia"/>
                <a:cs typeface="Georgia"/>
              </a:rPr>
              <a:t>1</a:t>
            </a:r>
          </a:p>
        </p:txBody>
      </p:sp>
      <p:sp>
        <p:nvSpPr>
          <p:cNvPr id="40" name="Rounded Rectangle 11">
            <a:extLst>
              <a:ext uri="{FF2B5EF4-FFF2-40B4-BE49-F238E27FC236}">
                <a16:creationId xmlns:a16="http://schemas.microsoft.com/office/drawing/2014/main" id="{F66658A0-12C8-DADB-0AA2-251AD6706438}"/>
              </a:ext>
            </a:extLst>
          </p:cNvPr>
          <p:cNvSpPr/>
          <p:nvPr/>
        </p:nvSpPr>
        <p:spPr>
          <a:xfrm>
            <a:off x="6930188" y="3630209"/>
            <a:ext cx="1159527" cy="498242"/>
          </a:xfrm>
          <a:prstGeom prst="rect">
            <a:avLst/>
          </a:prstGeom>
          <a:solidFill>
            <a:srgbClr val="007FAD"/>
          </a:solidFill>
          <a:ln w="1905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600"/>
              </a:spcAft>
              <a:buClrTx/>
              <a:buSzTx/>
              <a:buFontTx/>
              <a:buNone/>
              <a:tabLst/>
              <a:defRPr/>
            </a:pPr>
            <a:r>
              <a:rPr kumimoji="0" lang="de" sz="1200" b="1" i="0" u="none" strike="noStrike" kern="0" cap="none" spc="0" normalizeH="0" baseline="0" noProof="0">
                <a:ln>
                  <a:noFill/>
                </a:ln>
                <a:solidFill>
                  <a:srgbClr val="FFFFFF"/>
                </a:solidFill>
                <a:effectLst/>
                <a:uLnTx/>
                <a:uFillTx/>
                <a:latin typeface="Verdana"/>
                <a:ea typeface="Verdana"/>
                <a:cs typeface="Verdana"/>
              </a:rPr>
              <a:t>Als T1D behandeln</a:t>
            </a:r>
            <a:r>
              <a:rPr kumimoji="0" lang="de" sz="1200" b="1" i="0" u="none" strike="noStrike" kern="0" cap="none" spc="0" normalizeH="0" baseline="30000" noProof="0">
                <a:ln>
                  <a:noFill/>
                </a:ln>
                <a:solidFill>
                  <a:srgbClr val="FFFFFF"/>
                </a:solidFill>
                <a:effectLst/>
                <a:uLnTx/>
                <a:uFillTx/>
                <a:latin typeface="Verdana"/>
                <a:ea typeface="Verdana"/>
                <a:cs typeface="Verdana"/>
              </a:rPr>
              <a:t>2</a:t>
            </a:r>
          </a:p>
        </p:txBody>
      </p:sp>
      <p:sp>
        <p:nvSpPr>
          <p:cNvPr id="41" name="Rounded Rectangle 23">
            <a:extLst>
              <a:ext uri="{FF2B5EF4-FFF2-40B4-BE49-F238E27FC236}">
                <a16:creationId xmlns:a16="http://schemas.microsoft.com/office/drawing/2014/main" id="{BD56036F-F98F-2A5B-5638-38061F12B7C0}"/>
              </a:ext>
            </a:extLst>
          </p:cNvPr>
          <p:cNvSpPr/>
          <p:nvPr/>
        </p:nvSpPr>
        <p:spPr>
          <a:xfrm>
            <a:off x="360029" y="2656573"/>
            <a:ext cx="4511639" cy="416506"/>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nicht nüchternes Serum-C-Peptid und Blutzucker;</a:t>
            </a:r>
            <a:br>
              <a:rPr kumimoji="0" sz="1100" b="0" i="0" u="none" strike="noStrike" kern="0" cap="none" spc="0" normalizeH="0" baseline="0" noProof="0">
                <a:ln>
                  <a:noFill/>
                </a:ln>
                <a:solidFill>
                  <a:prstClr val="white"/>
                </a:solidFill>
                <a:effectLst/>
                <a:uLnTx/>
                <a:uFillTx/>
                <a:latin typeface="Verdana"/>
                <a:ea typeface="Verdana"/>
                <a:cs typeface="Arial"/>
              </a:rPr>
            </a:br>
            <a:r>
              <a:rPr kumimoji="0" lang="de" sz="1100" b="0" i="1" u="none" strike="noStrike" kern="0" cap="none" spc="0" normalizeH="0" baseline="0" noProof="0">
                <a:ln>
                  <a:noFill/>
                </a:ln>
                <a:solidFill>
                  <a:srgbClr val="7A00E6"/>
                </a:solidFill>
                <a:effectLst/>
                <a:uLnTx/>
                <a:uFillTx/>
                <a:latin typeface="Georgia"/>
                <a:ea typeface="Georgia"/>
                <a:cs typeface="Georgia"/>
              </a:rPr>
              <a:t>T1D-GRS-Test erwägen</a:t>
            </a:r>
            <a:r>
              <a:rPr kumimoji="0" lang="de" sz="1100" b="0" i="1" u="none" strike="noStrike" kern="0" cap="none" spc="0" normalizeH="0" baseline="30000" noProof="0">
                <a:ln>
                  <a:noFill/>
                </a:ln>
                <a:solidFill>
                  <a:srgbClr val="7A00E6"/>
                </a:solidFill>
                <a:effectLst/>
                <a:uLnTx/>
                <a:uFillTx/>
                <a:latin typeface="Georgia"/>
                <a:ea typeface="Georgia"/>
                <a:cs typeface="Georgia"/>
              </a:rPr>
              <a:t>2-3</a:t>
            </a:r>
          </a:p>
        </p:txBody>
      </p:sp>
      <p:sp>
        <p:nvSpPr>
          <p:cNvPr id="42" name="Rounded Rectangle 20">
            <a:extLst>
              <a:ext uri="{FF2B5EF4-FFF2-40B4-BE49-F238E27FC236}">
                <a16:creationId xmlns:a16="http://schemas.microsoft.com/office/drawing/2014/main" id="{2644D818-E759-3D5E-5CB8-5B040B61183D}"/>
              </a:ext>
            </a:extLst>
          </p:cNvPr>
          <p:cNvSpPr/>
          <p:nvPr/>
        </p:nvSpPr>
        <p:spPr>
          <a:xfrm>
            <a:off x="3499412" y="3251375"/>
            <a:ext cx="1371600" cy="348639"/>
          </a:xfrm>
          <a:prstGeom prst="rect">
            <a:avLst/>
          </a:prstGeom>
          <a:solidFill>
            <a:srgbClr val="23004C"/>
          </a:solidFill>
          <a:ln w="12700" cap="flat" cmpd="sng" algn="ctr">
            <a:noFill/>
            <a:prstDash val="solid"/>
            <a:miter lim="800000"/>
          </a:ln>
          <a:effectLst/>
        </p:spPr>
        <p:txBody>
          <a:bodyPr lIns="0" rIns="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C-Peptid </a:t>
            </a:r>
            <a:br>
              <a:rPr kumimoji="0" sz="900" b="0" i="0" u="none" strike="noStrike" kern="0" cap="none" spc="0" normalizeH="0" baseline="0" noProof="0">
                <a:ln>
                  <a:noFill/>
                </a:ln>
                <a:solidFill>
                  <a:prstClr val="white"/>
                </a:solidFill>
                <a:effectLst/>
                <a:uLnTx/>
                <a:uFillTx/>
                <a:latin typeface="Verdana"/>
                <a:ea typeface="Verdana"/>
                <a:cs typeface="Arial"/>
              </a:rPr>
            </a:br>
            <a:r>
              <a:rPr kumimoji="0" lang="de" sz="900" b="0" i="1" u="none" strike="noStrike" kern="0" cap="none" spc="0" normalizeH="0" baseline="0" noProof="0">
                <a:ln>
                  <a:noFill/>
                </a:ln>
                <a:solidFill>
                  <a:srgbClr val="FFFFFF"/>
                </a:solidFill>
                <a:effectLst/>
                <a:uLnTx/>
                <a:uFillTx/>
                <a:latin typeface="Georgia"/>
                <a:ea typeface="Georgia"/>
                <a:cs typeface="Georgia"/>
              </a:rPr>
              <a:t> ≥ 600 pmol/l</a:t>
            </a:r>
          </a:p>
        </p:txBody>
      </p:sp>
      <p:sp>
        <p:nvSpPr>
          <p:cNvPr id="43" name="Rounded Rectangle 24">
            <a:extLst>
              <a:ext uri="{FF2B5EF4-FFF2-40B4-BE49-F238E27FC236}">
                <a16:creationId xmlns:a16="http://schemas.microsoft.com/office/drawing/2014/main" id="{8C27F648-8872-3A27-0F59-06DDAE65813A}"/>
              </a:ext>
            </a:extLst>
          </p:cNvPr>
          <p:cNvSpPr/>
          <p:nvPr/>
        </p:nvSpPr>
        <p:spPr>
          <a:xfrm>
            <a:off x="360029" y="3251375"/>
            <a:ext cx="1391622" cy="348638"/>
          </a:xfrm>
          <a:prstGeom prst="rect">
            <a:avLst/>
          </a:prstGeom>
          <a:solidFill>
            <a:srgbClr val="007FAD"/>
          </a:solidFill>
          <a:ln w="1270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C-Peptid </a:t>
            </a:r>
            <a:br>
              <a:rPr kumimoji="0" sz="900" b="0" i="0" u="none" strike="noStrike" kern="0" cap="none" spc="0" normalizeH="0" baseline="0" noProof="0">
                <a:ln>
                  <a:noFill/>
                </a:ln>
                <a:solidFill>
                  <a:prstClr val="white"/>
                </a:solidFill>
                <a:effectLst/>
                <a:uLnTx/>
                <a:uFillTx/>
                <a:latin typeface="Verdana"/>
                <a:ea typeface="Verdana"/>
                <a:cs typeface="Arial"/>
              </a:rPr>
            </a:br>
            <a:r>
              <a:rPr kumimoji="0" lang="de" sz="900" b="0" i="1" u="none" strike="noStrike" kern="0" cap="none" spc="0" normalizeH="0" baseline="0" noProof="0">
                <a:ln>
                  <a:noFill/>
                </a:ln>
                <a:solidFill>
                  <a:srgbClr val="FFFFFF"/>
                </a:solidFill>
                <a:effectLst/>
                <a:uLnTx/>
                <a:uFillTx/>
                <a:latin typeface="Georgia"/>
                <a:ea typeface="Georgia"/>
                <a:cs typeface="Georgia"/>
              </a:rPr>
              <a:t>≤ 300 pmol/l</a:t>
            </a:r>
          </a:p>
        </p:txBody>
      </p:sp>
      <p:sp>
        <p:nvSpPr>
          <p:cNvPr id="44" name="Rounded Rectangle 26">
            <a:extLst>
              <a:ext uri="{FF2B5EF4-FFF2-40B4-BE49-F238E27FC236}">
                <a16:creationId xmlns:a16="http://schemas.microsoft.com/office/drawing/2014/main" id="{1EAD63D7-9CE1-6CDF-83FD-1A70EB88AB16}"/>
              </a:ext>
            </a:extLst>
          </p:cNvPr>
          <p:cNvSpPr/>
          <p:nvPr/>
        </p:nvSpPr>
        <p:spPr>
          <a:xfrm>
            <a:off x="1921789" y="3251375"/>
            <a:ext cx="1391623" cy="348638"/>
          </a:xfrm>
          <a:prstGeom prst="rect">
            <a:avLst/>
          </a:prstGeom>
          <a:gradFill flip="none" rotWithShape="1">
            <a:gsLst>
              <a:gs pos="0">
                <a:srgbClr val="23004C"/>
              </a:gs>
              <a:gs pos="100000">
                <a:srgbClr val="007FAD"/>
              </a:gs>
            </a:gsLst>
            <a:lin ang="10800000" scaled="0"/>
          </a:gradFill>
          <a:ln w="1270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C-Peptid </a:t>
            </a:r>
            <a:br>
              <a:rPr kumimoji="0" sz="900" b="0" i="0" u="none" strike="noStrike" kern="0" cap="none" spc="0" normalizeH="0" baseline="0" noProof="0">
                <a:ln>
                  <a:noFill/>
                </a:ln>
                <a:solidFill>
                  <a:prstClr val="white"/>
                </a:solidFill>
                <a:effectLst/>
                <a:uLnTx/>
                <a:uFillTx/>
                <a:latin typeface="Verdana"/>
                <a:ea typeface="Verdana"/>
                <a:cs typeface="Arial"/>
              </a:rPr>
            </a:br>
            <a:r>
              <a:rPr kumimoji="0" lang="de" sz="900" b="0" i="1" u="none" strike="noStrike" kern="0" cap="none" spc="0" normalizeH="0" baseline="0" noProof="0">
                <a:ln>
                  <a:noFill/>
                </a:ln>
                <a:solidFill>
                  <a:srgbClr val="FFFFFF"/>
                </a:solidFill>
                <a:effectLst/>
                <a:uLnTx/>
                <a:uFillTx/>
                <a:latin typeface="Georgia"/>
                <a:ea typeface="Georgia"/>
                <a:cs typeface="Georgia"/>
              </a:rPr>
              <a:t>300-600 pmol/l</a:t>
            </a:r>
          </a:p>
        </p:txBody>
      </p:sp>
      <p:sp>
        <p:nvSpPr>
          <p:cNvPr id="69" name="Rounded Rectangle 8">
            <a:extLst>
              <a:ext uri="{FF2B5EF4-FFF2-40B4-BE49-F238E27FC236}">
                <a16:creationId xmlns:a16="http://schemas.microsoft.com/office/drawing/2014/main" id="{B9FD5199-34B1-0D67-82B6-1EF0942A37BC}"/>
              </a:ext>
            </a:extLst>
          </p:cNvPr>
          <p:cNvSpPr/>
          <p:nvPr/>
        </p:nvSpPr>
        <p:spPr>
          <a:xfrm>
            <a:off x="5163235" y="2746797"/>
            <a:ext cx="914400" cy="228600"/>
          </a:xfrm>
          <a:prstGeom prst="rect">
            <a:avLst/>
          </a:prstGeom>
          <a:solidFill>
            <a:srgbClr val="DA3A16"/>
          </a:solidFill>
          <a:ln w="1905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Tx/>
                <a:latin typeface="Verdana"/>
                <a:ea typeface="Verdana"/>
                <a:cs typeface="Verdana"/>
              </a:rPr>
              <a:t>NEGATIV</a:t>
            </a:r>
          </a:p>
        </p:txBody>
      </p:sp>
      <p:sp>
        <p:nvSpPr>
          <p:cNvPr id="70" name="Rounded Rectangle 7">
            <a:extLst>
              <a:ext uri="{FF2B5EF4-FFF2-40B4-BE49-F238E27FC236}">
                <a16:creationId xmlns:a16="http://schemas.microsoft.com/office/drawing/2014/main" id="{0176331C-69B9-3278-E94F-BCD30A1B9361}"/>
              </a:ext>
            </a:extLst>
          </p:cNvPr>
          <p:cNvSpPr/>
          <p:nvPr/>
        </p:nvSpPr>
        <p:spPr>
          <a:xfrm>
            <a:off x="3962311" y="1809615"/>
            <a:ext cx="2034739" cy="274320"/>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Inselautoantikörper</a:t>
            </a:r>
            <a:r>
              <a:rPr kumimoji="0" lang="de" sz="1100" b="0" i="1" u="none" strike="noStrike" kern="0" cap="none" spc="0" normalizeH="0" baseline="30000" noProof="0">
                <a:ln>
                  <a:noFill/>
                </a:ln>
                <a:solidFill>
                  <a:srgbClr val="7A00E6"/>
                </a:solidFill>
                <a:effectLst/>
                <a:uLnTx/>
                <a:uFillTx/>
                <a:latin typeface="Georgia"/>
                <a:ea typeface="Georgia"/>
                <a:cs typeface="Georgia"/>
              </a:rPr>
              <a:t>1</a:t>
            </a:r>
          </a:p>
        </p:txBody>
      </p:sp>
      <p:cxnSp>
        <p:nvCxnSpPr>
          <p:cNvPr id="71" name="Straight Arrow Connector 61">
            <a:extLst>
              <a:ext uri="{FF2B5EF4-FFF2-40B4-BE49-F238E27FC236}">
                <a16:creationId xmlns:a16="http://schemas.microsoft.com/office/drawing/2014/main" id="{57F38D7C-DEB0-0F00-0E5C-D049194BC5C2}"/>
              </a:ext>
            </a:extLst>
          </p:cNvPr>
          <p:cNvCxnSpPr>
            <a:cxnSpLocks/>
            <a:stCxn id="39" idx="2"/>
            <a:endCxn id="70" idx="0"/>
          </p:cNvCxnSpPr>
          <p:nvPr/>
        </p:nvCxnSpPr>
        <p:spPr>
          <a:xfrm>
            <a:off x="4975058" y="1694264"/>
            <a:ext cx="4623" cy="115351"/>
          </a:xfrm>
          <a:prstGeom prst="straightConnector1">
            <a:avLst/>
          </a:prstGeom>
          <a:noFill/>
          <a:ln w="6350" cap="flat" cmpd="sng" algn="ctr">
            <a:solidFill>
              <a:srgbClr val="23004C"/>
            </a:solidFill>
            <a:prstDash val="solid"/>
            <a:miter lim="800000"/>
            <a:tailEnd type="triangle"/>
          </a:ln>
          <a:effectLst/>
        </p:spPr>
      </p:cxnSp>
      <p:sp>
        <p:nvSpPr>
          <p:cNvPr id="72" name="Rounded Rectangle 28">
            <a:extLst>
              <a:ext uri="{FF2B5EF4-FFF2-40B4-BE49-F238E27FC236}">
                <a16:creationId xmlns:a16="http://schemas.microsoft.com/office/drawing/2014/main" id="{1CF8C81D-1F5F-B851-D6FC-0CBD9F73EBAB}"/>
              </a:ext>
            </a:extLst>
          </p:cNvPr>
          <p:cNvSpPr/>
          <p:nvPr/>
        </p:nvSpPr>
        <p:spPr>
          <a:xfrm>
            <a:off x="360852" y="3748219"/>
            <a:ext cx="1391623" cy="978099"/>
          </a:xfrm>
          <a:prstGeom prst="rect">
            <a:avLst/>
          </a:prstGeom>
          <a:solidFill>
            <a:srgbClr val="007FAD"/>
          </a:solidFill>
          <a:ln w="12700" cap="flat" cmpd="sng" algn="ctr">
            <a:noFill/>
            <a:prstDash val="solid"/>
            <a:miter lim="800000"/>
          </a:ln>
          <a:effectLst/>
        </p:spPr>
        <p:txBody>
          <a:bodyPr lIns="72000" rIns="3600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Als T1D behandeln</a:t>
            </a:r>
            <a:r>
              <a:rPr kumimoji="0" lang="de" sz="900" b="1" i="0" u="none" strike="noStrike" kern="0" cap="none" spc="0" normalizeH="0" baseline="30000" noProof="0">
                <a:ln>
                  <a:noFill/>
                </a:ln>
                <a:solidFill>
                  <a:srgbClr val="FFFFFF"/>
                </a:solidFill>
                <a:effectLst/>
                <a:uLnTx/>
                <a:uFillTx/>
                <a:latin typeface="Verdana"/>
                <a:ea typeface="Verdana"/>
                <a:cs typeface="Verdana"/>
              </a:rPr>
              <a:t>2</a:t>
            </a:r>
          </a:p>
          <a:p>
            <a:pPr marL="91438" marR="0" lvl="0" indent="-91438"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Wahrscheinlich insulinabhängig</a:t>
            </a:r>
          </a:p>
        </p:txBody>
      </p:sp>
      <p:sp>
        <p:nvSpPr>
          <p:cNvPr id="73" name="Rounded Rectangle 28">
            <a:extLst>
              <a:ext uri="{FF2B5EF4-FFF2-40B4-BE49-F238E27FC236}">
                <a16:creationId xmlns:a16="http://schemas.microsoft.com/office/drawing/2014/main" id="{6F35D971-EA76-AD20-ED9C-1D38474FE8D3}"/>
              </a:ext>
            </a:extLst>
          </p:cNvPr>
          <p:cNvSpPr/>
          <p:nvPr/>
        </p:nvSpPr>
        <p:spPr>
          <a:xfrm>
            <a:off x="1921789" y="3748219"/>
            <a:ext cx="1391622" cy="978100"/>
          </a:xfrm>
          <a:prstGeom prst="rect">
            <a:avLst/>
          </a:prstGeom>
          <a:gradFill>
            <a:gsLst>
              <a:gs pos="0">
                <a:srgbClr val="23004C"/>
              </a:gs>
              <a:gs pos="100000">
                <a:srgbClr val="007FAD"/>
              </a:gs>
            </a:gsLst>
            <a:lin ang="10800000" scaled="0"/>
          </a:gradFill>
          <a:ln w="12700" cap="flat" cmpd="sng" algn="ctr">
            <a:noFill/>
            <a:prstDash val="solid"/>
            <a:miter lim="800000"/>
          </a:ln>
          <a:effectLst/>
        </p:spPr>
        <p:txBody>
          <a:bodyPr lIns="72000" rIns="7200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Unsichere Klassifizierung</a:t>
            </a:r>
            <a:r>
              <a:rPr kumimoji="0" lang="de" sz="900" b="1" i="0" u="none" strike="noStrike" kern="0" cap="none" spc="0" normalizeH="0" baseline="30000" noProof="0">
                <a:ln>
                  <a:noFill/>
                </a:ln>
                <a:solidFill>
                  <a:srgbClr val="FFFFFF"/>
                </a:solidFill>
                <a:effectLst/>
                <a:uLnTx/>
                <a:uFillTx/>
                <a:latin typeface="Verdana"/>
                <a:ea typeface="Verdana"/>
                <a:cs typeface="Verdana"/>
              </a:rPr>
              <a:t>2</a:t>
            </a:r>
          </a:p>
          <a:p>
            <a:pPr marL="91438" marR="0" lvl="0" indent="-91438"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MODY ausschließen</a:t>
            </a:r>
          </a:p>
          <a:p>
            <a:pPr marL="91438" marR="0" lvl="0" indent="-91438"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Wiederholung der</a:t>
            </a:r>
            <a:br>
              <a:rPr kumimoji="0" sz="800" b="0" i="0" u="none" strike="noStrike" kern="0" cap="none" spc="0" normalizeH="0" baseline="0" noProof="0">
                <a:ln>
                  <a:noFill/>
                </a:ln>
                <a:solidFill>
                  <a:prstClr val="white"/>
                </a:solidFill>
                <a:effectLst/>
                <a:uLnTx/>
                <a:uFillTx/>
                <a:latin typeface="Verdana"/>
                <a:ea typeface="Verdana"/>
                <a:cs typeface="Arial"/>
              </a:rPr>
            </a:br>
            <a:r>
              <a:rPr kumimoji="0" lang="de" sz="800" b="0" i="0" u="none" strike="noStrike" kern="0" cap="none" spc="0" normalizeH="0" baseline="0" noProof="0">
                <a:ln>
                  <a:noFill/>
                </a:ln>
                <a:solidFill>
                  <a:srgbClr val="FFFFFF"/>
                </a:solidFill>
                <a:effectLst/>
                <a:uLnTx/>
                <a:uFillTx/>
                <a:latin typeface="Verdana"/>
                <a:ea typeface="Verdana"/>
                <a:cs typeface="Verdana"/>
              </a:rPr>
              <a:t>C-Peptid-Messung alle 3 Jahre erwägen</a:t>
            </a:r>
          </a:p>
        </p:txBody>
      </p:sp>
      <p:sp>
        <p:nvSpPr>
          <p:cNvPr id="74" name="Rounded Rectangle 28">
            <a:extLst>
              <a:ext uri="{FF2B5EF4-FFF2-40B4-BE49-F238E27FC236}">
                <a16:creationId xmlns:a16="http://schemas.microsoft.com/office/drawing/2014/main" id="{A68527FD-2801-1A3B-18E3-58D2DAA87A4F}"/>
              </a:ext>
            </a:extLst>
          </p:cNvPr>
          <p:cNvSpPr/>
          <p:nvPr/>
        </p:nvSpPr>
        <p:spPr>
          <a:xfrm>
            <a:off x="3500235" y="3748219"/>
            <a:ext cx="1371599" cy="978099"/>
          </a:xfrm>
          <a:prstGeom prst="rect">
            <a:avLst/>
          </a:prstGeom>
          <a:solidFill>
            <a:srgbClr val="23004C"/>
          </a:solidFill>
          <a:ln w="12700" cap="flat" cmpd="sng" algn="ctr">
            <a:noFill/>
            <a:prstDash val="solid"/>
            <a:miter lim="800000"/>
          </a:ln>
          <a:effectLst/>
        </p:spPr>
        <p:txBody>
          <a:bodyPr lIns="72000" rIns="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Wahrscheinlich T2D</a:t>
            </a:r>
            <a:r>
              <a:rPr kumimoji="0" lang="de" sz="900" b="1" i="0" u="none" strike="noStrike" kern="0" cap="none" spc="0" normalizeH="0" baseline="30000" noProof="0">
                <a:ln>
                  <a:noFill/>
                </a:ln>
                <a:solidFill>
                  <a:srgbClr val="FFFFFF"/>
                </a:solidFill>
                <a:effectLst/>
                <a:uLnTx/>
                <a:uFillTx/>
                <a:latin typeface="Verdana"/>
                <a:ea typeface="Verdana"/>
                <a:cs typeface="Verdana"/>
              </a:rPr>
              <a:t>2</a:t>
            </a:r>
          </a:p>
          <a:p>
            <a:pPr marL="91438" marR="0" lvl="0" indent="-91438"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MODY ausschließen</a:t>
            </a:r>
          </a:p>
          <a:p>
            <a:pPr marL="91438" marR="0" lvl="0" indent="-91438"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Überwachten Insulin-ausstieg erwägen</a:t>
            </a:r>
          </a:p>
        </p:txBody>
      </p:sp>
      <p:cxnSp>
        <p:nvCxnSpPr>
          <p:cNvPr id="75" name="Straight Arrow Connector 104">
            <a:extLst>
              <a:ext uri="{FF2B5EF4-FFF2-40B4-BE49-F238E27FC236}">
                <a16:creationId xmlns:a16="http://schemas.microsoft.com/office/drawing/2014/main" id="{93E135C1-5C18-2F4E-EC75-A0F4979D5026}"/>
              </a:ext>
            </a:extLst>
          </p:cNvPr>
          <p:cNvCxnSpPr>
            <a:cxnSpLocks/>
            <a:stCxn id="43" idx="2"/>
            <a:endCxn id="72" idx="0"/>
          </p:cNvCxnSpPr>
          <p:nvPr/>
        </p:nvCxnSpPr>
        <p:spPr>
          <a:xfrm>
            <a:off x="1055840" y="3600013"/>
            <a:ext cx="824" cy="148206"/>
          </a:xfrm>
          <a:prstGeom prst="straightConnector1">
            <a:avLst/>
          </a:prstGeom>
          <a:noFill/>
          <a:ln w="12700" cap="flat" cmpd="sng" algn="ctr">
            <a:solidFill>
              <a:srgbClr val="23004C"/>
            </a:solidFill>
            <a:prstDash val="solid"/>
            <a:miter lim="800000"/>
            <a:tailEnd type="triangle"/>
          </a:ln>
          <a:effectLst/>
        </p:spPr>
      </p:cxnSp>
      <p:cxnSp>
        <p:nvCxnSpPr>
          <p:cNvPr id="76" name="Straight Arrow Connector 107">
            <a:extLst>
              <a:ext uri="{FF2B5EF4-FFF2-40B4-BE49-F238E27FC236}">
                <a16:creationId xmlns:a16="http://schemas.microsoft.com/office/drawing/2014/main" id="{27C7AA04-C505-7C96-DF17-307A98A9B3A6}"/>
              </a:ext>
            </a:extLst>
          </p:cNvPr>
          <p:cNvCxnSpPr>
            <a:cxnSpLocks/>
            <a:stCxn id="44" idx="2"/>
            <a:endCxn id="73" idx="0"/>
          </p:cNvCxnSpPr>
          <p:nvPr/>
        </p:nvCxnSpPr>
        <p:spPr>
          <a:xfrm flipH="1">
            <a:off x="2617600" y="3600013"/>
            <a:ext cx="1" cy="148206"/>
          </a:xfrm>
          <a:prstGeom prst="straightConnector1">
            <a:avLst/>
          </a:prstGeom>
          <a:noFill/>
          <a:ln w="12700" cap="flat" cmpd="sng" algn="ctr">
            <a:solidFill>
              <a:srgbClr val="23004C"/>
            </a:solidFill>
            <a:prstDash val="solid"/>
            <a:miter lim="800000"/>
            <a:tailEnd type="triangle"/>
          </a:ln>
          <a:effectLst/>
        </p:spPr>
      </p:cxnSp>
      <p:cxnSp>
        <p:nvCxnSpPr>
          <p:cNvPr id="77" name="Straight Arrow Connector 110">
            <a:extLst>
              <a:ext uri="{FF2B5EF4-FFF2-40B4-BE49-F238E27FC236}">
                <a16:creationId xmlns:a16="http://schemas.microsoft.com/office/drawing/2014/main" id="{46C34AA5-46F4-664F-D4CA-36700F54D8F3}"/>
              </a:ext>
            </a:extLst>
          </p:cNvPr>
          <p:cNvCxnSpPr>
            <a:cxnSpLocks/>
            <a:stCxn id="42" idx="2"/>
            <a:endCxn id="74" idx="0"/>
          </p:cNvCxnSpPr>
          <p:nvPr/>
        </p:nvCxnSpPr>
        <p:spPr>
          <a:xfrm>
            <a:off x="4185212" y="3600014"/>
            <a:ext cx="823" cy="148205"/>
          </a:xfrm>
          <a:prstGeom prst="straightConnector1">
            <a:avLst/>
          </a:prstGeom>
          <a:noFill/>
          <a:ln w="12700" cap="flat" cmpd="sng" algn="ctr">
            <a:solidFill>
              <a:srgbClr val="23004C"/>
            </a:solidFill>
            <a:prstDash val="solid"/>
            <a:miter lim="800000"/>
            <a:tailEnd type="triangle"/>
          </a:ln>
          <a:effectLst/>
        </p:spPr>
      </p:cxnSp>
      <p:sp>
        <p:nvSpPr>
          <p:cNvPr id="78" name="Rounded Rectangle 7">
            <a:extLst>
              <a:ext uri="{FF2B5EF4-FFF2-40B4-BE49-F238E27FC236}">
                <a16:creationId xmlns:a16="http://schemas.microsoft.com/office/drawing/2014/main" id="{A8C6454E-270E-D79B-EBEB-612C18E2781E}"/>
              </a:ext>
            </a:extLst>
          </p:cNvPr>
          <p:cNvSpPr/>
          <p:nvPr/>
        </p:nvSpPr>
        <p:spPr>
          <a:xfrm>
            <a:off x="6362528" y="2723313"/>
            <a:ext cx="2286000" cy="274320"/>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Inselautoantikörper</a:t>
            </a:r>
            <a:r>
              <a:rPr kumimoji="0" lang="de" sz="1100" b="0" i="1" u="none" strike="noStrike" kern="0" cap="none" spc="0" normalizeH="0" baseline="30000" noProof="0">
                <a:ln>
                  <a:noFill/>
                </a:ln>
                <a:solidFill>
                  <a:srgbClr val="7A00E6"/>
                </a:solidFill>
                <a:effectLst/>
                <a:uLnTx/>
                <a:uFillTx/>
                <a:latin typeface="Georgia"/>
                <a:ea typeface="Georgia"/>
                <a:cs typeface="Georgia"/>
              </a:rPr>
              <a:t>2</a:t>
            </a:r>
          </a:p>
        </p:txBody>
      </p:sp>
      <p:sp>
        <p:nvSpPr>
          <p:cNvPr id="79" name="Rounded Rectangle 8">
            <a:extLst>
              <a:ext uri="{FF2B5EF4-FFF2-40B4-BE49-F238E27FC236}">
                <a16:creationId xmlns:a16="http://schemas.microsoft.com/office/drawing/2014/main" id="{ADE3D72B-C678-E2CB-3849-E3D7FDE7C252}"/>
              </a:ext>
            </a:extLst>
          </p:cNvPr>
          <p:cNvSpPr/>
          <p:nvPr/>
        </p:nvSpPr>
        <p:spPr>
          <a:xfrm>
            <a:off x="1479953" y="2047010"/>
            <a:ext cx="2260448" cy="477839"/>
          </a:xfrm>
          <a:prstGeom prst="rect">
            <a:avLst/>
          </a:prstGeom>
          <a:solidFill>
            <a:srgbClr val="DA3A16"/>
          </a:solidFill>
          <a:ln w="19050" cap="flat" cmpd="sng" algn="ctr">
            <a:solidFill>
              <a:srgbClr val="DA3A1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000" b="1" i="1" u="none" strike="noStrike" kern="0" cap="none" spc="0" normalizeH="0" baseline="0" noProof="0">
                <a:ln>
                  <a:noFill/>
                </a:ln>
                <a:solidFill>
                  <a:srgbClr val="FFFFFF"/>
                </a:solidFill>
                <a:effectLst/>
                <a:uLnTx/>
                <a:uFillTx/>
                <a:latin typeface="Georgia"/>
                <a:ea typeface="Georgia"/>
                <a:cs typeface="Georgia"/>
              </a:rPr>
              <a:t>Alle Patienten &gt; 25 Jahre</a:t>
            </a:r>
            <a:br>
              <a:rPr kumimoji="0" sz="1000" b="0" i="0" u="none" strike="noStrike" kern="0" cap="none" spc="0" normalizeH="0" baseline="0" noProof="0">
                <a:ln>
                  <a:noFill/>
                </a:ln>
                <a:solidFill>
                  <a:prstClr val="white"/>
                </a:solidFill>
                <a:effectLst/>
                <a:uLnTx/>
                <a:uFillTx/>
                <a:latin typeface="Verdana"/>
                <a:ea typeface="Verdana"/>
                <a:cs typeface="Arial"/>
              </a:rPr>
            </a:br>
            <a:r>
              <a:rPr kumimoji="0" lang="de" sz="1000" b="1" i="1" u="none" strike="noStrike" kern="0" cap="none" spc="0" normalizeH="0" baseline="0" noProof="0">
                <a:ln>
                  <a:noFill/>
                </a:ln>
                <a:solidFill>
                  <a:srgbClr val="FFFFFF"/>
                </a:solidFill>
                <a:effectLst/>
                <a:uLnTx/>
                <a:uFillTx/>
                <a:latin typeface="Georgia"/>
                <a:ea typeface="Georgia"/>
                <a:cs typeface="Georgia"/>
              </a:rPr>
              <a:t>oder &gt; 3 Jahre nach Diagnose</a:t>
            </a:r>
            <a:r>
              <a:rPr kumimoji="0" lang="de" sz="1000" b="1" i="1" u="none" strike="noStrike" kern="0" cap="none" spc="0" normalizeH="0" baseline="30000" noProof="0">
                <a:ln>
                  <a:noFill/>
                </a:ln>
                <a:solidFill>
                  <a:srgbClr val="FFFFFF"/>
                </a:solidFill>
                <a:effectLst/>
                <a:uLnTx/>
                <a:uFillTx/>
                <a:latin typeface="Georgia"/>
                <a:ea typeface="Georgia"/>
                <a:cs typeface="Georgia"/>
              </a:rPr>
              <a:t>2</a:t>
            </a:r>
            <a:endParaRPr kumimoji="0" lang="en-US" sz="1000" b="0" i="1" u="none" strike="noStrike" kern="0" cap="none" spc="0" normalizeH="0" baseline="30000" noProof="0">
              <a:ln>
                <a:noFill/>
              </a:ln>
              <a:solidFill>
                <a:prstClr val="white"/>
              </a:solidFill>
              <a:effectLst/>
              <a:uLnTx/>
              <a:uFillTx/>
              <a:latin typeface="Georgia" panose="02040502050405020303" pitchFamily="18" charset="0"/>
              <a:ea typeface="Verdana"/>
              <a:cs typeface="Arial"/>
            </a:endParaRPr>
          </a:p>
        </p:txBody>
      </p:sp>
      <p:sp>
        <p:nvSpPr>
          <p:cNvPr id="80" name="Rounded Rectangle 8">
            <a:extLst>
              <a:ext uri="{FF2B5EF4-FFF2-40B4-BE49-F238E27FC236}">
                <a16:creationId xmlns:a16="http://schemas.microsoft.com/office/drawing/2014/main" id="{F1D3C2E7-36EB-917C-7D38-25E91197E85E}"/>
              </a:ext>
            </a:extLst>
          </p:cNvPr>
          <p:cNvSpPr/>
          <p:nvPr/>
        </p:nvSpPr>
        <p:spPr>
          <a:xfrm>
            <a:off x="6375051" y="2047010"/>
            <a:ext cx="2260448" cy="477840"/>
          </a:xfrm>
          <a:prstGeom prst="rect">
            <a:avLst/>
          </a:prstGeom>
          <a:solidFill>
            <a:srgbClr val="268500"/>
          </a:solidFill>
          <a:ln w="19050" cap="flat" cmpd="sng" algn="ctr">
            <a:solidFill>
              <a:srgbClr val="268500"/>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50" b="1" i="1" u="none" strike="noStrike" kern="0" cap="none" spc="0" normalizeH="0" baseline="0" noProof="0">
                <a:ln>
                  <a:noFill/>
                </a:ln>
                <a:solidFill>
                  <a:srgbClr val="FFFFFF"/>
                </a:solidFill>
                <a:effectLst/>
                <a:uLnTx/>
                <a:uFillTx/>
                <a:latin typeface="Georgia"/>
                <a:ea typeface="Georgia"/>
                <a:cs typeface="Georgia"/>
              </a:rPr>
              <a:t>Alle Patienten &lt; 25 Jahre</a:t>
            </a:r>
            <a:br>
              <a:rPr kumimoji="0" sz="950" b="0" i="0" u="none" strike="noStrike" kern="0" cap="none" spc="0" normalizeH="0" baseline="0" noProof="0">
                <a:ln>
                  <a:noFill/>
                </a:ln>
                <a:solidFill>
                  <a:prstClr val="white"/>
                </a:solidFill>
                <a:effectLst/>
                <a:uLnTx/>
                <a:uFillTx/>
                <a:latin typeface="Verdana"/>
                <a:ea typeface="Verdana"/>
                <a:cs typeface="Arial"/>
              </a:rPr>
            </a:br>
            <a:r>
              <a:rPr kumimoji="0" lang="de" sz="950" b="1" i="1" u="none" strike="noStrike" kern="0" cap="none" spc="0" normalizeH="0" baseline="0" noProof="0">
                <a:ln>
                  <a:noFill/>
                </a:ln>
                <a:solidFill>
                  <a:srgbClr val="FFFFFF"/>
                </a:solidFill>
                <a:effectLst/>
                <a:uLnTx/>
                <a:uFillTx/>
                <a:latin typeface="Georgia"/>
                <a:ea typeface="Georgia"/>
                <a:cs typeface="Georgia"/>
              </a:rPr>
              <a:t>oder &lt; 3 Jahre nach Diagnose</a:t>
            </a:r>
            <a:r>
              <a:rPr kumimoji="0" lang="de" sz="950" b="1" i="1" u="none" strike="noStrike" kern="0" cap="none" spc="0" normalizeH="0" baseline="30000" noProof="0">
                <a:ln>
                  <a:noFill/>
                </a:ln>
                <a:solidFill>
                  <a:srgbClr val="FFFFFF"/>
                </a:solidFill>
                <a:effectLst/>
                <a:uLnTx/>
                <a:uFillTx/>
                <a:latin typeface="Georgia"/>
                <a:ea typeface="Georgia"/>
                <a:cs typeface="Georgia"/>
              </a:rPr>
              <a:t>2</a:t>
            </a:r>
            <a:endParaRPr kumimoji="0" lang="en-US" sz="950" b="0" i="1" u="none" strike="noStrike" kern="0" cap="none" spc="0" normalizeH="0" baseline="30000" noProof="0">
              <a:ln>
                <a:noFill/>
              </a:ln>
              <a:solidFill>
                <a:prstClr val="white"/>
              </a:solidFill>
              <a:effectLst/>
              <a:uLnTx/>
              <a:uFillTx/>
              <a:latin typeface="Georgia" panose="02040502050405020303" pitchFamily="18" charset="0"/>
              <a:ea typeface="Verdana"/>
              <a:cs typeface="Arial"/>
            </a:endParaRPr>
          </a:p>
        </p:txBody>
      </p:sp>
      <p:cxnSp>
        <p:nvCxnSpPr>
          <p:cNvPr id="81" name="Straight Arrow Connector 60">
            <a:extLst>
              <a:ext uri="{FF2B5EF4-FFF2-40B4-BE49-F238E27FC236}">
                <a16:creationId xmlns:a16="http://schemas.microsoft.com/office/drawing/2014/main" id="{4294853E-C295-AB42-0F5C-0284B785D4F2}"/>
              </a:ext>
            </a:extLst>
          </p:cNvPr>
          <p:cNvCxnSpPr>
            <a:cxnSpLocks/>
            <a:stCxn id="44" idx="0"/>
            <a:endCxn id="41" idx="2"/>
          </p:cNvCxnSpPr>
          <p:nvPr/>
        </p:nvCxnSpPr>
        <p:spPr>
          <a:xfrm flipH="1" flipV="1">
            <a:off x="2615849" y="3073079"/>
            <a:ext cx="1752" cy="178296"/>
          </a:xfrm>
          <a:prstGeom prst="straightConnector1">
            <a:avLst/>
          </a:prstGeom>
          <a:noFill/>
          <a:ln w="12700" cap="flat" cmpd="sng" algn="ctr">
            <a:solidFill>
              <a:srgbClr val="23004C"/>
            </a:solidFill>
            <a:prstDash val="solid"/>
            <a:miter lim="800000"/>
            <a:headEnd type="none" w="med" len="med"/>
            <a:tailEnd type="none" w="med" len="med"/>
          </a:ln>
          <a:effectLst/>
        </p:spPr>
      </p:cxnSp>
      <p:cxnSp>
        <p:nvCxnSpPr>
          <p:cNvPr id="82" name="Straight Arrow Connector 78">
            <a:extLst>
              <a:ext uri="{FF2B5EF4-FFF2-40B4-BE49-F238E27FC236}">
                <a16:creationId xmlns:a16="http://schemas.microsoft.com/office/drawing/2014/main" id="{D6A0E1C4-27C2-0C60-487F-16EC21A70867}"/>
              </a:ext>
            </a:extLst>
          </p:cNvPr>
          <p:cNvCxnSpPr>
            <a:cxnSpLocks/>
            <a:stCxn id="40" idx="0"/>
            <a:endCxn id="78" idx="2"/>
          </p:cNvCxnSpPr>
          <p:nvPr/>
        </p:nvCxnSpPr>
        <p:spPr>
          <a:xfrm flipH="1" flipV="1">
            <a:off x="7505528" y="2997633"/>
            <a:ext cx="4424" cy="632576"/>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83" name="Rounded Rectangle 9">
            <a:extLst>
              <a:ext uri="{FF2B5EF4-FFF2-40B4-BE49-F238E27FC236}">
                <a16:creationId xmlns:a16="http://schemas.microsoft.com/office/drawing/2014/main" id="{687280FF-C700-A16A-D152-680D3985C2E3}"/>
              </a:ext>
            </a:extLst>
          </p:cNvPr>
          <p:cNvSpPr/>
          <p:nvPr/>
        </p:nvSpPr>
        <p:spPr>
          <a:xfrm>
            <a:off x="7055003" y="3209891"/>
            <a:ext cx="914400" cy="228600"/>
          </a:xfrm>
          <a:prstGeom prst="rect">
            <a:avLst/>
          </a:prstGeom>
          <a:solidFill>
            <a:srgbClr val="268500"/>
          </a:solidFill>
          <a:ln w="1905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Tx/>
                <a:latin typeface="Verdana"/>
                <a:ea typeface="Verdana"/>
                <a:cs typeface="Verdana"/>
              </a:rPr>
              <a:t>POSITIV</a:t>
            </a:r>
          </a:p>
        </p:txBody>
      </p:sp>
    </p:spTree>
    <p:extLst>
      <p:ext uri="{BB962C8B-B14F-4D97-AF65-F5344CB8AC3E}">
        <p14:creationId xmlns:p14="http://schemas.microsoft.com/office/powerpoint/2010/main" val="2292305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43647EFF-84D5-7A99-89E6-DE76F9D8E618}"/>
            </a:ext>
          </a:extLst>
        </p:cNvPr>
        <p:cNvGrpSpPr/>
        <p:nvPr/>
      </p:nvGrpSpPr>
      <p:grpSpPr>
        <a:xfrm>
          <a:off x="0" y="0"/>
          <a:ext cx="0" cy="0"/>
          <a:chOff x="0" y="0"/>
          <a:chExt cx="0" cy="0"/>
        </a:xfrm>
      </p:grpSpPr>
      <p:sp>
        <p:nvSpPr>
          <p:cNvPr id="18" name="Footer Placeholder 4">
            <a:extLst>
              <a:ext uri="{FF2B5EF4-FFF2-40B4-BE49-F238E27FC236}">
                <a16:creationId xmlns:a16="http://schemas.microsoft.com/office/drawing/2014/main" id="{F82B4782-0992-56AB-009E-C7DC436004AE}"/>
              </a:ext>
            </a:extLst>
          </p:cNvPr>
          <p:cNvSpPr txBox="1"/>
          <p:nvPr/>
        </p:nvSpPr>
        <p:spPr>
          <a:xfrm>
            <a:off x="320268" y="4815239"/>
            <a:ext cx="8746088" cy="30777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Verdana"/>
              <a:ea typeface="Verdana"/>
              <a:cs typeface="Verdana"/>
            </a:endParaRP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Verdana"/>
                <a:cs typeface="Verdana"/>
              </a:rPr>
              <a:t>Abbildung modifiziert nach Fritsche 2023</a:t>
            </a:r>
            <a:r>
              <a:rPr kumimoji="0" lang="de-DE" sz="600" b="0" i="0" u="none" strike="noStrike" kern="1200" cap="none" spc="0" normalizeH="0" baseline="30000" noProof="0" dirty="0">
                <a:ln>
                  <a:noFill/>
                </a:ln>
                <a:solidFill>
                  <a:srgbClr val="404040"/>
                </a:solidFill>
                <a:effectLst/>
                <a:uLnTx/>
                <a:uFillTx/>
                <a:latin typeface="Verdana"/>
                <a:ea typeface="Verdana"/>
                <a:cs typeface="Verdana"/>
              </a:rPr>
              <a:t>1</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CGR: C-Peptid-Glukose-Ratio</a:t>
            </a:r>
            <a:r>
              <a:rPr kumimoji="0" lang="de" sz="600" b="0" i="0" u="none" strike="noStrike" kern="1200" cap="none" spc="0" normalizeH="0" baseline="0" noProof="0" dirty="0">
                <a:ln>
                  <a:noFill/>
                </a:ln>
                <a:solidFill>
                  <a:srgbClr val="404040"/>
                </a:solidFill>
                <a:effectLst/>
                <a:uLnTx/>
                <a:uFillTx/>
                <a:latin typeface="Verdana"/>
                <a:ea typeface="Verdana"/>
                <a:cs typeface="Verdana"/>
              </a:rPr>
              <a:t>; T1D: Typ-1-Diabetes; T2D: Typ-2-Diabetes.</a:t>
            </a: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 sz="600" b="1" i="0" u="none" strike="noStrike" kern="1200" cap="none" spc="0" normalizeH="0" baseline="0" noProof="0" dirty="0">
                <a:ln>
                  <a:noFill/>
                </a:ln>
                <a:solidFill>
                  <a:srgbClr val="404040"/>
                </a:solidFill>
                <a:effectLst/>
                <a:uLnTx/>
                <a:uFillTx/>
                <a:latin typeface="Verdana"/>
                <a:ea typeface="Verdana"/>
                <a:cs typeface="Verdana"/>
              </a:rPr>
              <a:t>1.</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Fritsche A. </a:t>
            </a:r>
            <a:r>
              <a:rPr kumimoji="0" lang="da-DK" sz="600" b="0" i="1" u="none" strike="noStrike" kern="1200" cap="none" spc="0" normalizeH="0" baseline="0" noProof="0" dirty="0">
                <a:ln>
                  <a:noFill/>
                </a:ln>
                <a:solidFill>
                  <a:srgbClr val="404040"/>
                </a:solidFill>
                <a:effectLst/>
                <a:uLnTx/>
                <a:uFillTx/>
                <a:latin typeface="Verdana"/>
                <a:ea typeface="Verdana"/>
                <a:cs typeface="Verdana"/>
              </a:rPr>
              <a:t>Exp Clin Endocrinol Diabetes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2023; 131: 500–3</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endParaRPr kumimoji="0" lang="it-IT" sz="600" b="0" i="0" u="none" strike="noStrike" kern="1200" cap="none" spc="0" normalizeH="0" baseline="0" noProof="0" dirty="0">
              <a:ln>
                <a:noFill/>
              </a:ln>
              <a:solidFill>
                <a:srgbClr val="404040"/>
              </a:solidFill>
              <a:effectLst/>
              <a:uLnTx/>
              <a:uFillTx/>
              <a:latin typeface="Verdana"/>
              <a:ea typeface="Verdana"/>
              <a:cs typeface="Arial" panose="020B0604020202020204" pitchFamily="34" charset="0"/>
            </a:endParaRPr>
          </a:p>
        </p:txBody>
      </p:sp>
      <p:sp>
        <p:nvSpPr>
          <p:cNvPr id="4" name="TextBox 26">
            <a:extLst>
              <a:ext uri="{FF2B5EF4-FFF2-40B4-BE49-F238E27FC236}">
                <a16:creationId xmlns:a16="http://schemas.microsoft.com/office/drawing/2014/main" id="{3993E5B1-7BA9-F12F-DBAC-3E173F9972B1}"/>
              </a:ext>
            </a:extLst>
          </p:cNvPr>
          <p:cNvSpPr txBox="1"/>
          <p:nvPr/>
        </p:nvSpPr>
        <p:spPr>
          <a:xfrm>
            <a:off x="918022" y="872190"/>
            <a:ext cx="7307956" cy="276999"/>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C-Peptid-Glukose-Ratio (CGR)</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grpSp>
        <p:nvGrpSpPr>
          <p:cNvPr id="22" name="Gruppieren 21">
            <a:extLst>
              <a:ext uri="{FF2B5EF4-FFF2-40B4-BE49-F238E27FC236}">
                <a16:creationId xmlns:a16="http://schemas.microsoft.com/office/drawing/2014/main" id="{08A021E6-6DC2-8049-FE68-D8D0C3BB0A54}"/>
              </a:ext>
            </a:extLst>
          </p:cNvPr>
          <p:cNvGrpSpPr/>
          <p:nvPr/>
        </p:nvGrpSpPr>
        <p:grpSpPr>
          <a:xfrm>
            <a:off x="2316097" y="1343053"/>
            <a:ext cx="4511805" cy="3124504"/>
            <a:chOff x="2316180" y="1343053"/>
            <a:chExt cx="4511805" cy="3124504"/>
          </a:xfrm>
        </p:grpSpPr>
        <p:sp>
          <p:nvSpPr>
            <p:cNvPr id="23" name="Freeform 59">
              <a:extLst>
                <a:ext uri="{FF2B5EF4-FFF2-40B4-BE49-F238E27FC236}">
                  <a16:creationId xmlns:a16="http://schemas.microsoft.com/office/drawing/2014/main" id="{C6864506-39A1-8C65-6AB0-4AB0178E61A3}"/>
                </a:ext>
              </a:extLst>
            </p:cNvPr>
            <p:cNvSpPr/>
            <p:nvPr/>
          </p:nvSpPr>
          <p:spPr>
            <a:xfrm>
              <a:off x="3005848" y="2912183"/>
              <a:ext cx="3134201" cy="140582"/>
            </a:xfrm>
            <a:custGeom>
              <a:avLst/>
              <a:gdLst>
                <a:gd name="connsiteX0" fmla="*/ 0 w 3072024"/>
                <a:gd name="connsiteY0" fmla="*/ 76576 h 76576"/>
                <a:gd name="connsiteX1" fmla="*/ 0 w 3072024"/>
                <a:gd name="connsiteY1" fmla="*/ 0 h 76576"/>
                <a:gd name="connsiteX2" fmla="*/ 3072024 w 3072024"/>
                <a:gd name="connsiteY2" fmla="*/ 0 h 76576"/>
                <a:gd name="connsiteX3" fmla="*/ 3072024 w 3072024"/>
                <a:gd name="connsiteY3" fmla="*/ 45045 h 76576"/>
                <a:gd name="connsiteX4" fmla="*/ 3072024 w 3072024"/>
                <a:gd name="connsiteY4" fmla="*/ 45045 h 7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2024" h="76576">
                  <a:moveTo>
                    <a:pt x="0" y="76576"/>
                  </a:moveTo>
                  <a:lnTo>
                    <a:pt x="0" y="0"/>
                  </a:lnTo>
                  <a:lnTo>
                    <a:pt x="3072024" y="0"/>
                  </a:lnTo>
                  <a:lnTo>
                    <a:pt x="3072024" y="45045"/>
                  </a:lnTo>
                  <a:lnTo>
                    <a:pt x="3072024" y="45045"/>
                  </a:lnTo>
                </a:path>
              </a:pathLst>
            </a:custGeom>
            <a:noFill/>
            <a:ln w="12700" cap="flat" cmpd="sng" algn="ctr">
              <a:solidFill>
                <a:srgbClr val="23004C"/>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Verdana"/>
                <a:ea typeface="Verdana"/>
                <a:cs typeface="Arial"/>
              </a:endParaRPr>
            </a:p>
          </p:txBody>
        </p:sp>
        <p:sp>
          <p:nvSpPr>
            <p:cNvPr id="24" name="Rounded Rectangle 2">
              <a:extLst>
                <a:ext uri="{FF2B5EF4-FFF2-40B4-BE49-F238E27FC236}">
                  <a16:creationId xmlns:a16="http://schemas.microsoft.com/office/drawing/2014/main" id="{58429801-1679-62B3-07B2-96DDF97ECB85}"/>
                </a:ext>
              </a:extLst>
            </p:cNvPr>
            <p:cNvSpPr/>
            <p:nvPr/>
          </p:nvSpPr>
          <p:spPr>
            <a:xfrm>
              <a:off x="2560320" y="1343053"/>
              <a:ext cx="4023360" cy="281059"/>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a:ln>
                    <a:noFill/>
                  </a:ln>
                  <a:solidFill>
                    <a:prstClr val="black"/>
                  </a:solidFill>
                  <a:effectLst/>
                  <a:uLnTx/>
                  <a:uFillTx/>
                  <a:latin typeface="Georgia"/>
                  <a:ea typeface="Georgia"/>
                  <a:cs typeface="Georgia"/>
                </a:rPr>
                <a:t>Erwachsener mit Verdacht auf T1D</a:t>
              </a:r>
              <a:endParaRPr kumimoji="0" lang="de" sz="1100" b="0" i="0" u="none" strike="noStrike" kern="0" cap="none" spc="0" normalizeH="0" baseline="30000" noProof="0">
                <a:ln>
                  <a:noFill/>
                </a:ln>
                <a:solidFill>
                  <a:prstClr val="black"/>
                </a:solidFill>
                <a:effectLst/>
                <a:uLnTx/>
                <a:uFillTx/>
                <a:latin typeface="Georgia"/>
                <a:ea typeface="Georgia"/>
                <a:cs typeface="Georgia"/>
              </a:endParaRPr>
            </a:p>
          </p:txBody>
        </p:sp>
        <p:sp>
          <p:nvSpPr>
            <p:cNvPr id="25" name="Rounded Rectangle 23">
              <a:extLst>
                <a:ext uri="{FF2B5EF4-FFF2-40B4-BE49-F238E27FC236}">
                  <a16:creationId xmlns:a16="http://schemas.microsoft.com/office/drawing/2014/main" id="{36CB25E9-A2DF-F2BB-003D-0E5553B3352D}"/>
                </a:ext>
              </a:extLst>
            </p:cNvPr>
            <p:cNvSpPr/>
            <p:nvPr/>
          </p:nvSpPr>
          <p:spPr>
            <a:xfrm>
              <a:off x="2316180" y="2283549"/>
              <a:ext cx="4511639" cy="416506"/>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Nüchtern-C-Peptid [pmol/l] und NBZ [mg/dl] aus derselben Probe; CGR = C-Peptid [pmol/l] : NBZ  [mg/dl]</a:t>
              </a:r>
              <a:endParaRPr kumimoji="0" lang="de" sz="1100" b="0" i="1" u="none" strike="noStrike" kern="0" cap="none" spc="0" normalizeH="0" baseline="30000" noProof="0">
                <a:ln>
                  <a:noFill/>
                </a:ln>
                <a:solidFill>
                  <a:srgbClr val="7A00E6"/>
                </a:solidFill>
                <a:effectLst/>
                <a:uLnTx/>
                <a:uFillTx/>
                <a:latin typeface="Georgia"/>
                <a:ea typeface="Georgia"/>
                <a:cs typeface="Georgia"/>
              </a:endParaRPr>
            </a:p>
          </p:txBody>
        </p:sp>
        <p:sp>
          <p:nvSpPr>
            <p:cNvPr id="26" name="Rounded Rectangle 20">
              <a:extLst>
                <a:ext uri="{FF2B5EF4-FFF2-40B4-BE49-F238E27FC236}">
                  <a16:creationId xmlns:a16="http://schemas.microsoft.com/office/drawing/2014/main" id="{82B6602D-E794-6834-C30D-21183FD0CDBA}"/>
                </a:ext>
              </a:extLst>
            </p:cNvPr>
            <p:cNvSpPr/>
            <p:nvPr/>
          </p:nvSpPr>
          <p:spPr>
            <a:xfrm>
              <a:off x="5455563" y="2992613"/>
              <a:ext cx="1371600" cy="348639"/>
            </a:xfrm>
            <a:prstGeom prst="rect">
              <a:avLst/>
            </a:prstGeom>
            <a:solidFill>
              <a:srgbClr val="23004C"/>
            </a:solidFill>
            <a:ln w="12700" cap="flat" cmpd="sng" algn="ctr">
              <a:noFill/>
              <a:prstDash val="solid"/>
              <a:miter lim="800000"/>
            </a:ln>
            <a:effectLst/>
          </p:spPr>
          <p:txBody>
            <a:bodyPr lIns="0" rIns="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1" u="none" strike="noStrike" kern="0" cap="none" spc="0" normalizeH="0" baseline="0" noProof="0">
                  <a:ln>
                    <a:noFill/>
                  </a:ln>
                  <a:solidFill>
                    <a:srgbClr val="FFFFFF"/>
                  </a:solidFill>
                  <a:effectLst/>
                  <a:uLnTx/>
                  <a:uFillTx/>
                  <a:latin typeface="Georgia"/>
                  <a:ea typeface="Georgia"/>
                  <a:cs typeface="Georgia"/>
                </a:rPr>
                <a:t>CGR &gt; 5</a:t>
              </a:r>
              <a:endParaRPr kumimoji="0" lang="de" sz="900" b="0" i="1" u="none" strike="noStrike" kern="0" cap="none" spc="0" normalizeH="0" baseline="0" noProof="0">
                <a:ln>
                  <a:noFill/>
                </a:ln>
                <a:solidFill>
                  <a:srgbClr val="FFFFFF"/>
                </a:solidFill>
                <a:effectLst/>
                <a:uLnTx/>
                <a:uFillTx/>
                <a:latin typeface="Georgia"/>
                <a:ea typeface="Georgia"/>
                <a:cs typeface="Georgia"/>
              </a:endParaRPr>
            </a:p>
          </p:txBody>
        </p:sp>
        <p:sp>
          <p:nvSpPr>
            <p:cNvPr id="27" name="Rounded Rectangle 24">
              <a:extLst>
                <a:ext uri="{FF2B5EF4-FFF2-40B4-BE49-F238E27FC236}">
                  <a16:creationId xmlns:a16="http://schemas.microsoft.com/office/drawing/2014/main" id="{75281297-267E-1B1D-7F8B-5208999D77C2}"/>
                </a:ext>
              </a:extLst>
            </p:cNvPr>
            <p:cNvSpPr/>
            <p:nvPr/>
          </p:nvSpPr>
          <p:spPr>
            <a:xfrm>
              <a:off x="2316180" y="2992613"/>
              <a:ext cx="1391622" cy="348638"/>
            </a:xfrm>
            <a:prstGeom prst="rect">
              <a:avLst/>
            </a:prstGeom>
            <a:solidFill>
              <a:srgbClr val="007FAD"/>
            </a:solidFill>
            <a:ln w="1270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CGR &lt; 2</a:t>
              </a:r>
            </a:p>
          </p:txBody>
        </p:sp>
        <p:sp>
          <p:nvSpPr>
            <p:cNvPr id="28" name="Rounded Rectangle 26">
              <a:extLst>
                <a:ext uri="{FF2B5EF4-FFF2-40B4-BE49-F238E27FC236}">
                  <a16:creationId xmlns:a16="http://schemas.microsoft.com/office/drawing/2014/main" id="{8D1AE796-DF4F-1C41-142A-BAF2071FF2BD}"/>
                </a:ext>
              </a:extLst>
            </p:cNvPr>
            <p:cNvSpPr/>
            <p:nvPr/>
          </p:nvSpPr>
          <p:spPr>
            <a:xfrm>
              <a:off x="3877940" y="2992613"/>
              <a:ext cx="1391623" cy="348638"/>
            </a:xfrm>
            <a:prstGeom prst="rect">
              <a:avLst/>
            </a:prstGeom>
            <a:gradFill flip="none" rotWithShape="1">
              <a:gsLst>
                <a:gs pos="0">
                  <a:srgbClr val="23004C"/>
                </a:gs>
                <a:gs pos="100000">
                  <a:srgbClr val="007FAD"/>
                </a:gs>
              </a:gsLst>
              <a:lin ang="10800000" scaled="0"/>
            </a:gradFill>
            <a:ln w="12700" cap="flat" cmpd="sng" algn="ctr">
              <a:no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CGR 2-5</a:t>
              </a:r>
            </a:p>
          </p:txBody>
        </p:sp>
        <p:sp>
          <p:nvSpPr>
            <p:cNvPr id="29" name="Rounded Rectangle 7">
              <a:extLst>
                <a:ext uri="{FF2B5EF4-FFF2-40B4-BE49-F238E27FC236}">
                  <a16:creationId xmlns:a16="http://schemas.microsoft.com/office/drawing/2014/main" id="{BD65CC3D-637B-7420-71D6-BDB30B9E6786}"/>
                </a:ext>
              </a:extLst>
            </p:cNvPr>
            <p:cNvSpPr/>
            <p:nvPr/>
          </p:nvSpPr>
          <p:spPr>
            <a:xfrm>
              <a:off x="2560320" y="1745577"/>
              <a:ext cx="1504398" cy="416506"/>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Inselautoantikörper</a:t>
              </a:r>
              <a:endParaRPr kumimoji="0" lang="de" sz="1100" b="0" i="1" u="none" strike="noStrike" kern="0" cap="none" spc="0" normalizeH="0" baseline="30000" noProof="0">
                <a:ln>
                  <a:noFill/>
                </a:ln>
                <a:solidFill>
                  <a:srgbClr val="7A00E6"/>
                </a:solidFill>
                <a:effectLst/>
                <a:uLnTx/>
                <a:uFillTx/>
                <a:latin typeface="Georgia"/>
                <a:ea typeface="Georgia"/>
                <a:cs typeface="Georgia"/>
              </a:endParaRPr>
            </a:p>
          </p:txBody>
        </p:sp>
        <p:cxnSp>
          <p:nvCxnSpPr>
            <p:cNvPr id="30" name="Straight Arrow Connector 61">
              <a:extLst>
                <a:ext uri="{FF2B5EF4-FFF2-40B4-BE49-F238E27FC236}">
                  <a16:creationId xmlns:a16="http://schemas.microsoft.com/office/drawing/2014/main" id="{22DA008D-AEE0-A741-8A61-15526368719E}"/>
                </a:ext>
              </a:extLst>
            </p:cNvPr>
            <p:cNvCxnSpPr>
              <a:cxnSpLocks/>
              <a:stCxn id="24" idx="2"/>
              <a:endCxn id="25" idx="0"/>
            </p:cNvCxnSpPr>
            <p:nvPr/>
          </p:nvCxnSpPr>
          <p:spPr>
            <a:xfrm>
              <a:off x="4572000" y="1624112"/>
              <a:ext cx="0" cy="659437"/>
            </a:xfrm>
            <a:prstGeom prst="straightConnector1">
              <a:avLst/>
            </a:prstGeom>
            <a:noFill/>
            <a:ln w="12700" cap="flat" cmpd="sng" algn="ctr">
              <a:solidFill>
                <a:srgbClr val="23004C"/>
              </a:solidFill>
              <a:prstDash val="solid"/>
              <a:miter lim="800000"/>
              <a:tailEnd type="triangle"/>
            </a:ln>
            <a:effectLst/>
          </p:spPr>
        </p:cxnSp>
        <p:sp>
          <p:nvSpPr>
            <p:cNvPr id="31" name="Rounded Rectangle 28">
              <a:extLst>
                <a:ext uri="{FF2B5EF4-FFF2-40B4-BE49-F238E27FC236}">
                  <a16:creationId xmlns:a16="http://schemas.microsoft.com/office/drawing/2014/main" id="{7FA87702-8A70-2649-DCF0-3D9F8EF492E2}"/>
                </a:ext>
              </a:extLst>
            </p:cNvPr>
            <p:cNvSpPr/>
            <p:nvPr/>
          </p:nvSpPr>
          <p:spPr>
            <a:xfrm>
              <a:off x="2317003" y="4094114"/>
              <a:ext cx="1391623" cy="373442"/>
            </a:xfrm>
            <a:prstGeom prst="rect">
              <a:avLst/>
            </a:prstGeom>
            <a:solidFill>
              <a:srgbClr val="007FAD"/>
            </a:solidFill>
            <a:ln w="12700" cap="flat" cmpd="sng" algn="ctr">
              <a:noFill/>
              <a:prstDash val="solid"/>
              <a:miter lim="800000"/>
            </a:ln>
            <a:effectLst/>
          </p:spPr>
          <p:txBody>
            <a:bodyPr lIns="72000" rIns="3600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Typ-1-Diabetes</a:t>
              </a:r>
              <a:endParaRPr kumimoji="0" lang="de" sz="800" b="0" i="0" u="none" strike="noStrike" kern="0" cap="none" spc="0" normalizeH="0" baseline="0" noProof="0">
                <a:ln>
                  <a:noFill/>
                </a:ln>
                <a:solidFill>
                  <a:srgbClr val="FFFFFF"/>
                </a:solidFill>
                <a:effectLst/>
                <a:uLnTx/>
                <a:uFillTx/>
                <a:latin typeface="Verdana"/>
                <a:ea typeface="Verdana"/>
                <a:cs typeface="Verdana"/>
              </a:endParaRPr>
            </a:p>
          </p:txBody>
        </p:sp>
        <p:sp>
          <p:nvSpPr>
            <p:cNvPr id="34" name="Rounded Rectangle 28">
              <a:extLst>
                <a:ext uri="{FF2B5EF4-FFF2-40B4-BE49-F238E27FC236}">
                  <a16:creationId xmlns:a16="http://schemas.microsoft.com/office/drawing/2014/main" id="{9DD7CC0E-C294-85AD-0391-7ADA1C5FFF6D}"/>
                </a:ext>
              </a:extLst>
            </p:cNvPr>
            <p:cNvSpPr/>
            <p:nvPr/>
          </p:nvSpPr>
          <p:spPr>
            <a:xfrm>
              <a:off x="3877940" y="4094115"/>
              <a:ext cx="1391622" cy="373442"/>
            </a:xfrm>
            <a:prstGeom prst="rect">
              <a:avLst/>
            </a:prstGeom>
            <a:gradFill>
              <a:gsLst>
                <a:gs pos="0">
                  <a:srgbClr val="23004C"/>
                </a:gs>
                <a:gs pos="100000">
                  <a:srgbClr val="007FAD"/>
                </a:gs>
              </a:gsLst>
              <a:lin ang="10800000" scaled="0"/>
            </a:gradFill>
            <a:ln w="12700" cap="flat" cmpd="sng" algn="ctr">
              <a:noFill/>
              <a:prstDash val="solid"/>
              <a:miter lim="800000"/>
            </a:ln>
            <a:effectLst/>
          </p:spPr>
          <p:txBody>
            <a:bodyPr lIns="72000" rIns="7200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DE" sz="900" b="1" i="0" u="none" strike="noStrike" kern="0" cap="none" spc="0" normalizeH="0" baseline="0" noProof="0">
                  <a:ln>
                    <a:noFill/>
                  </a:ln>
                  <a:solidFill>
                    <a:srgbClr val="FFFFFF"/>
                  </a:solidFill>
                  <a:effectLst/>
                  <a:uLnTx/>
                  <a:uFillTx/>
                  <a:latin typeface="Verdana"/>
                  <a:ea typeface="Verdana"/>
                  <a:cs typeface="Verdana"/>
                </a:rPr>
                <a:t>Intermediär</a:t>
              </a:r>
              <a:endParaRPr kumimoji="0" lang="de" sz="800" b="0" i="0" u="none" strike="noStrike" kern="0" cap="none" spc="0" normalizeH="0" baseline="0" noProof="0">
                <a:ln>
                  <a:noFill/>
                </a:ln>
                <a:solidFill>
                  <a:srgbClr val="FFFFFF"/>
                </a:solidFill>
                <a:effectLst/>
                <a:uLnTx/>
                <a:uFillTx/>
                <a:latin typeface="Verdana"/>
                <a:ea typeface="Verdana"/>
                <a:cs typeface="Verdana"/>
              </a:endParaRPr>
            </a:p>
          </p:txBody>
        </p:sp>
        <p:sp>
          <p:nvSpPr>
            <p:cNvPr id="35" name="Rounded Rectangle 28">
              <a:extLst>
                <a:ext uri="{FF2B5EF4-FFF2-40B4-BE49-F238E27FC236}">
                  <a16:creationId xmlns:a16="http://schemas.microsoft.com/office/drawing/2014/main" id="{10F4CD49-6E06-72E9-F139-A8588050BBA9}"/>
                </a:ext>
              </a:extLst>
            </p:cNvPr>
            <p:cNvSpPr/>
            <p:nvPr/>
          </p:nvSpPr>
          <p:spPr>
            <a:xfrm>
              <a:off x="5456386" y="4094114"/>
              <a:ext cx="1371599" cy="373442"/>
            </a:xfrm>
            <a:prstGeom prst="rect">
              <a:avLst/>
            </a:prstGeom>
            <a:solidFill>
              <a:srgbClr val="23004C"/>
            </a:solidFill>
            <a:ln w="12700" cap="flat" cmpd="sng" algn="ctr">
              <a:noFill/>
              <a:prstDash val="solid"/>
              <a:miter lim="800000"/>
            </a:ln>
            <a:effectLst/>
          </p:spPr>
          <p:txBody>
            <a:bodyPr lIns="72000" rIns="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Typ-2-Diabetes</a:t>
              </a:r>
              <a:endParaRPr kumimoji="0" lang="de" sz="900" b="1" i="0" u="none" strike="noStrike" kern="0" cap="none" spc="0" normalizeH="0" baseline="30000" noProof="0">
                <a:ln>
                  <a:noFill/>
                </a:ln>
                <a:solidFill>
                  <a:srgbClr val="FFFFFF"/>
                </a:solidFill>
                <a:effectLst/>
                <a:uLnTx/>
                <a:uFillTx/>
                <a:latin typeface="Verdana"/>
                <a:ea typeface="Verdana"/>
                <a:cs typeface="Verdana"/>
              </a:endParaRPr>
            </a:p>
          </p:txBody>
        </p:sp>
        <p:cxnSp>
          <p:nvCxnSpPr>
            <p:cNvPr id="45" name="Straight Arrow Connector 104">
              <a:extLst>
                <a:ext uri="{FF2B5EF4-FFF2-40B4-BE49-F238E27FC236}">
                  <a16:creationId xmlns:a16="http://schemas.microsoft.com/office/drawing/2014/main" id="{E167D469-E85E-7D60-A66F-8C2A8FA9C519}"/>
                </a:ext>
              </a:extLst>
            </p:cNvPr>
            <p:cNvCxnSpPr>
              <a:cxnSpLocks/>
              <a:stCxn id="27" idx="2"/>
              <a:endCxn id="31" idx="0"/>
            </p:cNvCxnSpPr>
            <p:nvPr/>
          </p:nvCxnSpPr>
          <p:spPr>
            <a:xfrm>
              <a:off x="3011991" y="3341251"/>
              <a:ext cx="824" cy="752863"/>
            </a:xfrm>
            <a:prstGeom prst="straightConnector1">
              <a:avLst/>
            </a:prstGeom>
            <a:noFill/>
            <a:ln w="12700" cap="flat" cmpd="sng" algn="ctr">
              <a:solidFill>
                <a:srgbClr val="23004C"/>
              </a:solidFill>
              <a:prstDash val="solid"/>
              <a:miter lim="800000"/>
              <a:tailEnd type="triangle"/>
            </a:ln>
            <a:effectLst/>
          </p:spPr>
        </p:cxnSp>
        <p:cxnSp>
          <p:nvCxnSpPr>
            <p:cNvPr id="46" name="Straight Arrow Connector 107">
              <a:extLst>
                <a:ext uri="{FF2B5EF4-FFF2-40B4-BE49-F238E27FC236}">
                  <a16:creationId xmlns:a16="http://schemas.microsoft.com/office/drawing/2014/main" id="{7BDAF76D-357E-696C-26A8-CB9072C715E3}"/>
                </a:ext>
              </a:extLst>
            </p:cNvPr>
            <p:cNvCxnSpPr>
              <a:cxnSpLocks/>
              <a:stCxn id="28" idx="2"/>
              <a:endCxn id="34" idx="0"/>
            </p:cNvCxnSpPr>
            <p:nvPr/>
          </p:nvCxnSpPr>
          <p:spPr>
            <a:xfrm flipH="1">
              <a:off x="4573751" y="3341251"/>
              <a:ext cx="1" cy="752864"/>
            </a:xfrm>
            <a:prstGeom prst="straightConnector1">
              <a:avLst/>
            </a:prstGeom>
            <a:noFill/>
            <a:ln w="12700" cap="flat" cmpd="sng" algn="ctr">
              <a:solidFill>
                <a:srgbClr val="23004C"/>
              </a:solidFill>
              <a:prstDash val="solid"/>
              <a:miter lim="800000"/>
              <a:tailEnd type="triangle"/>
            </a:ln>
            <a:effectLst/>
          </p:spPr>
        </p:cxnSp>
        <p:cxnSp>
          <p:nvCxnSpPr>
            <p:cNvPr id="47" name="Straight Arrow Connector 110">
              <a:extLst>
                <a:ext uri="{FF2B5EF4-FFF2-40B4-BE49-F238E27FC236}">
                  <a16:creationId xmlns:a16="http://schemas.microsoft.com/office/drawing/2014/main" id="{50F77FCD-2A9F-3E9F-C81C-54DB0CF35278}"/>
                </a:ext>
              </a:extLst>
            </p:cNvPr>
            <p:cNvCxnSpPr>
              <a:cxnSpLocks/>
              <a:stCxn id="26" idx="2"/>
              <a:endCxn id="35" idx="0"/>
            </p:cNvCxnSpPr>
            <p:nvPr/>
          </p:nvCxnSpPr>
          <p:spPr>
            <a:xfrm>
              <a:off x="6141363" y="3341252"/>
              <a:ext cx="823" cy="752862"/>
            </a:xfrm>
            <a:prstGeom prst="straightConnector1">
              <a:avLst/>
            </a:prstGeom>
            <a:noFill/>
            <a:ln w="12700" cap="flat" cmpd="sng" algn="ctr">
              <a:solidFill>
                <a:srgbClr val="23004C"/>
              </a:solidFill>
              <a:prstDash val="solid"/>
              <a:miter lim="800000"/>
              <a:tailEnd type="triangle"/>
            </a:ln>
            <a:effectLst/>
          </p:spPr>
        </p:cxnSp>
        <p:cxnSp>
          <p:nvCxnSpPr>
            <p:cNvPr id="48" name="Straight Arrow Connector 60">
              <a:extLst>
                <a:ext uri="{FF2B5EF4-FFF2-40B4-BE49-F238E27FC236}">
                  <a16:creationId xmlns:a16="http://schemas.microsoft.com/office/drawing/2014/main" id="{73FC5D3E-AF06-A77B-74AD-FE3A81E3DBEA}"/>
                </a:ext>
              </a:extLst>
            </p:cNvPr>
            <p:cNvCxnSpPr>
              <a:cxnSpLocks/>
              <a:stCxn id="28" idx="0"/>
              <a:endCxn id="25" idx="2"/>
            </p:cNvCxnSpPr>
            <p:nvPr/>
          </p:nvCxnSpPr>
          <p:spPr>
            <a:xfrm flipH="1" flipV="1">
              <a:off x="4572000" y="2700055"/>
              <a:ext cx="1752" cy="292558"/>
            </a:xfrm>
            <a:prstGeom prst="straightConnector1">
              <a:avLst/>
            </a:prstGeom>
            <a:noFill/>
            <a:ln w="12700" cap="flat" cmpd="sng" algn="ctr">
              <a:solidFill>
                <a:srgbClr val="23004C"/>
              </a:solidFill>
              <a:prstDash val="solid"/>
              <a:miter lim="800000"/>
              <a:headEnd type="none" w="med" len="med"/>
              <a:tailEnd type="none" w="med" len="med"/>
            </a:ln>
            <a:effectLst/>
          </p:spPr>
        </p:cxnSp>
        <p:sp>
          <p:nvSpPr>
            <p:cNvPr id="49" name="Rounded Rectangle 28">
              <a:extLst>
                <a:ext uri="{FF2B5EF4-FFF2-40B4-BE49-F238E27FC236}">
                  <a16:creationId xmlns:a16="http://schemas.microsoft.com/office/drawing/2014/main" id="{D4D88474-5FF9-D160-CA9D-4DF421593C42}"/>
                </a:ext>
              </a:extLst>
            </p:cNvPr>
            <p:cNvSpPr/>
            <p:nvPr/>
          </p:nvSpPr>
          <p:spPr>
            <a:xfrm>
              <a:off x="2321120" y="3520814"/>
              <a:ext cx="4504394" cy="373442"/>
            </a:xfrm>
            <a:prstGeom prst="rect">
              <a:avLst/>
            </a:prstGeom>
            <a:gradFill>
              <a:gsLst>
                <a:gs pos="0">
                  <a:srgbClr val="23004C"/>
                </a:gs>
                <a:gs pos="100000">
                  <a:srgbClr val="007FAD"/>
                </a:gs>
              </a:gsLst>
              <a:lin ang="10800000" scaled="0"/>
            </a:gradFill>
            <a:ln w="12700" cap="flat" cmpd="sng" algn="ctr">
              <a:noFill/>
              <a:prstDash val="solid"/>
              <a:miter lim="800000"/>
            </a:ln>
            <a:effectLst/>
          </p:spPr>
          <p:txBody>
            <a:bodyPr lIns="72000" rIns="72000" rtlCol="0" anchor="ctr"/>
            <a:lstStyle/>
            <a:p>
              <a:pPr marL="0" marR="0" lvl="0" indent="0" algn="ctr" defTabSz="457189" rtl="0" eaLnBrk="1" fontAlgn="auto" latinLnBrk="0" hangingPunct="1">
                <a:lnSpc>
                  <a:spcPct val="100000"/>
                </a:lnSpc>
                <a:spcBef>
                  <a:spcPts val="0"/>
                </a:spcBef>
                <a:spcAft>
                  <a:spcPts val="300"/>
                </a:spcAft>
                <a:buClrTx/>
                <a:buSzTx/>
                <a:buFontTx/>
                <a:buNone/>
                <a:tabLst/>
                <a:defRPr/>
              </a:pPr>
              <a:r>
                <a:rPr kumimoji="0" lang="de-DE" sz="900" b="1" i="0" u="none" strike="noStrike" kern="0" cap="none" spc="0" normalizeH="0" baseline="0" noProof="0">
                  <a:ln>
                    <a:noFill/>
                  </a:ln>
                  <a:solidFill>
                    <a:srgbClr val="FFFFFF"/>
                  </a:solidFill>
                  <a:effectLst/>
                  <a:uLnTx/>
                  <a:uFillTx/>
                  <a:latin typeface="Verdana"/>
                  <a:ea typeface="Verdana"/>
                  <a:cs typeface="Verdana"/>
                </a:rPr>
                <a:t>   Ja                         Insulintherapie                        Nein</a:t>
              </a:r>
              <a:endParaRPr kumimoji="0" lang="de" sz="800" b="0" i="0" u="none" strike="noStrike" kern="0" cap="none" spc="0" normalizeH="0" baseline="0" noProof="0">
                <a:ln>
                  <a:noFill/>
                </a:ln>
                <a:solidFill>
                  <a:srgbClr val="FFFFFF"/>
                </a:solidFill>
                <a:effectLst/>
                <a:uLnTx/>
                <a:uFillTx/>
                <a:latin typeface="Verdana"/>
                <a:ea typeface="Verdana"/>
                <a:cs typeface="Verdana"/>
              </a:endParaRPr>
            </a:p>
          </p:txBody>
        </p:sp>
      </p:grpSp>
      <p:sp>
        <p:nvSpPr>
          <p:cNvPr id="5" name="Textplatzhalter 9">
            <a:extLst>
              <a:ext uri="{FF2B5EF4-FFF2-40B4-BE49-F238E27FC236}">
                <a16:creationId xmlns:a16="http://schemas.microsoft.com/office/drawing/2014/main" id="{DEE3EC91-A91E-35D9-7BEB-5627C351195E}"/>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Diagnose und Monitoring von T1D mit klinischer Manifestation im Erwachsenenalter</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Tree>
    <p:extLst>
      <p:ext uri="{BB962C8B-B14F-4D97-AF65-F5344CB8AC3E}">
        <p14:creationId xmlns:p14="http://schemas.microsoft.com/office/powerpoint/2010/main" val="1964780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A9F9F4E0-AAB9-2B71-7E7A-C634D0B494B2}"/>
            </a:ext>
          </a:extLst>
        </p:cNvPr>
        <p:cNvGrpSpPr/>
        <p:nvPr/>
      </p:nvGrpSpPr>
      <p:grpSpPr>
        <a:xfrm>
          <a:off x="0" y="0"/>
          <a:ext cx="0" cy="0"/>
          <a:chOff x="0" y="0"/>
          <a:chExt cx="0" cy="0"/>
        </a:xfrm>
      </p:grpSpPr>
      <p:sp>
        <p:nvSpPr>
          <p:cNvPr id="18" name="Footer Placeholder 4">
            <a:extLst>
              <a:ext uri="{FF2B5EF4-FFF2-40B4-BE49-F238E27FC236}">
                <a16:creationId xmlns:a16="http://schemas.microsoft.com/office/drawing/2014/main" id="{D97716E3-37CE-DB60-2950-AA5649C902EE}"/>
              </a:ext>
            </a:extLst>
          </p:cNvPr>
          <p:cNvSpPr txBox="1"/>
          <p:nvPr/>
        </p:nvSpPr>
        <p:spPr>
          <a:xfrm>
            <a:off x="320268" y="4722907"/>
            <a:ext cx="8478000" cy="400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Verdana"/>
              <a:ea typeface="Verdana"/>
              <a:cs typeface="Verdana"/>
            </a:endParaRP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Verdana"/>
                <a:cs typeface="Verdana"/>
              </a:rPr>
              <a:t>ICD: International Statistical Classification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of</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Diseases</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and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Related</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Health Problems, Internationale statistische Klassifikation der Krankheiten und verwandter Gesundheitsprobleme; ICD-10 = aktuelle Version des Zuordnungssystems für medizinische Diagnosen; ICD-10-GM: Internationale Klassifikation der Krankheiten und verwandter Gesundheitsprobleme, 10. Revision, German </a:t>
            </a:r>
            <a:r>
              <a:rPr kumimoji="0" lang="de-DE" sz="600" b="0" i="0" u="none" strike="noStrike" kern="1200" cap="none" spc="0" normalizeH="0" baseline="0" noProof="0" dirty="0" err="1">
                <a:ln>
                  <a:noFill/>
                </a:ln>
                <a:solidFill>
                  <a:srgbClr val="404040"/>
                </a:solidFill>
                <a:effectLst/>
                <a:uLnTx/>
                <a:uFillTx/>
                <a:latin typeface="Verdana"/>
                <a:ea typeface="Verdana"/>
                <a:cs typeface="Verdana"/>
              </a:rPr>
              <a:t>Modification</a:t>
            </a:r>
            <a:r>
              <a:rPr lang="de-DE" sz="600" dirty="0">
                <a:solidFill>
                  <a:srgbClr val="404040"/>
                </a:solidFill>
                <a:latin typeface="Verdana"/>
                <a:ea typeface="Verdana"/>
                <a:cs typeface="Verdana"/>
              </a:rPr>
              <a:t> (deutsche Modifizierung);</a:t>
            </a:r>
            <a:r>
              <a:rPr kumimoji="0" lang="de" sz="600" b="0" i="0" u="none" strike="noStrike" kern="1200" cap="none" spc="0" normalizeH="0" baseline="0" noProof="0" dirty="0">
                <a:ln>
                  <a:noFill/>
                </a:ln>
                <a:solidFill>
                  <a:srgbClr val="404040"/>
                </a:solidFill>
                <a:effectLst/>
                <a:uLnTx/>
                <a:uFillTx/>
                <a:latin typeface="Verdana"/>
                <a:ea typeface="Verdana"/>
                <a:cs typeface="Verdana"/>
              </a:rPr>
              <a:t> T1D: Typ-1-Diabetes.</a:t>
            </a: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 sz="600" b="1" i="0" u="none" strike="noStrike" kern="1200" cap="none" spc="0" normalizeH="0" baseline="0" noProof="0" dirty="0">
                <a:ln>
                  <a:noFill/>
                </a:ln>
                <a:solidFill>
                  <a:srgbClr val="404040"/>
                </a:solidFill>
                <a:effectLst/>
                <a:uLnTx/>
                <a:uFillTx/>
                <a:latin typeface="Verdana"/>
                <a:ea typeface="Verdana"/>
                <a:cs typeface="Verdana"/>
              </a:rPr>
              <a:t>1.</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ICD-10-GM-2026 Code R76.80. Erhältlich unter: </a:t>
            </a:r>
            <a:r>
              <a:rPr kumimoji="0" lang="da-DK" sz="600" b="0" i="0" u="none" strike="noStrike" kern="1200" cap="none" spc="0" normalizeH="0" baseline="0" noProof="0" dirty="0">
                <a:ln>
                  <a:noFill/>
                </a:ln>
                <a:solidFill>
                  <a:srgbClr val="404040"/>
                </a:solidFill>
                <a:effectLst/>
                <a:uLnTx/>
                <a:uFillTx/>
                <a:latin typeface="Verdana"/>
                <a:ea typeface="Verdana"/>
                <a:cs typeface="Verdana"/>
                <a:hlinkClick r:id="rId2">
                  <a:extLst>
                    <a:ext uri="{A12FA001-AC4F-418D-AE19-62706E023703}">
                      <ahyp:hlinkClr xmlns:ahyp="http://schemas.microsoft.com/office/drawing/2018/hyperlinkcolor" val="tx"/>
                    </a:ext>
                  </a:extLst>
                </a:hlinkClick>
              </a:rPr>
              <a:t>https://www.icd-code.de/suche/icd/code/R76.-.html?sp=Santik%C3%B6rper+diabetes</a:t>
            </a:r>
            <a:r>
              <a:rPr lang="da-DK" sz="600" dirty="0">
                <a:solidFill>
                  <a:srgbClr val="404040"/>
                </a:solidFill>
                <a:latin typeface="Verdana"/>
                <a:ea typeface="Verdana"/>
                <a:cs typeface="Verdana"/>
              </a:rPr>
              <a:t>.</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Zuletzt abgerufen am 12.01.2026</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 sz="600" b="1" i="0" u="none" strike="noStrike" kern="1200" cap="none" spc="0" normalizeH="0" baseline="0" noProof="0" dirty="0">
                <a:ln>
                  <a:noFill/>
                </a:ln>
                <a:solidFill>
                  <a:srgbClr val="404040"/>
                </a:solidFill>
                <a:effectLst/>
                <a:uLnTx/>
                <a:uFillTx/>
                <a:latin typeface="Verdana"/>
                <a:ea typeface="Verdana"/>
                <a:cs typeface="Verdana"/>
              </a:rPr>
              <a:t>2.</a:t>
            </a:r>
            <a:r>
              <a:rPr kumimoji="0" lang="de" sz="600" b="0" i="0" u="none" strike="noStrike" kern="1200" cap="none" spc="0" normalizeH="0" baseline="0" noProof="0" dirty="0">
                <a:ln>
                  <a:noFill/>
                </a:ln>
                <a:solidFill>
                  <a:srgbClr val="404040"/>
                </a:solidFill>
                <a:effectLst/>
                <a:uLnTx/>
                <a:uFillTx/>
                <a:latin typeface="Verdana"/>
                <a:ea typeface="Verdana"/>
                <a:cs typeface="Verdana"/>
              </a:rPr>
              <a:t> ICD-10-GM-2026 Code R73.00. Erhältlich unter: </a:t>
            </a:r>
            <a:r>
              <a:rPr kumimoji="0" lang="de-DE" sz="600" b="0" i="0" u="none" strike="noStrike" kern="1200" cap="none" spc="0" normalizeH="0" baseline="0" noProof="0" dirty="0">
                <a:ln>
                  <a:noFill/>
                </a:ln>
                <a:solidFill>
                  <a:srgbClr val="404040"/>
                </a:solidFill>
                <a:effectLst/>
                <a:uLnTx/>
                <a:uFillTx/>
                <a:latin typeface="Verdana"/>
                <a:ea typeface="Verdana"/>
                <a:cs typeface="Verdana"/>
                <a:hlinkClick r:id="rId3">
                  <a:extLst>
                    <a:ext uri="{A12FA001-AC4F-418D-AE19-62706E023703}">
                      <ahyp:hlinkClr xmlns:ahyp="http://schemas.microsoft.com/office/drawing/2018/hyperlinkcolor" val="tx"/>
                    </a:ext>
                  </a:extLst>
                </a:hlinkClick>
              </a:rPr>
              <a:t>https://www.icd-code.de/icd/code/R73.00.html</a:t>
            </a:r>
            <a:r>
              <a:rPr lang="de-DE" sz="600" dirty="0">
                <a:solidFill>
                  <a:srgbClr val="404040"/>
                </a:solidFill>
                <a:latin typeface="Verdana"/>
                <a:ea typeface="Verdana"/>
                <a:cs typeface="Verdana"/>
              </a:rPr>
              <a:t>.</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Zuletzt abgerufen am 12.01.2026. </a:t>
            </a:r>
            <a:endParaRPr kumimoji="0" lang="it-IT" sz="600" b="0" i="0" u="none" strike="noStrike" kern="1200" cap="none" spc="0" normalizeH="0" baseline="0" noProof="0" dirty="0">
              <a:ln>
                <a:noFill/>
              </a:ln>
              <a:solidFill>
                <a:srgbClr val="404040"/>
              </a:solidFill>
              <a:effectLst/>
              <a:uLnTx/>
              <a:uFillTx/>
              <a:latin typeface="Verdana"/>
              <a:ea typeface="Verdana"/>
              <a:cs typeface="Arial" panose="020B0604020202020204" pitchFamily="34" charset="0"/>
            </a:endParaRPr>
          </a:p>
        </p:txBody>
      </p:sp>
      <p:sp>
        <p:nvSpPr>
          <p:cNvPr id="4" name="TextBox 26">
            <a:extLst>
              <a:ext uri="{FF2B5EF4-FFF2-40B4-BE49-F238E27FC236}">
                <a16:creationId xmlns:a16="http://schemas.microsoft.com/office/drawing/2014/main" id="{944B6DE7-C880-056B-B2ED-E257687955BF}"/>
              </a:ext>
            </a:extLst>
          </p:cNvPr>
          <p:cNvSpPr txBox="1"/>
          <p:nvPr/>
        </p:nvSpPr>
        <p:spPr>
          <a:xfrm>
            <a:off x="4780253" y="633304"/>
            <a:ext cx="3904752"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accent2"/>
                </a:solidFill>
                <a:effectLst/>
                <a:uLnTx/>
                <a:uFillTx/>
                <a:latin typeface="Verdana"/>
                <a:ea typeface="+mn-ea"/>
                <a:cs typeface="+mn-cs"/>
              </a:rPr>
              <a:t>R73.00</a:t>
            </a:r>
            <a:r>
              <a:rPr kumimoji="0" lang="de-DE" sz="1200" b="1" i="0" u="none" strike="noStrike" kern="1200" cap="none" spc="0" normalizeH="0" baseline="0" noProof="0" dirty="0">
                <a:ln>
                  <a:noFill/>
                </a:ln>
                <a:solidFill>
                  <a:srgbClr val="404040"/>
                </a:solidFill>
                <a:effectLst/>
                <a:uLnTx/>
                <a:uFillTx/>
                <a:latin typeface="Verdana"/>
                <a:ea typeface="+mn-ea"/>
                <a:cs typeface="+mn-cs"/>
              </a:rPr>
              <a:t> Diabetes mellitus Typ 1, präsymptomatisch, </a:t>
            </a:r>
            <a:r>
              <a:rPr kumimoji="0" lang="de-DE" sz="1200" b="1" i="0" u="none" strike="noStrike" kern="1200" cap="none" spc="0" normalizeH="0" baseline="0" noProof="0" dirty="0">
                <a:ln>
                  <a:noFill/>
                </a:ln>
                <a:solidFill>
                  <a:schemeClr val="accent2"/>
                </a:solidFill>
                <a:effectLst/>
                <a:uLnTx/>
                <a:uFillTx/>
                <a:latin typeface="Verdana"/>
                <a:ea typeface="+mn-ea"/>
                <a:cs typeface="+mn-cs"/>
              </a:rPr>
              <a:t>Stadium 2</a:t>
            </a:r>
            <a:r>
              <a:rPr kumimoji="0" lang="de-DE" sz="1200" b="1" i="0" u="none" strike="noStrike" kern="1200" cap="none" spc="0" normalizeH="0" baseline="30000" noProof="0" dirty="0">
                <a:ln>
                  <a:noFill/>
                </a:ln>
                <a:solidFill>
                  <a:srgbClr val="404040"/>
                </a:solidFill>
                <a:effectLst/>
                <a:uLnTx/>
                <a:uFillTx/>
                <a:latin typeface="Verdana"/>
                <a:ea typeface="+mn-ea"/>
                <a:cs typeface="+mn-cs"/>
              </a:rPr>
              <a:t>2</a:t>
            </a:r>
            <a:endParaRPr kumimoji="0" lang="en-US" sz="1200" b="1" i="0" u="none" strike="noStrike" kern="1200" cap="none" spc="0" normalizeH="0" baseline="30000" noProof="0" dirty="0">
              <a:ln>
                <a:noFill/>
              </a:ln>
              <a:solidFill>
                <a:srgbClr val="404040"/>
              </a:solidFill>
              <a:effectLst/>
              <a:uLnTx/>
              <a:uFillTx/>
              <a:latin typeface="Verdana"/>
              <a:ea typeface="+mn-ea"/>
              <a:cs typeface="+mn-cs"/>
            </a:endParaRPr>
          </a:p>
        </p:txBody>
      </p:sp>
      <p:sp>
        <p:nvSpPr>
          <p:cNvPr id="5" name="Textplatzhalter 9">
            <a:extLst>
              <a:ext uri="{FF2B5EF4-FFF2-40B4-BE49-F238E27FC236}">
                <a16:creationId xmlns:a16="http://schemas.microsoft.com/office/drawing/2014/main" id="{3AAA6DC5-502F-33BA-5DAE-7D13B523F6E8}"/>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ICD-10-GM-2026-Codes für T1D Stadium 1 und Stadium 2</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3" name="TextBox 26">
            <a:extLst>
              <a:ext uri="{FF2B5EF4-FFF2-40B4-BE49-F238E27FC236}">
                <a16:creationId xmlns:a16="http://schemas.microsoft.com/office/drawing/2014/main" id="{8034BB20-1C0C-205B-B6A8-C1F55247C866}"/>
              </a:ext>
            </a:extLst>
          </p:cNvPr>
          <p:cNvSpPr txBox="1"/>
          <p:nvPr/>
        </p:nvSpPr>
        <p:spPr>
          <a:xfrm>
            <a:off x="458994" y="633305"/>
            <a:ext cx="3904752"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accent2"/>
                </a:solidFill>
                <a:effectLst/>
                <a:uLnTx/>
                <a:uFillTx/>
                <a:latin typeface="Verdana"/>
                <a:ea typeface="+mn-ea"/>
                <a:cs typeface="+mn-cs"/>
              </a:rPr>
              <a:t>R76.80</a:t>
            </a:r>
            <a:r>
              <a:rPr kumimoji="0" lang="de-DE" sz="1200" b="1" i="0" u="none" strike="noStrike" kern="1200" cap="none" spc="0" normalizeH="0" baseline="0" noProof="0" dirty="0">
                <a:ln>
                  <a:noFill/>
                </a:ln>
                <a:solidFill>
                  <a:srgbClr val="404040"/>
                </a:solidFill>
                <a:effectLst/>
                <a:uLnTx/>
                <a:uFillTx/>
                <a:latin typeface="Verdana"/>
                <a:ea typeface="+mn-ea"/>
                <a:cs typeface="+mn-cs"/>
              </a:rPr>
              <a:t> Diabetes mellitus Typ 1, präsymptomatisch, </a:t>
            </a:r>
            <a:r>
              <a:rPr kumimoji="0" lang="de-DE" sz="1200" b="1" i="0" u="none" strike="noStrike" kern="1200" cap="none" spc="0" normalizeH="0" baseline="0" noProof="0" dirty="0">
                <a:ln>
                  <a:noFill/>
                </a:ln>
                <a:solidFill>
                  <a:schemeClr val="accent2"/>
                </a:solidFill>
                <a:effectLst/>
                <a:uLnTx/>
                <a:uFillTx/>
                <a:latin typeface="Verdana"/>
                <a:ea typeface="+mn-ea"/>
                <a:cs typeface="+mn-cs"/>
              </a:rPr>
              <a:t>Stadium 1</a:t>
            </a:r>
            <a:r>
              <a:rPr kumimoji="0" lang="de-DE" sz="1200" b="1" i="0" u="none" strike="noStrike" kern="1200" cap="none" spc="0" normalizeH="0" baseline="30000" noProof="0" dirty="0">
                <a:ln>
                  <a:noFill/>
                </a:ln>
                <a:solidFill>
                  <a:srgbClr val="404040"/>
                </a:solidFill>
                <a:effectLst/>
                <a:uLnTx/>
                <a:uFillTx/>
                <a:latin typeface="Verdana"/>
                <a:ea typeface="+mn-ea"/>
                <a:cs typeface="+mn-cs"/>
              </a:rPr>
              <a:t>1</a:t>
            </a:r>
            <a:endParaRPr kumimoji="0" lang="en-US" sz="1200" b="1" i="0" u="none" strike="noStrike" kern="1200" cap="none" spc="0" normalizeH="0" baseline="30000" noProof="0" dirty="0">
              <a:ln>
                <a:noFill/>
              </a:ln>
              <a:solidFill>
                <a:srgbClr val="404040"/>
              </a:solidFill>
              <a:effectLst/>
              <a:uLnTx/>
              <a:uFillTx/>
              <a:latin typeface="Verdana"/>
              <a:ea typeface="+mn-ea"/>
              <a:cs typeface="+mn-cs"/>
            </a:endParaRPr>
          </a:p>
        </p:txBody>
      </p:sp>
      <p:graphicFrame>
        <p:nvGraphicFramePr>
          <p:cNvPr id="8" name="Tabelle 7">
            <a:extLst>
              <a:ext uri="{FF2B5EF4-FFF2-40B4-BE49-F238E27FC236}">
                <a16:creationId xmlns:a16="http://schemas.microsoft.com/office/drawing/2014/main" id="{BD820AEF-4449-8E12-BD51-8526529A2BD1}"/>
              </a:ext>
            </a:extLst>
          </p:cNvPr>
          <p:cNvGraphicFramePr>
            <a:graphicFrameLocks noGrp="1"/>
          </p:cNvGraphicFramePr>
          <p:nvPr>
            <p:extLst>
              <p:ext uri="{D42A27DB-BD31-4B8C-83A1-F6EECF244321}">
                <p14:modId xmlns:p14="http://schemas.microsoft.com/office/powerpoint/2010/main" val="2599368579"/>
              </p:ext>
            </p:extLst>
          </p:nvPr>
        </p:nvGraphicFramePr>
        <p:xfrm>
          <a:off x="458994" y="1220990"/>
          <a:ext cx="3904752" cy="2173045"/>
        </p:xfrm>
        <a:graphic>
          <a:graphicData uri="http://schemas.openxmlformats.org/drawingml/2006/table">
            <a:tbl>
              <a:tblPr/>
              <a:tblGrid>
                <a:gridCol w="696330">
                  <a:extLst>
                    <a:ext uri="{9D8B030D-6E8A-4147-A177-3AD203B41FA5}">
                      <a16:colId xmlns:a16="http://schemas.microsoft.com/office/drawing/2014/main" val="534860182"/>
                    </a:ext>
                  </a:extLst>
                </a:gridCol>
                <a:gridCol w="575534">
                  <a:extLst>
                    <a:ext uri="{9D8B030D-6E8A-4147-A177-3AD203B41FA5}">
                      <a16:colId xmlns:a16="http://schemas.microsoft.com/office/drawing/2014/main" val="331863909"/>
                    </a:ext>
                  </a:extLst>
                </a:gridCol>
                <a:gridCol w="2632888">
                  <a:extLst>
                    <a:ext uri="{9D8B030D-6E8A-4147-A177-3AD203B41FA5}">
                      <a16:colId xmlns:a16="http://schemas.microsoft.com/office/drawing/2014/main" val="1207567741"/>
                    </a:ext>
                  </a:extLst>
                </a:gridCol>
              </a:tblGrid>
              <a:tr h="488935">
                <a:tc>
                  <a:txBody>
                    <a:bodyPr/>
                    <a:lstStyle/>
                    <a:p>
                      <a:pPr>
                        <a:buNone/>
                      </a:pPr>
                      <a:r>
                        <a:rPr lang="de-DE" sz="1000" b="1" dirty="0">
                          <a:effectLst/>
                          <a:latin typeface="Verdana" panose="020B0604030504040204" pitchFamily="34" charset="0"/>
                        </a:rPr>
                        <a:t>R76.8-</a:t>
                      </a:r>
                    </a:p>
                  </a:txBody>
                  <a:tcPr marL="19050" marR="19050" marT="19050" marB="19050">
                    <a:lnL>
                      <a:noFill/>
                    </a:lnL>
                    <a:lnR>
                      <a:noFill/>
                    </a:lnR>
                    <a:lnT>
                      <a:noFill/>
                    </a:lnT>
                    <a:lnB>
                      <a:noFill/>
                    </a:lnB>
                    <a:solidFill>
                      <a:srgbClr val="FFFFFF"/>
                    </a:solidFill>
                  </a:tcPr>
                </a:tc>
                <a:tc gridSpan="2">
                  <a:txBody>
                    <a:bodyPr/>
                    <a:lstStyle/>
                    <a:p>
                      <a:pPr>
                        <a:buNone/>
                      </a:pPr>
                      <a:r>
                        <a:rPr lang="de-DE" sz="1000" b="1" dirty="0">
                          <a:effectLst/>
                          <a:latin typeface="Verdana" panose="020B0604030504040204" pitchFamily="34" charset="0"/>
                        </a:rPr>
                        <a:t>Sonstige näher bezeichnete abnorme immunologische Serumbefunde</a:t>
                      </a:r>
                    </a:p>
                  </a:txBody>
                  <a:tcPr marL="19050" marR="19050" marT="19050" marB="19050" anchor="ctr">
                    <a:lnL>
                      <a:noFill/>
                    </a:lnL>
                    <a:lnR>
                      <a:noFill/>
                    </a:lnR>
                    <a:lnT>
                      <a:noFill/>
                    </a:lnT>
                    <a:lnB>
                      <a:noFill/>
                    </a:lnB>
                    <a:solidFill>
                      <a:srgbClr val="FFFFFF"/>
                    </a:solidFill>
                  </a:tcPr>
                </a:tc>
                <a:tc hMerge="1">
                  <a:txBody>
                    <a:bodyPr/>
                    <a:lstStyle/>
                    <a:p>
                      <a:endParaRPr lang="de-DE"/>
                    </a:p>
                  </a:txBody>
                  <a:tcPr/>
                </a:tc>
                <a:extLst>
                  <a:ext uri="{0D108BD9-81ED-4DB2-BD59-A6C34878D82A}">
                    <a16:rowId xmlns:a16="http://schemas.microsoft.com/office/drawing/2014/main" val="1851395948"/>
                  </a:ext>
                </a:extLst>
              </a:tr>
              <a:tr h="488935">
                <a:tc>
                  <a:txBody>
                    <a:bodyPr/>
                    <a:lstStyle/>
                    <a:p>
                      <a:pPr>
                        <a:buNone/>
                      </a:pPr>
                      <a:r>
                        <a:rPr lang="de-DE" sz="1000">
                          <a:effectLst/>
                          <a:latin typeface="Verdana" panose="020B0604030504040204" pitchFamily="34" charset="0"/>
                        </a:rPr>
                        <a:t>R76.80</a:t>
                      </a:r>
                    </a:p>
                  </a:txBody>
                  <a:tcPr marL="19050" marR="19050" marT="19050" marB="19050">
                    <a:lnL>
                      <a:noFill/>
                    </a:lnL>
                    <a:lnR>
                      <a:noFill/>
                    </a:lnR>
                    <a:lnT>
                      <a:noFill/>
                    </a:lnT>
                    <a:lnB>
                      <a:noFill/>
                    </a:lnB>
                    <a:solidFill>
                      <a:srgbClr val="FFFFFF"/>
                    </a:solidFill>
                  </a:tcPr>
                </a:tc>
                <a:tc gridSpan="2">
                  <a:txBody>
                    <a:bodyPr/>
                    <a:lstStyle/>
                    <a:p>
                      <a:pPr>
                        <a:buNone/>
                      </a:pPr>
                      <a:r>
                        <a:rPr lang="de-DE" sz="1000">
                          <a:effectLst/>
                          <a:latin typeface="Verdana" panose="020B0604030504040204" pitchFamily="34" charset="0"/>
                        </a:rPr>
                        <a:t>Nachweis von mindestens zwei Inselzellautoantikörpern</a:t>
                      </a:r>
                    </a:p>
                  </a:txBody>
                  <a:tcPr marL="19050" marR="19050" marT="19050" marB="19050" anchor="ctr">
                    <a:lnL>
                      <a:noFill/>
                    </a:lnL>
                    <a:lnR>
                      <a:noFill/>
                    </a:lnR>
                    <a:lnT>
                      <a:noFill/>
                    </a:lnT>
                    <a:lnB>
                      <a:noFill/>
                    </a:lnB>
                    <a:solidFill>
                      <a:srgbClr val="FFFFFF"/>
                    </a:solidFill>
                  </a:tcPr>
                </a:tc>
                <a:tc hMerge="1">
                  <a:txBody>
                    <a:bodyPr/>
                    <a:lstStyle/>
                    <a:p>
                      <a:endParaRPr lang="de-DE"/>
                    </a:p>
                  </a:txBody>
                  <a:tcPr/>
                </a:tc>
                <a:extLst>
                  <a:ext uri="{0D108BD9-81ED-4DB2-BD59-A6C34878D82A}">
                    <a16:rowId xmlns:a16="http://schemas.microsoft.com/office/drawing/2014/main" val="3279087010"/>
                  </a:ext>
                </a:extLst>
              </a:tr>
              <a:tr h="488935">
                <a:tc>
                  <a:txBody>
                    <a:bodyPr/>
                    <a:lstStyle/>
                    <a:p>
                      <a:pPr>
                        <a:buNone/>
                      </a:pPr>
                      <a:endParaRPr lang="de-DE" sz="1000" dirty="0">
                        <a:effectLst/>
                        <a:latin typeface="Verdana" panose="020B0604030504040204" pitchFamily="34" charset="0"/>
                      </a:endParaRPr>
                    </a:p>
                  </a:txBody>
                  <a:tcPr marL="19050" marR="19050" marT="19050" marB="19050">
                    <a:lnL>
                      <a:noFill/>
                    </a:lnL>
                    <a:lnR>
                      <a:noFill/>
                    </a:lnR>
                    <a:lnT>
                      <a:noFill/>
                    </a:lnT>
                    <a:lnB>
                      <a:noFill/>
                    </a:lnB>
                    <a:solidFill>
                      <a:srgbClr val="FFFFFF"/>
                    </a:solidFill>
                  </a:tcPr>
                </a:tc>
                <a:tc>
                  <a:txBody>
                    <a:bodyPr/>
                    <a:lstStyle/>
                    <a:p>
                      <a:pPr>
                        <a:buNone/>
                      </a:pPr>
                      <a:r>
                        <a:rPr lang="de-DE" sz="1000" b="1">
                          <a:solidFill>
                            <a:srgbClr val="008000"/>
                          </a:solidFill>
                          <a:effectLst/>
                          <a:latin typeface="Verdana" panose="020B0604030504040204" pitchFamily="34" charset="0"/>
                        </a:rPr>
                        <a:t>Inkl.:</a:t>
                      </a:r>
                    </a:p>
                  </a:txBody>
                  <a:tcPr marL="19050" marR="19050" marT="19050" marB="19050">
                    <a:lnL>
                      <a:noFill/>
                    </a:lnL>
                    <a:lnR>
                      <a:noFill/>
                    </a:lnR>
                    <a:lnT>
                      <a:noFill/>
                    </a:lnT>
                    <a:lnB>
                      <a:noFill/>
                    </a:lnB>
                    <a:solidFill>
                      <a:srgbClr val="FFFFFF"/>
                    </a:solidFill>
                  </a:tcPr>
                </a:tc>
                <a:tc>
                  <a:txBody>
                    <a:bodyPr/>
                    <a:lstStyle/>
                    <a:p>
                      <a:pPr>
                        <a:buNone/>
                      </a:pPr>
                      <a:r>
                        <a:rPr lang="sv-SE" sz="1000" dirty="0">
                          <a:effectLst/>
                          <a:latin typeface="Verdana" panose="020B0604030504040204" pitchFamily="34" charset="0"/>
                        </a:rPr>
                        <a:t>Diabetes mellitus Typ 1, präsymptomatisch, Stadium 1</a:t>
                      </a:r>
                    </a:p>
                  </a:txBody>
                  <a:tcPr marL="19050" marR="19050" marT="19050" marB="19050" anchor="ctr">
                    <a:lnL>
                      <a:noFill/>
                    </a:lnL>
                    <a:lnR>
                      <a:noFill/>
                    </a:lnR>
                    <a:lnT>
                      <a:noFill/>
                    </a:lnT>
                    <a:lnB>
                      <a:noFill/>
                    </a:lnB>
                    <a:solidFill>
                      <a:srgbClr val="FFFFFF"/>
                    </a:solidFill>
                  </a:tcPr>
                </a:tc>
                <a:extLst>
                  <a:ext uri="{0D108BD9-81ED-4DB2-BD59-A6C34878D82A}">
                    <a16:rowId xmlns:a16="http://schemas.microsoft.com/office/drawing/2014/main" val="3878308579"/>
                  </a:ext>
                </a:extLst>
              </a:tr>
              <a:tr h="706240">
                <a:tc>
                  <a:txBody>
                    <a:bodyPr/>
                    <a:lstStyle/>
                    <a:p>
                      <a:pPr>
                        <a:buNone/>
                      </a:pPr>
                      <a:endParaRPr lang="de-DE" sz="1000">
                        <a:effectLst/>
                        <a:latin typeface="Verdana" panose="020B0604030504040204" pitchFamily="34" charset="0"/>
                      </a:endParaRPr>
                    </a:p>
                  </a:txBody>
                  <a:tcPr marL="19050" marR="19050" marT="19050" marB="19050">
                    <a:lnL>
                      <a:noFill/>
                    </a:lnL>
                    <a:lnR>
                      <a:noFill/>
                    </a:lnR>
                    <a:lnT>
                      <a:noFill/>
                    </a:lnT>
                    <a:lnB>
                      <a:noFill/>
                    </a:lnB>
                    <a:solidFill>
                      <a:srgbClr val="FFFFFF"/>
                    </a:solidFill>
                  </a:tcPr>
                </a:tc>
                <a:tc>
                  <a:txBody>
                    <a:bodyPr/>
                    <a:lstStyle/>
                    <a:p>
                      <a:pPr>
                        <a:buNone/>
                      </a:pPr>
                      <a:r>
                        <a:rPr lang="de-DE" sz="1000" b="1" dirty="0">
                          <a:solidFill>
                            <a:srgbClr val="FF0000"/>
                          </a:solidFill>
                          <a:effectLst/>
                          <a:latin typeface="Verdana" panose="020B0604030504040204" pitchFamily="34" charset="0"/>
                        </a:rPr>
                        <a:t>Exkl.:</a:t>
                      </a:r>
                    </a:p>
                  </a:txBody>
                  <a:tcPr marL="19050" marR="19050" marT="19050" marB="19050">
                    <a:lnL>
                      <a:noFill/>
                    </a:lnL>
                    <a:lnR>
                      <a:noFill/>
                    </a:lnR>
                    <a:lnT>
                      <a:noFill/>
                    </a:lnT>
                    <a:lnB>
                      <a:noFill/>
                    </a:lnB>
                    <a:solidFill>
                      <a:srgbClr val="FFFFFF"/>
                    </a:solidFill>
                  </a:tcPr>
                </a:tc>
                <a:tc>
                  <a:txBody>
                    <a:bodyPr/>
                    <a:lstStyle/>
                    <a:p>
                      <a:pPr>
                        <a:buNone/>
                      </a:pPr>
                      <a:r>
                        <a:rPr lang="de-DE" sz="1000" dirty="0">
                          <a:effectLst/>
                          <a:latin typeface="Verdana" panose="020B0604030504040204" pitchFamily="34" charset="0"/>
                        </a:rPr>
                        <a:t>Diabetes mellitus (</a:t>
                      </a:r>
                      <a:r>
                        <a:rPr lang="de-DE" sz="1000" dirty="0">
                          <a:effectLst/>
                          <a:latin typeface="Verdana" panose="020B0604030504040204" pitchFamily="34" charset="0"/>
                          <a:hlinkClick r:id="rId5" tooltip="Diabetes mellitus"/>
                        </a:rPr>
                        <a:t>E10-E14</a:t>
                      </a:r>
                      <a:r>
                        <a:rPr lang="de-DE" sz="1000" dirty="0">
                          <a:effectLst/>
                          <a:latin typeface="Verdana" panose="020B0604030504040204" pitchFamily="34" charset="0"/>
                        </a:rPr>
                        <a:t>)</a:t>
                      </a:r>
                      <a:br>
                        <a:rPr lang="de-DE" sz="1000" dirty="0">
                          <a:effectLst/>
                          <a:latin typeface="Verdana" panose="020B0604030504040204" pitchFamily="34" charset="0"/>
                        </a:rPr>
                      </a:br>
                      <a:r>
                        <a:rPr lang="de-DE" sz="1000" dirty="0">
                          <a:effectLst/>
                          <a:latin typeface="Verdana" panose="020B0604030504040204" pitchFamily="34" charset="0"/>
                        </a:rPr>
                        <a:t>Diabetes mellitus Typ 1, präsymptomatisch, Stadium 2 (</a:t>
                      </a:r>
                      <a:r>
                        <a:rPr lang="de-DE" sz="1000" dirty="0">
                          <a:effectLst/>
                          <a:latin typeface="Verdana" panose="020B0604030504040204" pitchFamily="34" charset="0"/>
                          <a:hlinkClick r:id="rId3" tooltip="Diabetes mellitus Typ 1, präsymptomatisch, Stadium 2"/>
                        </a:rPr>
                        <a:t>R73.00</a:t>
                      </a:r>
                      <a:r>
                        <a:rPr lang="de-DE" sz="1000" dirty="0">
                          <a:effectLst/>
                          <a:latin typeface="Verdana" panose="020B0604030504040204" pitchFamily="34" charset="0"/>
                        </a:rPr>
                        <a:t>)</a:t>
                      </a:r>
                    </a:p>
                  </a:txBody>
                  <a:tcPr marL="19050" marR="19050" marT="19050" marB="19050" anchor="ctr">
                    <a:lnL>
                      <a:noFill/>
                    </a:lnL>
                    <a:lnR>
                      <a:noFill/>
                    </a:lnR>
                    <a:lnT>
                      <a:noFill/>
                    </a:lnT>
                    <a:lnB>
                      <a:noFill/>
                    </a:lnB>
                    <a:solidFill>
                      <a:srgbClr val="FFFFFF"/>
                    </a:solidFill>
                  </a:tcPr>
                </a:tc>
                <a:extLst>
                  <a:ext uri="{0D108BD9-81ED-4DB2-BD59-A6C34878D82A}">
                    <a16:rowId xmlns:a16="http://schemas.microsoft.com/office/drawing/2014/main" val="3864140700"/>
                  </a:ext>
                </a:extLst>
              </a:tr>
            </a:tbl>
          </a:graphicData>
        </a:graphic>
      </p:graphicFrame>
      <p:graphicFrame>
        <p:nvGraphicFramePr>
          <p:cNvPr id="9" name="Tabelle 8">
            <a:extLst>
              <a:ext uri="{FF2B5EF4-FFF2-40B4-BE49-F238E27FC236}">
                <a16:creationId xmlns:a16="http://schemas.microsoft.com/office/drawing/2014/main" id="{B094A260-59E8-7325-24F1-ED0E426C08C2}"/>
              </a:ext>
            </a:extLst>
          </p:cNvPr>
          <p:cNvGraphicFramePr>
            <a:graphicFrameLocks noGrp="1"/>
          </p:cNvGraphicFramePr>
          <p:nvPr>
            <p:extLst>
              <p:ext uri="{D42A27DB-BD31-4B8C-83A1-F6EECF244321}">
                <p14:modId xmlns:p14="http://schemas.microsoft.com/office/powerpoint/2010/main" val="1939818920"/>
              </p:ext>
            </p:extLst>
          </p:nvPr>
        </p:nvGraphicFramePr>
        <p:xfrm>
          <a:off x="4780257" y="1220990"/>
          <a:ext cx="3904748" cy="3281081"/>
        </p:xfrm>
        <a:graphic>
          <a:graphicData uri="http://schemas.openxmlformats.org/drawingml/2006/table">
            <a:tbl>
              <a:tblPr/>
              <a:tblGrid>
                <a:gridCol w="706143">
                  <a:extLst>
                    <a:ext uri="{9D8B030D-6E8A-4147-A177-3AD203B41FA5}">
                      <a16:colId xmlns:a16="http://schemas.microsoft.com/office/drawing/2014/main" val="203570421"/>
                    </a:ext>
                  </a:extLst>
                </a:gridCol>
                <a:gridCol w="430306">
                  <a:extLst>
                    <a:ext uri="{9D8B030D-6E8A-4147-A177-3AD203B41FA5}">
                      <a16:colId xmlns:a16="http://schemas.microsoft.com/office/drawing/2014/main" val="771367717"/>
                    </a:ext>
                  </a:extLst>
                </a:gridCol>
                <a:gridCol w="2768299">
                  <a:extLst>
                    <a:ext uri="{9D8B030D-6E8A-4147-A177-3AD203B41FA5}">
                      <a16:colId xmlns:a16="http://schemas.microsoft.com/office/drawing/2014/main" val="3926578074"/>
                    </a:ext>
                  </a:extLst>
                </a:gridCol>
              </a:tblGrid>
              <a:tr h="369078">
                <a:tc>
                  <a:txBody>
                    <a:bodyPr/>
                    <a:lstStyle/>
                    <a:p>
                      <a:pPr>
                        <a:buNone/>
                      </a:pPr>
                      <a:r>
                        <a:rPr lang="de-DE" sz="1000" b="1">
                          <a:effectLst/>
                          <a:latin typeface="Verdana" panose="020B0604030504040204" pitchFamily="34" charset="0"/>
                        </a:rPr>
                        <a:t>R73.0-</a:t>
                      </a:r>
                    </a:p>
                  </a:txBody>
                  <a:tcPr marL="14419" marR="14419" marT="14419" marB="14419">
                    <a:lnL>
                      <a:noFill/>
                    </a:lnL>
                    <a:lnR>
                      <a:noFill/>
                    </a:lnR>
                    <a:lnT>
                      <a:noFill/>
                    </a:lnT>
                    <a:lnB>
                      <a:noFill/>
                    </a:lnB>
                    <a:solidFill>
                      <a:srgbClr val="FFFFFF"/>
                    </a:solidFill>
                  </a:tcPr>
                </a:tc>
                <a:tc gridSpan="2">
                  <a:txBody>
                    <a:bodyPr/>
                    <a:lstStyle/>
                    <a:p>
                      <a:pPr>
                        <a:buNone/>
                      </a:pPr>
                      <a:r>
                        <a:rPr lang="de-DE" sz="1000" b="1">
                          <a:effectLst/>
                          <a:latin typeface="Verdana" panose="020B0604030504040204" pitchFamily="34" charset="0"/>
                        </a:rPr>
                        <a:t>Abnormer Glukosetoleranztest</a:t>
                      </a:r>
                    </a:p>
                  </a:txBody>
                  <a:tcPr marL="14419" marR="14419" marT="14419" marB="14419" anchor="ctr">
                    <a:lnL>
                      <a:noFill/>
                    </a:lnL>
                    <a:lnR>
                      <a:noFill/>
                    </a:lnR>
                    <a:lnT>
                      <a:noFill/>
                    </a:lnT>
                    <a:lnB>
                      <a:noFill/>
                    </a:lnB>
                    <a:solidFill>
                      <a:srgbClr val="FFFFFF"/>
                    </a:solidFill>
                  </a:tcPr>
                </a:tc>
                <a:tc hMerge="1">
                  <a:txBody>
                    <a:bodyPr/>
                    <a:lstStyle/>
                    <a:p>
                      <a:endParaRPr lang="de-DE"/>
                    </a:p>
                  </a:txBody>
                  <a:tcPr/>
                </a:tc>
                <a:extLst>
                  <a:ext uri="{0D108BD9-81ED-4DB2-BD59-A6C34878D82A}">
                    <a16:rowId xmlns:a16="http://schemas.microsoft.com/office/drawing/2014/main" val="4087575891"/>
                  </a:ext>
                </a:extLst>
              </a:tr>
              <a:tr h="369078">
                <a:tc>
                  <a:txBody>
                    <a:bodyPr/>
                    <a:lstStyle/>
                    <a:p>
                      <a:pPr>
                        <a:buNone/>
                      </a:pPr>
                      <a:r>
                        <a:rPr lang="de-DE" sz="1000">
                          <a:effectLst/>
                          <a:latin typeface="Verdana" panose="020B0604030504040204" pitchFamily="34" charset="0"/>
                        </a:rPr>
                        <a:t>R73.00</a:t>
                      </a:r>
                    </a:p>
                  </a:txBody>
                  <a:tcPr marL="14419" marR="14419" marT="14419" marB="14419">
                    <a:lnL>
                      <a:noFill/>
                    </a:lnL>
                    <a:lnR>
                      <a:noFill/>
                    </a:lnR>
                    <a:lnT>
                      <a:noFill/>
                    </a:lnT>
                    <a:lnB>
                      <a:noFill/>
                    </a:lnB>
                    <a:solidFill>
                      <a:srgbClr val="FFFFFF"/>
                    </a:solidFill>
                  </a:tcPr>
                </a:tc>
                <a:tc gridSpan="2">
                  <a:txBody>
                    <a:bodyPr/>
                    <a:lstStyle/>
                    <a:p>
                      <a:pPr>
                        <a:buNone/>
                      </a:pPr>
                      <a:r>
                        <a:rPr lang="sv-SE" sz="1000">
                          <a:effectLst/>
                          <a:latin typeface="Verdana" panose="020B0604030504040204" pitchFamily="34" charset="0"/>
                        </a:rPr>
                        <a:t>Diabetes mellitus Typ 1, präsymptomatisch, Stadium 2</a:t>
                      </a:r>
                    </a:p>
                  </a:txBody>
                  <a:tcPr marL="14419" marR="14419" marT="14419" marB="14419" anchor="ctr">
                    <a:lnL>
                      <a:noFill/>
                    </a:lnL>
                    <a:lnR>
                      <a:noFill/>
                    </a:lnR>
                    <a:lnT>
                      <a:noFill/>
                    </a:lnT>
                    <a:lnB>
                      <a:noFill/>
                    </a:lnB>
                    <a:solidFill>
                      <a:srgbClr val="FFFFFF"/>
                    </a:solidFill>
                  </a:tcPr>
                </a:tc>
                <a:tc hMerge="1">
                  <a:txBody>
                    <a:bodyPr/>
                    <a:lstStyle/>
                    <a:p>
                      <a:endParaRPr lang="de-DE"/>
                    </a:p>
                  </a:txBody>
                  <a:tcPr/>
                </a:tc>
                <a:extLst>
                  <a:ext uri="{0D108BD9-81ED-4DB2-BD59-A6C34878D82A}">
                    <a16:rowId xmlns:a16="http://schemas.microsoft.com/office/drawing/2014/main" val="3767126094"/>
                  </a:ext>
                </a:extLst>
              </a:tr>
              <a:tr h="2542925">
                <a:tc>
                  <a:txBody>
                    <a:bodyPr/>
                    <a:lstStyle/>
                    <a:p>
                      <a:pPr>
                        <a:buNone/>
                      </a:pPr>
                      <a:endParaRPr lang="de-DE" sz="1000">
                        <a:effectLst/>
                        <a:latin typeface="Verdana" panose="020B0604030504040204" pitchFamily="34" charset="0"/>
                      </a:endParaRPr>
                    </a:p>
                  </a:txBody>
                  <a:tcPr marL="14419" marR="14419" marT="14419" marB="14419">
                    <a:lnL>
                      <a:noFill/>
                    </a:lnL>
                    <a:lnR>
                      <a:noFill/>
                    </a:lnR>
                    <a:lnT>
                      <a:noFill/>
                    </a:lnT>
                    <a:lnB>
                      <a:noFill/>
                    </a:lnB>
                    <a:solidFill>
                      <a:srgbClr val="FFFFFF"/>
                    </a:solidFill>
                  </a:tcPr>
                </a:tc>
                <a:tc>
                  <a:txBody>
                    <a:bodyPr/>
                    <a:lstStyle/>
                    <a:p>
                      <a:pPr>
                        <a:buNone/>
                      </a:pPr>
                      <a:r>
                        <a:rPr lang="de-DE" sz="1000" b="1" dirty="0">
                          <a:solidFill>
                            <a:srgbClr val="0000FF"/>
                          </a:solidFill>
                          <a:effectLst/>
                          <a:latin typeface="Verdana" panose="020B0604030504040204" pitchFamily="34" charset="0"/>
                        </a:rPr>
                        <a:t>Info:</a:t>
                      </a:r>
                    </a:p>
                  </a:txBody>
                  <a:tcPr marL="14419" marR="14419" marT="14419" marB="14419">
                    <a:lnL>
                      <a:noFill/>
                    </a:lnL>
                    <a:lnR>
                      <a:noFill/>
                    </a:lnR>
                    <a:lnT>
                      <a:noFill/>
                    </a:lnT>
                    <a:lnB>
                      <a:noFill/>
                    </a:lnB>
                    <a:solidFill>
                      <a:srgbClr val="FFFFFF"/>
                    </a:solidFill>
                  </a:tcPr>
                </a:tc>
                <a:tc>
                  <a:txBody>
                    <a:bodyPr/>
                    <a:lstStyle/>
                    <a:p>
                      <a:pPr>
                        <a:buNone/>
                      </a:pPr>
                      <a:r>
                        <a:rPr lang="de-DE" sz="1000" dirty="0">
                          <a:effectLst/>
                          <a:latin typeface="Verdana" panose="020B0604030504040204" pitchFamily="34" charset="0"/>
                        </a:rPr>
                        <a:t>Diese Subkategorie dient zur Verschlüsse-</a:t>
                      </a:r>
                      <a:r>
                        <a:rPr lang="de-DE" sz="1000" dirty="0" err="1">
                          <a:effectLst/>
                          <a:latin typeface="Verdana" panose="020B0604030504040204" pitchFamily="34" charset="0"/>
                        </a:rPr>
                        <a:t>lung</a:t>
                      </a:r>
                      <a:r>
                        <a:rPr lang="de-DE" sz="1000" dirty="0">
                          <a:effectLst/>
                          <a:latin typeface="Verdana" panose="020B0604030504040204" pitchFamily="34" charset="0"/>
                        </a:rPr>
                        <a:t> des Diabetes mellitus Typ 1, prä-symptomatisch, Stadium 2, und kann verwendet werden bei Nachweis von mindestens zwei Inselzellautoantikörpern, und wenn zusätzlich mindestens eines der folgenden Kriterien erfüllt ist:</a:t>
                      </a:r>
                    </a:p>
                    <a:p>
                      <a:pPr marL="92075" indent="-92075">
                        <a:buFont typeface="Arial" panose="020B0604020202020204" pitchFamily="34" charset="0"/>
                        <a:buChar char="•"/>
                      </a:pPr>
                      <a:r>
                        <a:rPr lang="de-DE" sz="1000" dirty="0">
                          <a:effectLst/>
                          <a:latin typeface="Verdana" panose="020B0604030504040204" pitchFamily="34" charset="0"/>
                        </a:rPr>
                        <a:t>gestörte Glukosetoleranz (2-Stunden-Plasmaglukose 140-199 mg/dl bzw.   7,8-11,0 mmol/l)</a:t>
                      </a:r>
                    </a:p>
                    <a:p>
                      <a:pPr marL="92075" indent="-92075">
                        <a:buFont typeface="Arial" panose="020B0604020202020204" pitchFamily="34" charset="0"/>
                        <a:buChar char="•"/>
                      </a:pPr>
                      <a:r>
                        <a:rPr lang="de-DE" sz="1000" dirty="0">
                          <a:effectLst/>
                          <a:latin typeface="Verdana" panose="020B0604030504040204" pitchFamily="34" charset="0"/>
                        </a:rPr>
                        <a:t>gestörte Nüchtern-Plasmaglukose (FPG 100-125 mg/dl bzw. 5,6-6,9 mmol/l)</a:t>
                      </a:r>
                    </a:p>
                    <a:p>
                      <a:pPr marL="92075" indent="-92075">
                        <a:buFont typeface="Arial" panose="020B0604020202020204" pitchFamily="34" charset="0"/>
                        <a:buChar char="•"/>
                      </a:pPr>
                      <a:r>
                        <a:rPr lang="de-DE" sz="1000" dirty="0">
                          <a:effectLst/>
                          <a:latin typeface="Verdana" panose="020B0604030504040204" pitchFamily="34" charset="0"/>
                        </a:rPr>
                        <a:t>HbA</a:t>
                      </a:r>
                      <a:r>
                        <a:rPr lang="de-DE" sz="1000" baseline="-25000" dirty="0">
                          <a:effectLst/>
                          <a:latin typeface="Verdana" panose="020B0604030504040204" pitchFamily="34" charset="0"/>
                        </a:rPr>
                        <a:t>1c</a:t>
                      </a:r>
                      <a:r>
                        <a:rPr lang="de-DE" sz="1000" dirty="0">
                          <a:effectLst/>
                          <a:latin typeface="Verdana" panose="020B0604030504040204" pitchFamily="34" charset="0"/>
                        </a:rPr>
                        <a:t>-Werte zwischen 5,7 und 6,4 % bzw. 39-47 mmol/</a:t>
                      </a:r>
                      <a:r>
                        <a:rPr lang="de-DE" sz="1000" dirty="0" err="1">
                          <a:effectLst/>
                          <a:latin typeface="Verdana" panose="020B0604030504040204" pitchFamily="34" charset="0"/>
                        </a:rPr>
                        <a:t>mol</a:t>
                      </a:r>
                      <a:r>
                        <a:rPr lang="de-DE" sz="1000" dirty="0">
                          <a:effectLst/>
                          <a:latin typeface="Verdana" panose="020B0604030504040204" pitchFamily="34" charset="0"/>
                        </a:rPr>
                        <a:t> oder Anstieg des HbA</a:t>
                      </a:r>
                      <a:r>
                        <a:rPr lang="de-DE" sz="1000" baseline="-25000" dirty="0">
                          <a:effectLst/>
                          <a:latin typeface="Verdana" panose="020B0604030504040204" pitchFamily="34" charset="0"/>
                        </a:rPr>
                        <a:t>1c</a:t>
                      </a:r>
                      <a:r>
                        <a:rPr lang="de-DE" sz="1000" dirty="0">
                          <a:effectLst/>
                          <a:latin typeface="Verdana" panose="020B0604030504040204" pitchFamily="34" charset="0"/>
                        </a:rPr>
                        <a:t> ≥ 10 %</a:t>
                      </a:r>
                    </a:p>
                  </a:txBody>
                  <a:tcPr marL="14419" marR="14419" marT="14419" marB="14419" anchor="ctr">
                    <a:lnL>
                      <a:noFill/>
                    </a:lnL>
                    <a:lnR>
                      <a:noFill/>
                    </a:lnR>
                    <a:lnT>
                      <a:noFill/>
                    </a:lnT>
                    <a:lnB>
                      <a:noFill/>
                    </a:lnB>
                    <a:solidFill>
                      <a:srgbClr val="FFFFFF"/>
                    </a:solidFill>
                  </a:tcPr>
                </a:tc>
                <a:extLst>
                  <a:ext uri="{0D108BD9-81ED-4DB2-BD59-A6C34878D82A}">
                    <a16:rowId xmlns:a16="http://schemas.microsoft.com/office/drawing/2014/main" val="596396124"/>
                  </a:ext>
                </a:extLst>
              </a:tr>
            </a:tbl>
          </a:graphicData>
        </a:graphic>
      </p:graphicFrame>
      <p:sp>
        <p:nvSpPr>
          <p:cNvPr id="10" name="Rechteck 9">
            <a:extLst>
              <a:ext uri="{FF2B5EF4-FFF2-40B4-BE49-F238E27FC236}">
                <a16:creationId xmlns:a16="http://schemas.microsoft.com/office/drawing/2014/main" id="{CFDCAEC5-60F9-B152-F047-E26356440F9E}"/>
              </a:ext>
            </a:extLst>
          </p:cNvPr>
          <p:cNvSpPr/>
          <p:nvPr/>
        </p:nvSpPr>
        <p:spPr>
          <a:xfrm>
            <a:off x="450223" y="1220990"/>
            <a:ext cx="3913521" cy="217304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DAB9322D-140E-0865-145B-BF0A8F6F5F71}"/>
              </a:ext>
            </a:extLst>
          </p:cNvPr>
          <p:cNvSpPr/>
          <p:nvPr/>
        </p:nvSpPr>
        <p:spPr>
          <a:xfrm>
            <a:off x="4780256" y="1220989"/>
            <a:ext cx="3913521" cy="328108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46979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E87E73B9-268F-65D5-BCA4-30694FDFC808}"/>
            </a:ext>
          </a:extLst>
        </p:cNvPr>
        <p:cNvGrpSpPr/>
        <p:nvPr/>
      </p:nvGrpSpPr>
      <p:grpSpPr>
        <a:xfrm>
          <a:off x="0" y="0"/>
          <a:ext cx="0" cy="0"/>
          <a:chOff x="0" y="0"/>
          <a:chExt cx="0" cy="0"/>
        </a:xfrm>
      </p:grpSpPr>
      <p:sp>
        <p:nvSpPr>
          <p:cNvPr id="18" name="Footer Placeholder 4">
            <a:extLst>
              <a:ext uri="{FF2B5EF4-FFF2-40B4-BE49-F238E27FC236}">
                <a16:creationId xmlns:a16="http://schemas.microsoft.com/office/drawing/2014/main" id="{44C510AE-0E32-E5BC-7350-F572C55E8171}"/>
              </a:ext>
            </a:extLst>
          </p:cNvPr>
          <p:cNvSpPr txBox="1"/>
          <p:nvPr/>
        </p:nvSpPr>
        <p:spPr>
          <a:xfrm>
            <a:off x="320268" y="4815239"/>
            <a:ext cx="8408670" cy="30777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Verdana"/>
              <a:ea typeface="Verdana"/>
              <a:cs typeface="Verdana"/>
            </a:endParaRP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Verdana"/>
                <a:ea typeface="Verdana"/>
                <a:cs typeface="Verdana"/>
              </a:rPr>
              <a:t>T1D: Typ-1-Diabetes.</a:t>
            </a:r>
          </a:p>
          <a:p>
            <a:pPr marL="0" lvl="0" indent="0" defTabSz="685783">
              <a:spcBef>
                <a:spcPct val="0"/>
              </a:spcBef>
              <a:buClr>
                <a:srgbClr val="2198DD"/>
              </a:buClr>
              <a:buNone/>
              <a:defRPr/>
            </a:pPr>
            <a:r>
              <a:rPr kumimoji="0" lang="de" sz="600" b="1" i="0" u="none" strike="noStrike" kern="1200" cap="none" spc="0" normalizeH="0" baseline="0" noProof="0" dirty="0">
                <a:ln>
                  <a:noFill/>
                </a:ln>
                <a:solidFill>
                  <a:srgbClr val="404040"/>
                </a:solidFill>
                <a:effectLst/>
                <a:uLnTx/>
                <a:uFillTx/>
                <a:latin typeface="Verdana"/>
                <a:ea typeface="Verdana"/>
                <a:cs typeface="Verdana"/>
              </a:rPr>
              <a:t>1.</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Pihoker C </a:t>
            </a:r>
            <a:r>
              <a:rPr kumimoji="0" lang="da-DK" sz="600" b="0" i="1" u="none" strike="noStrike" kern="1200" cap="none" spc="0" normalizeH="0" baseline="0" noProof="0" dirty="0">
                <a:ln>
                  <a:noFill/>
                </a:ln>
                <a:solidFill>
                  <a:srgbClr val="404040"/>
                </a:solidFill>
                <a:effectLst/>
                <a:uLnTx/>
                <a:uFillTx/>
                <a:latin typeface="Verdana"/>
                <a:ea typeface="Verdana"/>
                <a:cs typeface="Verdana"/>
              </a:rPr>
              <a:t>et al. JAMA Netw Open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2023; 6: e2312147. </a:t>
            </a:r>
            <a:r>
              <a:rPr kumimoji="0" lang="da-DK" sz="600" b="1" i="0" u="none" strike="noStrike" kern="1200" cap="none" spc="0" normalizeH="0" baseline="0" noProof="0" dirty="0">
                <a:ln>
                  <a:noFill/>
                </a:ln>
                <a:solidFill>
                  <a:srgbClr val="404040"/>
                </a:solidFill>
                <a:effectLst/>
                <a:uLnTx/>
                <a:uFillTx/>
                <a:latin typeface="Verdana"/>
                <a:ea typeface="Verdana"/>
                <a:cs typeface="Verdana"/>
              </a:rPr>
              <a:t>2.</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Pichardo-Lowden A </a:t>
            </a:r>
            <a:r>
              <a:rPr kumimoji="0" lang="da-DK" sz="600" b="0" i="1" u="none" strike="noStrike" kern="1200" cap="none" spc="0" normalizeH="0" baseline="0" noProof="0" dirty="0">
                <a:ln>
                  <a:noFill/>
                </a:ln>
                <a:solidFill>
                  <a:srgbClr val="404040"/>
                </a:solidFill>
                <a:effectLst/>
                <a:uLnTx/>
                <a:uFillTx/>
                <a:latin typeface="Verdana"/>
                <a:ea typeface="Verdana"/>
                <a:cs typeface="Verdana"/>
              </a:rPr>
              <a:t>et al. J Eval Clin Pract </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2019; 25: 448–55</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 sz="600" b="1" i="0" u="none" strike="noStrike" kern="1200" cap="none" spc="0" normalizeH="0" baseline="0" noProof="0" dirty="0">
                <a:ln>
                  <a:noFill/>
                </a:ln>
                <a:solidFill>
                  <a:srgbClr val="404040"/>
                </a:solidFill>
                <a:effectLst/>
                <a:uLnTx/>
                <a:uFillTx/>
                <a:latin typeface="Verdana"/>
                <a:ea typeface="Verdana"/>
                <a:cs typeface="Verdana"/>
              </a:rPr>
              <a:t>3.</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lang="de-DE" sz="600" dirty="0">
                <a:solidFill>
                  <a:srgbClr val="404040"/>
                </a:solidFill>
              </a:rPr>
              <a:t>Phillip M </a:t>
            </a:r>
            <a:r>
              <a:rPr lang="de-DE" sz="600" i="1" dirty="0">
                <a:solidFill>
                  <a:srgbClr val="404040"/>
                </a:solidFill>
              </a:rPr>
              <a:t>et al. Diabetes Care </a:t>
            </a:r>
            <a:r>
              <a:rPr lang="de-DE" sz="600" dirty="0">
                <a:solidFill>
                  <a:srgbClr val="404040"/>
                </a:solidFill>
              </a:rPr>
              <a:t>2024; 47: 1276–98. </a:t>
            </a:r>
            <a:r>
              <a:rPr lang="de-DE" sz="600" b="1" dirty="0">
                <a:solidFill>
                  <a:srgbClr val="404040"/>
                </a:solidFill>
              </a:rPr>
              <a:t>4.</a:t>
            </a:r>
            <a:r>
              <a:rPr lang="de-DE" sz="600" dirty="0">
                <a:solidFill>
                  <a:srgbClr val="404040"/>
                </a:solidFill>
              </a:rPr>
              <a:t> Ospelt E </a:t>
            </a:r>
            <a:r>
              <a:rPr lang="de-DE" sz="600" i="1" dirty="0">
                <a:solidFill>
                  <a:srgbClr val="404040"/>
                </a:solidFill>
              </a:rPr>
              <a:t>et al. </a:t>
            </a:r>
            <a:r>
              <a:rPr lang="de-DE" sz="600" i="1" dirty="0" err="1">
                <a:solidFill>
                  <a:srgbClr val="404040"/>
                </a:solidFill>
              </a:rPr>
              <a:t>Clin</a:t>
            </a:r>
            <a:r>
              <a:rPr lang="de-DE" sz="600" i="1" dirty="0">
                <a:solidFill>
                  <a:srgbClr val="404040"/>
                </a:solidFill>
              </a:rPr>
              <a:t> Diabetes </a:t>
            </a:r>
            <a:r>
              <a:rPr lang="de-DE" sz="600" dirty="0">
                <a:solidFill>
                  <a:srgbClr val="404040"/>
                </a:solidFill>
              </a:rPr>
              <a:t>2024; 42: 17</a:t>
            </a:r>
            <a:r>
              <a:rPr lang="da-DK" sz="600" dirty="0">
                <a:solidFill>
                  <a:srgbClr val="404040"/>
                </a:solidFill>
                <a:latin typeface="Verdana"/>
                <a:ea typeface="Verdana"/>
                <a:cs typeface="Verdana"/>
              </a:rPr>
              <a:t>–</a:t>
            </a:r>
            <a:r>
              <a:rPr lang="de-DE" sz="600" dirty="0">
                <a:solidFill>
                  <a:srgbClr val="404040"/>
                </a:solidFill>
              </a:rPr>
              <a:t>26.</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endParaRPr kumimoji="0" lang="it-IT" sz="600" b="0" i="0" u="none" strike="noStrike" kern="1200" cap="none" spc="0" normalizeH="0" baseline="0" noProof="0" dirty="0">
              <a:ln>
                <a:noFill/>
              </a:ln>
              <a:solidFill>
                <a:srgbClr val="404040"/>
              </a:solidFill>
              <a:effectLst/>
              <a:uLnTx/>
              <a:uFillTx/>
              <a:latin typeface="Verdana"/>
              <a:ea typeface="Verdana"/>
              <a:cs typeface="Arial" panose="020B0604020202020204" pitchFamily="34" charset="0"/>
            </a:endParaRPr>
          </a:p>
        </p:txBody>
      </p:sp>
      <p:sp>
        <p:nvSpPr>
          <p:cNvPr id="5" name="Textplatzhalter 9">
            <a:extLst>
              <a:ext uri="{FF2B5EF4-FFF2-40B4-BE49-F238E27FC236}">
                <a16:creationId xmlns:a16="http://schemas.microsoft.com/office/drawing/2014/main" id="{9445BE40-130D-E0CC-AB2B-4438ABC2C3CC}"/>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Wie sieht die aktuelle Situation hinsichtlich der Bereit-</a:t>
            </a:r>
            <a:r>
              <a:rPr lang="de-DE" sz="2000" b="1" dirty="0" err="1">
                <a:solidFill>
                  <a:srgbClr val="7030A0"/>
                </a:solidFill>
              </a:rPr>
              <a:t>schaft</a:t>
            </a:r>
            <a:r>
              <a:rPr lang="de-DE" sz="2000" b="1" dirty="0">
                <a:solidFill>
                  <a:srgbClr val="7030A0"/>
                </a:solidFill>
              </a:rPr>
              <a:t> der Gesundheitssysteme zur Integration von T1D-Früherkennungsprogrammen aus?</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7" name="Segnaposto testo 16">
            <a:extLst>
              <a:ext uri="{FF2B5EF4-FFF2-40B4-BE49-F238E27FC236}">
                <a16:creationId xmlns:a16="http://schemas.microsoft.com/office/drawing/2014/main" id="{C4D8B0E5-4BAE-E4FB-E8B7-FD8F372D548C}"/>
              </a:ext>
            </a:extLst>
          </p:cNvPr>
          <p:cNvSpPr txBox="1">
            <a:spLocks/>
          </p:cNvSpPr>
          <p:nvPr/>
        </p:nvSpPr>
        <p:spPr>
          <a:xfrm>
            <a:off x="365760" y="1196777"/>
            <a:ext cx="8408670"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de-DE" dirty="0">
                <a:solidFill>
                  <a:srgbClr val="119693"/>
                </a:solidFill>
              </a:rPr>
              <a:t>Während Modelle zur Früherkennung derzeit in Pilotprojekten getestet werden, gestaltet sich ihre Integration in die regulären Gesundheitssysteme aufgrund verschiedener Hindernisse weiterhin schwierig</a:t>
            </a:r>
            <a:r>
              <a:rPr kumimoji="0" lang="en-US" sz="1350" b="0" i="1" u="none" strike="noStrike" kern="1200" cap="none" spc="0" normalizeH="0" baseline="0" noProof="0" dirty="0">
                <a:ln>
                  <a:noFill/>
                </a:ln>
                <a:solidFill>
                  <a:srgbClr val="119693"/>
                </a:solidFill>
                <a:effectLst/>
                <a:uLnTx/>
                <a:uFillTx/>
                <a:latin typeface="Tinos" panose="02020603050405020304" pitchFamily="18" charset="0"/>
              </a:rPr>
              <a:t>:</a:t>
            </a:r>
            <a:r>
              <a:rPr kumimoji="0" lang="en-US" sz="1350" b="0" i="1" u="none" strike="noStrike" kern="1200" cap="none" spc="0" normalizeH="0" baseline="30000" noProof="0" dirty="0">
                <a:ln>
                  <a:noFill/>
                </a:ln>
                <a:solidFill>
                  <a:srgbClr val="119693"/>
                </a:solidFill>
                <a:effectLst/>
                <a:uLnTx/>
                <a:uFillTx/>
                <a:latin typeface="Tinos" panose="02020603050405020304" pitchFamily="18" charset="0"/>
              </a:rPr>
              <a:t>1-4</a:t>
            </a:r>
          </a:p>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endParaRPr kumimoji="0" lang="en-US" sz="1350" b="0" i="1" u="none" strike="noStrike" kern="1200" cap="none" spc="0" normalizeH="0" baseline="0" noProof="0" dirty="0">
              <a:ln>
                <a:noFill/>
              </a:ln>
              <a:solidFill>
                <a:srgbClr val="119693"/>
              </a:solidFill>
              <a:effectLst/>
              <a:uLnTx/>
              <a:uFillTx/>
              <a:latin typeface="Tinos" panose="02020603050405020304" pitchFamily="18" charset="0"/>
            </a:endParaRPr>
          </a:p>
        </p:txBody>
      </p:sp>
      <p:pic>
        <p:nvPicPr>
          <p:cNvPr id="19" name="Picture 6">
            <a:extLst>
              <a:ext uri="{FF2B5EF4-FFF2-40B4-BE49-F238E27FC236}">
                <a16:creationId xmlns:a16="http://schemas.microsoft.com/office/drawing/2014/main" id="{E80E215B-2FFF-531D-7E7C-C303F718DE55}"/>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1011458" y="4172142"/>
            <a:ext cx="528696" cy="408980"/>
          </a:xfrm>
          <a:prstGeom prst="rect">
            <a:avLst/>
          </a:prstGeom>
          <a:effectLst>
            <a:reflection blurRad="6350" stA="36000" endPos="42000" dir="5400000" sy="-100000" algn="bl" rotWithShape="0"/>
          </a:effectLst>
        </p:spPr>
      </p:pic>
      <p:sp>
        <p:nvSpPr>
          <p:cNvPr id="20" name="TextBox 12">
            <a:extLst>
              <a:ext uri="{FF2B5EF4-FFF2-40B4-BE49-F238E27FC236}">
                <a16:creationId xmlns:a16="http://schemas.microsoft.com/office/drawing/2014/main" id="{16B5EC93-FFD3-590C-362D-65F706941C2D}"/>
              </a:ext>
            </a:extLst>
          </p:cNvPr>
          <p:cNvSpPr txBox="1"/>
          <p:nvPr/>
        </p:nvSpPr>
        <p:spPr>
          <a:xfrm>
            <a:off x="520201" y="1699709"/>
            <a:ext cx="1511210" cy="2372698"/>
          </a:xfrm>
          <a:prstGeom prst="roundRect">
            <a:avLst>
              <a:gd name="adj" fmla="val 7310"/>
            </a:avLst>
          </a:prstGeom>
          <a:solidFill>
            <a:srgbClr val="FFFFFF"/>
          </a:solidFill>
          <a:ln w="19050">
            <a:solidFill>
              <a:srgbClr val="030F3B"/>
            </a:solidFill>
          </a:ln>
        </p:spPr>
        <p:txBody>
          <a:bodyPr wrap="square" anchor="ctr" anchorCtr="0">
            <a:noAutofit/>
          </a:bodyPr>
          <a:lstStyle/>
          <a:p>
            <a:pPr lvl="0" algn="ctr" defTabSz="685800">
              <a:lnSpc>
                <a:spcPct val="90000"/>
              </a:lnSpc>
            </a:pPr>
            <a:r>
              <a:rPr lang="de-DE" sz="1100" b="1" kern="0" dirty="0">
                <a:solidFill>
                  <a:srgbClr val="030F3B"/>
                </a:solidFill>
              </a:rPr>
              <a:t>Begrenzte Abdeckung durch das Gesundheits-wesen</a:t>
            </a:r>
            <a:r>
              <a:rPr lang="de-DE" sz="1100" kern="0" dirty="0">
                <a:solidFill>
                  <a:srgbClr val="030F3B"/>
                </a:solidFill>
              </a:rPr>
              <a:t>,</a:t>
            </a:r>
            <a:r>
              <a:rPr lang="de-DE" sz="1100" b="1" kern="0" dirty="0">
                <a:solidFill>
                  <a:srgbClr val="030F3B"/>
                </a:solidFill>
              </a:rPr>
              <a:t> Fehlen zentraler elektronischer Patientenakten </a:t>
            </a:r>
            <a:r>
              <a:rPr lang="de-DE" sz="1100" kern="0" dirty="0">
                <a:solidFill>
                  <a:srgbClr val="030F3B"/>
                </a:solidFill>
              </a:rPr>
              <a:t>und </a:t>
            </a:r>
            <a:r>
              <a:rPr lang="de-DE" sz="1100" b="1" kern="0" dirty="0">
                <a:solidFill>
                  <a:srgbClr val="030F3B"/>
                </a:solidFill>
              </a:rPr>
              <a:t>Diagnosetools</a:t>
            </a:r>
            <a:r>
              <a:rPr kumimoji="0" lang="en-US" sz="1100" b="0" i="0" u="none" strike="noStrike" kern="0" cap="none" spc="0" normalizeH="0" baseline="30000" noProof="0" dirty="0">
                <a:ln>
                  <a:noFill/>
                </a:ln>
                <a:solidFill>
                  <a:srgbClr val="030F3B"/>
                </a:solidFill>
                <a:effectLst/>
                <a:uLnTx/>
                <a:uFillTx/>
              </a:rPr>
              <a:t>1,2</a:t>
            </a:r>
          </a:p>
        </p:txBody>
      </p:sp>
      <p:sp>
        <p:nvSpPr>
          <p:cNvPr id="21" name="TextBox 22">
            <a:extLst>
              <a:ext uri="{FF2B5EF4-FFF2-40B4-BE49-F238E27FC236}">
                <a16:creationId xmlns:a16="http://schemas.microsoft.com/office/drawing/2014/main" id="{6DE6E0D5-CB53-E7B8-8237-087573EA387E}"/>
              </a:ext>
            </a:extLst>
          </p:cNvPr>
          <p:cNvSpPr txBox="1"/>
          <p:nvPr/>
        </p:nvSpPr>
        <p:spPr>
          <a:xfrm>
            <a:off x="2160407" y="1699709"/>
            <a:ext cx="1511210" cy="2372698"/>
          </a:xfrm>
          <a:prstGeom prst="roundRect">
            <a:avLst>
              <a:gd name="adj" fmla="val 7778"/>
            </a:avLst>
          </a:prstGeom>
          <a:solidFill>
            <a:srgbClr val="FFFFFF"/>
          </a:solidFill>
          <a:ln w="19050">
            <a:solidFill>
              <a:srgbClr val="030F3B"/>
            </a:solidFill>
          </a:ln>
        </p:spPr>
        <p:txBody>
          <a:bodyPr wrap="square" anchor="ctr" anchorCtr="0">
            <a:noAutofit/>
          </a:bodyPr>
          <a:lstStyle/>
          <a:p>
            <a:pPr lvl="0" algn="ctr" defTabSz="685800">
              <a:lnSpc>
                <a:spcPct val="90000"/>
              </a:lnSpc>
            </a:pPr>
            <a:r>
              <a:rPr lang="de-DE" sz="1100" b="1" kern="0" dirty="0">
                <a:solidFill>
                  <a:srgbClr val="030F3B"/>
                </a:solidFill>
              </a:rPr>
              <a:t>Workflows</a:t>
            </a:r>
            <a:r>
              <a:rPr lang="de-DE" sz="1100" kern="0" dirty="0">
                <a:solidFill>
                  <a:srgbClr val="030F3B"/>
                </a:solidFill>
              </a:rPr>
              <a:t>,</a:t>
            </a:r>
            <a:r>
              <a:rPr lang="de-DE" sz="1100" b="1" kern="0" dirty="0">
                <a:solidFill>
                  <a:srgbClr val="030F3B"/>
                </a:solidFill>
              </a:rPr>
              <a:t> Ressourcen und </a:t>
            </a:r>
            <a:r>
              <a:rPr lang="de-DE" sz="1100" b="1" kern="0" dirty="0" err="1">
                <a:solidFill>
                  <a:srgbClr val="030F3B"/>
                </a:solidFill>
              </a:rPr>
              <a:t>Infrastruk-tur</a:t>
            </a:r>
            <a:r>
              <a:rPr lang="de-DE" sz="1100" b="1" kern="0" dirty="0">
                <a:solidFill>
                  <a:srgbClr val="030F3B"/>
                </a:solidFill>
              </a:rPr>
              <a:t> sind nach wie vor unzureichend</a:t>
            </a:r>
            <a:r>
              <a:rPr lang="de-DE" sz="1100" kern="0" dirty="0">
                <a:solidFill>
                  <a:srgbClr val="030F3B"/>
                </a:solidFill>
              </a:rPr>
              <a:t>, einschließlich des Mangels an Personal und Anbietern</a:t>
            </a:r>
            <a:r>
              <a:rPr kumimoji="0" lang="en-US" sz="1100" b="0" i="0" u="none" strike="noStrike" kern="0" cap="none" spc="0" normalizeH="0" baseline="30000" noProof="0" dirty="0">
                <a:ln>
                  <a:noFill/>
                </a:ln>
                <a:solidFill>
                  <a:srgbClr val="030F3B"/>
                </a:solidFill>
                <a:effectLst/>
                <a:uLnTx/>
                <a:uFillTx/>
              </a:rPr>
              <a:t>3,4</a:t>
            </a:r>
          </a:p>
        </p:txBody>
      </p:sp>
      <p:sp>
        <p:nvSpPr>
          <p:cNvPr id="32" name="TextBox 24">
            <a:extLst>
              <a:ext uri="{FF2B5EF4-FFF2-40B4-BE49-F238E27FC236}">
                <a16:creationId xmlns:a16="http://schemas.microsoft.com/office/drawing/2014/main" id="{5774C491-BA25-3F6F-8970-3A2E96CB206A}"/>
              </a:ext>
            </a:extLst>
          </p:cNvPr>
          <p:cNvSpPr txBox="1"/>
          <p:nvPr/>
        </p:nvSpPr>
        <p:spPr>
          <a:xfrm>
            <a:off x="3800613" y="1699709"/>
            <a:ext cx="1511210" cy="2372698"/>
          </a:xfrm>
          <a:prstGeom prst="roundRect">
            <a:avLst>
              <a:gd name="adj" fmla="val 7310"/>
            </a:avLst>
          </a:prstGeom>
          <a:solidFill>
            <a:srgbClr val="FFFFFF"/>
          </a:solidFill>
          <a:ln w="19050">
            <a:solidFill>
              <a:srgbClr val="030F3B"/>
            </a:solidFill>
          </a:ln>
        </p:spPr>
        <p:txBody>
          <a:bodyPr wrap="square" anchor="ctr" anchorCtr="0">
            <a:noAutofit/>
          </a:bodyPr>
          <a:lstStyle/>
          <a:p>
            <a:pPr lvl="0" algn="ctr" defTabSz="685800">
              <a:lnSpc>
                <a:spcPct val="90000"/>
              </a:lnSpc>
            </a:pPr>
            <a:r>
              <a:rPr lang="de-DE" sz="1100" b="1" kern="0" dirty="0">
                <a:solidFill>
                  <a:srgbClr val="030F3B"/>
                </a:solidFill>
              </a:rPr>
              <a:t>Mangelndes Bewusstsein </a:t>
            </a:r>
            <a:r>
              <a:rPr lang="de-DE" sz="1100" kern="0" dirty="0">
                <a:solidFill>
                  <a:srgbClr val="030F3B"/>
                </a:solidFill>
              </a:rPr>
              <a:t>seitens der Eltern oder Familie, </a:t>
            </a:r>
            <a:r>
              <a:rPr lang="de-DE" sz="1100" b="1" kern="0" dirty="0">
                <a:solidFill>
                  <a:srgbClr val="030F3B"/>
                </a:solidFill>
              </a:rPr>
              <a:t>Zeit-mangel </a:t>
            </a:r>
            <a:r>
              <a:rPr lang="de-DE" sz="1100" kern="0" dirty="0">
                <a:solidFill>
                  <a:srgbClr val="030F3B"/>
                </a:solidFill>
              </a:rPr>
              <a:t>und die </a:t>
            </a:r>
            <a:r>
              <a:rPr lang="de-DE" sz="1100" b="1" kern="0" dirty="0">
                <a:solidFill>
                  <a:srgbClr val="030F3B"/>
                </a:solidFill>
              </a:rPr>
              <a:t>leicht invasive Natur </a:t>
            </a:r>
            <a:r>
              <a:rPr lang="de-DE" sz="1100" kern="0" dirty="0">
                <a:solidFill>
                  <a:srgbClr val="030F3B"/>
                </a:solidFill>
              </a:rPr>
              <a:t>des Screening-Verfahrens</a:t>
            </a:r>
            <a:r>
              <a:rPr kumimoji="0" lang="en-US" sz="1100" b="0" i="0" u="none" strike="noStrike" kern="0" cap="none" spc="0" normalizeH="0" baseline="30000" noProof="0" dirty="0">
                <a:ln>
                  <a:noFill/>
                </a:ln>
                <a:solidFill>
                  <a:srgbClr val="030F3B"/>
                </a:solidFill>
                <a:effectLst/>
                <a:uLnTx/>
                <a:uFillTx/>
              </a:rPr>
              <a:t>5</a:t>
            </a:r>
          </a:p>
        </p:txBody>
      </p:sp>
      <p:sp>
        <p:nvSpPr>
          <p:cNvPr id="33" name="TextBox 25">
            <a:extLst>
              <a:ext uri="{FF2B5EF4-FFF2-40B4-BE49-F238E27FC236}">
                <a16:creationId xmlns:a16="http://schemas.microsoft.com/office/drawing/2014/main" id="{C71B622B-23B9-0C4F-2BFB-A9AF44CFFAAA}"/>
              </a:ext>
            </a:extLst>
          </p:cNvPr>
          <p:cNvSpPr txBox="1"/>
          <p:nvPr/>
        </p:nvSpPr>
        <p:spPr>
          <a:xfrm>
            <a:off x="5440819" y="1699709"/>
            <a:ext cx="1511210" cy="2372698"/>
          </a:xfrm>
          <a:prstGeom prst="roundRect">
            <a:avLst>
              <a:gd name="adj" fmla="val 8246"/>
            </a:avLst>
          </a:prstGeom>
          <a:solidFill>
            <a:srgbClr val="FFFFFF"/>
          </a:solidFill>
          <a:ln w="19050">
            <a:solidFill>
              <a:srgbClr val="030F3B"/>
            </a:solidFill>
          </a:ln>
        </p:spPr>
        <p:txBody>
          <a:bodyPr wrap="square" anchor="ctr" anchorCtr="0">
            <a:noAutofit/>
          </a:bodyPr>
          <a:lstStyle/>
          <a:p>
            <a:pPr lvl="0" algn="ctr" defTabSz="685800">
              <a:lnSpc>
                <a:spcPct val="90000"/>
              </a:lnSpc>
            </a:pPr>
            <a:r>
              <a:rPr lang="de-DE" sz="1100" kern="0" dirty="0">
                <a:solidFill>
                  <a:srgbClr val="030F3B"/>
                </a:solidFill>
              </a:rPr>
              <a:t>Der</a:t>
            </a:r>
            <a:r>
              <a:rPr lang="de-DE" sz="1100" b="1" kern="0" dirty="0">
                <a:solidFill>
                  <a:srgbClr val="030F3B"/>
                </a:solidFill>
              </a:rPr>
              <a:t> Leistungs-umfang </a:t>
            </a:r>
            <a:r>
              <a:rPr lang="de-DE" sz="1100" kern="0" dirty="0">
                <a:solidFill>
                  <a:srgbClr val="030F3B"/>
                </a:solidFill>
              </a:rPr>
              <a:t>kann für einige Kliniken/Regio-</a:t>
            </a:r>
            <a:r>
              <a:rPr lang="de-DE" sz="1100" kern="0" dirty="0" err="1">
                <a:solidFill>
                  <a:srgbClr val="030F3B"/>
                </a:solidFill>
              </a:rPr>
              <a:t>nen</a:t>
            </a:r>
            <a:r>
              <a:rPr lang="de-DE" sz="1100" kern="0" dirty="0">
                <a:solidFill>
                  <a:srgbClr val="030F3B"/>
                </a:solidFill>
              </a:rPr>
              <a:t> zu um-fangreich sein</a:t>
            </a:r>
            <a:r>
              <a:rPr lang="de-DE" sz="1100" b="1" kern="0" dirty="0">
                <a:solidFill>
                  <a:srgbClr val="030F3B"/>
                </a:solidFill>
              </a:rPr>
              <a:t>, </a:t>
            </a:r>
            <a:r>
              <a:rPr lang="de-DE" sz="1100" kern="0" dirty="0">
                <a:solidFill>
                  <a:srgbClr val="030F3B"/>
                </a:solidFill>
              </a:rPr>
              <a:t>zusätzlich gibt es </a:t>
            </a:r>
            <a:r>
              <a:rPr lang="de-DE" sz="1100" b="1" kern="0" dirty="0" err="1">
                <a:solidFill>
                  <a:srgbClr val="030F3B"/>
                </a:solidFill>
              </a:rPr>
              <a:t>Einschrän-kungen</a:t>
            </a:r>
            <a:r>
              <a:rPr lang="de-DE" sz="1100" b="1" kern="0" dirty="0">
                <a:solidFill>
                  <a:srgbClr val="030F3B"/>
                </a:solidFill>
              </a:rPr>
              <a:t> </a:t>
            </a:r>
            <a:r>
              <a:rPr lang="de-DE" sz="1100" kern="0" dirty="0">
                <a:solidFill>
                  <a:srgbClr val="030F3B"/>
                </a:solidFill>
              </a:rPr>
              <a:t>beim</a:t>
            </a:r>
            <a:r>
              <a:rPr lang="de-DE" sz="1100" b="1" kern="0" dirty="0">
                <a:solidFill>
                  <a:srgbClr val="030F3B"/>
                </a:solidFill>
              </a:rPr>
              <a:t> </a:t>
            </a:r>
            <a:r>
              <a:rPr lang="de-DE" sz="1100" b="1" kern="0" dirty="0" err="1">
                <a:solidFill>
                  <a:srgbClr val="030F3B"/>
                </a:solidFill>
              </a:rPr>
              <a:t>Leistungsum</a:t>
            </a:r>
            <a:r>
              <a:rPr lang="de-DE" sz="1100" b="1" kern="0" dirty="0">
                <a:solidFill>
                  <a:srgbClr val="030F3B"/>
                </a:solidFill>
              </a:rPr>
              <a:t>-fang </a:t>
            </a:r>
            <a:r>
              <a:rPr lang="de-DE" sz="1100" kern="0" dirty="0">
                <a:solidFill>
                  <a:srgbClr val="030F3B"/>
                </a:solidFill>
              </a:rPr>
              <a:t>der</a:t>
            </a:r>
            <a:r>
              <a:rPr lang="de-DE" sz="1100" b="1" kern="0" dirty="0">
                <a:solidFill>
                  <a:srgbClr val="030F3B"/>
                </a:solidFill>
              </a:rPr>
              <a:t> Versicherung</a:t>
            </a:r>
            <a:r>
              <a:rPr kumimoji="0" lang="en-US" sz="1100" b="0" i="0" u="none" strike="noStrike" kern="0" cap="none" spc="0" normalizeH="0" baseline="30000" noProof="0" dirty="0">
                <a:ln>
                  <a:noFill/>
                </a:ln>
                <a:solidFill>
                  <a:srgbClr val="030F3B"/>
                </a:solidFill>
                <a:effectLst/>
                <a:uLnTx/>
                <a:uFillTx/>
              </a:rPr>
              <a:t>5</a:t>
            </a:r>
          </a:p>
        </p:txBody>
      </p:sp>
      <p:sp>
        <p:nvSpPr>
          <p:cNvPr id="36" name="TextBox 26">
            <a:extLst>
              <a:ext uri="{FF2B5EF4-FFF2-40B4-BE49-F238E27FC236}">
                <a16:creationId xmlns:a16="http://schemas.microsoft.com/office/drawing/2014/main" id="{1C90BC95-B336-C43A-F308-F148BF8A4368}"/>
              </a:ext>
            </a:extLst>
          </p:cNvPr>
          <p:cNvSpPr txBox="1"/>
          <p:nvPr/>
        </p:nvSpPr>
        <p:spPr>
          <a:xfrm>
            <a:off x="7081023" y="1699709"/>
            <a:ext cx="1511210" cy="2372698"/>
          </a:xfrm>
          <a:prstGeom prst="roundRect">
            <a:avLst>
              <a:gd name="adj" fmla="val 7778"/>
            </a:avLst>
          </a:prstGeom>
          <a:solidFill>
            <a:srgbClr val="FFFFFF"/>
          </a:solidFill>
          <a:ln w="19050">
            <a:solidFill>
              <a:srgbClr val="030F3B"/>
            </a:solidFill>
          </a:ln>
        </p:spPr>
        <p:txBody>
          <a:bodyPr wrap="square" anchor="ctr" anchorCtr="0">
            <a:noAutofit/>
          </a:bodyPr>
          <a:lstStyle/>
          <a:p>
            <a:pPr lvl="0" algn="ctr" defTabSz="685800">
              <a:lnSpc>
                <a:spcPct val="90000"/>
              </a:lnSpc>
            </a:pPr>
            <a:r>
              <a:rPr lang="de-DE" sz="1100" b="1" kern="0" dirty="0">
                <a:solidFill>
                  <a:srgbClr val="030F3B"/>
                </a:solidFill>
              </a:rPr>
              <a:t>Unsicherheit </a:t>
            </a:r>
            <a:r>
              <a:rPr lang="de-DE" sz="1100" kern="0" dirty="0">
                <a:solidFill>
                  <a:srgbClr val="030F3B"/>
                </a:solidFill>
              </a:rPr>
              <a:t>des</a:t>
            </a:r>
            <a:r>
              <a:rPr lang="de-DE" sz="1100" b="1" kern="0" dirty="0">
                <a:solidFill>
                  <a:srgbClr val="030F3B"/>
                </a:solidFill>
              </a:rPr>
              <a:t> </a:t>
            </a:r>
            <a:r>
              <a:rPr lang="de-DE" sz="1100" b="1" kern="0" dirty="0" err="1">
                <a:solidFill>
                  <a:srgbClr val="030F3B"/>
                </a:solidFill>
              </a:rPr>
              <a:t>medizini-schen</a:t>
            </a:r>
            <a:r>
              <a:rPr lang="de-DE" sz="1100" b="1" kern="0" dirty="0">
                <a:solidFill>
                  <a:srgbClr val="030F3B"/>
                </a:solidFill>
              </a:rPr>
              <a:t> Fach-personals </a:t>
            </a:r>
            <a:r>
              <a:rPr lang="de-DE" sz="1100" kern="0" dirty="0">
                <a:solidFill>
                  <a:srgbClr val="030F3B"/>
                </a:solidFill>
              </a:rPr>
              <a:t>hin-sichtlich der </a:t>
            </a:r>
            <a:r>
              <a:rPr lang="de-DE" sz="1100" b="1" kern="0" dirty="0">
                <a:solidFill>
                  <a:srgbClr val="030F3B"/>
                </a:solidFill>
              </a:rPr>
              <a:t>Vorteile </a:t>
            </a:r>
            <a:r>
              <a:rPr lang="de-DE" sz="1100" kern="0" dirty="0">
                <a:solidFill>
                  <a:srgbClr val="030F3B"/>
                </a:solidFill>
              </a:rPr>
              <a:t>von</a:t>
            </a:r>
            <a:r>
              <a:rPr lang="de-DE" sz="1100" b="1" kern="0" dirty="0">
                <a:solidFill>
                  <a:srgbClr val="030F3B"/>
                </a:solidFill>
              </a:rPr>
              <a:t> Früherkennung </a:t>
            </a:r>
            <a:r>
              <a:rPr lang="de-DE" sz="1100" kern="0" dirty="0">
                <a:solidFill>
                  <a:srgbClr val="030F3B"/>
                </a:solidFill>
              </a:rPr>
              <a:t>und der </a:t>
            </a:r>
            <a:r>
              <a:rPr lang="de-DE" sz="1100" b="1" kern="0" dirty="0">
                <a:solidFill>
                  <a:srgbClr val="030F3B"/>
                </a:solidFill>
              </a:rPr>
              <a:t>Erstellung </a:t>
            </a:r>
            <a:r>
              <a:rPr lang="de-DE" sz="1100" kern="0" dirty="0">
                <a:solidFill>
                  <a:srgbClr val="030F3B"/>
                </a:solidFill>
              </a:rPr>
              <a:t>eines</a:t>
            </a:r>
            <a:r>
              <a:rPr lang="de-DE" sz="1100" b="1" kern="0" dirty="0">
                <a:solidFill>
                  <a:srgbClr val="030F3B"/>
                </a:solidFill>
              </a:rPr>
              <a:t> Behandlungs-plans </a:t>
            </a:r>
            <a:r>
              <a:rPr lang="de-DE" sz="1100" kern="0" dirty="0">
                <a:solidFill>
                  <a:srgbClr val="030F3B"/>
                </a:solidFill>
              </a:rPr>
              <a:t>nach positivem </a:t>
            </a:r>
            <a:r>
              <a:rPr lang="de-DE" sz="1100" kern="0" dirty="0" err="1">
                <a:solidFill>
                  <a:srgbClr val="030F3B"/>
                </a:solidFill>
              </a:rPr>
              <a:t>IAk</a:t>
            </a:r>
            <a:r>
              <a:rPr lang="de-DE" sz="1100" kern="0" dirty="0">
                <a:solidFill>
                  <a:srgbClr val="030F3B"/>
                </a:solidFill>
              </a:rPr>
              <a:t>-Ergebnis und der Diagnose</a:t>
            </a:r>
            <a:r>
              <a:rPr kumimoji="0" lang="en-US" sz="1100" b="0" i="0" u="none" strike="noStrike" kern="0" cap="none" spc="0" normalizeH="0" baseline="30000" noProof="0" dirty="0">
                <a:ln>
                  <a:noFill/>
                </a:ln>
                <a:solidFill>
                  <a:srgbClr val="030F3B"/>
                </a:solidFill>
                <a:effectLst/>
                <a:uLnTx/>
                <a:uFillTx/>
              </a:rPr>
              <a:t>5</a:t>
            </a:r>
          </a:p>
        </p:txBody>
      </p:sp>
      <p:pic>
        <p:nvPicPr>
          <p:cNvPr id="37" name="Picture 6">
            <a:extLst>
              <a:ext uri="{FF2B5EF4-FFF2-40B4-BE49-F238E27FC236}">
                <a16:creationId xmlns:a16="http://schemas.microsoft.com/office/drawing/2014/main" id="{26E83242-2EAB-4C6A-DB9E-12ECE5E5BD92}"/>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2651663" y="4172142"/>
            <a:ext cx="528696" cy="408980"/>
          </a:xfrm>
          <a:prstGeom prst="rect">
            <a:avLst/>
          </a:prstGeom>
          <a:effectLst>
            <a:reflection blurRad="6350" stA="36000" endPos="42000" dir="5400000" sy="-100000" algn="bl" rotWithShape="0"/>
          </a:effectLst>
        </p:spPr>
      </p:pic>
      <p:pic>
        <p:nvPicPr>
          <p:cNvPr id="38" name="Picture 6">
            <a:extLst>
              <a:ext uri="{FF2B5EF4-FFF2-40B4-BE49-F238E27FC236}">
                <a16:creationId xmlns:a16="http://schemas.microsoft.com/office/drawing/2014/main" id="{CD651CB3-E7EE-2FDE-758E-A7A067BAE921}"/>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4291870" y="4172142"/>
            <a:ext cx="528696" cy="408980"/>
          </a:xfrm>
          <a:prstGeom prst="rect">
            <a:avLst/>
          </a:prstGeom>
          <a:effectLst>
            <a:reflection blurRad="6350" stA="36000" endPos="42000" dir="5400000" sy="-100000" algn="bl" rotWithShape="0"/>
          </a:effectLst>
        </p:spPr>
      </p:pic>
      <p:pic>
        <p:nvPicPr>
          <p:cNvPr id="39" name="Picture 6">
            <a:extLst>
              <a:ext uri="{FF2B5EF4-FFF2-40B4-BE49-F238E27FC236}">
                <a16:creationId xmlns:a16="http://schemas.microsoft.com/office/drawing/2014/main" id="{6CD76236-8D67-80DE-869F-29C385716F16}"/>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5932076" y="4172142"/>
            <a:ext cx="528696" cy="408980"/>
          </a:xfrm>
          <a:prstGeom prst="rect">
            <a:avLst/>
          </a:prstGeom>
          <a:effectLst>
            <a:reflection blurRad="6350" stA="36000" endPos="42000" dir="5400000" sy="-100000" algn="bl" rotWithShape="0"/>
          </a:effectLst>
        </p:spPr>
      </p:pic>
      <p:pic>
        <p:nvPicPr>
          <p:cNvPr id="40" name="Picture 6">
            <a:extLst>
              <a:ext uri="{FF2B5EF4-FFF2-40B4-BE49-F238E27FC236}">
                <a16:creationId xmlns:a16="http://schemas.microsoft.com/office/drawing/2014/main" id="{40B94A5C-9F6F-880B-C4A1-ED8DE9664D76}"/>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7572280" y="4172142"/>
            <a:ext cx="528696" cy="408980"/>
          </a:xfrm>
          <a:prstGeom prst="rect">
            <a:avLst/>
          </a:prstGeom>
          <a:effectLst>
            <a:reflection blurRad="6350" stA="36000" endPos="42000" dir="5400000" sy="-100000" algn="bl" rotWithShape="0"/>
          </a:effectLst>
        </p:spPr>
      </p:pic>
    </p:spTree>
    <p:extLst>
      <p:ext uri="{BB962C8B-B14F-4D97-AF65-F5344CB8AC3E}">
        <p14:creationId xmlns:p14="http://schemas.microsoft.com/office/powerpoint/2010/main" val="3255767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CBF3B6-C10D-95B1-1C22-65712EB27ED7}"/>
            </a:ext>
          </a:extLst>
        </p:cNvPr>
        <p:cNvGrpSpPr/>
        <p:nvPr/>
      </p:nvGrpSpPr>
      <p:grpSpPr>
        <a:xfrm>
          <a:off x="0" y="0"/>
          <a:ext cx="0" cy="0"/>
          <a:chOff x="0" y="0"/>
          <a:chExt cx="0" cy="0"/>
        </a:xfrm>
      </p:grpSpPr>
      <p:sp>
        <p:nvSpPr>
          <p:cNvPr id="33" name="Textplatzhalter 9">
            <a:extLst>
              <a:ext uri="{FF2B5EF4-FFF2-40B4-BE49-F238E27FC236}">
                <a16:creationId xmlns:a16="http://schemas.microsoft.com/office/drawing/2014/main" id="{69BDC0AF-13DC-A037-31A6-A55BC55C968E}"/>
              </a:ext>
            </a:extLst>
          </p:cNvPr>
          <p:cNvSpPr txBox="1">
            <a:spLocks/>
          </p:cNvSpPr>
          <p:nvPr/>
        </p:nvSpPr>
        <p:spPr>
          <a:xfrm>
            <a:off x="314331" y="114843"/>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Die Prävalenz von Inselautoantikörpern variiert mit dem Alter bei klinischer Diagnose von T1D (Stadium 3)</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p>
        </p:txBody>
      </p:sp>
      <p:grpSp>
        <p:nvGrpSpPr>
          <p:cNvPr id="7" name="Group 53">
            <a:extLst>
              <a:ext uri="{FF2B5EF4-FFF2-40B4-BE49-F238E27FC236}">
                <a16:creationId xmlns:a16="http://schemas.microsoft.com/office/drawing/2014/main" id="{1D02C7C4-6DF1-551B-5244-C5EB5F9C6F2A}"/>
              </a:ext>
            </a:extLst>
          </p:cNvPr>
          <p:cNvGrpSpPr/>
          <p:nvPr/>
        </p:nvGrpSpPr>
        <p:grpSpPr>
          <a:xfrm>
            <a:off x="4525423" y="1429943"/>
            <a:ext cx="116339" cy="308002"/>
            <a:chOff x="1786123" y="3060452"/>
            <a:chExt cx="155119" cy="410669"/>
          </a:xfrm>
        </p:grpSpPr>
        <p:sp>
          <p:nvSpPr>
            <p:cNvPr id="8" name="Freeform 130">
              <a:extLst>
                <a:ext uri="{FF2B5EF4-FFF2-40B4-BE49-F238E27FC236}">
                  <a16:creationId xmlns:a16="http://schemas.microsoft.com/office/drawing/2014/main" id="{92E44719-E3C9-BBD2-DA5C-532F357E7832}"/>
                </a:ext>
              </a:extLst>
            </p:cNvPr>
            <p:cNvSpPr/>
            <p:nvPr/>
          </p:nvSpPr>
          <p:spPr>
            <a:xfrm>
              <a:off x="1786123" y="3060452"/>
              <a:ext cx="155119" cy="410669"/>
            </a:xfrm>
            <a:custGeom>
              <a:avLst/>
              <a:gdLst>
                <a:gd name="connsiteX0" fmla="*/ 155120 w 155119"/>
                <a:gd name="connsiteY0" fmla="*/ 205335 h 410669"/>
                <a:gd name="connsiteX1" fmla="*/ 77560 w 155119"/>
                <a:gd name="connsiteY1" fmla="*/ 410669 h 410669"/>
                <a:gd name="connsiteX2" fmla="*/ 0 w 155119"/>
                <a:gd name="connsiteY2" fmla="*/ 205335 h 410669"/>
                <a:gd name="connsiteX3" fmla="*/ 77560 w 155119"/>
                <a:gd name="connsiteY3" fmla="*/ 0 h 410669"/>
                <a:gd name="connsiteX4" fmla="*/ 155120 w 155119"/>
                <a:gd name="connsiteY4" fmla="*/ 205335 h 410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119" h="410669">
                  <a:moveTo>
                    <a:pt x="155120" y="205335"/>
                  </a:moveTo>
                  <a:cubicBezTo>
                    <a:pt x="155120" y="318738"/>
                    <a:pt x="120395" y="410669"/>
                    <a:pt x="77560" y="410669"/>
                  </a:cubicBezTo>
                  <a:cubicBezTo>
                    <a:pt x="34725" y="410669"/>
                    <a:pt x="0" y="318738"/>
                    <a:pt x="0" y="205335"/>
                  </a:cubicBezTo>
                  <a:cubicBezTo>
                    <a:pt x="0" y="91931"/>
                    <a:pt x="34725" y="0"/>
                    <a:pt x="77560" y="0"/>
                  </a:cubicBezTo>
                  <a:cubicBezTo>
                    <a:pt x="120395" y="0"/>
                    <a:pt x="155120" y="91931"/>
                    <a:pt x="155120" y="205335"/>
                  </a:cubicBezTo>
                  <a:close/>
                </a:path>
              </a:pathLst>
            </a:custGeom>
            <a:solidFill>
              <a:srgbClr val="AB5CB4"/>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a:ln>
                  <a:noFill/>
                </a:ln>
                <a:solidFill>
                  <a:srgbClr val="1E2D3A"/>
                </a:solidFill>
                <a:effectLst/>
                <a:uLnTx/>
                <a:uFillTx/>
                <a:ea typeface="+mn-ea"/>
                <a:cs typeface="Arial"/>
              </a:endParaRPr>
            </a:p>
          </p:txBody>
        </p:sp>
        <p:sp>
          <p:nvSpPr>
            <p:cNvPr id="9" name="Freeform 131">
              <a:extLst>
                <a:ext uri="{FF2B5EF4-FFF2-40B4-BE49-F238E27FC236}">
                  <a16:creationId xmlns:a16="http://schemas.microsoft.com/office/drawing/2014/main" id="{B53D714A-C816-78DB-E065-D7A29F21B103}"/>
                </a:ext>
              </a:extLst>
            </p:cNvPr>
            <p:cNvSpPr/>
            <p:nvPr/>
          </p:nvSpPr>
          <p:spPr>
            <a:xfrm>
              <a:off x="1808173" y="3091000"/>
              <a:ext cx="42711" cy="239937"/>
            </a:xfrm>
            <a:custGeom>
              <a:avLst/>
              <a:gdLst>
                <a:gd name="connsiteX0" fmla="*/ 2409 w 42710"/>
                <a:gd name="connsiteY0" fmla="*/ 239937 h 239937"/>
                <a:gd name="connsiteX1" fmla="*/ 4437 w 42710"/>
                <a:gd name="connsiteY1" fmla="*/ 67431 h 239937"/>
                <a:gd name="connsiteX2" fmla="*/ 42710 w 42710"/>
                <a:gd name="connsiteY2" fmla="*/ 0 h 239937"/>
                <a:gd name="connsiteX3" fmla="*/ 2409 w 42710"/>
                <a:gd name="connsiteY3" fmla="*/ 239937 h 239937"/>
              </a:gdLst>
              <a:ahLst/>
              <a:cxnLst>
                <a:cxn ang="0">
                  <a:pos x="connsiteX0" y="connsiteY0"/>
                </a:cxn>
                <a:cxn ang="0">
                  <a:pos x="connsiteX1" y="connsiteY1"/>
                </a:cxn>
                <a:cxn ang="0">
                  <a:pos x="connsiteX2" y="connsiteY2"/>
                </a:cxn>
                <a:cxn ang="0">
                  <a:pos x="connsiteX3" y="connsiteY3"/>
                </a:cxn>
              </a:cxnLst>
              <a:rect l="l" t="t" r="r" b="b"/>
              <a:pathLst>
                <a:path w="42710" h="239937">
                  <a:moveTo>
                    <a:pt x="2409" y="239937"/>
                  </a:moveTo>
                  <a:cubicBezTo>
                    <a:pt x="2409" y="239937"/>
                    <a:pt x="-4181" y="109131"/>
                    <a:pt x="4437" y="67431"/>
                  </a:cubicBezTo>
                  <a:cubicBezTo>
                    <a:pt x="13055" y="25730"/>
                    <a:pt x="42710" y="0"/>
                    <a:pt x="42710" y="0"/>
                  </a:cubicBezTo>
                  <a:cubicBezTo>
                    <a:pt x="42710" y="0"/>
                    <a:pt x="2409" y="86570"/>
                    <a:pt x="2409" y="239937"/>
                  </a:cubicBezTo>
                  <a:close/>
                </a:path>
              </a:pathLst>
            </a:custGeom>
            <a:solidFill>
              <a:srgbClr val="DDA5E5"/>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a:ln>
                  <a:noFill/>
                </a:ln>
                <a:solidFill>
                  <a:srgbClr val="1E2D3A"/>
                </a:solidFill>
                <a:effectLst/>
                <a:uLnTx/>
                <a:uFillTx/>
                <a:ea typeface="+mn-ea"/>
                <a:cs typeface="Arial"/>
              </a:endParaRPr>
            </a:p>
          </p:txBody>
        </p:sp>
        <p:sp>
          <p:nvSpPr>
            <p:cNvPr id="10" name="Freeform 132">
              <a:extLst>
                <a:ext uri="{FF2B5EF4-FFF2-40B4-BE49-F238E27FC236}">
                  <a16:creationId xmlns:a16="http://schemas.microsoft.com/office/drawing/2014/main" id="{5570ADEF-DB90-8DFD-CA9E-274E45A1EB5B}"/>
                </a:ext>
              </a:extLst>
            </p:cNvPr>
            <p:cNvSpPr/>
            <p:nvPr/>
          </p:nvSpPr>
          <p:spPr>
            <a:xfrm>
              <a:off x="1862161" y="3264139"/>
              <a:ext cx="60827" cy="181759"/>
            </a:xfrm>
            <a:custGeom>
              <a:avLst/>
              <a:gdLst>
                <a:gd name="connsiteX0" fmla="*/ 59437 w 60827"/>
                <a:gd name="connsiteY0" fmla="*/ 0 h 181759"/>
                <a:gd name="connsiteX1" fmla="*/ 0 w 60827"/>
                <a:gd name="connsiteY1" fmla="*/ 181759 h 181759"/>
                <a:gd name="connsiteX2" fmla="*/ 59437 w 60827"/>
                <a:gd name="connsiteY2" fmla="*/ 0 h 181759"/>
              </a:gdLst>
              <a:ahLst/>
              <a:cxnLst>
                <a:cxn ang="0">
                  <a:pos x="connsiteX0" y="connsiteY0"/>
                </a:cxn>
                <a:cxn ang="0">
                  <a:pos x="connsiteX1" y="connsiteY1"/>
                </a:cxn>
                <a:cxn ang="0">
                  <a:pos x="connsiteX2" y="connsiteY2"/>
                </a:cxn>
              </a:cxnLst>
              <a:rect l="l" t="t" r="r" b="b"/>
              <a:pathLst>
                <a:path w="60827" h="181759">
                  <a:moveTo>
                    <a:pt x="59437" y="0"/>
                  </a:moveTo>
                  <a:cubicBezTo>
                    <a:pt x="59437" y="0"/>
                    <a:pt x="75279" y="148044"/>
                    <a:pt x="0" y="181759"/>
                  </a:cubicBezTo>
                  <a:cubicBezTo>
                    <a:pt x="13180" y="157296"/>
                    <a:pt x="47524" y="109005"/>
                    <a:pt x="59437" y="0"/>
                  </a:cubicBezTo>
                  <a:close/>
                </a:path>
              </a:pathLst>
            </a:custGeom>
            <a:solidFill>
              <a:srgbClr val="802D8C"/>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a:ln>
                  <a:noFill/>
                </a:ln>
                <a:solidFill>
                  <a:srgbClr val="1E2D3A"/>
                </a:solidFill>
                <a:effectLst/>
                <a:uLnTx/>
                <a:uFillTx/>
                <a:ea typeface="+mn-ea"/>
                <a:cs typeface="Arial"/>
              </a:endParaRPr>
            </a:p>
          </p:txBody>
        </p:sp>
      </p:grpSp>
      <p:grpSp>
        <p:nvGrpSpPr>
          <p:cNvPr id="3" name="Group 2">
            <a:extLst>
              <a:ext uri="{FF2B5EF4-FFF2-40B4-BE49-F238E27FC236}">
                <a16:creationId xmlns:a16="http://schemas.microsoft.com/office/drawing/2014/main" id="{61476C36-3B8F-B89F-447D-96BB18F32EE5}"/>
              </a:ext>
            </a:extLst>
          </p:cNvPr>
          <p:cNvGrpSpPr/>
          <p:nvPr/>
        </p:nvGrpSpPr>
        <p:grpSpPr>
          <a:xfrm>
            <a:off x="7715991" y="1452665"/>
            <a:ext cx="249524" cy="189385"/>
            <a:chOff x="3678032" y="4997309"/>
            <a:chExt cx="332699" cy="252513"/>
          </a:xfrm>
        </p:grpSpPr>
        <p:sp>
          <p:nvSpPr>
            <p:cNvPr id="4" name="Freeform 152">
              <a:extLst>
                <a:ext uri="{FF2B5EF4-FFF2-40B4-BE49-F238E27FC236}">
                  <a16:creationId xmlns:a16="http://schemas.microsoft.com/office/drawing/2014/main" id="{4F6A9373-E8C1-2A10-3EEA-82A2A5E1806F}"/>
                </a:ext>
              </a:extLst>
            </p:cNvPr>
            <p:cNvSpPr/>
            <p:nvPr/>
          </p:nvSpPr>
          <p:spPr>
            <a:xfrm>
              <a:off x="3678032" y="4997309"/>
              <a:ext cx="332699" cy="252513"/>
            </a:xfrm>
            <a:custGeom>
              <a:avLst/>
              <a:gdLst>
                <a:gd name="connsiteX0" fmla="*/ 142642 w 332699"/>
                <a:gd name="connsiteY0" fmla="*/ 239690 h 252513"/>
                <a:gd name="connsiteX1" fmla="*/ 4631 w 332699"/>
                <a:gd name="connsiteY1" fmla="*/ 224480 h 252513"/>
                <a:gd name="connsiteX2" fmla="*/ 41130 w 332699"/>
                <a:gd name="connsiteY2" fmla="*/ 149698 h 252513"/>
                <a:gd name="connsiteX3" fmla="*/ 123886 w 332699"/>
                <a:gd name="connsiteY3" fmla="*/ 57297 h 252513"/>
                <a:gd name="connsiteX4" fmla="*/ 220582 w 332699"/>
                <a:gd name="connsiteY4" fmla="*/ 133 h 252513"/>
                <a:gd name="connsiteX5" fmla="*/ 331852 w 332699"/>
                <a:gd name="connsiteY5" fmla="*/ 56030 h 252513"/>
                <a:gd name="connsiteX6" fmla="*/ 142769 w 332699"/>
                <a:gd name="connsiteY6" fmla="*/ 239690 h 25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699" h="252513">
                  <a:moveTo>
                    <a:pt x="142642" y="239690"/>
                  </a:moveTo>
                  <a:cubicBezTo>
                    <a:pt x="75981" y="263012"/>
                    <a:pt x="17938" y="252492"/>
                    <a:pt x="4631" y="224480"/>
                  </a:cubicBezTo>
                  <a:cubicBezTo>
                    <a:pt x="-8676" y="196468"/>
                    <a:pt x="7673" y="170992"/>
                    <a:pt x="41130" y="149698"/>
                  </a:cubicBezTo>
                  <a:cubicBezTo>
                    <a:pt x="74587" y="128404"/>
                    <a:pt x="108678" y="100392"/>
                    <a:pt x="123886" y="57297"/>
                  </a:cubicBezTo>
                  <a:cubicBezTo>
                    <a:pt x="139094" y="14202"/>
                    <a:pt x="174958" y="-1642"/>
                    <a:pt x="220582" y="133"/>
                  </a:cubicBezTo>
                  <a:cubicBezTo>
                    <a:pt x="266205" y="1907"/>
                    <a:pt x="325769" y="23201"/>
                    <a:pt x="331852" y="56030"/>
                  </a:cubicBezTo>
                  <a:cubicBezTo>
                    <a:pt x="337936" y="88858"/>
                    <a:pt x="314870" y="179484"/>
                    <a:pt x="142769" y="239690"/>
                  </a:cubicBezTo>
                  <a:close/>
                </a:path>
              </a:pathLst>
            </a:custGeom>
            <a:solidFill>
              <a:srgbClr val="559054"/>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a:ln>
                  <a:noFill/>
                </a:ln>
                <a:solidFill>
                  <a:srgbClr val="1E2D3A"/>
                </a:solidFill>
                <a:effectLst/>
                <a:uLnTx/>
                <a:uFillTx/>
                <a:ea typeface="+mn-ea"/>
                <a:cs typeface="Arial"/>
              </a:endParaRPr>
            </a:p>
          </p:txBody>
        </p:sp>
        <p:sp>
          <p:nvSpPr>
            <p:cNvPr id="5" name="Freeform 153">
              <a:extLst>
                <a:ext uri="{FF2B5EF4-FFF2-40B4-BE49-F238E27FC236}">
                  <a16:creationId xmlns:a16="http://schemas.microsoft.com/office/drawing/2014/main" id="{A152048A-2023-E591-75DD-7A59EEF6C066}"/>
                </a:ext>
              </a:extLst>
            </p:cNvPr>
            <p:cNvSpPr/>
            <p:nvPr/>
          </p:nvSpPr>
          <p:spPr>
            <a:xfrm>
              <a:off x="3826883" y="5018163"/>
              <a:ext cx="132941" cy="44680"/>
            </a:xfrm>
            <a:custGeom>
              <a:avLst/>
              <a:gdLst>
                <a:gd name="connsiteX0" fmla="*/ 127 w 132941"/>
                <a:gd name="connsiteY0" fmla="*/ 44680 h 44680"/>
                <a:gd name="connsiteX1" fmla="*/ 41315 w 132941"/>
                <a:gd name="connsiteY1" fmla="*/ 5895 h 44680"/>
                <a:gd name="connsiteX2" fmla="*/ 132942 w 132941"/>
                <a:gd name="connsiteY2" fmla="*/ 19837 h 44680"/>
                <a:gd name="connsiteX3" fmla="*/ 0 w 132941"/>
                <a:gd name="connsiteY3" fmla="*/ 44680 h 44680"/>
              </a:gdLst>
              <a:ahLst/>
              <a:cxnLst>
                <a:cxn ang="0">
                  <a:pos x="connsiteX0" y="connsiteY0"/>
                </a:cxn>
                <a:cxn ang="0">
                  <a:pos x="connsiteX1" y="connsiteY1"/>
                </a:cxn>
                <a:cxn ang="0">
                  <a:pos x="connsiteX2" y="connsiteY2"/>
                </a:cxn>
                <a:cxn ang="0">
                  <a:pos x="connsiteX3" y="connsiteY3"/>
                </a:cxn>
              </a:cxnLst>
              <a:rect l="l" t="t" r="r" b="b"/>
              <a:pathLst>
                <a:path w="132941" h="44680">
                  <a:moveTo>
                    <a:pt x="127" y="44680"/>
                  </a:moveTo>
                  <a:cubicBezTo>
                    <a:pt x="127" y="44680"/>
                    <a:pt x="15461" y="17049"/>
                    <a:pt x="41315" y="5895"/>
                  </a:cubicBezTo>
                  <a:cubicBezTo>
                    <a:pt x="67168" y="-5259"/>
                    <a:pt x="119128" y="-569"/>
                    <a:pt x="132942" y="19837"/>
                  </a:cubicBezTo>
                  <a:cubicBezTo>
                    <a:pt x="109243" y="15021"/>
                    <a:pt x="47398" y="10331"/>
                    <a:pt x="0" y="44680"/>
                  </a:cubicBezTo>
                  <a:close/>
                </a:path>
              </a:pathLst>
            </a:custGeom>
            <a:solidFill>
              <a:srgbClr val="98DB96"/>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a:ln>
                  <a:noFill/>
                </a:ln>
                <a:solidFill>
                  <a:srgbClr val="1E2D3A"/>
                </a:solidFill>
                <a:effectLst/>
                <a:uLnTx/>
                <a:uFillTx/>
                <a:ea typeface="+mn-ea"/>
                <a:cs typeface="Arial"/>
              </a:endParaRPr>
            </a:p>
          </p:txBody>
        </p:sp>
        <p:sp>
          <p:nvSpPr>
            <p:cNvPr id="6" name="Freeform 154">
              <a:extLst>
                <a:ext uri="{FF2B5EF4-FFF2-40B4-BE49-F238E27FC236}">
                  <a16:creationId xmlns:a16="http://schemas.microsoft.com/office/drawing/2014/main" id="{92E2F4C2-8461-7880-958A-DCDC7EB0429C}"/>
                </a:ext>
              </a:extLst>
            </p:cNvPr>
            <p:cNvSpPr/>
            <p:nvPr/>
          </p:nvSpPr>
          <p:spPr>
            <a:xfrm>
              <a:off x="3692674" y="5196057"/>
              <a:ext cx="178311" cy="30051"/>
            </a:xfrm>
            <a:custGeom>
              <a:avLst/>
              <a:gdLst>
                <a:gd name="connsiteX0" fmla="*/ 127 w 178311"/>
                <a:gd name="connsiteY0" fmla="*/ 8366 h 30050"/>
                <a:gd name="connsiteX1" fmla="*/ 70209 w 178311"/>
                <a:gd name="connsiteY1" fmla="*/ 29279 h 30050"/>
                <a:gd name="connsiteX2" fmla="*/ 178312 w 178311"/>
                <a:gd name="connsiteY2" fmla="*/ 0 h 30050"/>
                <a:gd name="connsiteX3" fmla="*/ 0 w 178311"/>
                <a:gd name="connsiteY3" fmla="*/ 8239 h 30050"/>
              </a:gdLst>
              <a:ahLst/>
              <a:cxnLst>
                <a:cxn ang="0">
                  <a:pos x="connsiteX0" y="connsiteY0"/>
                </a:cxn>
                <a:cxn ang="0">
                  <a:pos x="connsiteX1" y="connsiteY1"/>
                </a:cxn>
                <a:cxn ang="0">
                  <a:pos x="connsiteX2" y="connsiteY2"/>
                </a:cxn>
                <a:cxn ang="0">
                  <a:pos x="connsiteX3" y="connsiteY3"/>
                </a:cxn>
              </a:cxnLst>
              <a:rect l="l" t="t" r="r" b="b"/>
              <a:pathLst>
                <a:path w="178311" h="30049">
                  <a:moveTo>
                    <a:pt x="127" y="8366"/>
                  </a:moveTo>
                  <a:cubicBezTo>
                    <a:pt x="127" y="8366"/>
                    <a:pt x="22812" y="34856"/>
                    <a:pt x="70209" y="29279"/>
                  </a:cubicBezTo>
                  <a:cubicBezTo>
                    <a:pt x="117607" y="23702"/>
                    <a:pt x="178312" y="0"/>
                    <a:pt x="178312" y="0"/>
                  </a:cubicBezTo>
                  <a:cubicBezTo>
                    <a:pt x="178312" y="0"/>
                    <a:pt x="58043" y="22688"/>
                    <a:pt x="0" y="8239"/>
                  </a:cubicBezTo>
                  <a:close/>
                </a:path>
              </a:pathLst>
            </a:custGeom>
            <a:solidFill>
              <a:srgbClr val="375C36"/>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a:ln>
                  <a:noFill/>
                </a:ln>
                <a:solidFill>
                  <a:srgbClr val="1E2D3A"/>
                </a:solidFill>
                <a:effectLst/>
                <a:uLnTx/>
                <a:uFillTx/>
                <a:ea typeface="+mn-ea"/>
                <a:cs typeface="Arial"/>
              </a:endParaRPr>
            </a:p>
          </p:txBody>
        </p:sp>
      </p:grpSp>
      <p:graphicFrame>
        <p:nvGraphicFramePr>
          <p:cNvPr id="44" name="Table 37">
            <a:extLst>
              <a:ext uri="{FF2B5EF4-FFF2-40B4-BE49-F238E27FC236}">
                <a16:creationId xmlns:a16="http://schemas.microsoft.com/office/drawing/2014/main" id="{6B5B582A-98A1-B3E0-0B71-68AB9A06587F}"/>
              </a:ext>
            </a:extLst>
          </p:cNvPr>
          <p:cNvGraphicFramePr>
            <a:graphicFrameLocks noGrp="1"/>
          </p:cNvGraphicFramePr>
          <p:nvPr>
            <p:extLst>
              <p:ext uri="{D42A27DB-BD31-4B8C-83A1-F6EECF244321}">
                <p14:modId xmlns:p14="http://schemas.microsoft.com/office/powerpoint/2010/main" val="3941804890"/>
              </p:ext>
            </p:extLst>
          </p:nvPr>
        </p:nvGraphicFramePr>
        <p:xfrm>
          <a:off x="494110" y="1865800"/>
          <a:ext cx="8167082" cy="1880794"/>
        </p:xfrm>
        <a:graphic>
          <a:graphicData uri="http://schemas.openxmlformats.org/drawingml/2006/table">
            <a:tbl>
              <a:tblPr bandRow="1"/>
              <a:tblGrid>
                <a:gridCol w="1640702">
                  <a:extLst>
                    <a:ext uri="{9D8B030D-6E8A-4147-A177-3AD203B41FA5}">
                      <a16:colId xmlns:a16="http://schemas.microsoft.com/office/drawing/2014/main" val="4184474723"/>
                    </a:ext>
                  </a:extLst>
                </a:gridCol>
                <a:gridCol w="1631595">
                  <a:extLst>
                    <a:ext uri="{9D8B030D-6E8A-4147-A177-3AD203B41FA5}">
                      <a16:colId xmlns:a16="http://schemas.microsoft.com/office/drawing/2014/main" val="321694581"/>
                    </a:ext>
                  </a:extLst>
                </a:gridCol>
                <a:gridCol w="1631595">
                  <a:extLst>
                    <a:ext uri="{9D8B030D-6E8A-4147-A177-3AD203B41FA5}">
                      <a16:colId xmlns:a16="http://schemas.microsoft.com/office/drawing/2014/main" val="2717401547"/>
                    </a:ext>
                  </a:extLst>
                </a:gridCol>
                <a:gridCol w="1631595">
                  <a:extLst>
                    <a:ext uri="{9D8B030D-6E8A-4147-A177-3AD203B41FA5}">
                      <a16:colId xmlns:a16="http://schemas.microsoft.com/office/drawing/2014/main" val="1863081795"/>
                    </a:ext>
                  </a:extLst>
                </a:gridCol>
                <a:gridCol w="1631595">
                  <a:extLst>
                    <a:ext uri="{9D8B030D-6E8A-4147-A177-3AD203B41FA5}">
                      <a16:colId xmlns:a16="http://schemas.microsoft.com/office/drawing/2014/main" val="521092190"/>
                    </a:ext>
                  </a:extLst>
                </a:gridCol>
              </a:tblGrid>
              <a:tr h="940397">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algn="l"/>
                      <a:r>
                        <a:rPr lang="de" sz="1200" b="0" i="0" strike="noStrike" cap="none" spc="0" baseline="0" dirty="0">
                          <a:solidFill>
                            <a:srgbClr val="000000"/>
                          </a:solidFill>
                          <a:effectLst/>
                          <a:latin typeface="+mn-lt"/>
                          <a:ea typeface="Arial"/>
                          <a:cs typeface="Arial"/>
                        </a:rPr>
                        <a:t>Kinder</a:t>
                      </a:r>
                      <a:endParaRPr lang="en-NZ" sz="900" dirty="0">
                        <a:solidFill>
                          <a:schemeClr val="tx1"/>
                        </a:solidFill>
                        <a:latin typeface="+mn-lt"/>
                      </a:endParaRPr>
                    </a:p>
                  </a:txBody>
                  <a:tcPr marL="68580" marR="68580" marT="34290" marB="34290" anchor="ctr">
                    <a:lnL w="12700" cmpd="sng">
                      <a:noFill/>
                    </a:lnL>
                    <a:lnR w="12700" cmpd="sng">
                      <a:noFill/>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200" b="1" i="0" strike="noStrike" cap="none" spc="0" baseline="0" dirty="0">
                          <a:solidFill>
                            <a:srgbClr val="000000"/>
                          </a:solidFill>
                          <a:effectLst/>
                          <a:latin typeface="+mn-lt"/>
                          <a:ea typeface="Arial"/>
                          <a:cs typeface="Arial"/>
                        </a:rPr>
                        <a:t>32 %</a:t>
                      </a:r>
                    </a:p>
                  </a:txBody>
                  <a:tcPr marL="68580" marR="68580" marT="34290" marB="34290" anchor="b">
                    <a:lnL w="12700" cmpd="sng">
                      <a:noFill/>
                    </a:lnL>
                    <a:lnR w="12700" cmpd="sng">
                      <a:noFill/>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570A2">
                        <a:alpha val="34902"/>
                      </a:srgbClr>
                    </a:solid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200" b="1" i="0" strike="noStrike" cap="none" spc="0" baseline="0" dirty="0">
                          <a:solidFill>
                            <a:srgbClr val="000000"/>
                          </a:solidFill>
                          <a:effectLst/>
                          <a:latin typeface="+mn-lt"/>
                          <a:ea typeface="Arial"/>
                          <a:cs typeface="Arial"/>
                        </a:rPr>
                        <a:t>49 %</a:t>
                      </a:r>
                    </a:p>
                  </a:txBody>
                  <a:tcPr marL="68580" marR="68580" marT="34290" marB="34290" anchor="b">
                    <a:lnL w="12700" cmpd="sng">
                      <a:noFill/>
                    </a:lnL>
                    <a:lnR w="12700" cmpd="sng">
                      <a:noFill/>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B5CB4">
                        <a:alpha val="34902"/>
                      </a:srgbClr>
                    </a:solid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200" b="1" i="0" strike="noStrike" cap="none" spc="0" baseline="0">
                          <a:solidFill>
                            <a:srgbClr val="000000"/>
                          </a:solidFill>
                          <a:effectLst/>
                          <a:latin typeface="+mn-lt"/>
                          <a:ea typeface="Arial"/>
                          <a:cs typeface="Arial"/>
                        </a:rPr>
                        <a:t>58 %</a:t>
                      </a:r>
                    </a:p>
                  </a:txBody>
                  <a:tcPr marL="68580" marR="68580" marT="34290" marB="34290" anchor="b">
                    <a:lnL w="12700" cmpd="sng">
                      <a:noFill/>
                    </a:lnL>
                    <a:lnR w="12700" cmpd="sng">
                      <a:noFill/>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F0E5"/>
                    </a:solid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200" b="1" i="0" strike="noStrike" cap="none" spc="0" baseline="0" dirty="0">
                          <a:solidFill>
                            <a:srgbClr val="000000"/>
                          </a:solidFill>
                          <a:effectLst/>
                          <a:latin typeface="+mn-lt"/>
                          <a:ea typeface="Arial"/>
                          <a:cs typeface="Arial"/>
                        </a:rPr>
                        <a:t>78 %</a:t>
                      </a:r>
                    </a:p>
                  </a:txBody>
                  <a:tcPr marL="68580" marR="68580" marT="34290" marB="34290" anchor="b">
                    <a:lnL w="12700" cmpd="sng">
                      <a:noFill/>
                    </a:lnL>
                    <a:lnR w="12700" cmpd="sng">
                      <a:noFill/>
                    </a:lnR>
                    <a:lnT w="12700" cmpd="sng">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59054">
                        <a:alpha val="34902"/>
                      </a:srgbClr>
                    </a:solidFill>
                  </a:tcPr>
                </a:tc>
                <a:extLst>
                  <a:ext uri="{0D108BD9-81ED-4DB2-BD59-A6C34878D82A}">
                    <a16:rowId xmlns:a16="http://schemas.microsoft.com/office/drawing/2014/main" val="1026082504"/>
                  </a:ext>
                </a:extLst>
              </a:tr>
              <a:tr h="940397">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r>
                        <a:rPr lang="de" sz="1200" b="0" i="0" strike="noStrike" cap="none" spc="0" baseline="0">
                          <a:solidFill>
                            <a:srgbClr val="000000"/>
                          </a:solidFill>
                          <a:effectLst/>
                          <a:latin typeface="+mn-lt"/>
                          <a:ea typeface="Arial"/>
                          <a:cs typeface="Arial"/>
                        </a:rPr>
                        <a:t>Erwachsene</a:t>
                      </a:r>
                      <a:endParaRPr lang="en-GB" sz="900">
                        <a:solidFill>
                          <a:schemeClr val="tx1"/>
                        </a:solidFill>
                        <a:latin typeface="+mn-lt"/>
                      </a:endParaRPr>
                    </a:p>
                  </a:txBody>
                  <a:tcPr marL="68580" marR="68580" marT="34290" marB="34290" anchor="ctr">
                    <a:lnL w="12700" cmpd="sng">
                      <a:noFill/>
                    </a:lnL>
                    <a:lnR w="12700" cmpd="sng">
                      <a:no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algn="ctr"/>
                      <a:r>
                        <a:rPr lang="de" sz="1200" b="1" i="0" strike="noStrike" cap="none" spc="0" baseline="0" dirty="0">
                          <a:solidFill>
                            <a:srgbClr val="000000"/>
                          </a:solidFill>
                          <a:effectLst/>
                          <a:latin typeface="+mn-lt"/>
                          <a:ea typeface="Arial"/>
                          <a:cs typeface="Arial"/>
                        </a:rPr>
                        <a:t>29–42 %</a:t>
                      </a:r>
                    </a:p>
                  </a:txBody>
                  <a:tcPr marL="68580" marR="68580" marT="34290" marB="34290" anchor="b">
                    <a:lnL w="12700" cmpd="sng">
                      <a:noFill/>
                    </a:lnL>
                    <a:lnR w="12700" cmpd="sng">
                      <a:no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4570A2">
                        <a:alpha val="34902"/>
                      </a:srgbClr>
                    </a:solid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algn="ctr"/>
                      <a:r>
                        <a:rPr lang="de" sz="1200" b="1" i="0" strike="noStrike" cap="none" spc="0" baseline="0" dirty="0">
                          <a:solidFill>
                            <a:srgbClr val="000000"/>
                          </a:solidFill>
                          <a:effectLst/>
                          <a:latin typeface="+mn-lt"/>
                          <a:ea typeface="Arial"/>
                          <a:cs typeface="Arial"/>
                        </a:rPr>
                        <a:t>33–15 %</a:t>
                      </a:r>
                    </a:p>
                  </a:txBody>
                  <a:tcPr marL="68580" marR="68580" marT="34290" marB="34290" anchor="b">
                    <a:lnL w="12700" cmpd="sng">
                      <a:noFill/>
                    </a:lnL>
                    <a:lnR w="12700" cmpd="sng">
                      <a:no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AB5CB4">
                        <a:alpha val="34902"/>
                      </a:srgbClr>
                    </a:solid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algn="ctr"/>
                      <a:r>
                        <a:rPr lang="de" sz="1200" b="1" i="0" strike="noStrike" cap="none" spc="0" baseline="0">
                          <a:solidFill>
                            <a:srgbClr val="000000"/>
                          </a:solidFill>
                          <a:effectLst/>
                          <a:latin typeface="+mn-lt"/>
                          <a:ea typeface="Arial"/>
                          <a:cs typeface="Arial"/>
                        </a:rPr>
                        <a:t>42–21 %</a:t>
                      </a:r>
                    </a:p>
                  </a:txBody>
                  <a:tcPr marL="68580" marR="68580" marT="34290" marB="34290" anchor="b">
                    <a:lnL w="12700" cmpd="sng">
                      <a:noFill/>
                    </a:lnL>
                    <a:lnR w="12700" cmpd="sng">
                      <a:no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F0E5"/>
                    </a:solidFill>
                  </a:tcPr>
                </a:tc>
                <a:tc>
                  <a:txBody>
                    <a:bodyPr/>
                    <a:lstStyle>
                      <a:lvl1pPr marL="0" algn="l" defTabSz="685783" rtl="0" eaLnBrk="1" latinLnBrk="0" hangingPunct="1">
                        <a:defRPr sz="1350" kern="1200">
                          <a:solidFill>
                            <a:schemeClr val="dk1"/>
                          </a:solidFill>
                          <a:latin typeface="Arial"/>
                          <a:ea typeface="Arial"/>
                          <a:cs typeface="Arial"/>
                        </a:defRPr>
                      </a:lvl1pPr>
                      <a:lvl2pPr marL="342892" algn="l" defTabSz="685783" rtl="0" eaLnBrk="1" latinLnBrk="0" hangingPunct="1">
                        <a:defRPr sz="1350" kern="1200">
                          <a:solidFill>
                            <a:schemeClr val="dk1"/>
                          </a:solidFill>
                          <a:latin typeface="Arial"/>
                          <a:ea typeface="Arial"/>
                          <a:cs typeface="Arial"/>
                        </a:defRPr>
                      </a:lvl2pPr>
                      <a:lvl3pPr marL="685783" algn="l" defTabSz="685783" rtl="0" eaLnBrk="1" latinLnBrk="0" hangingPunct="1">
                        <a:defRPr sz="1350" kern="1200">
                          <a:solidFill>
                            <a:schemeClr val="dk1"/>
                          </a:solidFill>
                          <a:latin typeface="Arial"/>
                          <a:ea typeface="Arial"/>
                          <a:cs typeface="Arial"/>
                        </a:defRPr>
                      </a:lvl3pPr>
                      <a:lvl4pPr marL="1028675" algn="l" defTabSz="685783" rtl="0" eaLnBrk="1" latinLnBrk="0" hangingPunct="1">
                        <a:defRPr sz="1350" kern="1200">
                          <a:solidFill>
                            <a:schemeClr val="dk1"/>
                          </a:solidFill>
                          <a:latin typeface="Arial"/>
                          <a:ea typeface="Arial"/>
                          <a:cs typeface="Arial"/>
                        </a:defRPr>
                      </a:lvl4pPr>
                      <a:lvl5pPr marL="1371566" algn="l" defTabSz="685783" rtl="0" eaLnBrk="1" latinLnBrk="0" hangingPunct="1">
                        <a:defRPr sz="1350" kern="1200">
                          <a:solidFill>
                            <a:schemeClr val="dk1"/>
                          </a:solidFill>
                          <a:latin typeface="Arial"/>
                          <a:ea typeface="Arial"/>
                          <a:cs typeface="Arial"/>
                        </a:defRPr>
                      </a:lvl5pPr>
                      <a:lvl6pPr marL="1714457" algn="l" defTabSz="685783" rtl="0" eaLnBrk="1" latinLnBrk="0" hangingPunct="1">
                        <a:defRPr sz="1350" kern="1200">
                          <a:solidFill>
                            <a:schemeClr val="dk1"/>
                          </a:solidFill>
                          <a:latin typeface="Arial"/>
                          <a:ea typeface="Arial"/>
                          <a:cs typeface="Arial"/>
                        </a:defRPr>
                      </a:lvl6pPr>
                      <a:lvl7pPr marL="2057348" algn="l" defTabSz="685783" rtl="0" eaLnBrk="1" latinLnBrk="0" hangingPunct="1">
                        <a:defRPr sz="1350" kern="1200">
                          <a:solidFill>
                            <a:schemeClr val="dk1"/>
                          </a:solidFill>
                          <a:latin typeface="Arial"/>
                          <a:ea typeface="Arial"/>
                          <a:cs typeface="Arial"/>
                        </a:defRPr>
                      </a:lvl7pPr>
                      <a:lvl8pPr marL="2400240" algn="l" defTabSz="685783" rtl="0" eaLnBrk="1" latinLnBrk="0" hangingPunct="1">
                        <a:defRPr sz="1350" kern="1200">
                          <a:solidFill>
                            <a:schemeClr val="dk1"/>
                          </a:solidFill>
                          <a:latin typeface="Arial"/>
                          <a:ea typeface="Arial"/>
                          <a:cs typeface="Arial"/>
                        </a:defRPr>
                      </a:lvl8pPr>
                      <a:lvl9pPr marL="2743132" algn="l" defTabSz="685783" rtl="0" eaLnBrk="1" latinLnBrk="0" hangingPunct="1">
                        <a:defRPr sz="1350" kern="1200">
                          <a:solidFill>
                            <a:schemeClr val="dk1"/>
                          </a:solidFill>
                          <a:latin typeface="Arial"/>
                          <a:ea typeface="Arial"/>
                          <a:cs typeface="Arial"/>
                        </a:defRPr>
                      </a:lvl9pPr>
                    </a:lstStyle>
                    <a:p>
                      <a:pPr algn="ctr"/>
                      <a:r>
                        <a:rPr lang="de" sz="1200" b="1" i="0" strike="noStrike" cap="none" spc="0" baseline="0" dirty="0">
                          <a:solidFill>
                            <a:srgbClr val="000000"/>
                          </a:solidFill>
                          <a:effectLst/>
                          <a:latin typeface="+mn-lt"/>
                          <a:ea typeface="Arial"/>
                          <a:cs typeface="Arial"/>
                        </a:rPr>
                        <a:t>75–81 %</a:t>
                      </a:r>
                    </a:p>
                  </a:txBody>
                  <a:tcPr marL="68580" marR="68580" marT="34290" marB="34290" anchor="b">
                    <a:lnL w="12700" cmpd="sng">
                      <a:noFill/>
                    </a:lnL>
                    <a:lnR w="12700" cmpd="sng">
                      <a:no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559054">
                        <a:alpha val="34902"/>
                      </a:srgbClr>
                    </a:solidFill>
                  </a:tcPr>
                </a:tc>
                <a:extLst>
                  <a:ext uri="{0D108BD9-81ED-4DB2-BD59-A6C34878D82A}">
                    <a16:rowId xmlns:a16="http://schemas.microsoft.com/office/drawing/2014/main" val="4264702621"/>
                  </a:ext>
                </a:extLst>
              </a:tr>
            </a:tbl>
          </a:graphicData>
        </a:graphic>
      </p:graphicFrame>
      <p:graphicFrame>
        <p:nvGraphicFramePr>
          <p:cNvPr id="45" name="Chart 2">
            <a:extLst>
              <a:ext uri="{FF2B5EF4-FFF2-40B4-BE49-F238E27FC236}">
                <a16:creationId xmlns:a16="http://schemas.microsoft.com/office/drawing/2014/main" id="{FF63398A-E7E1-94C3-927B-F6892D6B317B}"/>
              </a:ext>
            </a:extLst>
          </p:cNvPr>
          <p:cNvGraphicFramePr/>
          <p:nvPr>
            <p:extLst>
              <p:ext uri="{D42A27DB-BD31-4B8C-83A1-F6EECF244321}">
                <p14:modId xmlns:p14="http://schemas.microsoft.com/office/powerpoint/2010/main" val="1907349872"/>
              </p:ext>
            </p:extLst>
          </p:nvPr>
        </p:nvGraphicFramePr>
        <p:xfrm>
          <a:off x="7199317" y="1873563"/>
          <a:ext cx="1236518" cy="70882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 name="Chart 38">
            <a:extLst>
              <a:ext uri="{FF2B5EF4-FFF2-40B4-BE49-F238E27FC236}">
                <a16:creationId xmlns:a16="http://schemas.microsoft.com/office/drawing/2014/main" id="{CCE244D0-B235-7576-B9C6-D5EF314A9CE1}"/>
              </a:ext>
            </a:extLst>
          </p:cNvPr>
          <p:cNvGraphicFramePr/>
          <p:nvPr>
            <p:extLst>
              <p:ext uri="{D42A27DB-BD31-4B8C-83A1-F6EECF244321}">
                <p14:modId xmlns:p14="http://schemas.microsoft.com/office/powerpoint/2010/main" val="1118554531"/>
              </p:ext>
            </p:extLst>
          </p:nvPr>
        </p:nvGraphicFramePr>
        <p:xfrm>
          <a:off x="5472260" y="1873563"/>
          <a:ext cx="1236518" cy="70882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8" name="Chart 40">
            <a:extLst>
              <a:ext uri="{FF2B5EF4-FFF2-40B4-BE49-F238E27FC236}">
                <a16:creationId xmlns:a16="http://schemas.microsoft.com/office/drawing/2014/main" id="{009E8E24-B841-F3BD-5C68-26592DD8B22C}"/>
              </a:ext>
            </a:extLst>
          </p:cNvPr>
          <p:cNvGraphicFramePr/>
          <p:nvPr>
            <p:extLst>
              <p:ext uri="{D42A27DB-BD31-4B8C-83A1-F6EECF244321}">
                <p14:modId xmlns:p14="http://schemas.microsoft.com/office/powerpoint/2010/main" val="1053301365"/>
              </p:ext>
            </p:extLst>
          </p:nvPr>
        </p:nvGraphicFramePr>
        <p:xfrm>
          <a:off x="3857431" y="1873563"/>
          <a:ext cx="1236518" cy="70882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9" name="Chart 41">
            <a:extLst>
              <a:ext uri="{FF2B5EF4-FFF2-40B4-BE49-F238E27FC236}">
                <a16:creationId xmlns:a16="http://schemas.microsoft.com/office/drawing/2014/main" id="{CEF06702-1404-6C9B-3E6A-9893AD479E81}"/>
              </a:ext>
            </a:extLst>
          </p:cNvPr>
          <p:cNvGraphicFramePr/>
          <p:nvPr>
            <p:extLst>
              <p:ext uri="{D42A27DB-BD31-4B8C-83A1-F6EECF244321}">
                <p14:modId xmlns:p14="http://schemas.microsoft.com/office/powerpoint/2010/main" val="858045845"/>
              </p:ext>
            </p:extLst>
          </p:nvPr>
        </p:nvGraphicFramePr>
        <p:xfrm>
          <a:off x="2235691" y="1873563"/>
          <a:ext cx="1236518" cy="708826"/>
        </p:xfrm>
        <a:graphic>
          <a:graphicData uri="http://schemas.openxmlformats.org/drawingml/2006/chart">
            <c:chart xmlns:c="http://schemas.openxmlformats.org/drawingml/2006/chart" xmlns:r="http://schemas.openxmlformats.org/officeDocument/2006/relationships" r:id="rId7"/>
          </a:graphicData>
        </a:graphic>
      </p:graphicFrame>
      <p:grpSp>
        <p:nvGrpSpPr>
          <p:cNvPr id="50" name="Group 16">
            <a:extLst>
              <a:ext uri="{FF2B5EF4-FFF2-40B4-BE49-F238E27FC236}">
                <a16:creationId xmlns:a16="http://schemas.microsoft.com/office/drawing/2014/main" id="{F7360C0C-F23B-3F22-492D-CF7475016AF3}"/>
              </a:ext>
            </a:extLst>
          </p:cNvPr>
          <p:cNvGrpSpPr/>
          <p:nvPr/>
        </p:nvGrpSpPr>
        <p:grpSpPr>
          <a:xfrm>
            <a:off x="5843499" y="1097057"/>
            <a:ext cx="708825" cy="708825"/>
            <a:chOff x="6545968" y="1389807"/>
            <a:chExt cx="945100" cy="945100"/>
          </a:xfrm>
        </p:grpSpPr>
        <p:sp>
          <p:nvSpPr>
            <p:cNvPr id="51" name="Oval 8">
              <a:extLst>
                <a:ext uri="{FF2B5EF4-FFF2-40B4-BE49-F238E27FC236}">
                  <a16:creationId xmlns:a16="http://schemas.microsoft.com/office/drawing/2014/main" id="{B8CB96AA-9A94-A6AC-D7FF-127996600AD2}"/>
                </a:ext>
              </a:extLst>
            </p:cNvPr>
            <p:cNvSpPr/>
            <p:nvPr/>
          </p:nvSpPr>
          <p:spPr>
            <a:xfrm>
              <a:off x="6545968" y="1389807"/>
              <a:ext cx="945100" cy="945100"/>
            </a:xfrm>
            <a:prstGeom prst="ellipse">
              <a:avLst/>
            </a:prstGeom>
            <a:noFill/>
            <a:ln w="25400" cap="flat" cmpd="sng" algn="ctr">
              <a:solidFill>
                <a:srgbClr val="E5A038"/>
              </a:solidFill>
              <a:prstDash val="solid"/>
            </a:ln>
            <a:effectLst/>
          </p:spPr>
          <p:txBody>
            <a:bodyPr lIns="36000" rIns="36000"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dirty="0">
                  <a:ln>
                    <a:noFill/>
                  </a:ln>
                  <a:solidFill>
                    <a:srgbClr val="000000"/>
                  </a:solidFill>
                  <a:effectLst/>
                  <a:uLnTx/>
                  <a:uFillTx/>
                  <a:ea typeface="Arial"/>
                  <a:cs typeface="Arial"/>
                </a:rPr>
                <a:t>ZnT8</a:t>
              </a:r>
            </a:p>
          </p:txBody>
        </p:sp>
        <p:grpSp>
          <p:nvGrpSpPr>
            <p:cNvPr id="52" name="Group 49">
              <a:extLst>
                <a:ext uri="{FF2B5EF4-FFF2-40B4-BE49-F238E27FC236}">
                  <a16:creationId xmlns:a16="http://schemas.microsoft.com/office/drawing/2014/main" id="{2083B207-D3D7-13DB-CB01-95B2A3D131D5}"/>
                </a:ext>
              </a:extLst>
            </p:cNvPr>
            <p:cNvGrpSpPr/>
            <p:nvPr/>
          </p:nvGrpSpPr>
          <p:grpSpPr>
            <a:xfrm>
              <a:off x="6850580" y="1833655"/>
              <a:ext cx="384946" cy="390762"/>
              <a:chOff x="2503424" y="3560607"/>
              <a:chExt cx="434029" cy="440585"/>
            </a:xfrm>
          </p:grpSpPr>
          <p:sp>
            <p:nvSpPr>
              <p:cNvPr id="53" name="Freeform 133">
                <a:extLst>
                  <a:ext uri="{FF2B5EF4-FFF2-40B4-BE49-F238E27FC236}">
                    <a16:creationId xmlns:a16="http://schemas.microsoft.com/office/drawing/2014/main" id="{237ED619-D5A9-E9C8-BCAE-1AF548D16E50}"/>
                  </a:ext>
                </a:extLst>
              </p:cNvPr>
              <p:cNvSpPr/>
              <p:nvPr/>
            </p:nvSpPr>
            <p:spPr>
              <a:xfrm>
                <a:off x="2507896" y="3561622"/>
                <a:ext cx="414377" cy="421703"/>
              </a:xfrm>
              <a:custGeom>
                <a:avLst/>
                <a:gdLst>
                  <a:gd name="connsiteX0" fmla="*/ 414377 w 414377"/>
                  <a:gd name="connsiteY0" fmla="*/ 330690 h 421703"/>
                  <a:gd name="connsiteX1" fmla="*/ 362291 w 414377"/>
                  <a:gd name="connsiteY1" fmla="*/ 331831 h 421703"/>
                  <a:gd name="connsiteX2" fmla="*/ 226814 w 414377"/>
                  <a:gd name="connsiteY2" fmla="*/ 413838 h 421703"/>
                  <a:gd name="connsiteX3" fmla="*/ 207678 w 414377"/>
                  <a:gd name="connsiteY3" fmla="*/ 380122 h 421703"/>
                  <a:gd name="connsiteX4" fmla="*/ 312105 w 414377"/>
                  <a:gd name="connsiteY4" fmla="*/ 241331 h 421703"/>
                  <a:gd name="connsiteX5" fmla="*/ 277127 w 414377"/>
                  <a:gd name="connsiteY5" fmla="*/ 218263 h 421703"/>
                  <a:gd name="connsiteX6" fmla="*/ 133793 w 414377"/>
                  <a:gd name="connsiteY6" fmla="*/ 314086 h 421703"/>
                  <a:gd name="connsiteX7" fmla="*/ 106673 w 414377"/>
                  <a:gd name="connsiteY7" fmla="*/ 280370 h 421703"/>
                  <a:gd name="connsiteX8" fmla="*/ 175361 w 414377"/>
                  <a:gd name="connsiteY8" fmla="*/ 195828 h 421703"/>
                  <a:gd name="connsiteX9" fmla="*/ 227575 w 414377"/>
                  <a:gd name="connsiteY9" fmla="*/ 143607 h 421703"/>
                  <a:gd name="connsiteX10" fmla="*/ 215028 w 414377"/>
                  <a:gd name="connsiteY10" fmla="*/ 117117 h 421703"/>
                  <a:gd name="connsiteX11" fmla="*/ 191963 w 414377"/>
                  <a:gd name="connsiteY11" fmla="*/ 97977 h 421703"/>
                  <a:gd name="connsiteX12" fmla="*/ 153690 w 414377"/>
                  <a:gd name="connsiteY12" fmla="*/ 113187 h 421703"/>
                  <a:gd name="connsiteX13" fmla="*/ 88297 w 414377"/>
                  <a:gd name="connsiteY13" fmla="*/ 175929 h 421703"/>
                  <a:gd name="connsiteX14" fmla="*/ 17200 w 414377"/>
                  <a:gd name="connsiteY14" fmla="*/ 211925 h 421703"/>
                  <a:gd name="connsiteX15" fmla="*/ 12131 w 414377"/>
                  <a:gd name="connsiteY15" fmla="*/ 171239 h 421703"/>
                  <a:gd name="connsiteX16" fmla="*/ 113263 w 414377"/>
                  <a:gd name="connsiteY16" fmla="*/ 39799 h 421703"/>
                  <a:gd name="connsiteX17" fmla="*/ 119092 w 414377"/>
                  <a:gd name="connsiteY17" fmla="*/ 0 h 421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4377" h="421703">
                    <a:moveTo>
                      <a:pt x="414377" y="330690"/>
                    </a:moveTo>
                    <a:cubicBezTo>
                      <a:pt x="407407" y="320677"/>
                      <a:pt x="406140" y="305720"/>
                      <a:pt x="362291" y="331831"/>
                    </a:cubicBezTo>
                    <a:cubicBezTo>
                      <a:pt x="318441" y="357941"/>
                      <a:pt x="266101" y="395839"/>
                      <a:pt x="226814" y="413838"/>
                    </a:cubicBezTo>
                    <a:cubicBezTo>
                      <a:pt x="183219" y="433737"/>
                      <a:pt x="185500" y="413458"/>
                      <a:pt x="207678" y="380122"/>
                    </a:cubicBezTo>
                    <a:cubicBezTo>
                      <a:pt x="227448" y="350336"/>
                      <a:pt x="297531" y="257809"/>
                      <a:pt x="312105" y="241331"/>
                    </a:cubicBezTo>
                    <a:cubicBezTo>
                      <a:pt x="326679" y="224854"/>
                      <a:pt x="316667" y="191138"/>
                      <a:pt x="277127" y="218263"/>
                    </a:cubicBezTo>
                    <a:cubicBezTo>
                      <a:pt x="237587" y="245387"/>
                      <a:pt x="164843" y="294313"/>
                      <a:pt x="133793" y="314086"/>
                    </a:cubicBezTo>
                    <a:cubicBezTo>
                      <a:pt x="102744" y="333859"/>
                      <a:pt x="88170" y="309523"/>
                      <a:pt x="106673" y="280370"/>
                    </a:cubicBezTo>
                    <a:cubicBezTo>
                      <a:pt x="125175" y="251218"/>
                      <a:pt x="146973" y="216869"/>
                      <a:pt x="175361" y="195828"/>
                    </a:cubicBezTo>
                    <a:cubicBezTo>
                      <a:pt x="203749" y="174788"/>
                      <a:pt x="221618" y="150832"/>
                      <a:pt x="227575" y="143607"/>
                    </a:cubicBezTo>
                    <a:cubicBezTo>
                      <a:pt x="233531" y="136383"/>
                      <a:pt x="229602" y="128397"/>
                      <a:pt x="215028" y="117117"/>
                    </a:cubicBezTo>
                    <a:cubicBezTo>
                      <a:pt x="200454" y="105836"/>
                      <a:pt x="201215" y="103301"/>
                      <a:pt x="191963" y="97977"/>
                    </a:cubicBezTo>
                    <a:cubicBezTo>
                      <a:pt x="182712" y="92654"/>
                      <a:pt x="171433" y="91387"/>
                      <a:pt x="153690" y="113187"/>
                    </a:cubicBezTo>
                    <a:cubicBezTo>
                      <a:pt x="135948" y="134988"/>
                      <a:pt x="116051" y="158184"/>
                      <a:pt x="88297" y="175929"/>
                    </a:cubicBezTo>
                    <a:cubicBezTo>
                      <a:pt x="60542" y="193673"/>
                      <a:pt x="35703" y="213827"/>
                      <a:pt x="17200" y="211925"/>
                    </a:cubicBezTo>
                    <a:cubicBezTo>
                      <a:pt x="-1303" y="210024"/>
                      <a:pt x="-7639" y="200391"/>
                      <a:pt x="12131" y="171239"/>
                    </a:cubicBezTo>
                    <a:cubicBezTo>
                      <a:pt x="31901" y="142086"/>
                      <a:pt x="101477" y="54376"/>
                      <a:pt x="113263" y="39799"/>
                    </a:cubicBezTo>
                    <a:cubicBezTo>
                      <a:pt x="125049" y="25223"/>
                      <a:pt x="137215" y="11281"/>
                      <a:pt x="119092" y="0"/>
                    </a:cubicBezTo>
                  </a:path>
                </a:pathLst>
              </a:custGeom>
              <a:noFill/>
              <a:ln w="41800" cap="rnd">
                <a:solidFill>
                  <a:srgbClr val="E5A038"/>
                </a:solid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54" name="Freeform 134">
                <a:extLst>
                  <a:ext uri="{FF2B5EF4-FFF2-40B4-BE49-F238E27FC236}">
                    <a16:creationId xmlns:a16="http://schemas.microsoft.com/office/drawing/2014/main" id="{39086FA1-7028-F785-59C0-308B414021F2}"/>
                  </a:ext>
                </a:extLst>
              </p:cNvPr>
              <p:cNvSpPr/>
              <p:nvPr/>
            </p:nvSpPr>
            <p:spPr>
              <a:xfrm>
                <a:off x="2640012" y="3624693"/>
                <a:ext cx="123873" cy="113479"/>
              </a:xfrm>
              <a:custGeom>
                <a:avLst/>
                <a:gdLst>
                  <a:gd name="connsiteX0" fmla="*/ 4466 w 123873"/>
                  <a:gd name="connsiteY0" fmla="*/ 76733 h 113478"/>
                  <a:gd name="connsiteX1" fmla="*/ 48949 w 123873"/>
                  <a:gd name="connsiteY1" fmla="*/ 66593 h 113478"/>
                  <a:gd name="connsiteX2" fmla="*/ 62256 w 123873"/>
                  <a:gd name="connsiteY2" fmla="*/ 90549 h 113478"/>
                  <a:gd name="connsiteX3" fmla="*/ 93812 w 123873"/>
                  <a:gd name="connsiteY3" fmla="*/ 113364 h 113478"/>
                  <a:gd name="connsiteX4" fmla="*/ 121439 w 123873"/>
                  <a:gd name="connsiteY4" fmla="*/ 78888 h 113478"/>
                  <a:gd name="connsiteX5" fmla="*/ 90137 w 123873"/>
                  <a:gd name="connsiteY5" fmla="*/ 15133 h 113478"/>
                  <a:gd name="connsiteX6" fmla="*/ 15618 w 123873"/>
                  <a:gd name="connsiteY6" fmla="*/ 26540 h 113478"/>
                  <a:gd name="connsiteX7" fmla="*/ 4466 w 123873"/>
                  <a:gd name="connsiteY7" fmla="*/ 76860 h 113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873" h="113477">
                    <a:moveTo>
                      <a:pt x="4466" y="76733"/>
                    </a:moveTo>
                    <a:cubicBezTo>
                      <a:pt x="27531" y="52650"/>
                      <a:pt x="34755" y="54552"/>
                      <a:pt x="48949" y="66593"/>
                    </a:cubicBezTo>
                    <a:cubicBezTo>
                      <a:pt x="63143" y="78634"/>
                      <a:pt x="69859" y="82563"/>
                      <a:pt x="62256" y="90549"/>
                    </a:cubicBezTo>
                    <a:cubicBezTo>
                      <a:pt x="54652" y="98534"/>
                      <a:pt x="92418" y="115011"/>
                      <a:pt x="93812" y="113364"/>
                    </a:cubicBezTo>
                    <a:cubicBezTo>
                      <a:pt x="95206" y="111716"/>
                      <a:pt x="115229" y="93337"/>
                      <a:pt x="121439" y="78888"/>
                    </a:cubicBezTo>
                    <a:cubicBezTo>
                      <a:pt x="127649" y="64438"/>
                      <a:pt x="123594" y="38581"/>
                      <a:pt x="90137" y="15133"/>
                    </a:cubicBezTo>
                    <a:cubicBezTo>
                      <a:pt x="56679" y="-8316"/>
                      <a:pt x="42232" y="-4514"/>
                      <a:pt x="15618" y="26540"/>
                    </a:cubicBezTo>
                    <a:cubicBezTo>
                      <a:pt x="-10995" y="57594"/>
                      <a:pt x="4466" y="76860"/>
                      <a:pt x="4466" y="76860"/>
                    </a:cubicBezTo>
                    <a:close/>
                  </a:path>
                </a:pathLst>
              </a:custGeom>
              <a:solidFill>
                <a:srgbClr val="E5A03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grpSp>
            <p:nvGrpSpPr>
              <p:cNvPr id="55" name="Graphic 243">
                <a:extLst>
                  <a:ext uri="{FF2B5EF4-FFF2-40B4-BE49-F238E27FC236}">
                    <a16:creationId xmlns:a16="http://schemas.microsoft.com/office/drawing/2014/main" id="{F75BA56F-5937-680E-D903-0F91AD8053B2}"/>
                  </a:ext>
                </a:extLst>
              </p:cNvPr>
              <p:cNvGrpSpPr/>
              <p:nvPr/>
            </p:nvGrpSpPr>
            <p:grpSpPr>
              <a:xfrm>
                <a:off x="2624680" y="3560607"/>
                <a:ext cx="312773" cy="337280"/>
                <a:chOff x="2673318" y="2850488"/>
                <a:chExt cx="312773" cy="337280"/>
              </a:xfrm>
              <a:solidFill>
                <a:srgbClr val="FFFFFF"/>
              </a:solidFill>
            </p:grpSpPr>
            <p:sp>
              <p:nvSpPr>
                <p:cNvPr id="60" name="Freeform 238">
                  <a:extLst>
                    <a:ext uri="{FF2B5EF4-FFF2-40B4-BE49-F238E27FC236}">
                      <a16:creationId xmlns:a16="http://schemas.microsoft.com/office/drawing/2014/main" id="{79BE5F1B-C944-E42D-19CA-5A1EBA217E63}"/>
                    </a:ext>
                  </a:extLst>
                </p:cNvPr>
                <p:cNvSpPr/>
                <p:nvPr/>
              </p:nvSpPr>
              <p:spPr>
                <a:xfrm>
                  <a:off x="2673318" y="2850488"/>
                  <a:ext cx="19189" cy="59736"/>
                </a:xfrm>
                <a:custGeom>
                  <a:avLst/>
                  <a:gdLst>
                    <a:gd name="connsiteX0" fmla="*/ 16627 w 19189"/>
                    <a:gd name="connsiteY0" fmla="*/ 127 h 59736"/>
                    <a:gd name="connsiteX1" fmla="*/ 15487 w 19189"/>
                    <a:gd name="connsiteY1" fmla="*/ 31561 h 59736"/>
                    <a:gd name="connsiteX2" fmla="*/ 152 w 19189"/>
                    <a:gd name="connsiteY2" fmla="*/ 59572 h 59736"/>
                    <a:gd name="connsiteX3" fmla="*/ 16627 w 19189"/>
                    <a:gd name="connsiteY3" fmla="*/ 0 h 59736"/>
                  </a:gdLst>
                  <a:ahLst/>
                  <a:cxnLst>
                    <a:cxn ang="0">
                      <a:pos x="connsiteX0" y="connsiteY0"/>
                    </a:cxn>
                    <a:cxn ang="0">
                      <a:pos x="connsiteX1" y="connsiteY1"/>
                    </a:cxn>
                    <a:cxn ang="0">
                      <a:pos x="connsiteX2" y="connsiteY2"/>
                    </a:cxn>
                    <a:cxn ang="0">
                      <a:pos x="connsiteX3" y="connsiteY3"/>
                    </a:cxn>
                  </a:cxnLst>
                  <a:rect l="l" t="t" r="r" b="b"/>
                  <a:pathLst>
                    <a:path w="19189" h="59735">
                      <a:moveTo>
                        <a:pt x="16627" y="127"/>
                      </a:moveTo>
                      <a:cubicBezTo>
                        <a:pt x="16627" y="127"/>
                        <a:pt x="23091" y="15463"/>
                        <a:pt x="15487" y="31561"/>
                      </a:cubicBezTo>
                      <a:cubicBezTo>
                        <a:pt x="7883" y="47658"/>
                        <a:pt x="2433" y="56530"/>
                        <a:pt x="152" y="59572"/>
                      </a:cubicBezTo>
                      <a:cubicBezTo>
                        <a:pt x="-2129" y="62614"/>
                        <a:pt x="22077" y="22688"/>
                        <a:pt x="16627" y="0"/>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61" name="Freeform 239">
                  <a:extLst>
                    <a:ext uri="{FF2B5EF4-FFF2-40B4-BE49-F238E27FC236}">
                      <a16:creationId xmlns:a16="http://schemas.microsoft.com/office/drawing/2014/main" id="{8F52401C-6C51-3988-536D-3234EE8E6B78}"/>
                    </a:ext>
                  </a:extLst>
                </p:cNvPr>
                <p:cNvSpPr/>
                <p:nvPr/>
              </p:nvSpPr>
              <p:spPr>
                <a:xfrm>
                  <a:off x="2873073" y="3051006"/>
                  <a:ext cx="11830" cy="46136"/>
                </a:xfrm>
                <a:custGeom>
                  <a:avLst/>
                  <a:gdLst>
                    <a:gd name="connsiteX0" fmla="*/ 0 w 11830"/>
                    <a:gd name="connsiteY0" fmla="*/ 127 h 46136"/>
                    <a:gd name="connsiteX1" fmla="*/ 10899 w 11830"/>
                    <a:gd name="connsiteY1" fmla="*/ 14069 h 46136"/>
                    <a:gd name="connsiteX2" fmla="*/ 3168 w 11830"/>
                    <a:gd name="connsiteY2" fmla="*/ 46137 h 46136"/>
                    <a:gd name="connsiteX3" fmla="*/ 127 w 11830"/>
                    <a:gd name="connsiteY3" fmla="*/ 0 h 46136"/>
                  </a:gdLst>
                  <a:ahLst/>
                  <a:cxnLst>
                    <a:cxn ang="0">
                      <a:pos x="connsiteX0" y="connsiteY0"/>
                    </a:cxn>
                    <a:cxn ang="0">
                      <a:pos x="connsiteX1" y="connsiteY1"/>
                    </a:cxn>
                    <a:cxn ang="0">
                      <a:pos x="connsiteX2" y="connsiteY2"/>
                    </a:cxn>
                    <a:cxn ang="0">
                      <a:pos x="connsiteX3" y="connsiteY3"/>
                    </a:cxn>
                  </a:cxnLst>
                  <a:rect l="l" t="t" r="r" b="b"/>
                  <a:pathLst>
                    <a:path w="11830" h="46136">
                      <a:moveTo>
                        <a:pt x="0" y="127"/>
                      </a:moveTo>
                      <a:cubicBezTo>
                        <a:pt x="0" y="127"/>
                        <a:pt x="6590" y="3676"/>
                        <a:pt x="10899" y="14069"/>
                      </a:cubicBezTo>
                      <a:cubicBezTo>
                        <a:pt x="15208" y="24463"/>
                        <a:pt x="3168" y="46137"/>
                        <a:pt x="3168" y="46137"/>
                      </a:cubicBezTo>
                      <a:cubicBezTo>
                        <a:pt x="3168" y="46137"/>
                        <a:pt x="18249" y="17872"/>
                        <a:pt x="127" y="0"/>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62" name="Freeform 240">
                  <a:extLst>
                    <a:ext uri="{FF2B5EF4-FFF2-40B4-BE49-F238E27FC236}">
                      <a16:creationId xmlns:a16="http://schemas.microsoft.com/office/drawing/2014/main" id="{7EB3F831-291E-58AB-E336-394CB9DF2F87}"/>
                    </a:ext>
                  </a:extLst>
                </p:cNvPr>
                <p:cNvSpPr/>
                <p:nvPr/>
              </p:nvSpPr>
              <p:spPr>
                <a:xfrm>
                  <a:off x="2970656" y="3155194"/>
                  <a:ext cx="15435" cy="32574"/>
                </a:xfrm>
                <a:custGeom>
                  <a:avLst/>
                  <a:gdLst>
                    <a:gd name="connsiteX0" fmla="*/ 0 w 15435"/>
                    <a:gd name="connsiteY0" fmla="*/ 0 h 32574"/>
                    <a:gd name="connsiteX1" fmla="*/ 13053 w 15435"/>
                    <a:gd name="connsiteY1" fmla="*/ 32575 h 32574"/>
                    <a:gd name="connsiteX2" fmla="*/ 0 w 15435"/>
                    <a:gd name="connsiteY2" fmla="*/ 0 h 32574"/>
                  </a:gdLst>
                  <a:ahLst/>
                  <a:cxnLst>
                    <a:cxn ang="0">
                      <a:pos x="connsiteX0" y="connsiteY0"/>
                    </a:cxn>
                    <a:cxn ang="0">
                      <a:pos x="connsiteX1" y="connsiteY1"/>
                    </a:cxn>
                    <a:cxn ang="0">
                      <a:pos x="connsiteX2" y="connsiteY2"/>
                    </a:cxn>
                  </a:cxnLst>
                  <a:rect l="l" t="t" r="r" b="b"/>
                  <a:pathLst>
                    <a:path w="15435" h="32574">
                      <a:moveTo>
                        <a:pt x="0" y="0"/>
                      </a:moveTo>
                      <a:cubicBezTo>
                        <a:pt x="0" y="0"/>
                        <a:pt x="22685" y="12295"/>
                        <a:pt x="13053" y="32575"/>
                      </a:cubicBezTo>
                      <a:cubicBezTo>
                        <a:pt x="12673" y="24082"/>
                        <a:pt x="14828" y="11661"/>
                        <a:pt x="0" y="0"/>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63" name="Freeform 241">
                  <a:extLst>
                    <a:ext uri="{FF2B5EF4-FFF2-40B4-BE49-F238E27FC236}">
                      <a16:creationId xmlns:a16="http://schemas.microsoft.com/office/drawing/2014/main" id="{DD84966F-9DBE-C09E-BEFF-B2E3DB65244F}"/>
                    </a:ext>
                  </a:extLst>
                </p:cNvPr>
                <p:cNvSpPr/>
                <p:nvPr/>
              </p:nvSpPr>
              <p:spPr>
                <a:xfrm>
                  <a:off x="2734048" y="2928036"/>
                  <a:ext cx="64759" cy="57313"/>
                </a:xfrm>
                <a:custGeom>
                  <a:avLst/>
                  <a:gdLst>
                    <a:gd name="connsiteX0" fmla="*/ 0 w 64759"/>
                    <a:gd name="connsiteY0" fmla="*/ 23 h 57313"/>
                    <a:gd name="connsiteX1" fmla="*/ 64760 w 64759"/>
                    <a:gd name="connsiteY1" fmla="*/ 57314 h 57313"/>
                    <a:gd name="connsiteX2" fmla="*/ 0 w 64759"/>
                    <a:gd name="connsiteY2" fmla="*/ 23 h 57313"/>
                  </a:gdLst>
                  <a:ahLst/>
                  <a:cxnLst>
                    <a:cxn ang="0">
                      <a:pos x="connsiteX0" y="connsiteY0"/>
                    </a:cxn>
                    <a:cxn ang="0">
                      <a:pos x="connsiteX1" y="connsiteY1"/>
                    </a:cxn>
                    <a:cxn ang="0">
                      <a:pos x="connsiteX2" y="connsiteY2"/>
                    </a:cxn>
                  </a:cxnLst>
                  <a:rect l="l" t="t" r="r" b="b"/>
                  <a:pathLst>
                    <a:path w="64759" h="57313">
                      <a:moveTo>
                        <a:pt x="0" y="23"/>
                      </a:moveTo>
                      <a:cubicBezTo>
                        <a:pt x="0" y="23"/>
                        <a:pt x="49805" y="-2892"/>
                        <a:pt x="64760" y="57314"/>
                      </a:cubicBezTo>
                      <a:cubicBezTo>
                        <a:pt x="51073" y="33485"/>
                        <a:pt x="46384" y="9275"/>
                        <a:pt x="0" y="23"/>
                      </a:cubicBezTo>
                      <a:close/>
                    </a:path>
                  </a:pathLst>
                </a:custGeom>
                <a:solidFill>
                  <a:srgbClr val="FFFFFF"/>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grpSp>
          <p:grpSp>
            <p:nvGrpSpPr>
              <p:cNvPr id="56" name="Graphic 243">
                <a:extLst>
                  <a:ext uri="{FF2B5EF4-FFF2-40B4-BE49-F238E27FC236}">
                    <a16:creationId xmlns:a16="http://schemas.microsoft.com/office/drawing/2014/main" id="{2695FCAD-7BBA-CD69-8E0D-1EE351ACE533}"/>
                  </a:ext>
                </a:extLst>
              </p:cNvPr>
              <p:cNvGrpSpPr/>
              <p:nvPr/>
            </p:nvGrpSpPr>
            <p:grpSpPr>
              <a:xfrm>
                <a:off x="2503424" y="3732606"/>
                <a:ext cx="315182" cy="268586"/>
                <a:chOff x="2552061" y="3022487"/>
                <a:chExt cx="315182" cy="268586"/>
              </a:xfrm>
              <a:solidFill>
                <a:srgbClr val="9E6B28"/>
              </a:solidFill>
            </p:grpSpPr>
            <p:sp>
              <p:nvSpPr>
                <p:cNvPr id="57" name="Freeform 235">
                  <a:extLst>
                    <a:ext uri="{FF2B5EF4-FFF2-40B4-BE49-F238E27FC236}">
                      <a16:creationId xmlns:a16="http://schemas.microsoft.com/office/drawing/2014/main" id="{7E11E8D3-8AA9-FD52-5157-A96D0ACF025F}"/>
                    </a:ext>
                  </a:extLst>
                </p:cNvPr>
                <p:cNvSpPr/>
                <p:nvPr/>
              </p:nvSpPr>
              <p:spPr>
                <a:xfrm>
                  <a:off x="2735569" y="3236061"/>
                  <a:ext cx="131674" cy="55012"/>
                </a:xfrm>
                <a:custGeom>
                  <a:avLst/>
                  <a:gdLst>
                    <a:gd name="connsiteX0" fmla="*/ 0 w 131674"/>
                    <a:gd name="connsiteY0" fmla="*/ 38659 h 55012"/>
                    <a:gd name="connsiteX1" fmla="*/ 42582 w 131674"/>
                    <a:gd name="connsiteY1" fmla="*/ 40560 h 55012"/>
                    <a:gd name="connsiteX2" fmla="*/ 131674 w 131674"/>
                    <a:gd name="connsiteY2" fmla="*/ 0 h 55012"/>
                    <a:gd name="connsiteX3" fmla="*/ 41822 w 131674"/>
                    <a:gd name="connsiteY3" fmla="*/ 51333 h 55012"/>
                    <a:gd name="connsiteX4" fmla="*/ 0 w 131674"/>
                    <a:gd name="connsiteY4" fmla="*/ 38532 h 55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74" h="55012">
                      <a:moveTo>
                        <a:pt x="0" y="38659"/>
                      </a:moveTo>
                      <a:cubicBezTo>
                        <a:pt x="0" y="38659"/>
                        <a:pt x="15968" y="50827"/>
                        <a:pt x="42582" y="40560"/>
                      </a:cubicBezTo>
                      <a:cubicBezTo>
                        <a:pt x="69196" y="30293"/>
                        <a:pt x="95429" y="20026"/>
                        <a:pt x="131674" y="0"/>
                      </a:cubicBezTo>
                      <a:cubicBezTo>
                        <a:pt x="94162" y="29152"/>
                        <a:pt x="58550" y="43475"/>
                        <a:pt x="41822" y="51333"/>
                      </a:cubicBezTo>
                      <a:cubicBezTo>
                        <a:pt x="25093" y="59192"/>
                        <a:pt x="4436" y="54249"/>
                        <a:pt x="0" y="38532"/>
                      </a:cubicBezTo>
                      <a:close/>
                    </a:path>
                  </a:pathLst>
                </a:custGeom>
                <a:solidFill>
                  <a:srgbClr val="9E6B2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58" name="Freeform 236">
                  <a:extLst>
                    <a:ext uri="{FF2B5EF4-FFF2-40B4-BE49-F238E27FC236}">
                      <a16:creationId xmlns:a16="http://schemas.microsoft.com/office/drawing/2014/main" id="{AFFBB145-929D-85A1-8295-1EECD077C8B7}"/>
                    </a:ext>
                  </a:extLst>
                </p:cNvPr>
                <p:cNvSpPr/>
                <p:nvPr/>
              </p:nvSpPr>
              <p:spPr>
                <a:xfrm>
                  <a:off x="2643942" y="3129591"/>
                  <a:ext cx="129139" cy="60698"/>
                </a:xfrm>
                <a:custGeom>
                  <a:avLst/>
                  <a:gdLst>
                    <a:gd name="connsiteX0" fmla="*/ 0 w 129139"/>
                    <a:gd name="connsiteY0" fmla="*/ 46517 h 60698"/>
                    <a:gd name="connsiteX1" fmla="*/ 42582 w 129139"/>
                    <a:gd name="connsiteY1" fmla="*/ 45883 h 60698"/>
                    <a:gd name="connsiteX2" fmla="*/ 129140 w 129139"/>
                    <a:gd name="connsiteY2" fmla="*/ 0 h 60698"/>
                    <a:gd name="connsiteX3" fmla="*/ 48538 w 129139"/>
                    <a:gd name="connsiteY3" fmla="*/ 55643 h 60698"/>
                    <a:gd name="connsiteX4" fmla="*/ 0 w 129139"/>
                    <a:gd name="connsiteY4" fmla="*/ 46517 h 60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138" h="60698">
                      <a:moveTo>
                        <a:pt x="0" y="46517"/>
                      </a:moveTo>
                      <a:cubicBezTo>
                        <a:pt x="0" y="46517"/>
                        <a:pt x="16729" y="57671"/>
                        <a:pt x="42582" y="45883"/>
                      </a:cubicBezTo>
                      <a:cubicBezTo>
                        <a:pt x="68435" y="34096"/>
                        <a:pt x="94035" y="22181"/>
                        <a:pt x="129140" y="0"/>
                      </a:cubicBezTo>
                      <a:cubicBezTo>
                        <a:pt x="93528" y="31307"/>
                        <a:pt x="64760" y="46771"/>
                        <a:pt x="48538" y="55643"/>
                      </a:cubicBezTo>
                      <a:cubicBezTo>
                        <a:pt x="32317" y="64516"/>
                        <a:pt x="5449" y="61854"/>
                        <a:pt x="0" y="46517"/>
                      </a:cubicBezTo>
                      <a:close/>
                    </a:path>
                  </a:pathLst>
                </a:custGeom>
                <a:solidFill>
                  <a:srgbClr val="9E6B2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sp>
              <p:nvSpPr>
                <p:cNvPr id="59" name="Freeform 237">
                  <a:extLst>
                    <a:ext uri="{FF2B5EF4-FFF2-40B4-BE49-F238E27FC236}">
                      <a16:creationId xmlns:a16="http://schemas.microsoft.com/office/drawing/2014/main" id="{79BBEFD1-B357-8643-1D7F-474FE6ECCB71}"/>
                    </a:ext>
                  </a:extLst>
                </p:cNvPr>
                <p:cNvSpPr/>
                <p:nvPr/>
              </p:nvSpPr>
              <p:spPr>
                <a:xfrm>
                  <a:off x="2552061" y="3022487"/>
                  <a:ext cx="129773" cy="59623"/>
                </a:xfrm>
                <a:custGeom>
                  <a:avLst/>
                  <a:gdLst>
                    <a:gd name="connsiteX0" fmla="*/ 0 w 129773"/>
                    <a:gd name="connsiteY0" fmla="*/ 44489 h 59623"/>
                    <a:gd name="connsiteX1" fmla="*/ 42582 w 129773"/>
                    <a:gd name="connsiteY1" fmla="*/ 44489 h 59623"/>
                    <a:gd name="connsiteX2" fmla="*/ 129773 w 129773"/>
                    <a:gd name="connsiteY2" fmla="*/ 0 h 59623"/>
                    <a:gd name="connsiteX3" fmla="*/ 42328 w 129773"/>
                    <a:gd name="connsiteY3" fmla="*/ 55263 h 59623"/>
                    <a:gd name="connsiteX4" fmla="*/ 0 w 129773"/>
                    <a:gd name="connsiteY4" fmla="*/ 44362 h 596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73" h="59623">
                      <a:moveTo>
                        <a:pt x="0" y="44489"/>
                      </a:moveTo>
                      <a:cubicBezTo>
                        <a:pt x="0" y="44489"/>
                        <a:pt x="16475" y="55897"/>
                        <a:pt x="42582" y="44489"/>
                      </a:cubicBezTo>
                      <a:cubicBezTo>
                        <a:pt x="68689" y="33082"/>
                        <a:pt x="94415" y="21547"/>
                        <a:pt x="129773" y="0"/>
                      </a:cubicBezTo>
                      <a:cubicBezTo>
                        <a:pt x="93655" y="30800"/>
                        <a:pt x="58550" y="46771"/>
                        <a:pt x="42328" y="55263"/>
                      </a:cubicBezTo>
                      <a:cubicBezTo>
                        <a:pt x="26107" y="63755"/>
                        <a:pt x="5069" y="59699"/>
                        <a:pt x="0" y="44362"/>
                      </a:cubicBezTo>
                      <a:close/>
                    </a:path>
                  </a:pathLst>
                </a:custGeom>
                <a:solidFill>
                  <a:srgbClr val="9E6B28"/>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1E2D3A"/>
                    </a:solidFill>
                    <a:effectLst/>
                    <a:uLnTx/>
                    <a:uFillTx/>
                    <a:ea typeface="+mn-ea"/>
                    <a:cs typeface="Arial"/>
                  </a:endParaRPr>
                </a:p>
              </p:txBody>
            </p:sp>
          </p:grpSp>
        </p:grpSp>
      </p:grpSp>
      <p:sp>
        <p:nvSpPr>
          <p:cNvPr id="192" name="Slide Number Placeholder 4">
            <a:extLst>
              <a:ext uri="{FF2B5EF4-FFF2-40B4-BE49-F238E27FC236}">
                <a16:creationId xmlns:a16="http://schemas.microsoft.com/office/drawing/2014/main" id="{B4E661C1-4C96-DB4D-4ACA-A31C75AF71F0}"/>
              </a:ext>
            </a:extLst>
          </p:cNvPr>
          <p:cNvSpPr txBox="1"/>
          <p:nvPr/>
        </p:nvSpPr>
        <p:spPr>
          <a:xfrm>
            <a:off x="6515087" y="4178323"/>
            <a:ext cx="255840" cy="143075"/>
          </a:xfrm>
          <a:prstGeom prst="rect">
            <a:avLst/>
          </a:prstGeom>
          <a:noFill/>
        </p:spPr>
        <p:txBody>
          <a:bodyPr wrap="square" lIns="0" tIns="0" rIns="0" bIns="0" rtlCol="0" anchor="ctr">
            <a:noAutofit/>
          </a:bodyPr>
          <a:lstStyle>
            <a:defPPr>
              <a:defRPr lang="en-US"/>
            </a:defPPr>
            <a:lvl1pPr marL="0" algn="r" defTabSz="914400" rtl="0" eaLnBrk="1" latinLnBrk="0" hangingPunct="1">
              <a:defRPr lang="en-US" sz="1200" b="0" i="0" kern="1200" smtClean="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ct val="0"/>
              </a:spcBef>
              <a:spcAft>
                <a:spcPct val="0"/>
              </a:spcAft>
              <a:buClrTx/>
              <a:buSzTx/>
              <a:buFontTx/>
              <a:buNone/>
              <a:tabLst/>
              <a:defRPr/>
            </a:pPr>
            <a:fld id="{0FCCC50F-8FDF-4683-8964-C1789810F6BE}" type="slidenum">
              <a:rPr kumimoji="0" lang="en-GB" sz="800" b="0" i="0" u="none" strike="noStrike" kern="1200" cap="none" spc="0" normalizeH="0" baseline="0" noProof="0">
                <a:ln>
                  <a:noFill/>
                </a:ln>
                <a:solidFill>
                  <a:prstClr val="white"/>
                </a:solidFill>
                <a:effectLst/>
                <a:uLnTx/>
                <a:uFillTx/>
                <a:latin typeface="+mn-lt"/>
                <a:ea typeface="+mn-ea"/>
                <a:cs typeface="Arial" panose="020B0604020202020204" pitchFamily="34" charset="0"/>
              </a:rPr>
              <a:pPr marL="0" marR="0" lvl="0" indent="0" algn="r" defTabSz="685800" rtl="0" eaLnBrk="1" fontAlgn="auto" latinLnBrk="0" hangingPunct="1">
                <a:lnSpc>
                  <a:spcPct val="100000"/>
                </a:lnSpc>
                <a:spcBef>
                  <a:spcPct val="0"/>
                </a:spcBef>
                <a:spcAft>
                  <a:spcPct val="0"/>
                </a:spcAft>
                <a:buClrTx/>
                <a:buSzTx/>
                <a:buFontTx/>
                <a:buNone/>
                <a:tabLst/>
                <a:defRPr/>
              </a:pPr>
              <a:t>7</a:t>
            </a:fld>
            <a:endParaRPr kumimoji="0" lang="en-GB" sz="800" b="0" i="0" u="none" strike="noStrike" kern="1200" cap="none" spc="0" normalizeH="0" baseline="0" noProof="0">
              <a:ln>
                <a:noFill/>
              </a:ln>
              <a:solidFill>
                <a:prstClr val="white"/>
              </a:solidFill>
              <a:effectLst/>
              <a:uLnTx/>
              <a:uFillTx/>
              <a:latin typeface="+mn-lt"/>
              <a:ea typeface="+mn-ea"/>
              <a:cs typeface="Arial" panose="020B0604020202020204" pitchFamily="34" charset="0"/>
            </a:endParaRPr>
          </a:p>
        </p:txBody>
      </p:sp>
      <p:sp>
        <p:nvSpPr>
          <p:cNvPr id="194" name="Oval 5">
            <a:extLst>
              <a:ext uri="{FF2B5EF4-FFF2-40B4-BE49-F238E27FC236}">
                <a16:creationId xmlns:a16="http://schemas.microsoft.com/office/drawing/2014/main" id="{500C3B94-3491-AAF0-AC22-F0EB0EE38B99}"/>
              </a:ext>
            </a:extLst>
          </p:cNvPr>
          <p:cNvSpPr/>
          <p:nvPr/>
        </p:nvSpPr>
        <p:spPr>
          <a:xfrm>
            <a:off x="4219537" y="1097057"/>
            <a:ext cx="708825" cy="708825"/>
          </a:xfrm>
          <a:prstGeom prst="ellipse">
            <a:avLst/>
          </a:prstGeom>
          <a:noFill/>
          <a:ln w="25400" cap="flat" cmpd="sng" algn="ctr">
            <a:solidFill>
              <a:srgbClr val="AB5CB4"/>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Tx/>
                <a:ea typeface="Arial"/>
                <a:cs typeface="Arial"/>
              </a:rPr>
              <a:t>IA-2</a:t>
            </a:r>
          </a:p>
        </p:txBody>
      </p:sp>
      <p:sp>
        <p:nvSpPr>
          <p:cNvPr id="197" name="Oval 3">
            <a:extLst>
              <a:ext uri="{FF2B5EF4-FFF2-40B4-BE49-F238E27FC236}">
                <a16:creationId xmlns:a16="http://schemas.microsoft.com/office/drawing/2014/main" id="{7571DD62-843C-E333-EBDC-01423754FD9E}"/>
              </a:ext>
            </a:extLst>
          </p:cNvPr>
          <p:cNvSpPr/>
          <p:nvPr/>
        </p:nvSpPr>
        <p:spPr>
          <a:xfrm>
            <a:off x="2594878" y="1097057"/>
            <a:ext cx="708825" cy="708825"/>
          </a:xfrm>
          <a:prstGeom prst="ellipse">
            <a:avLst/>
          </a:prstGeom>
          <a:noFill/>
          <a:ln w="25400" cap="flat" cmpd="sng" algn="ctr">
            <a:solidFill>
              <a:srgbClr val="4570A2"/>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dirty="0">
                <a:ln>
                  <a:noFill/>
                </a:ln>
                <a:solidFill>
                  <a:srgbClr val="000000"/>
                </a:solidFill>
                <a:effectLst/>
                <a:uLnTx/>
                <a:uFillTx/>
                <a:ea typeface="Arial"/>
                <a:cs typeface="Arial"/>
              </a:rPr>
              <a:t>IAA</a:t>
            </a:r>
          </a:p>
        </p:txBody>
      </p:sp>
      <p:sp>
        <p:nvSpPr>
          <p:cNvPr id="206" name="Oval 6">
            <a:extLst>
              <a:ext uri="{FF2B5EF4-FFF2-40B4-BE49-F238E27FC236}">
                <a16:creationId xmlns:a16="http://schemas.microsoft.com/office/drawing/2014/main" id="{6565D9D4-3901-0BD9-6C68-307FF7DF491D}"/>
              </a:ext>
            </a:extLst>
          </p:cNvPr>
          <p:cNvSpPr/>
          <p:nvPr/>
        </p:nvSpPr>
        <p:spPr>
          <a:xfrm>
            <a:off x="7460624" y="1097057"/>
            <a:ext cx="708825" cy="708825"/>
          </a:xfrm>
          <a:prstGeom prst="ellipse">
            <a:avLst/>
          </a:prstGeom>
          <a:noFill/>
          <a:ln w="25400" cap="flat" cmpd="sng" algn="ctr">
            <a:solidFill>
              <a:srgbClr val="559054"/>
            </a:solidFill>
            <a:prstDash val="solid"/>
          </a:ln>
          <a:effectLst/>
        </p:spPr>
        <p:txBody>
          <a:bodyPr rtlCol="0" anchor="t"/>
          <a:lstStyle/>
          <a:p>
            <a:pPr marL="0" marR="0" lvl="0" indent="0" algn="ctr" defTabSz="457189" rtl="0" eaLnBrk="1" fontAlgn="auto" latinLnBrk="0" hangingPunct="1">
              <a:lnSpc>
                <a:spcPct val="100000"/>
              </a:lnSpc>
              <a:spcBef>
                <a:spcPct val="0"/>
              </a:spcBef>
              <a:spcAft>
                <a:spcPct val="0"/>
              </a:spcAft>
              <a:buClrTx/>
              <a:buSzTx/>
              <a:buFontTx/>
              <a:buNone/>
              <a:tabLst/>
              <a:defRPr/>
            </a:pPr>
            <a:r>
              <a:rPr kumimoji="0" lang="de" sz="1050" b="0" i="0" u="none" strike="noStrike" kern="0" cap="none" spc="0" normalizeH="0" baseline="0" noProof="0">
                <a:ln>
                  <a:noFill/>
                </a:ln>
                <a:solidFill>
                  <a:srgbClr val="000000"/>
                </a:solidFill>
                <a:effectLst/>
                <a:uLnTx/>
                <a:uFillTx/>
                <a:ea typeface="Arial"/>
                <a:cs typeface="Arial"/>
              </a:rPr>
              <a:t>GAD</a:t>
            </a:r>
          </a:p>
        </p:txBody>
      </p:sp>
      <p:graphicFrame>
        <p:nvGraphicFramePr>
          <p:cNvPr id="209" name="Chart 14">
            <a:extLst>
              <a:ext uri="{FF2B5EF4-FFF2-40B4-BE49-F238E27FC236}">
                <a16:creationId xmlns:a16="http://schemas.microsoft.com/office/drawing/2014/main" id="{9096526A-3FAC-FDEA-30FC-6285D8ABC935}"/>
              </a:ext>
            </a:extLst>
          </p:cNvPr>
          <p:cNvGraphicFramePr/>
          <p:nvPr>
            <p:extLst>
              <p:ext uri="{D42A27DB-BD31-4B8C-83A1-F6EECF244321}">
                <p14:modId xmlns:p14="http://schemas.microsoft.com/office/powerpoint/2010/main" val="1433215002"/>
              </p:ext>
            </p:extLst>
          </p:nvPr>
        </p:nvGraphicFramePr>
        <p:xfrm>
          <a:off x="7199317" y="2820756"/>
          <a:ext cx="1236518" cy="70882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10" name="Chart 17">
            <a:extLst>
              <a:ext uri="{FF2B5EF4-FFF2-40B4-BE49-F238E27FC236}">
                <a16:creationId xmlns:a16="http://schemas.microsoft.com/office/drawing/2014/main" id="{BF85B013-3B53-8BA5-6B0D-93E83B4DCF71}"/>
              </a:ext>
            </a:extLst>
          </p:cNvPr>
          <p:cNvGraphicFramePr/>
          <p:nvPr>
            <p:extLst>
              <p:ext uri="{D42A27DB-BD31-4B8C-83A1-F6EECF244321}">
                <p14:modId xmlns:p14="http://schemas.microsoft.com/office/powerpoint/2010/main" val="2806373728"/>
              </p:ext>
            </p:extLst>
          </p:nvPr>
        </p:nvGraphicFramePr>
        <p:xfrm>
          <a:off x="5472260" y="2820756"/>
          <a:ext cx="1236518" cy="708826"/>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11" name="Chart 18">
            <a:extLst>
              <a:ext uri="{FF2B5EF4-FFF2-40B4-BE49-F238E27FC236}">
                <a16:creationId xmlns:a16="http://schemas.microsoft.com/office/drawing/2014/main" id="{B871DFFC-149A-1064-6F76-2F10A42A5FE2}"/>
              </a:ext>
            </a:extLst>
          </p:cNvPr>
          <p:cNvGraphicFramePr/>
          <p:nvPr>
            <p:extLst>
              <p:ext uri="{D42A27DB-BD31-4B8C-83A1-F6EECF244321}">
                <p14:modId xmlns:p14="http://schemas.microsoft.com/office/powerpoint/2010/main" val="2954892767"/>
              </p:ext>
            </p:extLst>
          </p:nvPr>
        </p:nvGraphicFramePr>
        <p:xfrm>
          <a:off x="3857431" y="2820756"/>
          <a:ext cx="1236518" cy="708826"/>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12" name="Chart 19">
            <a:extLst>
              <a:ext uri="{FF2B5EF4-FFF2-40B4-BE49-F238E27FC236}">
                <a16:creationId xmlns:a16="http://schemas.microsoft.com/office/drawing/2014/main" id="{7773EA51-14A5-778C-8778-545CE861010B}"/>
              </a:ext>
            </a:extLst>
          </p:cNvPr>
          <p:cNvGraphicFramePr/>
          <p:nvPr>
            <p:extLst>
              <p:ext uri="{D42A27DB-BD31-4B8C-83A1-F6EECF244321}">
                <p14:modId xmlns:p14="http://schemas.microsoft.com/office/powerpoint/2010/main" val="4085075740"/>
              </p:ext>
            </p:extLst>
          </p:nvPr>
        </p:nvGraphicFramePr>
        <p:xfrm>
          <a:off x="2235691" y="2820756"/>
          <a:ext cx="1236518" cy="708826"/>
        </p:xfrm>
        <a:graphic>
          <a:graphicData uri="http://schemas.openxmlformats.org/drawingml/2006/chart">
            <c:chart xmlns:c="http://schemas.openxmlformats.org/drawingml/2006/chart" xmlns:r="http://schemas.openxmlformats.org/officeDocument/2006/relationships" r:id="rId11"/>
          </a:graphicData>
        </a:graphic>
      </p:graphicFrame>
      <p:grpSp>
        <p:nvGrpSpPr>
          <p:cNvPr id="11" name="Group 8">
            <a:extLst>
              <a:ext uri="{FF2B5EF4-FFF2-40B4-BE49-F238E27FC236}">
                <a16:creationId xmlns:a16="http://schemas.microsoft.com/office/drawing/2014/main" id="{C692E08D-234B-15C2-DE06-8D777F27737F}"/>
              </a:ext>
            </a:extLst>
          </p:cNvPr>
          <p:cNvGrpSpPr/>
          <p:nvPr/>
        </p:nvGrpSpPr>
        <p:grpSpPr>
          <a:xfrm>
            <a:off x="2851431" y="1429943"/>
            <a:ext cx="195718" cy="316451"/>
            <a:chOff x="1369555" y="4205383"/>
            <a:chExt cx="369550" cy="497492"/>
          </a:xfrm>
        </p:grpSpPr>
        <p:sp>
          <p:nvSpPr>
            <p:cNvPr id="12" name="Freeform 137">
              <a:extLst>
                <a:ext uri="{FF2B5EF4-FFF2-40B4-BE49-F238E27FC236}">
                  <a16:creationId xmlns:a16="http://schemas.microsoft.com/office/drawing/2014/main" id="{6EEB5932-920D-CC51-81DA-9AF6EEDDC926}"/>
                </a:ext>
              </a:extLst>
            </p:cNvPr>
            <p:cNvSpPr/>
            <p:nvPr/>
          </p:nvSpPr>
          <p:spPr>
            <a:xfrm>
              <a:off x="1369555" y="4205383"/>
              <a:ext cx="354848" cy="345519"/>
            </a:xfrm>
            <a:custGeom>
              <a:avLst/>
              <a:gdLst>
                <a:gd name="connsiteX0" fmla="*/ 299214 w 354848"/>
                <a:gd name="connsiteY0" fmla="*/ 307368 h 345519"/>
                <a:gd name="connsiteX1" fmla="*/ 121789 w 354848"/>
                <a:gd name="connsiteY1" fmla="*/ 345520 h 345519"/>
                <a:gd name="connsiteX2" fmla="*/ 0 w 354848"/>
                <a:gd name="connsiteY2" fmla="*/ 211038 h 345519"/>
                <a:gd name="connsiteX3" fmla="*/ 55635 w 354848"/>
                <a:gd name="connsiteY3" fmla="*/ 38152 h 345519"/>
                <a:gd name="connsiteX4" fmla="*/ 233060 w 354848"/>
                <a:gd name="connsiteY4" fmla="*/ 0 h 345519"/>
                <a:gd name="connsiteX5" fmla="*/ 354849 w 354848"/>
                <a:gd name="connsiteY5" fmla="*/ 134608 h 345519"/>
                <a:gd name="connsiteX6" fmla="*/ 299214 w 354848"/>
                <a:gd name="connsiteY6" fmla="*/ 307368 h 34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848" h="345519">
                  <a:moveTo>
                    <a:pt x="299214" y="307368"/>
                  </a:moveTo>
                  <a:lnTo>
                    <a:pt x="121789" y="345520"/>
                  </a:lnTo>
                  <a:lnTo>
                    <a:pt x="0" y="211038"/>
                  </a:lnTo>
                  <a:lnTo>
                    <a:pt x="55635" y="38152"/>
                  </a:lnTo>
                  <a:lnTo>
                    <a:pt x="233060" y="0"/>
                  </a:lnTo>
                  <a:lnTo>
                    <a:pt x="354849" y="134608"/>
                  </a:lnTo>
                  <a:lnTo>
                    <a:pt x="299214" y="307368"/>
                  </a:lnTo>
                  <a:close/>
                </a:path>
              </a:pathLst>
            </a:custGeom>
            <a:solidFill>
              <a:srgbClr val="4570A2"/>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1E2D3A"/>
                </a:solidFill>
                <a:effectLst/>
                <a:uLnTx/>
                <a:uFillTx/>
                <a:ea typeface="+mn-ea"/>
                <a:cs typeface="Arial"/>
              </a:endParaRPr>
            </a:p>
          </p:txBody>
        </p:sp>
        <p:sp>
          <p:nvSpPr>
            <p:cNvPr id="13" name="Freeform 138">
              <a:extLst>
                <a:ext uri="{FF2B5EF4-FFF2-40B4-BE49-F238E27FC236}">
                  <a16:creationId xmlns:a16="http://schemas.microsoft.com/office/drawing/2014/main" id="{0E7CDD6C-A55A-CD03-123C-2CEA165F0FF8}"/>
                </a:ext>
              </a:extLst>
            </p:cNvPr>
            <p:cNvSpPr/>
            <p:nvPr/>
          </p:nvSpPr>
          <p:spPr>
            <a:xfrm>
              <a:off x="1429753" y="4226170"/>
              <a:ext cx="276275" cy="121679"/>
            </a:xfrm>
            <a:custGeom>
              <a:avLst/>
              <a:gdLst>
                <a:gd name="connsiteX0" fmla="*/ 276275 w 276275"/>
                <a:gd name="connsiteY0" fmla="*/ 121680 h 121679"/>
                <a:gd name="connsiteX1" fmla="*/ 273360 w 276275"/>
                <a:gd name="connsiteY1" fmla="*/ 118384 h 121679"/>
                <a:gd name="connsiteX2" fmla="*/ 166145 w 276275"/>
                <a:gd name="connsiteY2" fmla="*/ 0 h 121679"/>
                <a:gd name="connsiteX3" fmla="*/ 10139 w 276275"/>
                <a:gd name="connsiteY3" fmla="*/ 33589 h 121679"/>
                <a:gd name="connsiteX4" fmla="*/ 0 w 276275"/>
                <a:gd name="connsiteY4" fmla="*/ 35997 h 121679"/>
                <a:gd name="connsiteX5" fmla="*/ 160949 w 276275"/>
                <a:gd name="connsiteY5" fmla="*/ 14323 h 121679"/>
                <a:gd name="connsiteX6" fmla="*/ 276275 w 276275"/>
                <a:gd name="connsiteY6" fmla="*/ 121680 h 121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275" h="121679">
                  <a:moveTo>
                    <a:pt x="276275" y="121680"/>
                  </a:moveTo>
                  <a:lnTo>
                    <a:pt x="273360" y="118384"/>
                  </a:lnTo>
                  <a:lnTo>
                    <a:pt x="166145" y="0"/>
                  </a:lnTo>
                  <a:lnTo>
                    <a:pt x="10139" y="33589"/>
                  </a:lnTo>
                  <a:lnTo>
                    <a:pt x="0" y="35997"/>
                  </a:lnTo>
                  <a:lnTo>
                    <a:pt x="160949" y="14323"/>
                  </a:lnTo>
                  <a:lnTo>
                    <a:pt x="276275" y="121680"/>
                  </a:lnTo>
                  <a:close/>
                </a:path>
              </a:pathLst>
            </a:custGeom>
            <a:solidFill>
              <a:srgbClr val="7AB1DE"/>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1E2D3A"/>
                </a:solidFill>
                <a:effectLst/>
                <a:uLnTx/>
                <a:uFillTx/>
                <a:ea typeface="+mn-ea"/>
                <a:cs typeface="Arial"/>
              </a:endParaRPr>
            </a:p>
          </p:txBody>
        </p:sp>
        <p:sp>
          <p:nvSpPr>
            <p:cNvPr id="14" name="Freeform 139">
              <a:extLst>
                <a:ext uri="{FF2B5EF4-FFF2-40B4-BE49-F238E27FC236}">
                  <a16:creationId xmlns:a16="http://schemas.microsoft.com/office/drawing/2014/main" id="{DF69B75D-0EFA-F486-1F9A-0999B97767A5}"/>
                </a:ext>
              </a:extLst>
            </p:cNvPr>
            <p:cNvSpPr/>
            <p:nvPr/>
          </p:nvSpPr>
          <p:spPr>
            <a:xfrm>
              <a:off x="1386663" y="4406154"/>
              <a:ext cx="271587" cy="123961"/>
            </a:xfrm>
            <a:custGeom>
              <a:avLst/>
              <a:gdLst>
                <a:gd name="connsiteX0" fmla="*/ 0 w 271586"/>
                <a:gd name="connsiteY0" fmla="*/ 0 h 123961"/>
                <a:gd name="connsiteX1" fmla="*/ 4309 w 271586"/>
                <a:gd name="connsiteY1" fmla="*/ 5577 h 123961"/>
                <a:gd name="connsiteX2" fmla="*/ 111397 w 271586"/>
                <a:gd name="connsiteY2" fmla="*/ 123961 h 123961"/>
                <a:gd name="connsiteX3" fmla="*/ 267531 w 271586"/>
                <a:gd name="connsiteY3" fmla="*/ 90373 h 123961"/>
                <a:gd name="connsiteX4" fmla="*/ 271586 w 271586"/>
                <a:gd name="connsiteY4" fmla="*/ 89105 h 123961"/>
                <a:gd name="connsiteX5" fmla="*/ 116466 w 271586"/>
                <a:gd name="connsiteY5" fmla="*/ 108751 h 123961"/>
                <a:gd name="connsiteX6" fmla="*/ 0 w 271586"/>
                <a:gd name="connsiteY6" fmla="*/ 0 h 1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1586" h="123960">
                  <a:moveTo>
                    <a:pt x="0" y="0"/>
                  </a:moveTo>
                  <a:lnTo>
                    <a:pt x="4309" y="5577"/>
                  </a:lnTo>
                  <a:lnTo>
                    <a:pt x="111397" y="123961"/>
                  </a:lnTo>
                  <a:lnTo>
                    <a:pt x="267531" y="90373"/>
                  </a:lnTo>
                  <a:lnTo>
                    <a:pt x="271586" y="89105"/>
                  </a:lnTo>
                  <a:lnTo>
                    <a:pt x="116466" y="108751"/>
                  </a:lnTo>
                  <a:lnTo>
                    <a:pt x="0" y="0"/>
                  </a:lnTo>
                  <a:close/>
                </a:path>
              </a:pathLst>
            </a:custGeom>
            <a:solidFill>
              <a:srgbClr val="36577D"/>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1E2D3A"/>
                </a:solidFill>
                <a:effectLst/>
                <a:uLnTx/>
                <a:uFillTx/>
                <a:ea typeface="+mn-ea"/>
                <a:cs typeface="Arial"/>
              </a:endParaRPr>
            </a:p>
          </p:txBody>
        </p:sp>
        <p:sp>
          <p:nvSpPr>
            <p:cNvPr id="15" name="Freeform 140">
              <a:extLst>
                <a:ext uri="{FF2B5EF4-FFF2-40B4-BE49-F238E27FC236}">
                  <a16:creationId xmlns:a16="http://schemas.microsoft.com/office/drawing/2014/main" id="{716BBF3B-8EF6-8F08-433D-6FFE8707B1BF}"/>
                </a:ext>
              </a:extLst>
            </p:cNvPr>
            <p:cNvSpPr/>
            <p:nvPr/>
          </p:nvSpPr>
          <p:spPr>
            <a:xfrm>
              <a:off x="1557626" y="4526186"/>
              <a:ext cx="181479" cy="176689"/>
            </a:xfrm>
            <a:custGeom>
              <a:avLst/>
              <a:gdLst>
                <a:gd name="connsiteX0" fmla="*/ 152965 w 181479"/>
                <a:gd name="connsiteY0" fmla="*/ 157170 h 176689"/>
                <a:gd name="connsiteX1" fmla="*/ 62225 w 181479"/>
                <a:gd name="connsiteY1" fmla="*/ 176689 h 176689"/>
                <a:gd name="connsiteX2" fmla="*/ 0 w 181479"/>
                <a:gd name="connsiteY2" fmla="*/ 107864 h 176689"/>
                <a:gd name="connsiteX3" fmla="*/ 28515 w 181479"/>
                <a:gd name="connsiteY3" fmla="*/ 19646 h 176689"/>
                <a:gd name="connsiteX4" fmla="*/ 119128 w 181479"/>
                <a:gd name="connsiteY4" fmla="*/ 0 h 176689"/>
                <a:gd name="connsiteX5" fmla="*/ 181480 w 181479"/>
                <a:gd name="connsiteY5" fmla="*/ 68825 h 176689"/>
                <a:gd name="connsiteX6" fmla="*/ 152965 w 181479"/>
                <a:gd name="connsiteY6" fmla="*/ 157170 h 17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79" h="176689">
                  <a:moveTo>
                    <a:pt x="152965" y="157170"/>
                  </a:moveTo>
                  <a:lnTo>
                    <a:pt x="62225" y="176689"/>
                  </a:lnTo>
                  <a:lnTo>
                    <a:pt x="0" y="107864"/>
                  </a:lnTo>
                  <a:lnTo>
                    <a:pt x="28515" y="19646"/>
                  </a:lnTo>
                  <a:lnTo>
                    <a:pt x="119128" y="0"/>
                  </a:lnTo>
                  <a:lnTo>
                    <a:pt x="181480" y="68825"/>
                  </a:lnTo>
                  <a:lnTo>
                    <a:pt x="152965" y="157170"/>
                  </a:lnTo>
                  <a:close/>
                </a:path>
              </a:pathLst>
            </a:custGeom>
            <a:solidFill>
              <a:srgbClr val="4570A2"/>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1E2D3A"/>
                </a:solidFill>
                <a:effectLst/>
                <a:uLnTx/>
                <a:uFillTx/>
                <a:ea typeface="+mn-ea"/>
                <a:cs typeface="Arial"/>
              </a:endParaRPr>
            </a:p>
          </p:txBody>
        </p:sp>
        <p:sp>
          <p:nvSpPr>
            <p:cNvPr id="16" name="Freeform 141">
              <a:extLst>
                <a:ext uri="{FF2B5EF4-FFF2-40B4-BE49-F238E27FC236}">
                  <a16:creationId xmlns:a16="http://schemas.microsoft.com/office/drawing/2014/main" id="{8039F71E-407D-7767-D242-7BE8278E8D34}"/>
                </a:ext>
              </a:extLst>
            </p:cNvPr>
            <p:cNvSpPr/>
            <p:nvPr/>
          </p:nvSpPr>
          <p:spPr>
            <a:xfrm>
              <a:off x="1588421" y="4536832"/>
              <a:ext cx="141179" cy="62235"/>
            </a:xfrm>
            <a:custGeom>
              <a:avLst/>
              <a:gdLst>
                <a:gd name="connsiteX0" fmla="*/ 141179 w 141179"/>
                <a:gd name="connsiteY0" fmla="*/ 62234 h 62234"/>
                <a:gd name="connsiteX1" fmla="*/ 139658 w 141179"/>
                <a:gd name="connsiteY1" fmla="*/ 60586 h 62234"/>
                <a:gd name="connsiteX2" fmla="*/ 84910 w 141179"/>
                <a:gd name="connsiteY2" fmla="*/ 0 h 62234"/>
                <a:gd name="connsiteX3" fmla="*/ 5196 w 141179"/>
                <a:gd name="connsiteY3" fmla="*/ 17238 h 62234"/>
                <a:gd name="connsiteX4" fmla="*/ 0 w 141179"/>
                <a:gd name="connsiteY4" fmla="*/ 18506 h 62234"/>
                <a:gd name="connsiteX5" fmla="*/ 82249 w 141179"/>
                <a:gd name="connsiteY5" fmla="*/ 7352 h 62234"/>
                <a:gd name="connsiteX6" fmla="*/ 141179 w 141179"/>
                <a:gd name="connsiteY6" fmla="*/ 62234 h 6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179" h="62234">
                  <a:moveTo>
                    <a:pt x="141179" y="62234"/>
                  </a:moveTo>
                  <a:lnTo>
                    <a:pt x="139658" y="60586"/>
                  </a:lnTo>
                  <a:lnTo>
                    <a:pt x="84910" y="0"/>
                  </a:lnTo>
                  <a:lnTo>
                    <a:pt x="5196" y="17238"/>
                  </a:lnTo>
                  <a:lnTo>
                    <a:pt x="0" y="18506"/>
                  </a:lnTo>
                  <a:lnTo>
                    <a:pt x="82249" y="7352"/>
                  </a:lnTo>
                  <a:lnTo>
                    <a:pt x="141179" y="62234"/>
                  </a:lnTo>
                  <a:close/>
                </a:path>
              </a:pathLst>
            </a:custGeom>
            <a:solidFill>
              <a:srgbClr val="7AB1DE"/>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1E2D3A"/>
                </a:solidFill>
                <a:effectLst/>
                <a:uLnTx/>
                <a:uFillTx/>
                <a:ea typeface="+mn-ea"/>
                <a:cs typeface="Arial"/>
              </a:endParaRPr>
            </a:p>
          </p:txBody>
        </p:sp>
        <p:sp>
          <p:nvSpPr>
            <p:cNvPr id="17" name="Freeform 142">
              <a:extLst>
                <a:ext uri="{FF2B5EF4-FFF2-40B4-BE49-F238E27FC236}">
                  <a16:creationId xmlns:a16="http://schemas.microsoft.com/office/drawing/2014/main" id="{3CD69035-4C61-B876-7A26-E43349667288}"/>
                </a:ext>
              </a:extLst>
            </p:cNvPr>
            <p:cNvSpPr/>
            <p:nvPr/>
          </p:nvSpPr>
          <p:spPr>
            <a:xfrm>
              <a:off x="1566370" y="4628853"/>
              <a:ext cx="138897" cy="63375"/>
            </a:xfrm>
            <a:custGeom>
              <a:avLst/>
              <a:gdLst>
                <a:gd name="connsiteX0" fmla="*/ 0 w 138897"/>
                <a:gd name="connsiteY0" fmla="*/ 0 h 63374"/>
                <a:gd name="connsiteX1" fmla="*/ 2155 w 138897"/>
                <a:gd name="connsiteY1" fmla="*/ 2915 h 63374"/>
                <a:gd name="connsiteX2" fmla="*/ 56903 w 138897"/>
                <a:gd name="connsiteY2" fmla="*/ 63375 h 63374"/>
                <a:gd name="connsiteX3" fmla="*/ 136744 w 138897"/>
                <a:gd name="connsiteY3" fmla="*/ 46264 h 63374"/>
                <a:gd name="connsiteX4" fmla="*/ 138898 w 138897"/>
                <a:gd name="connsiteY4" fmla="*/ 45503 h 63374"/>
                <a:gd name="connsiteX5" fmla="*/ 59564 w 138897"/>
                <a:gd name="connsiteY5" fmla="*/ 55643 h 63374"/>
                <a:gd name="connsiteX6" fmla="*/ 0 w 138897"/>
                <a:gd name="connsiteY6" fmla="*/ 0 h 63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897" h="63374">
                  <a:moveTo>
                    <a:pt x="0" y="0"/>
                  </a:moveTo>
                  <a:lnTo>
                    <a:pt x="2155" y="2915"/>
                  </a:lnTo>
                  <a:lnTo>
                    <a:pt x="56903" y="63375"/>
                  </a:lnTo>
                  <a:lnTo>
                    <a:pt x="136744" y="46264"/>
                  </a:lnTo>
                  <a:lnTo>
                    <a:pt x="138898" y="45503"/>
                  </a:lnTo>
                  <a:lnTo>
                    <a:pt x="59564" y="55643"/>
                  </a:lnTo>
                  <a:lnTo>
                    <a:pt x="0" y="0"/>
                  </a:lnTo>
                  <a:close/>
                </a:path>
              </a:pathLst>
            </a:custGeom>
            <a:solidFill>
              <a:srgbClr val="36577D"/>
            </a:solidFill>
            <a:ln w="12667" cap="flat">
              <a:noFill/>
              <a:prstDash val="solid"/>
              <a:miter/>
            </a:ln>
          </p:spPr>
          <p:txBody>
            <a:bodyPr rtlCol="0" anchor="ctr"/>
            <a:lstStyle/>
            <a:p>
              <a:pPr marL="0" marR="0" lvl="0" indent="0" algn="l" defTabSz="685783" rtl="0" eaLnBrk="1" fontAlgn="auto" latinLnBrk="0" hangingPunct="1">
                <a:lnSpc>
                  <a:spcPct val="100000"/>
                </a:lnSpc>
                <a:spcBef>
                  <a:spcPct val="0"/>
                </a:spcBef>
                <a:spcAft>
                  <a:spcPct val="0"/>
                </a:spcAft>
                <a:buClrTx/>
                <a:buSzTx/>
                <a:buFontTx/>
                <a:buNone/>
                <a:tabLst/>
                <a:defRPr/>
              </a:pPr>
              <a:endParaRPr kumimoji="0" lang="en-US" sz="700" b="0" i="0" u="none" strike="noStrike" kern="0" cap="none" spc="0" normalizeH="0" baseline="0" noProof="0">
                <a:ln>
                  <a:noFill/>
                </a:ln>
                <a:solidFill>
                  <a:srgbClr val="1E2D3A"/>
                </a:solidFill>
                <a:effectLst/>
                <a:uLnTx/>
                <a:uFillTx/>
                <a:ea typeface="+mn-ea"/>
                <a:cs typeface="Arial"/>
              </a:endParaRPr>
            </a:p>
          </p:txBody>
        </p:sp>
      </p:grpSp>
      <p:sp>
        <p:nvSpPr>
          <p:cNvPr id="18" name="TextBox 3037">
            <a:extLst>
              <a:ext uri="{FF2B5EF4-FFF2-40B4-BE49-F238E27FC236}">
                <a16:creationId xmlns:a16="http://schemas.microsoft.com/office/drawing/2014/main" id="{089EF74E-2A55-4067-7548-4CE44E127826}"/>
              </a:ext>
            </a:extLst>
          </p:cNvPr>
          <p:cNvSpPr txBox="1"/>
          <p:nvPr/>
        </p:nvSpPr>
        <p:spPr>
          <a:xfrm>
            <a:off x="314331" y="4565120"/>
            <a:ext cx="8455019" cy="553998"/>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 Die Daten stammen aus einer klinisch-serologischen Kohortenstudie zur Beurteilung der Häufigkeit einzelner Antikörper und Antikörpercluster, stratifiziert nach Alter und Geschlecht, von 6.044 aufeinander-folgenden Patienten, die sich einer Evaluation von Diabetes-Autoantikörpern aus den gesamten USA unterzogen und über einen Zeitraum von 30 Monaten getestet wurden. Davon waren 3.370 Patienten (56 %) seropositiv für ≥ 1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Dahl A 2022</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GAD: Glutaminsäure-Decarboxylase; IA-2: Insulinoma-assoziiertes Antigen 2; IAA: Insulin-Autoantikörper; IAk: Inselautoantikörper; T1D: Typ-1-Diabetes; ZnT8: Zinktransporter 8.</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Dahl 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J Appl Lab Med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7: 1037–46.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Sims EK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71: 610</a:t>
            </a:r>
            <a:r>
              <a:rPr lang="da-DK" sz="600" dirty="0">
                <a:solidFill>
                  <a:srgbClr val="404040"/>
                </a:solidFill>
                <a:ea typeface="Arial"/>
                <a:cs typeface="Arial"/>
              </a:rPr>
              <a:t>–</a:t>
            </a:r>
            <a:r>
              <a:rPr kumimoji="0" lang="da-DK" sz="600" b="0" i="0" u="none" strike="noStrike" kern="1200" cap="none" spc="0" normalizeH="0" baseline="0" noProof="0" dirty="0">
                <a:ln>
                  <a:noFill/>
                </a:ln>
                <a:solidFill>
                  <a:srgbClr val="404040"/>
                </a:solidFill>
                <a:effectLst/>
                <a:uLnTx/>
                <a:uFillTx/>
                <a:latin typeface="Verdana"/>
                <a:ea typeface="Arial"/>
                <a:cs typeface="Arial"/>
              </a:rPr>
              <a:t>23. </a:t>
            </a:r>
          </a:p>
        </p:txBody>
      </p:sp>
      <p:sp>
        <p:nvSpPr>
          <p:cNvPr id="19" name="Rectangle: Rounded Corners 78">
            <a:extLst>
              <a:ext uri="{FF2B5EF4-FFF2-40B4-BE49-F238E27FC236}">
                <a16:creationId xmlns:a16="http://schemas.microsoft.com/office/drawing/2014/main" id="{80C56C37-A63E-7533-CB3A-F8859BA8C59C}"/>
              </a:ext>
            </a:extLst>
          </p:cNvPr>
          <p:cNvSpPr/>
          <p:nvPr/>
        </p:nvSpPr>
        <p:spPr>
          <a:xfrm>
            <a:off x="494110" y="3961028"/>
            <a:ext cx="8167082" cy="526391"/>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685800">
              <a:lnSpc>
                <a:spcPct val="90000"/>
              </a:lnSpc>
              <a:spcBef>
                <a:spcPct val="0"/>
              </a:spcBef>
              <a:spcAft>
                <a:spcPct val="0"/>
              </a:spcAft>
              <a:defRPr/>
            </a:pPr>
            <a:r>
              <a:rPr lang="de-DE" sz="1100" b="1" kern="0" dirty="0">
                <a:solidFill>
                  <a:schemeClr val="bg1"/>
                </a:solidFill>
                <a:ea typeface="Arial"/>
                <a:cs typeface="Arial"/>
              </a:rPr>
              <a:t>Vor der Diagnose </a:t>
            </a:r>
            <a:r>
              <a:rPr lang="de-DE" sz="1100" kern="0" dirty="0">
                <a:solidFill>
                  <a:schemeClr val="bg1"/>
                </a:solidFill>
                <a:ea typeface="Arial"/>
                <a:cs typeface="Arial"/>
              </a:rPr>
              <a:t>sind</a:t>
            </a:r>
            <a:r>
              <a:rPr lang="de-DE" sz="1100" b="1" kern="0" dirty="0">
                <a:solidFill>
                  <a:schemeClr val="bg1"/>
                </a:solidFill>
                <a:ea typeface="Arial"/>
                <a:cs typeface="Arial"/>
              </a:rPr>
              <a:t> sehr junge Kinder </a:t>
            </a:r>
            <a:r>
              <a:rPr lang="de-DE" sz="1100" kern="0" dirty="0">
                <a:solidFill>
                  <a:schemeClr val="bg1"/>
                </a:solidFill>
                <a:ea typeface="Arial"/>
                <a:cs typeface="Arial"/>
              </a:rPr>
              <a:t>anfangs</a:t>
            </a:r>
            <a:r>
              <a:rPr lang="de-DE" sz="1100" b="1" kern="0" dirty="0">
                <a:solidFill>
                  <a:schemeClr val="bg1"/>
                </a:solidFill>
                <a:ea typeface="Arial"/>
                <a:cs typeface="Arial"/>
              </a:rPr>
              <a:t> häufig seropositiv </a:t>
            </a:r>
            <a:r>
              <a:rPr lang="de-DE" sz="1100" kern="0" dirty="0">
                <a:solidFill>
                  <a:schemeClr val="bg1"/>
                </a:solidFill>
                <a:ea typeface="Arial"/>
                <a:cs typeface="Arial"/>
              </a:rPr>
              <a:t>für</a:t>
            </a:r>
            <a:r>
              <a:rPr lang="de-DE" sz="1100" b="1" kern="0" dirty="0">
                <a:solidFill>
                  <a:schemeClr val="bg1"/>
                </a:solidFill>
                <a:ea typeface="Arial"/>
                <a:cs typeface="Arial"/>
              </a:rPr>
              <a:t> IAA</a:t>
            </a:r>
            <a:r>
              <a:rPr lang="de-DE" sz="1100" kern="0" dirty="0">
                <a:solidFill>
                  <a:schemeClr val="bg1"/>
                </a:solidFill>
                <a:ea typeface="Arial"/>
                <a:cs typeface="Arial"/>
              </a:rPr>
              <a:t>, gefolgt von anderen Autoantikörpern</a:t>
            </a:r>
            <a:r>
              <a:rPr lang="de-DE" sz="1100" kern="0" baseline="30000" dirty="0">
                <a:solidFill>
                  <a:schemeClr val="bg1"/>
                </a:solidFill>
                <a:ea typeface="Arial"/>
                <a:cs typeface="Arial"/>
              </a:rPr>
              <a:t>1,2</a:t>
            </a:r>
            <a:r>
              <a:rPr lang="de-DE" sz="1100" kern="0" dirty="0">
                <a:solidFill>
                  <a:schemeClr val="bg1"/>
                </a:solidFill>
                <a:ea typeface="Arial"/>
                <a:cs typeface="Arial"/>
              </a:rPr>
              <a:t>: Ab dem</a:t>
            </a:r>
            <a:r>
              <a:rPr lang="de-DE" sz="1100" b="1" kern="0" dirty="0">
                <a:solidFill>
                  <a:schemeClr val="bg1"/>
                </a:solidFill>
                <a:ea typeface="Arial"/>
                <a:cs typeface="Arial"/>
              </a:rPr>
              <a:t> Teenageralter </a:t>
            </a:r>
            <a:r>
              <a:rPr lang="de-DE" sz="1100" kern="0" dirty="0">
                <a:solidFill>
                  <a:schemeClr val="bg1"/>
                </a:solidFill>
                <a:ea typeface="Arial"/>
                <a:cs typeface="Arial"/>
              </a:rPr>
              <a:t>finden sich </a:t>
            </a:r>
            <a:r>
              <a:rPr lang="de-DE" sz="1100" b="1" kern="0" dirty="0">
                <a:solidFill>
                  <a:schemeClr val="bg1"/>
                </a:solidFill>
                <a:ea typeface="Arial"/>
                <a:cs typeface="Arial"/>
              </a:rPr>
              <a:t>häufig </a:t>
            </a:r>
            <a:r>
              <a:rPr lang="de-DE" sz="1100" kern="0" dirty="0">
                <a:solidFill>
                  <a:schemeClr val="bg1"/>
                </a:solidFill>
                <a:ea typeface="Arial"/>
                <a:cs typeface="Arial"/>
              </a:rPr>
              <a:t>Autoantikörper gegen </a:t>
            </a:r>
            <a:r>
              <a:rPr lang="de-DE" sz="1100" b="1" kern="0" dirty="0">
                <a:solidFill>
                  <a:schemeClr val="bg1"/>
                </a:solidFill>
                <a:ea typeface="Arial"/>
                <a:cs typeface="Arial"/>
              </a:rPr>
              <a:t>GAD</a:t>
            </a:r>
            <a:r>
              <a:rPr lang="de-DE" sz="1100" kern="0" baseline="30000" dirty="0">
                <a:solidFill>
                  <a:schemeClr val="bg1"/>
                </a:solidFill>
                <a:ea typeface="Arial"/>
                <a:cs typeface="Arial"/>
              </a:rPr>
              <a:t>2</a:t>
            </a:r>
          </a:p>
        </p:txBody>
      </p:sp>
    </p:spTree>
    <p:extLst>
      <p:ext uri="{BB962C8B-B14F-4D97-AF65-F5344CB8AC3E}">
        <p14:creationId xmlns:p14="http://schemas.microsoft.com/office/powerpoint/2010/main" val="3792027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7508366A-9ECF-A529-D1DE-7406D75B451D}"/>
            </a:ext>
          </a:extLst>
        </p:cNvPr>
        <p:cNvGrpSpPr/>
        <p:nvPr/>
      </p:nvGrpSpPr>
      <p:grpSpPr>
        <a:xfrm>
          <a:off x="0" y="0"/>
          <a:ext cx="0" cy="0"/>
          <a:chOff x="0" y="0"/>
          <a:chExt cx="0" cy="0"/>
        </a:xfrm>
      </p:grpSpPr>
      <p:sp>
        <p:nvSpPr>
          <p:cNvPr id="18" name="Footer Placeholder 4">
            <a:extLst>
              <a:ext uri="{FF2B5EF4-FFF2-40B4-BE49-F238E27FC236}">
                <a16:creationId xmlns:a16="http://schemas.microsoft.com/office/drawing/2014/main" id="{FD4D479E-FCF1-648C-0706-AFD00257EB52}"/>
              </a:ext>
            </a:extLst>
          </p:cNvPr>
          <p:cNvSpPr txBox="1"/>
          <p:nvPr/>
        </p:nvSpPr>
        <p:spPr>
          <a:xfrm>
            <a:off x="320268" y="4815239"/>
            <a:ext cx="8408670" cy="30777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Verdana"/>
              <a:ea typeface="Verdana"/>
              <a:cs typeface="Verdana"/>
            </a:endParaRP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Verdana"/>
                <a:ea typeface="Verdana"/>
                <a:cs typeface="Verdana"/>
              </a:rPr>
              <a:t>DKA: Diabetische Ketoazidose; T1D: Typ-1-Diabetes.</a:t>
            </a:r>
          </a:p>
          <a:p>
            <a:pPr marL="0" lvl="0" indent="0" defTabSz="685783">
              <a:spcBef>
                <a:spcPct val="0"/>
              </a:spcBef>
              <a:buClr>
                <a:srgbClr val="2198DD"/>
              </a:buClr>
              <a:buNone/>
              <a:defRPr/>
            </a:pPr>
            <a:r>
              <a:rPr kumimoji="0" lang="de" sz="600" b="1" i="0" u="none" strike="noStrike" kern="1200" cap="none" spc="0" normalizeH="0" baseline="0" noProof="0" dirty="0">
                <a:ln>
                  <a:noFill/>
                </a:ln>
                <a:solidFill>
                  <a:srgbClr val="404040"/>
                </a:solidFill>
                <a:effectLst/>
                <a:uLnTx/>
                <a:uFillTx/>
                <a:latin typeface="Verdana"/>
                <a:ea typeface="Verdana"/>
                <a:cs typeface="Verdana"/>
              </a:rPr>
              <a:t>1.</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lang="de-DE" sz="600" dirty="0">
                <a:solidFill>
                  <a:srgbClr val="404040"/>
                </a:solidFill>
                <a:latin typeface="+mn-lt"/>
              </a:rPr>
              <a:t>Ospelt E </a:t>
            </a:r>
            <a:r>
              <a:rPr lang="de-DE" sz="600" i="1" dirty="0">
                <a:solidFill>
                  <a:srgbClr val="404040"/>
                </a:solidFill>
                <a:latin typeface="+mn-lt"/>
              </a:rPr>
              <a:t>et al. </a:t>
            </a:r>
            <a:r>
              <a:rPr lang="de-DE" sz="600" i="1" dirty="0" err="1">
                <a:solidFill>
                  <a:srgbClr val="404040"/>
                </a:solidFill>
                <a:latin typeface="+mn-lt"/>
              </a:rPr>
              <a:t>Clin</a:t>
            </a:r>
            <a:r>
              <a:rPr lang="de-DE" sz="600" i="1" dirty="0">
                <a:solidFill>
                  <a:srgbClr val="404040"/>
                </a:solidFill>
                <a:latin typeface="+mn-lt"/>
              </a:rPr>
              <a:t> Diabetes </a:t>
            </a:r>
            <a:r>
              <a:rPr lang="de-DE" sz="600" dirty="0">
                <a:solidFill>
                  <a:srgbClr val="404040"/>
                </a:solidFill>
                <a:latin typeface="+mn-lt"/>
              </a:rPr>
              <a:t>2024; 42: 17</a:t>
            </a:r>
            <a:r>
              <a:rPr lang="da-DK" sz="600" dirty="0">
                <a:solidFill>
                  <a:srgbClr val="404040"/>
                </a:solidFill>
                <a:latin typeface="+mn-lt"/>
                <a:ea typeface="Verdana"/>
                <a:cs typeface="Verdana"/>
              </a:rPr>
              <a:t>–</a:t>
            </a:r>
            <a:r>
              <a:rPr lang="de-DE" sz="600" dirty="0">
                <a:solidFill>
                  <a:srgbClr val="404040"/>
                </a:solidFill>
                <a:latin typeface="+mn-lt"/>
              </a:rPr>
              <a:t>26</a:t>
            </a:r>
            <a:r>
              <a:rPr kumimoji="0" lang="da-DK" sz="600" b="0" i="0" u="none" strike="noStrike" kern="1200" cap="none" spc="0" normalizeH="0" baseline="0" noProof="0" dirty="0">
                <a:ln>
                  <a:noFill/>
                </a:ln>
                <a:solidFill>
                  <a:srgbClr val="404040"/>
                </a:solidFill>
                <a:effectLst/>
                <a:uLnTx/>
                <a:uFillTx/>
                <a:latin typeface="+mn-lt"/>
                <a:ea typeface="Verdana"/>
                <a:cs typeface="Verdana"/>
              </a:rPr>
              <a:t>. </a:t>
            </a:r>
            <a:r>
              <a:rPr kumimoji="0" lang="da-DK" sz="600" b="1" i="0" u="none" strike="noStrike" kern="1200" cap="none" spc="0" normalizeH="0" baseline="0" noProof="0" dirty="0">
                <a:ln>
                  <a:noFill/>
                </a:ln>
                <a:solidFill>
                  <a:srgbClr val="404040"/>
                </a:solidFill>
                <a:effectLst/>
                <a:uLnTx/>
                <a:uFillTx/>
                <a:latin typeface="Verdana"/>
                <a:ea typeface="Verdana"/>
                <a:cs typeface="Verdana"/>
              </a:rPr>
              <a:t>2.</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a:t>
            </a:r>
            <a:r>
              <a:rPr kumimoji="0" lang="en-US" sz="600" b="0" i="0" u="none" strike="noStrike" kern="1200" cap="none" spc="0" normalizeH="0" baseline="0" noProof="0" dirty="0">
                <a:ln>
                  <a:noFill/>
                </a:ln>
                <a:solidFill>
                  <a:srgbClr val="404040"/>
                </a:solidFill>
                <a:effectLst/>
                <a:uLnTx/>
                <a:uFillTx/>
                <a:latin typeface="Verdana"/>
                <a:ea typeface="Verdana"/>
                <a:cs typeface="Verdana"/>
              </a:rPr>
              <a:t>American Diabetes Association Professional Practice Committee. </a:t>
            </a:r>
            <a:r>
              <a:rPr kumimoji="0" lang="en-US" sz="600" b="0" i="1" u="none" strike="noStrike" kern="1200" cap="none" spc="0" normalizeH="0" baseline="0" noProof="0" dirty="0">
                <a:ln>
                  <a:noFill/>
                </a:ln>
                <a:solidFill>
                  <a:srgbClr val="404040"/>
                </a:solidFill>
                <a:effectLst/>
                <a:uLnTx/>
                <a:uFillTx/>
                <a:latin typeface="Verdana"/>
                <a:ea typeface="Verdana"/>
                <a:cs typeface="Verdana"/>
              </a:rPr>
              <a:t>Diabetes Care </a:t>
            </a:r>
            <a:r>
              <a:rPr kumimoji="0" lang="en-US" sz="600" b="0" i="0" u="none" strike="noStrike" kern="1200" cap="none" spc="0" normalizeH="0" baseline="0" noProof="0" dirty="0">
                <a:ln>
                  <a:noFill/>
                </a:ln>
                <a:solidFill>
                  <a:srgbClr val="404040"/>
                </a:solidFill>
                <a:effectLst/>
                <a:uLnTx/>
                <a:uFillTx/>
                <a:latin typeface="Verdana"/>
                <a:ea typeface="Verdana"/>
                <a:cs typeface="Verdana"/>
              </a:rPr>
              <a:t>2026; 49 (Suppl. 1): S13–S26.</a:t>
            </a:r>
            <a:endParaRPr kumimoji="0" lang="it-IT" sz="600" b="0" i="0" u="none" strike="noStrike" kern="1200" cap="none" spc="0" normalizeH="0" baseline="0" noProof="0" dirty="0">
              <a:ln>
                <a:noFill/>
              </a:ln>
              <a:solidFill>
                <a:srgbClr val="404040"/>
              </a:solidFill>
              <a:effectLst/>
              <a:uLnTx/>
              <a:uFillTx/>
              <a:latin typeface="Verdana"/>
              <a:ea typeface="Verdana"/>
              <a:cs typeface="Arial" panose="020B0604020202020204" pitchFamily="34" charset="0"/>
            </a:endParaRPr>
          </a:p>
        </p:txBody>
      </p:sp>
      <p:sp>
        <p:nvSpPr>
          <p:cNvPr id="5" name="Textplatzhalter 9">
            <a:extLst>
              <a:ext uri="{FF2B5EF4-FFF2-40B4-BE49-F238E27FC236}">
                <a16:creationId xmlns:a16="http://schemas.microsoft.com/office/drawing/2014/main" id="{ECB90504-A54C-81BE-B8FE-F9DDC82A4592}"/>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Chancen für einen nachhaltigen Fortschritt bei der Früherkennung von T1D</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7" name="Segnaposto testo 16">
            <a:extLst>
              <a:ext uri="{FF2B5EF4-FFF2-40B4-BE49-F238E27FC236}">
                <a16:creationId xmlns:a16="http://schemas.microsoft.com/office/drawing/2014/main" id="{21371B69-431D-8EC5-A4F7-1F70482D28A5}"/>
              </a:ext>
            </a:extLst>
          </p:cNvPr>
          <p:cNvSpPr txBox="1">
            <a:spLocks/>
          </p:cNvSpPr>
          <p:nvPr/>
        </p:nvSpPr>
        <p:spPr>
          <a:xfrm>
            <a:off x="365760" y="938223"/>
            <a:ext cx="8408670" cy="179308"/>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lang="de-DE" dirty="0">
                <a:solidFill>
                  <a:srgbClr val="119693"/>
                </a:solidFill>
              </a:rPr>
              <a:t>Es gibt Möglichkeiten, diese Hindernisse zu überwinden und Programme zur Früherkennung von T1D voranzutreiben</a:t>
            </a:r>
            <a:r>
              <a:rPr kumimoji="0" lang="en-US" sz="1350" b="0" i="1" u="none" strike="noStrike" kern="1200" cap="none" spc="0" normalizeH="0" baseline="0" noProof="0" dirty="0">
                <a:ln>
                  <a:noFill/>
                </a:ln>
                <a:solidFill>
                  <a:srgbClr val="119693"/>
                </a:solidFill>
                <a:effectLst/>
                <a:uLnTx/>
                <a:uFillTx/>
                <a:latin typeface="Tinos" panose="02020603050405020304" pitchFamily="18" charset="0"/>
              </a:rPr>
              <a:t>:</a:t>
            </a:r>
            <a:r>
              <a:rPr kumimoji="0" lang="en-US" sz="1350" b="0" i="1" u="none" strike="noStrike" kern="1200" cap="none" spc="0" normalizeH="0" baseline="30000" noProof="0" dirty="0">
                <a:ln>
                  <a:noFill/>
                </a:ln>
                <a:solidFill>
                  <a:srgbClr val="119693"/>
                </a:solidFill>
                <a:effectLst/>
                <a:uLnTx/>
                <a:uFillTx/>
                <a:latin typeface="Tinos" panose="02020603050405020304" pitchFamily="18" charset="0"/>
              </a:rPr>
              <a:t>1-4</a:t>
            </a:r>
          </a:p>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endParaRPr kumimoji="0" lang="en-US" sz="1350" b="0" i="1" u="none" strike="noStrike" kern="1200" cap="none" spc="0" normalizeH="0" baseline="0" noProof="0" dirty="0">
              <a:ln>
                <a:noFill/>
              </a:ln>
              <a:solidFill>
                <a:srgbClr val="119693"/>
              </a:solidFill>
              <a:effectLst/>
              <a:uLnTx/>
              <a:uFillTx/>
              <a:latin typeface="Tinos" panose="02020603050405020304" pitchFamily="18" charset="0"/>
            </a:endParaRPr>
          </a:p>
        </p:txBody>
      </p:sp>
      <p:sp>
        <p:nvSpPr>
          <p:cNvPr id="28" name="TextBox 11">
            <a:extLst>
              <a:ext uri="{FF2B5EF4-FFF2-40B4-BE49-F238E27FC236}">
                <a16:creationId xmlns:a16="http://schemas.microsoft.com/office/drawing/2014/main" id="{EBBD19B3-0251-518F-0CB9-388F106B06BA}"/>
              </a:ext>
            </a:extLst>
          </p:cNvPr>
          <p:cNvSpPr txBox="1"/>
          <p:nvPr/>
        </p:nvSpPr>
        <p:spPr>
          <a:xfrm>
            <a:off x="1166590" y="1815427"/>
            <a:ext cx="2616462" cy="1518323"/>
          </a:xfrm>
          <a:prstGeom prst="roundRect">
            <a:avLst>
              <a:gd name="adj" fmla="val 10944"/>
            </a:avLst>
          </a:prstGeom>
          <a:solidFill>
            <a:srgbClr val="FFFFFF"/>
          </a:solidFill>
          <a:ln w="19050">
            <a:solidFill>
              <a:srgbClr val="030F3B"/>
            </a:solidFill>
          </a:ln>
        </p:spPr>
        <p:txBody>
          <a:bodyPr wrap="square" tIns="54000" anchor="ctr" anchorCtr="0">
            <a:noAutofit/>
          </a:bodyPr>
          <a:lstStyle>
            <a:defPPr>
              <a:defRPr lang="en-US"/>
            </a:defPPr>
            <a:lvl1pPr algn="ctr">
              <a:lnSpc>
                <a:spcPct val="90000"/>
              </a:lnSpc>
              <a:defRPr sz="1600" b="1">
                <a:solidFill>
                  <a:schemeClr val="tx2"/>
                </a:solidFill>
              </a:defRPr>
            </a:lvl1pPr>
          </a:lstStyle>
          <a:p>
            <a:pPr lvl="0" defTabSz="685800"/>
            <a:r>
              <a:rPr lang="de-DE" sz="1100" b="0" kern="0" dirty="0">
                <a:solidFill>
                  <a:srgbClr val="030F3B"/>
                </a:solidFill>
              </a:rPr>
              <a:t>Die Schaffung </a:t>
            </a:r>
            <a:r>
              <a:rPr lang="de-DE" sz="1100" kern="0" dirty="0">
                <a:solidFill>
                  <a:srgbClr val="030F3B"/>
                </a:solidFill>
              </a:rPr>
              <a:t>kombinierter</a:t>
            </a:r>
            <a:r>
              <a:rPr lang="de-DE" sz="1100" b="0" kern="0" dirty="0">
                <a:solidFill>
                  <a:srgbClr val="030F3B"/>
                </a:solidFill>
              </a:rPr>
              <a:t>, </a:t>
            </a:r>
            <a:r>
              <a:rPr lang="de-DE" sz="1100" kern="0" dirty="0">
                <a:solidFill>
                  <a:srgbClr val="030F3B"/>
                </a:solidFill>
              </a:rPr>
              <a:t>optimierter Workflows </a:t>
            </a:r>
            <a:r>
              <a:rPr lang="de-DE" sz="1100" b="0" kern="0" dirty="0">
                <a:solidFill>
                  <a:srgbClr val="030F3B"/>
                </a:solidFill>
              </a:rPr>
              <a:t>kann </a:t>
            </a:r>
            <a:r>
              <a:rPr lang="de-DE" sz="1100" kern="0" dirty="0">
                <a:solidFill>
                  <a:srgbClr val="030F3B"/>
                </a:solidFill>
              </a:rPr>
              <a:t>Überweisungen zur Früherkennung </a:t>
            </a:r>
            <a:r>
              <a:rPr lang="de-DE" sz="1100" b="0" kern="0" dirty="0">
                <a:solidFill>
                  <a:srgbClr val="030F3B"/>
                </a:solidFill>
              </a:rPr>
              <a:t>erhöhen und möglicherweise eine </a:t>
            </a:r>
            <a:r>
              <a:rPr lang="de-DE" sz="1100" kern="0" dirty="0">
                <a:solidFill>
                  <a:srgbClr val="030F3B"/>
                </a:solidFill>
              </a:rPr>
              <a:t>Hospitalisierung wegen DKA </a:t>
            </a:r>
            <a:r>
              <a:rPr lang="de-DE" sz="1100" b="0" kern="0" dirty="0">
                <a:solidFill>
                  <a:srgbClr val="030F3B"/>
                </a:solidFill>
              </a:rPr>
              <a:t>zum Zeitpunkt der Diagnose </a:t>
            </a:r>
            <a:r>
              <a:rPr lang="de-DE" sz="1100" kern="0" dirty="0">
                <a:solidFill>
                  <a:srgbClr val="030F3B"/>
                </a:solidFill>
              </a:rPr>
              <a:t>verhindern</a:t>
            </a:r>
            <a:r>
              <a:rPr kumimoji="0" lang="en-US" sz="1100" b="0" i="0" u="none" strike="noStrike" kern="0" cap="none" spc="0" normalizeH="0" baseline="30000" noProof="0" dirty="0">
                <a:ln>
                  <a:noFill/>
                </a:ln>
                <a:solidFill>
                  <a:srgbClr val="030F3B"/>
                </a:solidFill>
                <a:effectLst/>
                <a:uLnTx/>
                <a:uFillTx/>
              </a:rPr>
              <a:t>1</a:t>
            </a:r>
          </a:p>
        </p:txBody>
      </p:sp>
      <p:grpSp>
        <p:nvGrpSpPr>
          <p:cNvPr id="29" name="Gruppo 35">
            <a:extLst>
              <a:ext uri="{FF2B5EF4-FFF2-40B4-BE49-F238E27FC236}">
                <a16:creationId xmlns:a16="http://schemas.microsoft.com/office/drawing/2014/main" id="{DF310C6C-91F3-D307-8BD5-6F1BEA7AA3F3}"/>
              </a:ext>
            </a:extLst>
          </p:cNvPr>
          <p:cNvGrpSpPr/>
          <p:nvPr/>
        </p:nvGrpSpPr>
        <p:grpSpPr>
          <a:xfrm>
            <a:off x="1912832" y="3456787"/>
            <a:ext cx="1195948" cy="825663"/>
            <a:chOff x="1447396" y="4268476"/>
            <a:chExt cx="1345431" cy="928864"/>
          </a:xfrm>
        </p:grpSpPr>
        <p:pic>
          <p:nvPicPr>
            <p:cNvPr id="30" name="Picture 6">
              <a:extLst>
                <a:ext uri="{FF2B5EF4-FFF2-40B4-BE49-F238E27FC236}">
                  <a16:creationId xmlns:a16="http://schemas.microsoft.com/office/drawing/2014/main" id="{EB7AC3EB-26E0-B792-FDD1-EE43809830DB}"/>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1447396" y="4268476"/>
              <a:ext cx="704928" cy="545307"/>
            </a:xfrm>
            <a:prstGeom prst="rect">
              <a:avLst/>
            </a:prstGeom>
            <a:effectLst>
              <a:reflection blurRad="6350" stA="36000" endPos="42000" dir="5400000" sy="-100000" algn="bl" rotWithShape="0"/>
            </a:effectLst>
          </p:spPr>
        </p:pic>
        <p:sp>
          <p:nvSpPr>
            <p:cNvPr id="31" name="Oval 18">
              <a:extLst>
                <a:ext uri="{FF2B5EF4-FFF2-40B4-BE49-F238E27FC236}">
                  <a16:creationId xmlns:a16="http://schemas.microsoft.com/office/drawing/2014/main" id="{BBE27C53-EEA4-84FA-2DD6-3BB59CCDB1DF}"/>
                </a:ext>
              </a:extLst>
            </p:cNvPr>
            <p:cNvSpPr/>
            <p:nvPr/>
          </p:nvSpPr>
          <p:spPr>
            <a:xfrm>
              <a:off x="1966765" y="4371278"/>
              <a:ext cx="826062" cy="826062"/>
            </a:xfrm>
            <a:prstGeom prst="ellipse">
              <a:avLst/>
            </a:prstGeom>
            <a:solidFill>
              <a:srgbClr val="FFFFFF"/>
            </a:solidFill>
            <a:ln w="28575" cap="flat" cmpd="sng" algn="ctr">
              <a:solidFill>
                <a:srgbClr val="030F3B"/>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grpSp>
      <p:sp>
        <p:nvSpPr>
          <p:cNvPr id="34" name="TextBox 23">
            <a:extLst>
              <a:ext uri="{FF2B5EF4-FFF2-40B4-BE49-F238E27FC236}">
                <a16:creationId xmlns:a16="http://schemas.microsoft.com/office/drawing/2014/main" id="{F0C627A9-06A4-4B25-13CE-0382B9BD6BE6}"/>
              </a:ext>
            </a:extLst>
          </p:cNvPr>
          <p:cNvSpPr txBox="1"/>
          <p:nvPr/>
        </p:nvSpPr>
        <p:spPr>
          <a:xfrm>
            <a:off x="1801560" y="1579909"/>
            <a:ext cx="1346522" cy="193899"/>
          </a:xfrm>
          <a:prstGeom prst="rect">
            <a:avLst/>
          </a:prstGeom>
          <a:noFill/>
        </p:spPr>
        <p:txBody>
          <a:bodyPr wrap="none" lIns="0" tIns="0" rIns="0" bIns="0" rtlCol="0" anchor="b">
            <a:spAutoFit/>
          </a:bodyPr>
          <a:lstStyle/>
          <a:p>
            <a:pPr algn="ctr" defTabSz="685800">
              <a:lnSpc>
                <a:spcPct val="90000"/>
              </a:lnSpc>
              <a:spcBef>
                <a:spcPts val="750"/>
              </a:spcBef>
            </a:pPr>
            <a:r>
              <a:rPr lang="en-US" sz="1400" b="1" dirty="0">
                <a:solidFill>
                  <a:srgbClr val="119693"/>
                </a:solidFill>
                <a:cs typeface="Poppins" pitchFamily="2" charset="77"/>
              </a:rPr>
              <a:t>WORKFLOWS</a:t>
            </a:r>
          </a:p>
        </p:txBody>
      </p:sp>
      <p:sp>
        <p:nvSpPr>
          <p:cNvPr id="35" name="TextBox 11">
            <a:extLst>
              <a:ext uri="{FF2B5EF4-FFF2-40B4-BE49-F238E27FC236}">
                <a16:creationId xmlns:a16="http://schemas.microsoft.com/office/drawing/2014/main" id="{AA7F68E7-E52C-272C-BB05-4C2AC62E62BE}"/>
              </a:ext>
            </a:extLst>
          </p:cNvPr>
          <p:cNvSpPr txBox="1"/>
          <p:nvPr/>
        </p:nvSpPr>
        <p:spPr>
          <a:xfrm>
            <a:off x="5360948" y="1815427"/>
            <a:ext cx="2616462" cy="1518323"/>
          </a:xfrm>
          <a:prstGeom prst="roundRect">
            <a:avLst>
              <a:gd name="adj" fmla="val 10944"/>
            </a:avLst>
          </a:prstGeom>
          <a:solidFill>
            <a:srgbClr val="FFFFFF"/>
          </a:solidFill>
          <a:ln w="19050">
            <a:solidFill>
              <a:srgbClr val="030F3B"/>
            </a:solidFill>
          </a:ln>
        </p:spPr>
        <p:txBody>
          <a:bodyPr wrap="square" tIns="54000" anchor="ctr" anchorCtr="0">
            <a:noAutofit/>
          </a:bodyPr>
          <a:lstStyle>
            <a:defPPr>
              <a:defRPr lang="en-US"/>
            </a:defPPr>
            <a:lvl1pPr algn="ctr">
              <a:lnSpc>
                <a:spcPct val="90000"/>
              </a:lnSpc>
              <a:defRPr sz="1600" b="1">
                <a:solidFill>
                  <a:schemeClr val="tx2"/>
                </a:solidFill>
              </a:defRPr>
            </a:lvl1pPr>
          </a:lstStyle>
          <a:p>
            <a:pPr lvl="0" defTabSz="685800"/>
            <a:r>
              <a:rPr lang="de-DE" sz="1100" b="0" kern="0" dirty="0">
                <a:solidFill>
                  <a:srgbClr val="030F3B"/>
                </a:solidFill>
              </a:rPr>
              <a:t>Nachhaltige Investitionen in Gesundheitssysteme, die Aus-bildung von Leistungserbringern und Aufklärungskampagnen in der Bevölkerung sind </a:t>
            </a:r>
            <a:r>
              <a:rPr lang="de-DE" sz="1100" kern="0" dirty="0" err="1">
                <a:solidFill>
                  <a:srgbClr val="030F3B"/>
                </a:solidFill>
              </a:rPr>
              <a:t>unerläss-lich</a:t>
            </a:r>
            <a:r>
              <a:rPr lang="de-DE" sz="1100" kern="0" dirty="0">
                <a:solidFill>
                  <a:srgbClr val="030F3B"/>
                </a:solidFill>
              </a:rPr>
              <a:t>, um gerechte und </a:t>
            </a:r>
            <a:r>
              <a:rPr lang="de-DE" sz="1100" kern="0" dirty="0" err="1">
                <a:solidFill>
                  <a:srgbClr val="030F3B"/>
                </a:solidFill>
              </a:rPr>
              <a:t>ver</a:t>
            </a:r>
            <a:r>
              <a:rPr lang="de-DE" sz="1100" kern="0" dirty="0">
                <a:solidFill>
                  <a:srgbClr val="030F3B"/>
                </a:solidFill>
              </a:rPr>
              <a:t>-besserte klinische Ergebnisse bei T1D zu erzielen</a:t>
            </a:r>
            <a:r>
              <a:rPr kumimoji="0" lang="en-US" sz="1100" b="0" i="0" u="none" strike="noStrike" kern="0" cap="none" spc="0" normalizeH="0" baseline="30000" noProof="0" dirty="0">
                <a:ln>
                  <a:noFill/>
                </a:ln>
                <a:solidFill>
                  <a:srgbClr val="030F3B"/>
                </a:solidFill>
                <a:effectLst/>
                <a:uLnTx/>
                <a:uFillTx/>
              </a:rPr>
              <a:t>2</a:t>
            </a:r>
          </a:p>
        </p:txBody>
      </p:sp>
      <p:grpSp>
        <p:nvGrpSpPr>
          <p:cNvPr id="42" name="Gruppo 36">
            <a:extLst>
              <a:ext uri="{FF2B5EF4-FFF2-40B4-BE49-F238E27FC236}">
                <a16:creationId xmlns:a16="http://schemas.microsoft.com/office/drawing/2014/main" id="{AE27F7A8-7600-78A3-06F0-30B7DCF45461}"/>
              </a:ext>
            </a:extLst>
          </p:cNvPr>
          <p:cNvGrpSpPr/>
          <p:nvPr/>
        </p:nvGrpSpPr>
        <p:grpSpPr>
          <a:xfrm>
            <a:off x="6073988" y="3456787"/>
            <a:ext cx="1195948" cy="825663"/>
            <a:chOff x="1447396" y="4268476"/>
            <a:chExt cx="1345431" cy="928864"/>
          </a:xfrm>
        </p:grpSpPr>
        <p:pic>
          <p:nvPicPr>
            <p:cNvPr id="43" name="Picture 6">
              <a:extLst>
                <a:ext uri="{FF2B5EF4-FFF2-40B4-BE49-F238E27FC236}">
                  <a16:creationId xmlns:a16="http://schemas.microsoft.com/office/drawing/2014/main" id="{A0B799DF-0104-052F-7B17-8D7CDD249EA6}"/>
                </a:ext>
              </a:extLst>
            </p:cNvPr>
            <p:cNvPicPr>
              <a:picLocks noChangeAspect="1"/>
            </p:cNvPicPr>
            <p:nvPr/>
          </p:nvPicPr>
          <p:blipFill rotWithShape="1">
            <a:blip r:embed="rId3">
              <a:duotone>
                <a:schemeClr val="accent3">
                  <a:shade val="45000"/>
                  <a:satMod val="135000"/>
                </a:schemeClr>
                <a:prstClr val="white"/>
              </a:duotone>
            </a:blip>
            <a:srcRect t="11098" b="11546"/>
            <a:stretch/>
          </p:blipFill>
          <p:spPr>
            <a:xfrm>
              <a:off x="1447396" y="4268476"/>
              <a:ext cx="704928" cy="545307"/>
            </a:xfrm>
            <a:prstGeom prst="rect">
              <a:avLst/>
            </a:prstGeom>
            <a:effectLst>
              <a:reflection blurRad="6350" stA="36000" endPos="42000" dir="5400000" sy="-100000" algn="bl" rotWithShape="0"/>
            </a:effectLst>
          </p:spPr>
        </p:pic>
        <p:sp>
          <p:nvSpPr>
            <p:cNvPr id="44" name="Oval 18">
              <a:extLst>
                <a:ext uri="{FF2B5EF4-FFF2-40B4-BE49-F238E27FC236}">
                  <a16:creationId xmlns:a16="http://schemas.microsoft.com/office/drawing/2014/main" id="{D9BB5491-548E-A506-2B1E-0FAFEC02A2C0}"/>
                </a:ext>
              </a:extLst>
            </p:cNvPr>
            <p:cNvSpPr/>
            <p:nvPr/>
          </p:nvSpPr>
          <p:spPr>
            <a:xfrm>
              <a:off x="1966765" y="4371278"/>
              <a:ext cx="826062" cy="826062"/>
            </a:xfrm>
            <a:prstGeom prst="ellipse">
              <a:avLst/>
            </a:prstGeom>
            <a:solidFill>
              <a:srgbClr val="FFFFFF"/>
            </a:solidFill>
            <a:ln w="28575" cap="flat" cmpd="sng" algn="ctr">
              <a:solidFill>
                <a:srgbClr val="030F3B"/>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grpSp>
      <p:pic>
        <p:nvPicPr>
          <p:cNvPr id="48" name="Elemento grafico 50">
            <a:extLst>
              <a:ext uri="{FF2B5EF4-FFF2-40B4-BE49-F238E27FC236}">
                <a16:creationId xmlns:a16="http://schemas.microsoft.com/office/drawing/2014/main" id="{E04D5C3C-34A3-4641-50B2-6885C1529E9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62448" y="3686458"/>
            <a:ext cx="465446" cy="474662"/>
          </a:xfrm>
          <a:prstGeom prst="rect">
            <a:avLst/>
          </a:prstGeom>
        </p:spPr>
      </p:pic>
      <p:pic>
        <p:nvPicPr>
          <p:cNvPr id="49" name="Elemento grafico 52">
            <a:extLst>
              <a:ext uri="{FF2B5EF4-FFF2-40B4-BE49-F238E27FC236}">
                <a16:creationId xmlns:a16="http://schemas.microsoft.com/office/drawing/2014/main" id="{ADB75A65-ED72-54B6-E1F7-74491994D8E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71962" y="3706749"/>
            <a:ext cx="429281" cy="433872"/>
          </a:xfrm>
          <a:prstGeom prst="rect">
            <a:avLst/>
          </a:prstGeom>
        </p:spPr>
      </p:pic>
      <p:sp>
        <p:nvSpPr>
          <p:cNvPr id="51" name="TextBox 23">
            <a:extLst>
              <a:ext uri="{FF2B5EF4-FFF2-40B4-BE49-F238E27FC236}">
                <a16:creationId xmlns:a16="http://schemas.microsoft.com/office/drawing/2014/main" id="{C827F90F-619A-1D41-9F47-4B6DD2327993}"/>
              </a:ext>
            </a:extLst>
          </p:cNvPr>
          <p:cNvSpPr txBox="1"/>
          <p:nvPr/>
        </p:nvSpPr>
        <p:spPr>
          <a:xfrm>
            <a:off x="5977482" y="1579909"/>
            <a:ext cx="1383392" cy="193899"/>
          </a:xfrm>
          <a:prstGeom prst="rect">
            <a:avLst/>
          </a:prstGeom>
          <a:noFill/>
        </p:spPr>
        <p:txBody>
          <a:bodyPr wrap="none" lIns="0" tIns="0" rIns="0" bIns="0" rtlCol="0" anchor="b">
            <a:spAutoFit/>
          </a:bodyPr>
          <a:lstStyle/>
          <a:p>
            <a:pPr algn="ctr" defTabSz="685800">
              <a:lnSpc>
                <a:spcPct val="90000"/>
              </a:lnSpc>
              <a:spcBef>
                <a:spcPts val="750"/>
              </a:spcBef>
            </a:pPr>
            <a:r>
              <a:rPr lang="en-US" sz="1400" b="1" dirty="0">
                <a:solidFill>
                  <a:srgbClr val="119693"/>
                </a:solidFill>
                <a:cs typeface="Poppins" pitchFamily="2" charset="77"/>
              </a:rPr>
              <a:t>INVESTITION</a:t>
            </a:r>
          </a:p>
        </p:txBody>
      </p:sp>
    </p:spTree>
    <p:extLst>
      <p:ext uri="{BB962C8B-B14F-4D97-AF65-F5344CB8AC3E}">
        <p14:creationId xmlns:p14="http://schemas.microsoft.com/office/powerpoint/2010/main" val="2299616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78105-781E-8E79-BF19-4D84E594CDC5}"/>
            </a:ext>
          </a:extLst>
        </p:cNvPr>
        <p:cNvGrpSpPr/>
        <p:nvPr/>
      </p:nvGrpSpPr>
      <p:grpSpPr>
        <a:xfrm>
          <a:off x="0" y="0"/>
          <a:ext cx="0" cy="0"/>
          <a:chOff x="0" y="0"/>
          <a:chExt cx="0" cy="0"/>
        </a:xfrm>
      </p:grpSpPr>
      <p:sp>
        <p:nvSpPr>
          <p:cNvPr id="9" name="Textplatzhalter 9">
            <a:extLst>
              <a:ext uri="{FF2B5EF4-FFF2-40B4-BE49-F238E27FC236}">
                <a16:creationId xmlns:a16="http://schemas.microsoft.com/office/drawing/2014/main" id="{4C48CDC7-FBEF-B158-1667-32C7CB75027E}"/>
              </a:ext>
            </a:extLst>
          </p:cNvPr>
          <p:cNvSpPr txBox="1">
            <a:spLocks/>
          </p:cNvSpPr>
          <p:nvPr/>
        </p:nvSpPr>
        <p:spPr>
          <a:xfrm>
            <a:off x="330546" y="116922"/>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Empfehlungen und Leitlinien</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7" name="TextBox 3037">
            <a:extLst>
              <a:ext uri="{FF2B5EF4-FFF2-40B4-BE49-F238E27FC236}">
                <a16:creationId xmlns:a16="http://schemas.microsoft.com/office/drawing/2014/main" id="{2F8CEDF3-4601-B168-A612-834411184AF5}"/>
              </a:ext>
            </a:extLst>
          </p:cNvPr>
          <p:cNvSpPr txBox="1"/>
          <p:nvPr/>
        </p:nvSpPr>
        <p:spPr>
          <a:xfrm>
            <a:off x="276756" y="4491484"/>
            <a:ext cx="8492594" cy="646331"/>
          </a:xfrm>
          <a:prstGeom prst="rect">
            <a:avLst/>
          </a:prstGeom>
          <a:noFill/>
        </p:spPr>
        <p:txBody>
          <a:bodyPr wrap="square" rtlCol="0" anchor="b">
            <a:spAutoFit/>
          </a:bodyPr>
          <a:lstStyle/>
          <a:p>
            <a:pPr defTabSz="685766">
              <a:buClr>
                <a:srgbClr val="2F4B95"/>
              </a:buClr>
              <a:defRPr/>
            </a:pPr>
            <a:r>
              <a:rPr lang="de-DE" sz="600" b="1" dirty="0">
                <a:solidFill>
                  <a:srgbClr val="404040"/>
                </a:solidFill>
              </a:rPr>
              <a:t>1.</a:t>
            </a:r>
            <a:r>
              <a:rPr lang="de-DE" sz="600" dirty="0">
                <a:solidFill>
                  <a:srgbClr val="404040"/>
                </a:solidFill>
              </a:rPr>
              <a:t> Phillip M </a:t>
            </a:r>
            <a:r>
              <a:rPr lang="de-DE" sz="600" i="1" dirty="0">
                <a:solidFill>
                  <a:srgbClr val="404040"/>
                </a:solidFill>
              </a:rPr>
              <a:t>et al. Diabetes Care </a:t>
            </a:r>
            <a:r>
              <a:rPr lang="de-DE" sz="600" dirty="0">
                <a:solidFill>
                  <a:srgbClr val="404040"/>
                </a:solidFill>
              </a:rPr>
              <a:t>2024; 47: 1276–98. </a:t>
            </a:r>
            <a:r>
              <a:rPr kumimoji="0" lang="da-DK" sz="600" b="1" i="0" u="none" strike="noStrike" kern="1200" cap="none" spc="0" normalizeH="0" baseline="0" noProof="0" dirty="0">
                <a:ln>
                  <a:noFill/>
                </a:ln>
                <a:solidFill>
                  <a:srgbClr val="404040"/>
                </a:solidFill>
                <a:effectLst/>
                <a:uLnTx/>
                <a:uFillTx/>
                <a:ea typeface="+mn-ea"/>
                <a:cs typeface="+mn-cs"/>
              </a:rPr>
              <a:t>2.</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dirty="0">
                <a:solidFill>
                  <a:srgbClr val="404040"/>
                </a:solidFill>
              </a:rPr>
              <a:t>Hendriks AEJ </a:t>
            </a:r>
            <a:r>
              <a:rPr lang="da-DK" sz="600" i="1" dirty="0">
                <a:solidFill>
                  <a:srgbClr val="404040"/>
                </a:solidFill>
                <a:ea typeface="Arial"/>
                <a:cs typeface="Arial"/>
              </a:rPr>
              <a:t>et al. Diabetes Metab Res Rev </a:t>
            </a:r>
            <a:r>
              <a:rPr lang="da-DK" sz="600" dirty="0">
                <a:solidFill>
                  <a:srgbClr val="404040"/>
                </a:solidFill>
                <a:ea typeface="Arial"/>
                <a:cs typeface="Arial"/>
              </a:rPr>
              <a:t>2024; e3777</a:t>
            </a:r>
            <a:r>
              <a:rPr lang="de-DE" sz="600" dirty="0">
                <a:solidFill>
                  <a:srgbClr val="404040"/>
                </a:solidFill>
              </a:rPr>
              <a:t>. </a:t>
            </a:r>
            <a:r>
              <a:rPr kumimoji="0" lang="da-DK" sz="600" b="1" i="0" u="none" strike="noStrike" kern="1200" cap="none" spc="0" normalizeH="0" baseline="0" noProof="0" dirty="0">
                <a:ln>
                  <a:noFill/>
                </a:ln>
                <a:solidFill>
                  <a:srgbClr val="404040"/>
                </a:solidFill>
                <a:effectLst/>
                <a:uLnTx/>
                <a:uFillTx/>
                <a:ea typeface="+mn-ea"/>
                <a:cs typeface="+mn-cs"/>
              </a:rPr>
              <a:t>3.</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dirty="0">
                <a:solidFill>
                  <a:srgbClr val="404040"/>
                </a:solidFill>
              </a:rPr>
              <a:t>American Diabetes </a:t>
            </a:r>
            <a:r>
              <a:rPr lang="de-DE" sz="600" dirty="0" err="1">
                <a:solidFill>
                  <a:srgbClr val="404040"/>
                </a:solidFill>
              </a:rPr>
              <a:t>Association</a:t>
            </a:r>
            <a:r>
              <a:rPr lang="de-DE" sz="600" dirty="0">
                <a:solidFill>
                  <a:srgbClr val="404040"/>
                </a:solidFill>
              </a:rPr>
              <a:t> Professional Practice Committee</a:t>
            </a:r>
            <a:r>
              <a:rPr lang="de-DE" sz="600" i="1" dirty="0">
                <a:solidFill>
                  <a:srgbClr val="404040"/>
                </a:solidFill>
              </a:rPr>
              <a:t>. Diabetes Care </a:t>
            </a:r>
            <a:r>
              <a:rPr lang="de-DE" sz="600" dirty="0">
                <a:solidFill>
                  <a:srgbClr val="404040"/>
                </a:solidFill>
              </a:rPr>
              <a:t>2026; 49 (</a:t>
            </a:r>
            <a:r>
              <a:rPr lang="de-DE" sz="600" dirty="0" err="1">
                <a:solidFill>
                  <a:srgbClr val="404040"/>
                </a:solidFill>
              </a:rPr>
              <a:t>Suppl</a:t>
            </a:r>
            <a:r>
              <a:rPr lang="de-DE" sz="600" dirty="0">
                <a:solidFill>
                  <a:srgbClr val="404040"/>
                </a:solidFill>
              </a:rPr>
              <a:t>. 1): S27</a:t>
            </a:r>
            <a:r>
              <a:rPr lang="da-DK" sz="600" dirty="0">
                <a:solidFill>
                  <a:srgbClr val="404040"/>
                </a:solidFill>
                <a:ea typeface="Arial"/>
                <a:cs typeface="Arial"/>
              </a:rPr>
              <a:t>–</a:t>
            </a:r>
            <a:r>
              <a:rPr lang="de-DE" sz="600" dirty="0">
                <a:solidFill>
                  <a:srgbClr val="404040"/>
                </a:solidFill>
              </a:rPr>
              <a:t>S49.</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a-DK" sz="600" b="1" i="0" u="none" strike="noStrike" kern="1200" cap="none" spc="0" normalizeH="0" baseline="0" noProof="0" dirty="0">
                <a:ln>
                  <a:noFill/>
                </a:ln>
                <a:solidFill>
                  <a:srgbClr val="404040"/>
                </a:solidFill>
                <a:effectLst/>
                <a:uLnTx/>
                <a:uFillTx/>
                <a:ea typeface="+mn-ea"/>
                <a:cs typeface="+mn-cs"/>
              </a:rPr>
              <a:t>4.</a:t>
            </a:r>
            <a:r>
              <a:rPr kumimoji="0" lang="da-DK" sz="600" b="0" i="0" u="none" strike="noStrike" kern="1200" cap="none" spc="0" normalizeH="0" baseline="0" noProof="0" dirty="0">
                <a:ln>
                  <a:noFill/>
                </a:ln>
                <a:solidFill>
                  <a:srgbClr val="404040"/>
                </a:solidFill>
                <a:effectLst/>
                <a:uLnTx/>
                <a:uFillTx/>
                <a:ea typeface="+mn-ea"/>
                <a:cs typeface="+mn-cs"/>
              </a:rPr>
              <a:t> </a:t>
            </a:r>
            <a:r>
              <a:rPr lang="de-DE" sz="600" dirty="0">
                <a:solidFill>
                  <a:srgbClr val="404040"/>
                </a:solidFill>
              </a:rPr>
              <a:t>Wagner R </a:t>
            </a:r>
            <a:r>
              <a:rPr lang="de-DE" sz="600" i="1" dirty="0">
                <a:solidFill>
                  <a:srgbClr val="404040"/>
                </a:solidFill>
              </a:rPr>
              <a:t>et al. Diabetes Res </a:t>
            </a:r>
            <a:r>
              <a:rPr lang="de-DE" sz="600" i="1" dirty="0" err="1">
                <a:solidFill>
                  <a:srgbClr val="404040"/>
                </a:solidFill>
              </a:rPr>
              <a:t>Clin</a:t>
            </a:r>
            <a:r>
              <a:rPr lang="de-DE" sz="600" i="1" dirty="0">
                <a:solidFill>
                  <a:srgbClr val="404040"/>
                </a:solidFill>
              </a:rPr>
              <a:t> </a:t>
            </a:r>
            <a:r>
              <a:rPr lang="de-DE" sz="600" i="1" dirty="0" err="1">
                <a:solidFill>
                  <a:srgbClr val="404040"/>
                </a:solidFill>
              </a:rPr>
              <a:t>Pract</a:t>
            </a:r>
            <a:r>
              <a:rPr lang="de-DE" sz="600" i="1" dirty="0">
                <a:solidFill>
                  <a:srgbClr val="404040"/>
                </a:solidFill>
              </a:rPr>
              <a:t> </a:t>
            </a:r>
            <a:r>
              <a:rPr lang="de-DE" sz="600" dirty="0">
                <a:solidFill>
                  <a:srgbClr val="404040"/>
                </a:solidFill>
              </a:rPr>
              <a:t>2026; 231: 113047.</a:t>
            </a:r>
            <a:r>
              <a:rPr kumimoji="0" lang="da-DK" sz="600" b="0" i="0" u="none" strike="noStrike" kern="1200" cap="none" spc="0" normalizeH="0" baseline="0" noProof="0" dirty="0">
                <a:ln>
                  <a:noFill/>
                </a:ln>
                <a:solidFill>
                  <a:srgbClr val="404040"/>
                </a:solidFill>
                <a:effectLst/>
                <a:uLnTx/>
                <a:uFillTx/>
                <a:ea typeface="+mn-ea"/>
                <a:cs typeface="+mn-cs"/>
              </a:rPr>
              <a:t> </a:t>
            </a:r>
            <a:r>
              <a:rPr kumimoji="0" lang="de-DE" sz="600" b="1" i="0" u="none" strike="noStrike" kern="1200" cap="none" spc="0" normalizeH="0" baseline="0" noProof="0" dirty="0">
                <a:ln>
                  <a:noFill/>
                </a:ln>
                <a:solidFill>
                  <a:srgbClr val="404040"/>
                </a:solidFill>
                <a:effectLst/>
                <a:uLnTx/>
                <a:uFillTx/>
                <a:ea typeface="Arial"/>
                <a:cs typeface="Arial"/>
              </a:rPr>
              <a:t>5. </a:t>
            </a:r>
            <a:r>
              <a:rPr lang="da-DK" sz="600" dirty="0">
                <a:solidFill>
                  <a:srgbClr val="404040"/>
                </a:solidFill>
                <a:ea typeface="Verdana"/>
                <a:cs typeface="Verdana"/>
              </a:rPr>
              <a:t>Tatovic D </a:t>
            </a:r>
            <a:r>
              <a:rPr lang="da-DK" sz="600" i="1" dirty="0">
                <a:solidFill>
                  <a:srgbClr val="404040"/>
                </a:solidFill>
                <a:ea typeface="Verdana"/>
                <a:cs typeface="Verdana"/>
              </a:rPr>
              <a:t>et al. Diabet Med </a:t>
            </a:r>
            <a:r>
              <a:rPr lang="da-DK" sz="600" dirty="0">
                <a:solidFill>
                  <a:srgbClr val="404040"/>
                </a:solidFill>
                <a:ea typeface="Verdana"/>
                <a:cs typeface="Verdana"/>
              </a:rPr>
              <a:t>2022; 39: e14862</a:t>
            </a:r>
            <a:r>
              <a:rPr lang="de" sz="600" dirty="0">
                <a:solidFill>
                  <a:srgbClr val="404040"/>
                </a:solidFill>
                <a:ea typeface="Verdana"/>
                <a:cs typeface="Verdana"/>
              </a:rPr>
              <a:t>. </a:t>
            </a:r>
            <a:r>
              <a:rPr lang="de-DE" sz="600" b="1" dirty="0">
                <a:solidFill>
                  <a:srgbClr val="404040"/>
                </a:solidFill>
                <a:ea typeface="Verdana"/>
                <a:cs typeface="Verdana"/>
              </a:rPr>
              <a:t>6.</a:t>
            </a:r>
            <a:r>
              <a:rPr lang="de-DE" sz="600" dirty="0">
                <a:solidFill>
                  <a:srgbClr val="404040"/>
                </a:solidFill>
                <a:ea typeface="Verdana"/>
                <a:cs typeface="Verdana"/>
              </a:rPr>
              <a:t> </a:t>
            </a:r>
            <a:r>
              <a:rPr lang="de-DE" sz="600" dirty="0" err="1">
                <a:solidFill>
                  <a:srgbClr val="404040"/>
                </a:solidFill>
                <a:ea typeface="Verdana"/>
                <a:cs typeface="Verdana"/>
              </a:rPr>
              <a:t>Burahmah</a:t>
            </a:r>
            <a:r>
              <a:rPr lang="de-DE" sz="600" dirty="0">
                <a:solidFill>
                  <a:srgbClr val="404040"/>
                </a:solidFill>
                <a:ea typeface="Verdana"/>
                <a:cs typeface="Verdana"/>
              </a:rPr>
              <a:t> J </a:t>
            </a:r>
            <a:r>
              <a:rPr lang="de-DE" sz="600" i="1" dirty="0">
                <a:solidFill>
                  <a:srgbClr val="404040"/>
                </a:solidFill>
                <a:ea typeface="Verdana"/>
                <a:cs typeface="Verdana"/>
              </a:rPr>
              <a:t>et al. </a:t>
            </a:r>
            <a:r>
              <a:rPr lang="de-DE" sz="600" i="1" dirty="0" err="1">
                <a:solidFill>
                  <a:srgbClr val="404040"/>
                </a:solidFill>
                <a:ea typeface="Verdana"/>
                <a:cs typeface="Verdana"/>
              </a:rPr>
              <a:t>Eur</a:t>
            </a:r>
            <a:r>
              <a:rPr lang="de-DE" sz="600" i="1" dirty="0">
                <a:solidFill>
                  <a:srgbClr val="404040"/>
                </a:solidFill>
                <a:ea typeface="Verdana"/>
                <a:cs typeface="Verdana"/>
              </a:rPr>
              <a:t> J Intern Med </a:t>
            </a:r>
            <a:r>
              <a:rPr lang="de-DE" sz="600" dirty="0">
                <a:solidFill>
                  <a:srgbClr val="404040"/>
                </a:solidFill>
                <a:ea typeface="Verdana"/>
                <a:cs typeface="Verdana"/>
              </a:rPr>
              <a:t>2022; 104: 7–12.</a:t>
            </a:r>
            <a:r>
              <a:rPr lang="de" sz="600" dirty="0">
                <a:solidFill>
                  <a:srgbClr val="404040"/>
                </a:solidFill>
                <a:ea typeface="Verdana"/>
                <a:cs typeface="Verdana"/>
              </a:rPr>
              <a:t> </a:t>
            </a:r>
            <a:r>
              <a:rPr lang="de" sz="600" b="1" dirty="0">
                <a:solidFill>
                  <a:srgbClr val="404040"/>
                </a:solidFill>
                <a:ea typeface="Verdana"/>
                <a:cs typeface="Verdana"/>
              </a:rPr>
              <a:t>7.</a:t>
            </a:r>
            <a:r>
              <a:rPr lang="de" sz="600" dirty="0">
                <a:solidFill>
                  <a:srgbClr val="404040"/>
                </a:solidFill>
                <a:ea typeface="Verdana"/>
                <a:cs typeface="Verdana"/>
              </a:rPr>
              <a:t> </a:t>
            </a:r>
            <a:r>
              <a:rPr lang="da-DK" sz="600" dirty="0">
                <a:solidFill>
                  <a:srgbClr val="404040"/>
                </a:solidFill>
                <a:ea typeface="Verdana"/>
                <a:cs typeface="Verdana"/>
              </a:rPr>
              <a:t>Fritsche A. </a:t>
            </a:r>
            <a:r>
              <a:rPr lang="da-DK" sz="600" i="1" dirty="0">
                <a:solidFill>
                  <a:srgbClr val="404040"/>
                </a:solidFill>
                <a:ea typeface="Verdana"/>
                <a:cs typeface="Verdana"/>
              </a:rPr>
              <a:t>Exp Clin Endocrinol Diabetes </a:t>
            </a:r>
            <a:r>
              <a:rPr lang="da-DK" sz="600" dirty="0">
                <a:solidFill>
                  <a:srgbClr val="404040"/>
                </a:solidFill>
                <a:ea typeface="Verdana"/>
                <a:cs typeface="Verdana"/>
              </a:rPr>
              <a:t>2023; 131: 500–3</a:t>
            </a:r>
            <a:r>
              <a:rPr lang="de" sz="600" dirty="0">
                <a:solidFill>
                  <a:srgbClr val="404040"/>
                </a:solidFill>
                <a:ea typeface="Verdana"/>
                <a:cs typeface="Verdana"/>
              </a:rPr>
              <a:t>.</a:t>
            </a:r>
            <a:r>
              <a:rPr lang="fr-FR" sz="600" dirty="0">
                <a:solidFill>
                  <a:srgbClr val="404040"/>
                </a:solidFill>
                <a:ea typeface="Verdana"/>
                <a:cs typeface="Verdana"/>
              </a:rPr>
              <a:t> </a:t>
            </a:r>
            <a:r>
              <a:rPr kumimoji="0" lang="de-DE" sz="600" b="1" i="0" u="none" strike="noStrike" kern="1200" cap="none" spc="0" normalizeH="0" baseline="0" noProof="0" dirty="0">
                <a:ln>
                  <a:noFill/>
                </a:ln>
                <a:solidFill>
                  <a:srgbClr val="404040"/>
                </a:solidFill>
                <a:effectLst/>
                <a:uLnTx/>
                <a:uFillTx/>
                <a:ea typeface="Arial"/>
                <a:cs typeface="Arial"/>
              </a:rPr>
              <a:t>7. </a:t>
            </a:r>
            <a:r>
              <a:rPr kumimoji="0" lang="de-DE" sz="600" b="0" i="0" u="none" strike="noStrike" kern="1200" cap="none" spc="0" normalizeH="0" baseline="0" noProof="0" dirty="0">
                <a:ln>
                  <a:noFill/>
                </a:ln>
                <a:solidFill>
                  <a:srgbClr val="404040"/>
                </a:solidFill>
                <a:effectLst/>
                <a:uLnTx/>
                <a:uFillTx/>
                <a:ea typeface="Arial"/>
                <a:cs typeface="Arial"/>
              </a:rPr>
              <a:t>Besser REJ </a:t>
            </a:r>
            <a:r>
              <a:rPr kumimoji="0" lang="de-DE" sz="600" b="0" i="1" u="none" strike="noStrike" kern="1200" cap="none" spc="0" normalizeH="0" baseline="0" noProof="0" dirty="0">
                <a:ln>
                  <a:noFill/>
                </a:ln>
                <a:solidFill>
                  <a:srgbClr val="404040"/>
                </a:solidFill>
                <a:effectLst/>
                <a:uLnTx/>
                <a:uFillTx/>
                <a:ea typeface="Arial"/>
                <a:cs typeface="Arial"/>
              </a:rPr>
              <a:t>et al. Diabetes Care </a:t>
            </a:r>
            <a:r>
              <a:rPr kumimoji="0" lang="de-DE" sz="600" b="0" i="0" u="none" strike="noStrike" kern="1200" cap="none" spc="0" normalizeH="0" baseline="0" noProof="0" dirty="0">
                <a:ln>
                  <a:noFill/>
                </a:ln>
                <a:solidFill>
                  <a:srgbClr val="404040"/>
                </a:solidFill>
                <a:effectLst/>
                <a:uLnTx/>
                <a:uFillTx/>
                <a:ea typeface="Arial"/>
                <a:cs typeface="Arial"/>
              </a:rPr>
              <a:t>2013; 36: 195–201. </a:t>
            </a:r>
            <a:r>
              <a:rPr lang="de" sz="600" b="1" dirty="0">
                <a:solidFill>
                  <a:srgbClr val="404040"/>
                </a:solidFill>
                <a:ea typeface="Verdana"/>
                <a:cs typeface="Verdana"/>
              </a:rPr>
              <a:t>8.</a:t>
            </a:r>
            <a:r>
              <a:rPr lang="de" sz="600" dirty="0">
                <a:solidFill>
                  <a:srgbClr val="404040"/>
                </a:solidFill>
                <a:ea typeface="Verdana"/>
                <a:cs typeface="Verdana"/>
              </a:rPr>
              <a:t> </a:t>
            </a:r>
            <a:r>
              <a:rPr lang="da-DK" sz="600" dirty="0">
                <a:solidFill>
                  <a:srgbClr val="404040"/>
                </a:solidFill>
                <a:ea typeface="Verdana"/>
                <a:cs typeface="Verdana"/>
              </a:rPr>
              <a:t>ICD-10-GM-2026 Code R76.80. Erhältlich unter: </a:t>
            </a:r>
            <a:r>
              <a:rPr lang="da-DK" sz="600" dirty="0">
                <a:solidFill>
                  <a:srgbClr val="404040"/>
                </a:solidFill>
                <a:ea typeface="Verdana"/>
                <a:cs typeface="Verdana"/>
                <a:hlinkClick r:id="rId3">
                  <a:extLst>
                    <a:ext uri="{A12FA001-AC4F-418D-AE19-62706E023703}">
                      <ahyp:hlinkClr xmlns:ahyp="http://schemas.microsoft.com/office/drawing/2018/hyperlinkcolor" val="tx"/>
                    </a:ext>
                  </a:extLst>
                </a:hlinkClick>
              </a:rPr>
              <a:t>https://www.icd-code.de/suche/icd/code/R76.-.html?sp=Santik%C3%B6rper+diabetes</a:t>
            </a:r>
            <a:r>
              <a:rPr lang="da-DK" sz="600" dirty="0">
                <a:solidFill>
                  <a:srgbClr val="404040"/>
                </a:solidFill>
                <a:ea typeface="Verdana"/>
                <a:cs typeface="Verdana"/>
              </a:rPr>
              <a:t>. Zuletzt abgerufen am 12.01.2026</a:t>
            </a:r>
            <a:r>
              <a:rPr lang="de" sz="600" dirty="0">
                <a:solidFill>
                  <a:srgbClr val="404040"/>
                </a:solidFill>
                <a:ea typeface="Verdana"/>
                <a:cs typeface="Verdana"/>
              </a:rPr>
              <a:t>. </a:t>
            </a:r>
            <a:r>
              <a:rPr lang="de" sz="600" b="1" dirty="0">
                <a:solidFill>
                  <a:srgbClr val="404040"/>
                </a:solidFill>
                <a:ea typeface="Verdana"/>
                <a:cs typeface="Verdana"/>
              </a:rPr>
              <a:t>9.</a:t>
            </a:r>
            <a:r>
              <a:rPr lang="de" sz="600" dirty="0">
                <a:solidFill>
                  <a:srgbClr val="404040"/>
                </a:solidFill>
                <a:ea typeface="Verdana"/>
                <a:cs typeface="Verdana"/>
              </a:rPr>
              <a:t> ICD-10-GM-2026 Code R73.00. Erhältlich unter: </a:t>
            </a:r>
            <a:r>
              <a:rPr lang="de-DE" sz="600" dirty="0">
                <a:solidFill>
                  <a:srgbClr val="404040"/>
                </a:solidFill>
                <a:ea typeface="Verdana"/>
                <a:cs typeface="Verdana"/>
                <a:hlinkClick r:id="rId4">
                  <a:extLst>
                    <a:ext uri="{A12FA001-AC4F-418D-AE19-62706E023703}">
                      <ahyp:hlinkClr xmlns:ahyp="http://schemas.microsoft.com/office/drawing/2018/hyperlinkcolor" val="tx"/>
                    </a:ext>
                  </a:extLst>
                </a:hlinkClick>
              </a:rPr>
              <a:t>https://www.icd-code.de/icd/code/R73.00.html</a:t>
            </a:r>
            <a:r>
              <a:rPr lang="de-DE" sz="600" dirty="0">
                <a:solidFill>
                  <a:srgbClr val="404040"/>
                </a:solidFill>
                <a:ea typeface="Verdana"/>
                <a:cs typeface="Verdana"/>
              </a:rPr>
              <a:t>. Zuletzt abgerufen am 12.01.2026. </a:t>
            </a:r>
            <a:r>
              <a:rPr lang="de" sz="600" b="1" dirty="0">
                <a:solidFill>
                  <a:srgbClr val="404040"/>
                </a:solidFill>
                <a:ea typeface="Verdana"/>
                <a:cs typeface="Verdana"/>
              </a:rPr>
              <a:t>10.</a:t>
            </a:r>
            <a:r>
              <a:rPr lang="de" sz="600" dirty="0">
                <a:solidFill>
                  <a:srgbClr val="404040"/>
                </a:solidFill>
                <a:ea typeface="Verdana"/>
                <a:cs typeface="Verdana"/>
              </a:rPr>
              <a:t> </a:t>
            </a:r>
            <a:r>
              <a:rPr lang="da-DK" sz="600" dirty="0">
                <a:solidFill>
                  <a:srgbClr val="404040"/>
                </a:solidFill>
                <a:ea typeface="Verdana"/>
                <a:cs typeface="Verdana"/>
              </a:rPr>
              <a:t>Pihoker C </a:t>
            </a:r>
            <a:r>
              <a:rPr lang="da-DK" sz="600" i="1" dirty="0">
                <a:solidFill>
                  <a:srgbClr val="404040"/>
                </a:solidFill>
                <a:ea typeface="Verdana"/>
                <a:cs typeface="Verdana"/>
              </a:rPr>
              <a:t>et al. JAMA Netw Open </a:t>
            </a:r>
            <a:r>
              <a:rPr lang="da-DK" sz="600" dirty="0">
                <a:solidFill>
                  <a:srgbClr val="404040"/>
                </a:solidFill>
                <a:ea typeface="Verdana"/>
                <a:cs typeface="Verdana"/>
              </a:rPr>
              <a:t>2023; 6: e2312147. </a:t>
            </a:r>
            <a:r>
              <a:rPr lang="da-DK" sz="600" b="1" dirty="0">
                <a:solidFill>
                  <a:srgbClr val="404040"/>
                </a:solidFill>
                <a:ea typeface="Verdana"/>
                <a:cs typeface="Verdana"/>
              </a:rPr>
              <a:t>11.</a:t>
            </a:r>
            <a:r>
              <a:rPr lang="da-DK" sz="600" dirty="0">
                <a:solidFill>
                  <a:srgbClr val="404040"/>
                </a:solidFill>
                <a:ea typeface="Verdana"/>
                <a:cs typeface="Verdana"/>
              </a:rPr>
              <a:t> Pichardo-Lowden A </a:t>
            </a:r>
            <a:r>
              <a:rPr lang="da-DK" sz="600" i="1" dirty="0">
                <a:solidFill>
                  <a:srgbClr val="404040"/>
                </a:solidFill>
                <a:ea typeface="Verdana"/>
                <a:cs typeface="Verdana"/>
              </a:rPr>
              <a:t>et al. J Eval Clin Pract </a:t>
            </a:r>
            <a:r>
              <a:rPr lang="da-DK" sz="600" dirty="0">
                <a:solidFill>
                  <a:srgbClr val="404040"/>
                </a:solidFill>
                <a:ea typeface="Verdana"/>
                <a:cs typeface="Verdana"/>
              </a:rPr>
              <a:t>2019; 25: 448–55</a:t>
            </a:r>
            <a:r>
              <a:rPr lang="de" sz="600" dirty="0">
                <a:solidFill>
                  <a:srgbClr val="404040"/>
                </a:solidFill>
                <a:ea typeface="Verdana"/>
                <a:cs typeface="Verdana"/>
              </a:rPr>
              <a:t>. </a:t>
            </a:r>
            <a:r>
              <a:rPr lang="de" sz="600" b="1" dirty="0">
                <a:solidFill>
                  <a:srgbClr val="404040"/>
                </a:solidFill>
                <a:ea typeface="Verdana"/>
                <a:cs typeface="Verdana"/>
              </a:rPr>
              <a:t>12.</a:t>
            </a:r>
            <a:r>
              <a:rPr lang="de" sz="600" dirty="0">
                <a:solidFill>
                  <a:srgbClr val="404040"/>
                </a:solidFill>
                <a:ea typeface="Verdana"/>
                <a:cs typeface="Verdana"/>
              </a:rPr>
              <a:t> </a:t>
            </a:r>
            <a:r>
              <a:rPr lang="de-DE" sz="600" dirty="0">
                <a:solidFill>
                  <a:srgbClr val="404040"/>
                </a:solidFill>
              </a:rPr>
              <a:t>Phillip M </a:t>
            </a:r>
            <a:r>
              <a:rPr lang="de-DE" sz="600" i="1" dirty="0">
                <a:solidFill>
                  <a:srgbClr val="404040"/>
                </a:solidFill>
              </a:rPr>
              <a:t>et al. Diabetes Care </a:t>
            </a:r>
            <a:r>
              <a:rPr lang="de-DE" sz="600" dirty="0">
                <a:solidFill>
                  <a:srgbClr val="404040"/>
                </a:solidFill>
              </a:rPr>
              <a:t>2024; 47: 1276–98. </a:t>
            </a:r>
            <a:r>
              <a:rPr lang="de-DE" sz="600" b="1" dirty="0">
                <a:solidFill>
                  <a:srgbClr val="404040"/>
                </a:solidFill>
              </a:rPr>
              <a:t>13.</a:t>
            </a:r>
            <a:r>
              <a:rPr lang="de-DE" sz="600" dirty="0">
                <a:solidFill>
                  <a:srgbClr val="404040"/>
                </a:solidFill>
              </a:rPr>
              <a:t> Ospelt E </a:t>
            </a:r>
            <a:r>
              <a:rPr lang="de-DE" sz="600" i="1" dirty="0">
                <a:solidFill>
                  <a:srgbClr val="404040"/>
                </a:solidFill>
              </a:rPr>
              <a:t>et al. </a:t>
            </a:r>
            <a:r>
              <a:rPr lang="de-DE" sz="600" i="1" dirty="0" err="1">
                <a:solidFill>
                  <a:srgbClr val="404040"/>
                </a:solidFill>
              </a:rPr>
              <a:t>Clin</a:t>
            </a:r>
            <a:r>
              <a:rPr lang="de-DE" sz="600" i="1" dirty="0">
                <a:solidFill>
                  <a:srgbClr val="404040"/>
                </a:solidFill>
              </a:rPr>
              <a:t> Diabetes </a:t>
            </a:r>
            <a:r>
              <a:rPr lang="de-DE" sz="600" dirty="0">
                <a:solidFill>
                  <a:srgbClr val="404040"/>
                </a:solidFill>
              </a:rPr>
              <a:t>2024; 42: 17</a:t>
            </a:r>
            <a:r>
              <a:rPr lang="da-DK" sz="600" dirty="0">
                <a:solidFill>
                  <a:srgbClr val="404040"/>
                </a:solidFill>
                <a:ea typeface="Verdana"/>
                <a:cs typeface="Verdana"/>
              </a:rPr>
              <a:t>–</a:t>
            </a:r>
            <a:r>
              <a:rPr lang="de-DE" sz="600" dirty="0">
                <a:solidFill>
                  <a:srgbClr val="404040"/>
                </a:solidFill>
              </a:rPr>
              <a:t>26.</a:t>
            </a:r>
            <a:endParaRPr kumimoji="0" lang="en-US" sz="600" b="0" i="0" u="none" strike="noStrike" kern="1200" cap="none" spc="0" normalizeH="0" baseline="0" noProof="0" dirty="0">
              <a:ln>
                <a:noFill/>
              </a:ln>
              <a:solidFill>
                <a:srgbClr val="404040"/>
              </a:solidFill>
              <a:effectLst/>
              <a:uLnTx/>
              <a:uFillTx/>
              <a:ea typeface="+mn-ea"/>
              <a:cs typeface="+mn-cs"/>
            </a:endParaRPr>
          </a:p>
        </p:txBody>
      </p:sp>
      <p:sp>
        <p:nvSpPr>
          <p:cNvPr id="8" name="TextBox 28">
            <a:extLst>
              <a:ext uri="{FF2B5EF4-FFF2-40B4-BE49-F238E27FC236}">
                <a16:creationId xmlns:a16="http://schemas.microsoft.com/office/drawing/2014/main" id="{D0A8C9C2-5B2F-EEA9-057D-61CBC5D16B6D}"/>
              </a:ext>
            </a:extLst>
          </p:cNvPr>
          <p:cNvSpPr txBox="1"/>
          <p:nvPr/>
        </p:nvSpPr>
        <p:spPr>
          <a:xfrm>
            <a:off x="282135" y="4204834"/>
            <a:ext cx="8412901" cy="369332"/>
          </a:xfrm>
          <a:prstGeom prst="rect">
            <a:avLst/>
          </a:prstGeom>
          <a:noFill/>
          <a:ln w="9525" cap="flat" cmpd="sng" algn="ctr">
            <a:noFill/>
            <a:prstDash val="solid"/>
            <a:round/>
            <a:headEnd type="none" w="med" len="med"/>
            <a:tailEnd type="none" w="med" len="med"/>
          </a:ln>
        </p:spPr>
        <p:txBody>
          <a:bodyPr wrap="square" anchor="b">
            <a:spAutoFit/>
          </a:bodyPr>
          <a:lstStyle/>
          <a:p>
            <a:pPr lvl="0" defTabSz="514337">
              <a:spcAft>
                <a:spcPts val="338"/>
              </a:spcAft>
              <a:defRPr/>
            </a:pPr>
            <a:r>
              <a:rPr kumimoji="0" lang="en-US" altLang="de-DE" sz="600" b="0" i="0" u="none" strike="noStrike" kern="1200" cap="none" spc="0" normalizeH="0" baseline="0" noProof="0" dirty="0">
                <a:ln>
                  <a:noFill/>
                </a:ln>
                <a:solidFill>
                  <a:srgbClr val="404040"/>
                </a:solidFill>
                <a:effectLst/>
                <a:uLnTx/>
                <a:uFillTx/>
                <a:ea typeface="+mn-ea"/>
                <a:cs typeface="+mn-cs"/>
              </a:rPr>
              <a:t>BMI: Body-Mass-Index; C-</a:t>
            </a:r>
            <a:r>
              <a:rPr kumimoji="0" lang="en-US" altLang="de-DE" sz="600" b="0" i="0" u="none" strike="noStrike" kern="1200" cap="none" spc="0" normalizeH="0" baseline="0" noProof="0" dirty="0" err="1">
                <a:ln>
                  <a:noFill/>
                </a:ln>
                <a:solidFill>
                  <a:srgbClr val="404040"/>
                </a:solidFill>
                <a:effectLst/>
                <a:uLnTx/>
                <a:uFillTx/>
                <a:ea typeface="+mn-ea"/>
                <a:cs typeface="+mn-cs"/>
              </a:rPr>
              <a:t>Peptid</a:t>
            </a:r>
            <a:r>
              <a:rPr kumimoji="0" lang="en-US" altLang="de-DE" sz="600" b="0" i="0" u="none" strike="noStrike" kern="1200" cap="none" spc="0" normalizeH="0" baseline="0" noProof="0" dirty="0">
                <a:ln>
                  <a:noFill/>
                </a:ln>
                <a:solidFill>
                  <a:srgbClr val="404040"/>
                </a:solidFill>
                <a:effectLst/>
                <a:uLnTx/>
                <a:uFillTx/>
                <a:ea typeface="+mn-ea"/>
                <a:cs typeface="+mn-cs"/>
              </a:rPr>
              <a:t>: Connecting peptide, </a:t>
            </a:r>
            <a:r>
              <a:rPr kumimoji="0" lang="en-US" altLang="de-DE" sz="600" b="0" i="0" u="none" strike="noStrike" kern="1200" cap="none" spc="0" normalizeH="0" baseline="0" noProof="0" dirty="0" err="1">
                <a:ln>
                  <a:noFill/>
                </a:ln>
                <a:solidFill>
                  <a:srgbClr val="404040"/>
                </a:solidFill>
                <a:effectLst/>
                <a:uLnTx/>
                <a:uFillTx/>
                <a:ea typeface="+mn-ea"/>
                <a:cs typeface="+mn-cs"/>
              </a:rPr>
              <a:t>Verbindungspeptid</a:t>
            </a:r>
            <a:r>
              <a:rPr kumimoji="0" lang="en-US" altLang="de-DE" sz="600" b="0" i="0" u="none" strike="noStrike" kern="1200" cap="none" spc="0" normalizeH="0" baseline="0" noProof="0" dirty="0">
                <a:ln>
                  <a:noFill/>
                </a:ln>
                <a:solidFill>
                  <a:srgbClr val="404040"/>
                </a:solidFill>
                <a:effectLst/>
                <a:uLnTx/>
                <a:uFillTx/>
                <a:ea typeface="+mn-ea"/>
                <a:cs typeface="+mn-cs"/>
              </a:rPr>
              <a:t>; GADA: </a:t>
            </a:r>
            <a:r>
              <a:rPr kumimoji="0" lang="en-US" altLang="de-DE" sz="600" b="0" i="0" u="none" strike="noStrike" kern="1200" cap="none" spc="0" normalizeH="0" baseline="0" noProof="0" dirty="0" err="1">
                <a:ln>
                  <a:noFill/>
                </a:ln>
                <a:solidFill>
                  <a:srgbClr val="404040"/>
                </a:solidFill>
                <a:effectLst/>
                <a:uLnTx/>
                <a:uFillTx/>
                <a:ea typeface="+mn-ea"/>
                <a:cs typeface="+mn-cs"/>
              </a:rPr>
              <a:t>Glutaminsäure</a:t>
            </a:r>
            <a:r>
              <a:rPr kumimoji="0" lang="en-US" altLang="de-DE" sz="600" b="0" i="0" u="none" strike="noStrike" kern="1200" cap="none" spc="0" normalizeH="0" baseline="0" noProof="0" dirty="0">
                <a:ln>
                  <a:noFill/>
                </a:ln>
                <a:solidFill>
                  <a:srgbClr val="404040"/>
                </a:solidFill>
                <a:effectLst/>
                <a:uLnTx/>
                <a:uFillTx/>
                <a:ea typeface="+mn-ea"/>
                <a:cs typeface="+mn-cs"/>
              </a:rPr>
              <a:t>-Decarboxylase-</a:t>
            </a:r>
            <a:r>
              <a:rPr kumimoji="0" lang="en-US" altLang="de-DE" sz="600" b="0" i="0" u="none" strike="noStrike" kern="1200" cap="none" spc="0" normalizeH="0" baseline="0" noProof="0" dirty="0" err="1">
                <a:ln>
                  <a:noFill/>
                </a:ln>
                <a:solidFill>
                  <a:srgbClr val="404040"/>
                </a:solidFill>
                <a:effectLst/>
                <a:uLnTx/>
                <a:uFillTx/>
                <a:ea typeface="+mn-ea"/>
                <a:cs typeface="+mn-cs"/>
              </a:rPr>
              <a:t>Autoantikörper</a:t>
            </a:r>
            <a:r>
              <a:rPr kumimoji="0" lang="en-US" altLang="de-DE" sz="600" b="0" i="0" u="none" strike="noStrike" kern="1200" cap="none" spc="0" normalizeH="0" baseline="0" noProof="0" dirty="0">
                <a:ln>
                  <a:noFill/>
                </a:ln>
                <a:solidFill>
                  <a:srgbClr val="404040"/>
                </a:solidFill>
                <a:effectLst/>
                <a:uLnTx/>
                <a:uFillTx/>
                <a:ea typeface="+mn-ea"/>
                <a:cs typeface="+mn-cs"/>
              </a:rPr>
              <a:t>; HbA</a:t>
            </a:r>
            <a:r>
              <a:rPr kumimoji="0" lang="en-US" altLang="de-DE" sz="600" b="0" i="0" u="none" strike="noStrike" kern="1200" cap="none" spc="0" normalizeH="0" baseline="-25000" noProof="0" dirty="0">
                <a:ln>
                  <a:noFill/>
                </a:ln>
                <a:solidFill>
                  <a:srgbClr val="404040"/>
                </a:solidFill>
                <a:effectLst/>
                <a:uLnTx/>
                <a:uFillTx/>
                <a:ea typeface="+mn-ea"/>
                <a:cs typeface="+mn-cs"/>
              </a:rPr>
              <a:t>1c</a:t>
            </a:r>
            <a:r>
              <a:rPr kumimoji="0" lang="en-US" altLang="de-DE" sz="600" b="0" i="0" u="none" strike="noStrike" kern="1200" cap="none" spc="0" normalizeH="0" baseline="0" noProof="0" dirty="0">
                <a:ln>
                  <a:noFill/>
                </a:ln>
                <a:solidFill>
                  <a:srgbClr val="404040"/>
                </a:solidFill>
                <a:effectLst/>
                <a:uLnTx/>
                <a:uFillTx/>
                <a:ea typeface="+mn-ea"/>
                <a:cs typeface="+mn-cs"/>
              </a:rPr>
              <a:t>: </a:t>
            </a:r>
            <a:r>
              <a:rPr kumimoji="0" lang="en-US" altLang="de-DE" sz="600" b="0" i="0" u="none" strike="noStrike" kern="1200" cap="none" spc="0" normalizeH="0" baseline="0" noProof="0" dirty="0" err="1">
                <a:ln>
                  <a:noFill/>
                </a:ln>
                <a:solidFill>
                  <a:srgbClr val="404040"/>
                </a:solidFill>
                <a:effectLst/>
                <a:uLnTx/>
                <a:uFillTx/>
                <a:ea typeface="+mn-ea"/>
                <a:cs typeface="+mn-cs"/>
              </a:rPr>
              <a:t>glykiertes</a:t>
            </a:r>
            <a:r>
              <a:rPr kumimoji="0" lang="en-US" altLang="de-DE" sz="600" b="0" i="0" u="none" strike="noStrike" kern="1200" cap="none" spc="0" normalizeH="0" baseline="0" noProof="0" dirty="0">
                <a:ln>
                  <a:noFill/>
                </a:ln>
                <a:solidFill>
                  <a:srgbClr val="404040"/>
                </a:solidFill>
                <a:effectLst/>
                <a:uLnTx/>
                <a:uFillTx/>
                <a:ea typeface="+mn-ea"/>
                <a:cs typeface="+mn-cs"/>
              </a:rPr>
              <a:t> </a:t>
            </a:r>
            <a:r>
              <a:rPr kumimoji="0" lang="en-US" altLang="de-DE" sz="600" b="0" i="0" u="none" strike="noStrike" kern="1200" cap="none" spc="0" normalizeH="0" baseline="0" noProof="0" dirty="0" err="1">
                <a:ln>
                  <a:noFill/>
                </a:ln>
                <a:solidFill>
                  <a:srgbClr val="404040"/>
                </a:solidFill>
                <a:effectLst/>
                <a:uLnTx/>
                <a:uFillTx/>
                <a:ea typeface="+mn-ea"/>
                <a:cs typeface="+mn-cs"/>
              </a:rPr>
              <a:t>Hämoglobin</a:t>
            </a:r>
            <a:r>
              <a:rPr kumimoji="0" lang="en-US" altLang="de-DE" sz="600" b="0" i="0" u="none" strike="noStrike" kern="1200" cap="none" spc="0" normalizeH="0" baseline="0" noProof="0" dirty="0">
                <a:ln>
                  <a:noFill/>
                </a:ln>
                <a:solidFill>
                  <a:srgbClr val="404040"/>
                </a:solidFill>
                <a:effectLst/>
                <a:uLnTx/>
                <a:uFillTx/>
                <a:ea typeface="+mn-ea"/>
                <a:cs typeface="+mn-cs"/>
              </a:rPr>
              <a:t> A</a:t>
            </a:r>
            <a:r>
              <a:rPr kumimoji="0" lang="en-US" altLang="de-DE" sz="600" b="0" i="0" u="none" strike="noStrike" kern="1200" cap="none" spc="0" normalizeH="0" baseline="-25000" noProof="0" dirty="0">
                <a:ln>
                  <a:noFill/>
                </a:ln>
                <a:solidFill>
                  <a:srgbClr val="404040"/>
                </a:solidFill>
                <a:effectLst/>
                <a:uLnTx/>
                <a:uFillTx/>
                <a:ea typeface="+mn-ea"/>
                <a:cs typeface="+mn-cs"/>
              </a:rPr>
              <a:t>1c</a:t>
            </a:r>
            <a:r>
              <a:rPr lang="en-US" altLang="de-DE" sz="600" dirty="0">
                <a:solidFill>
                  <a:srgbClr val="404040"/>
                </a:solidFill>
              </a:rPr>
              <a:t>; IA-2A: Insulinoma-</a:t>
            </a:r>
            <a:r>
              <a:rPr lang="en-US" altLang="de-DE" sz="600" dirty="0" err="1">
                <a:solidFill>
                  <a:srgbClr val="404040"/>
                </a:solidFill>
              </a:rPr>
              <a:t>assoziiertes</a:t>
            </a:r>
            <a:r>
              <a:rPr lang="en-US" altLang="de-DE" sz="600" dirty="0">
                <a:solidFill>
                  <a:srgbClr val="404040"/>
                </a:solidFill>
              </a:rPr>
              <a:t> Antigen 2-Autoantikörper; IAA: Insulin-</a:t>
            </a:r>
            <a:r>
              <a:rPr lang="en-US" altLang="de-DE" sz="600" dirty="0" err="1">
                <a:solidFill>
                  <a:srgbClr val="404040"/>
                </a:solidFill>
              </a:rPr>
              <a:t>Autoantikörper</a:t>
            </a:r>
            <a:r>
              <a:rPr lang="en-US" altLang="de-DE" sz="600" dirty="0">
                <a:solidFill>
                  <a:srgbClr val="404040"/>
                </a:solidFill>
              </a:rPr>
              <a:t>; </a:t>
            </a:r>
            <a:r>
              <a:rPr lang="en-US" altLang="de-DE" sz="600" dirty="0" err="1">
                <a:solidFill>
                  <a:srgbClr val="404040"/>
                </a:solidFill>
              </a:rPr>
              <a:t>IAk</a:t>
            </a:r>
            <a:r>
              <a:rPr kumimoji="0" lang="en-US" altLang="de-DE" sz="600" b="0" i="0" u="none" strike="noStrike" kern="1200" cap="none" spc="0" normalizeH="0" baseline="0" noProof="0" dirty="0">
                <a:ln>
                  <a:noFill/>
                </a:ln>
                <a:solidFill>
                  <a:srgbClr val="404040"/>
                </a:solidFill>
                <a:effectLst/>
                <a:uLnTx/>
                <a:uFillTx/>
                <a:ea typeface="+mn-ea"/>
                <a:cs typeface="+mn-cs"/>
              </a:rPr>
              <a:t>: </a:t>
            </a:r>
            <a:r>
              <a:rPr kumimoji="0" lang="en-US" altLang="de-DE" sz="600" b="0" i="0" u="none" strike="noStrike" kern="1200" cap="none" spc="0" normalizeH="0" baseline="0" noProof="0" dirty="0" err="1">
                <a:ln>
                  <a:noFill/>
                </a:ln>
                <a:solidFill>
                  <a:srgbClr val="404040"/>
                </a:solidFill>
                <a:effectLst/>
                <a:uLnTx/>
                <a:uFillTx/>
                <a:ea typeface="+mn-ea"/>
                <a:cs typeface="+mn-cs"/>
              </a:rPr>
              <a:t>Inselautoantikörper</a:t>
            </a:r>
            <a:r>
              <a:rPr kumimoji="0" lang="en-US" altLang="de-DE" sz="600" b="0" i="0" u="none" strike="noStrike" kern="1200" cap="none" spc="0" normalizeH="0" baseline="0" noProof="0" dirty="0">
                <a:ln>
                  <a:noFill/>
                </a:ln>
                <a:solidFill>
                  <a:srgbClr val="404040"/>
                </a:solidFill>
                <a:effectLst/>
                <a:uLnTx/>
                <a:uFillTx/>
                <a:ea typeface="+mn-ea"/>
                <a:cs typeface="+mn-cs"/>
              </a:rPr>
              <a:t>; </a:t>
            </a:r>
            <a:r>
              <a:rPr lang="de-DE" sz="600" dirty="0">
                <a:solidFill>
                  <a:srgbClr val="404040"/>
                </a:solidFill>
                <a:ea typeface="Verdana"/>
                <a:cs typeface="Verdana"/>
              </a:rPr>
              <a:t>ICD-10-GM: Internationale Klassifikation der Krankheiten und verwandter Gesundheitsprobleme, 10. Revision, German </a:t>
            </a:r>
            <a:r>
              <a:rPr lang="de-DE" sz="600" dirty="0" err="1">
                <a:solidFill>
                  <a:srgbClr val="404040"/>
                </a:solidFill>
                <a:ea typeface="Verdana"/>
                <a:cs typeface="Verdana"/>
              </a:rPr>
              <a:t>Modification</a:t>
            </a:r>
            <a:r>
              <a:rPr lang="de-DE" sz="600" dirty="0">
                <a:solidFill>
                  <a:srgbClr val="404040"/>
                </a:solidFill>
                <a:ea typeface="Verdana"/>
                <a:cs typeface="Verdana"/>
              </a:rPr>
              <a:t> (deutsche Modifizierung);</a:t>
            </a:r>
            <a:r>
              <a:rPr kumimoji="0" lang="en-US" altLang="de-DE" sz="600" b="0" i="0" u="none" strike="noStrike" kern="1200" cap="none" spc="0" normalizeH="0" baseline="0" noProof="0" dirty="0">
                <a:ln>
                  <a:noFill/>
                </a:ln>
                <a:solidFill>
                  <a:srgbClr val="404040"/>
                </a:solidFill>
                <a:effectLst/>
                <a:uLnTx/>
                <a:uFillTx/>
                <a:ea typeface="+mn-ea"/>
                <a:cs typeface="+mn-cs"/>
              </a:rPr>
              <a:t> T1D: Typ-1-Diabetes; ZnT8A: Zink-Transporter 8-Autoantikörper.</a:t>
            </a:r>
            <a:endParaRPr kumimoji="0" lang="en-US" altLang="de-DE" sz="600" b="0" i="0" u="none" strike="noStrike" kern="1200" cap="none" spc="0" normalizeH="0" baseline="30000" noProof="0" dirty="0">
              <a:ln>
                <a:noFill/>
              </a:ln>
              <a:solidFill>
                <a:srgbClr val="404040"/>
              </a:solidFill>
              <a:effectLst/>
              <a:uLnTx/>
              <a:uFillTx/>
              <a:ea typeface="+mn-ea"/>
              <a:cs typeface="+mn-cs"/>
            </a:endParaRPr>
          </a:p>
        </p:txBody>
      </p:sp>
      <p:sp>
        <p:nvSpPr>
          <p:cNvPr id="12" name="Textplatzhalter 3">
            <a:extLst>
              <a:ext uri="{FF2B5EF4-FFF2-40B4-BE49-F238E27FC236}">
                <a16:creationId xmlns:a16="http://schemas.microsoft.com/office/drawing/2014/main" id="{A2403F2D-3C4A-55BF-ABEF-E5E2495BBF8A}"/>
              </a:ext>
            </a:extLst>
          </p:cNvPr>
          <p:cNvSpPr txBox="1">
            <a:spLocks/>
          </p:cNvSpPr>
          <p:nvPr/>
        </p:nvSpPr>
        <p:spPr>
          <a:xfrm>
            <a:off x="448964" y="508709"/>
            <a:ext cx="8251692" cy="3739139"/>
          </a:xfrm>
          <a:prstGeom prst="rect">
            <a:avLst/>
          </a:prstGeom>
          <a:noFill/>
          <a:ln>
            <a:noFill/>
          </a:ln>
          <a:scene3d>
            <a:camera prst="orthographicFront"/>
            <a:lightRig rig="threePt" dir="t"/>
          </a:scene3d>
          <a:sp3d>
            <a:bevelT/>
          </a:sp3d>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7800" indent="-177800">
              <a:lnSpc>
                <a:spcPct val="120000"/>
              </a:lnSpc>
              <a:spcBef>
                <a:spcPts val="0"/>
              </a:spcBef>
              <a:spcAft>
                <a:spcPts val="100"/>
              </a:spcAft>
              <a:buClr>
                <a:schemeClr val="accent2"/>
              </a:buClr>
              <a:buSzPct val="120000"/>
              <a:buFont typeface="Arial" panose="020B0604020202020204" pitchFamily="34" charset="0"/>
              <a:buChar char="•"/>
            </a:pPr>
            <a:r>
              <a:rPr lang="de-DE" sz="1200" dirty="0">
                <a:solidFill>
                  <a:srgbClr val="404040"/>
                </a:solidFill>
              </a:rPr>
              <a:t>Stadieneinteilung T1D</a:t>
            </a:r>
            <a:r>
              <a:rPr lang="de-DE" sz="1200" baseline="30000" dirty="0">
                <a:solidFill>
                  <a:srgbClr val="404040"/>
                </a:solidFill>
              </a:rPr>
              <a:t>1-3</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Stadium 1: </a:t>
            </a:r>
            <a:r>
              <a:rPr lang="de-DE" sz="1000" b="0" dirty="0" err="1">
                <a:solidFill>
                  <a:srgbClr val="404040"/>
                </a:solidFill>
              </a:rPr>
              <a:t>Normoglykämie</a:t>
            </a:r>
            <a:r>
              <a:rPr lang="de-DE" sz="1000" b="0" dirty="0">
                <a:solidFill>
                  <a:srgbClr val="404040"/>
                </a:solidFill>
              </a:rPr>
              <a:t> + ≥ 2 Autoantikörper</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Stadium 2: </a:t>
            </a:r>
            <a:r>
              <a:rPr lang="de-DE" sz="1000" b="0" dirty="0" err="1">
                <a:solidFill>
                  <a:srgbClr val="404040"/>
                </a:solidFill>
              </a:rPr>
              <a:t>Dysglykämie</a:t>
            </a:r>
            <a:r>
              <a:rPr lang="de-DE" sz="1000" b="0" dirty="0">
                <a:solidFill>
                  <a:srgbClr val="404040"/>
                </a:solidFill>
              </a:rPr>
              <a:t> (HbA</a:t>
            </a:r>
            <a:r>
              <a:rPr lang="de-DE" sz="1000" b="0" baseline="-25000" dirty="0">
                <a:solidFill>
                  <a:srgbClr val="404040"/>
                </a:solidFill>
              </a:rPr>
              <a:t>1c</a:t>
            </a:r>
            <a:r>
              <a:rPr lang="de-DE" sz="1000" b="0" dirty="0">
                <a:solidFill>
                  <a:srgbClr val="404040"/>
                </a:solidFill>
              </a:rPr>
              <a:t> 5,7-6,4 %) + ≥ 2 Autoantikörper</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Stadium 3: Hyperglykämie + Symptome, Autoantikörper nicht immer vorhanden</a:t>
            </a:r>
          </a:p>
          <a:p>
            <a:pPr marL="177800" indent="-177800">
              <a:lnSpc>
                <a:spcPct val="120000"/>
              </a:lnSpc>
              <a:spcBef>
                <a:spcPts val="0"/>
              </a:spcBef>
              <a:spcAft>
                <a:spcPts val="100"/>
              </a:spcAft>
              <a:buClr>
                <a:schemeClr val="accent2"/>
              </a:buClr>
              <a:buSzPct val="120000"/>
              <a:buFont typeface="Arial" panose="020B0604020202020204" pitchFamily="34" charset="0"/>
              <a:buChar char="•"/>
            </a:pPr>
            <a:r>
              <a:rPr lang="de-DE" sz="1200" dirty="0">
                <a:solidFill>
                  <a:srgbClr val="404040"/>
                </a:solidFill>
              </a:rPr>
              <a:t>Monitoring präsymptomatischer T1D</a:t>
            </a:r>
            <a:r>
              <a:rPr lang="de-DE" sz="1200" baseline="30000" dirty="0">
                <a:solidFill>
                  <a:srgbClr val="404040"/>
                </a:solidFill>
              </a:rPr>
              <a:t>1-3</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Häufigkeit abhängig von Alter, </a:t>
            </a:r>
            <a:r>
              <a:rPr lang="de-DE" sz="1000" b="0" dirty="0" err="1">
                <a:solidFill>
                  <a:srgbClr val="404040"/>
                </a:solidFill>
              </a:rPr>
              <a:t>IAk</a:t>
            </a:r>
            <a:r>
              <a:rPr lang="de-DE" sz="1000" b="0" dirty="0">
                <a:solidFill>
                  <a:srgbClr val="404040"/>
                </a:solidFill>
              </a:rPr>
              <a:t>-Anzahl und Symptomen</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Follow-Up durch Diabetologen oder Hausarzt möglich</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 2 Autoantikörper → Stadieneinteilung und Monitoring</a:t>
            </a:r>
          </a:p>
          <a:p>
            <a:pPr marL="177800" indent="-177800">
              <a:lnSpc>
                <a:spcPct val="120000"/>
              </a:lnSpc>
              <a:spcBef>
                <a:spcPts val="0"/>
              </a:spcBef>
              <a:spcAft>
                <a:spcPts val="100"/>
              </a:spcAft>
              <a:buClr>
                <a:schemeClr val="accent2"/>
              </a:buClr>
              <a:buSzPct val="120000"/>
              <a:buFont typeface="Arial" panose="020B0604020202020204" pitchFamily="34" charset="0"/>
              <a:buChar char="•"/>
            </a:pPr>
            <a:r>
              <a:rPr lang="de-DE" sz="1200" dirty="0">
                <a:solidFill>
                  <a:srgbClr val="404040"/>
                </a:solidFill>
              </a:rPr>
              <a:t>Diagnostik bei Erwachsenen</a:t>
            </a:r>
            <a:r>
              <a:rPr lang="de-DE" sz="1200" baseline="30000" dirty="0">
                <a:solidFill>
                  <a:srgbClr val="404040"/>
                </a:solidFill>
              </a:rPr>
              <a:t>4-7</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Klinische Anzeichen: Alter, BMI, Familienanamnese, </a:t>
            </a:r>
            <a:r>
              <a:rPr lang="de-DE" sz="1000" b="0" dirty="0" err="1">
                <a:solidFill>
                  <a:srgbClr val="404040"/>
                </a:solidFill>
              </a:rPr>
              <a:t>Glykämiekontrolle</a:t>
            </a:r>
            <a:endParaRPr lang="de-DE" sz="1000" b="0" dirty="0">
              <a:solidFill>
                <a:srgbClr val="404040"/>
              </a:solidFill>
            </a:endParaRP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GADA als primärer Test plus IA-2A, ZnT8A, IAA</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C-Peptid-Bestimmung zur Differenzierung</a:t>
            </a:r>
          </a:p>
          <a:p>
            <a:pPr marL="177800" indent="-177800">
              <a:lnSpc>
                <a:spcPct val="120000"/>
              </a:lnSpc>
              <a:spcBef>
                <a:spcPts val="0"/>
              </a:spcBef>
              <a:spcAft>
                <a:spcPts val="100"/>
              </a:spcAft>
              <a:buClr>
                <a:schemeClr val="accent2"/>
              </a:buClr>
              <a:buSzPct val="120000"/>
              <a:buFont typeface="Arial" panose="020B0604020202020204" pitchFamily="34" charset="0"/>
              <a:buChar char="•"/>
            </a:pPr>
            <a:r>
              <a:rPr lang="de-DE" sz="1200" dirty="0">
                <a:solidFill>
                  <a:srgbClr val="404040"/>
                </a:solidFill>
              </a:rPr>
              <a:t>ICD-10-GM-Codes</a:t>
            </a:r>
            <a:endParaRPr lang="de-DE" sz="1200" baseline="30000" dirty="0">
              <a:solidFill>
                <a:srgbClr val="404040"/>
              </a:solidFill>
            </a:endParaRP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R76.80: Stadium 1 (≥ 2 Autoantikörper, </a:t>
            </a:r>
            <a:r>
              <a:rPr lang="de-DE" sz="1000" b="0" dirty="0" err="1">
                <a:solidFill>
                  <a:srgbClr val="404040"/>
                </a:solidFill>
              </a:rPr>
              <a:t>Normoglykämie</a:t>
            </a:r>
            <a:r>
              <a:rPr lang="de-DE" sz="1000" b="0" dirty="0">
                <a:solidFill>
                  <a:srgbClr val="404040"/>
                </a:solidFill>
              </a:rPr>
              <a:t>)</a:t>
            </a:r>
            <a:r>
              <a:rPr lang="de-DE" sz="1000" b="0" baseline="30000" dirty="0">
                <a:solidFill>
                  <a:srgbClr val="404040"/>
                </a:solidFill>
              </a:rPr>
              <a:t>8</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R73.00: Stadium 2 (≥ 2 Autoantikörper mit </a:t>
            </a:r>
            <a:r>
              <a:rPr lang="de-DE" sz="1000" b="0" dirty="0" err="1">
                <a:solidFill>
                  <a:srgbClr val="404040"/>
                </a:solidFill>
              </a:rPr>
              <a:t>Dysglykämie</a:t>
            </a:r>
            <a:r>
              <a:rPr lang="de-DE" sz="1000" b="0" dirty="0">
                <a:solidFill>
                  <a:srgbClr val="404040"/>
                </a:solidFill>
              </a:rPr>
              <a:t>)</a:t>
            </a:r>
            <a:r>
              <a:rPr lang="de-DE" sz="1000" b="0" baseline="30000" dirty="0">
                <a:solidFill>
                  <a:srgbClr val="404040"/>
                </a:solidFill>
              </a:rPr>
              <a:t>9</a:t>
            </a:r>
          </a:p>
          <a:p>
            <a:pPr marL="177800" indent="-177800">
              <a:lnSpc>
                <a:spcPct val="120000"/>
              </a:lnSpc>
              <a:spcBef>
                <a:spcPts val="0"/>
              </a:spcBef>
              <a:spcAft>
                <a:spcPts val="100"/>
              </a:spcAft>
              <a:buClr>
                <a:schemeClr val="accent2"/>
              </a:buClr>
              <a:buSzPct val="120000"/>
              <a:buFont typeface="Arial" panose="020B0604020202020204" pitchFamily="34" charset="0"/>
              <a:buChar char="•"/>
            </a:pPr>
            <a:r>
              <a:rPr lang="de-DE" sz="1200" dirty="0">
                <a:solidFill>
                  <a:srgbClr val="404040"/>
                </a:solidFill>
              </a:rPr>
              <a:t>Früherkennung: Herausforderungen &amp; Chancen</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Hindernisse: Infrastruktur, Ressourcen, mangelndes Bewusstsein</a:t>
            </a:r>
            <a:r>
              <a:rPr lang="de-DE" sz="1000" b="0" baseline="30000" dirty="0">
                <a:solidFill>
                  <a:srgbClr val="404040"/>
                </a:solidFill>
              </a:rPr>
              <a:t>10-13</a:t>
            </a:r>
          </a:p>
          <a:p>
            <a:pPr marL="404594" lvl="1" indent="-177800">
              <a:lnSpc>
                <a:spcPct val="120000"/>
              </a:lnSpc>
              <a:spcBef>
                <a:spcPts val="0"/>
              </a:spcBef>
              <a:spcAft>
                <a:spcPts val="100"/>
              </a:spcAft>
              <a:buSzPct val="120000"/>
              <a:buFont typeface="Arial" panose="020B0604020202020204" pitchFamily="34" charset="0"/>
              <a:buChar char="•"/>
            </a:pPr>
            <a:r>
              <a:rPr lang="de-DE" sz="1000" b="0" dirty="0">
                <a:solidFill>
                  <a:srgbClr val="404040"/>
                </a:solidFill>
              </a:rPr>
              <a:t>Lösungen: Optimierte Workflows, Investitionen, Aufklärung</a:t>
            </a:r>
            <a:r>
              <a:rPr lang="de-DE" sz="1000" b="0" baseline="30000" dirty="0">
                <a:solidFill>
                  <a:srgbClr val="404040"/>
                </a:solidFill>
              </a:rPr>
              <a:t>3,13</a:t>
            </a:r>
          </a:p>
        </p:txBody>
      </p:sp>
    </p:spTree>
    <p:extLst>
      <p:ext uri="{BB962C8B-B14F-4D97-AF65-F5344CB8AC3E}">
        <p14:creationId xmlns:p14="http://schemas.microsoft.com/office/powerpoint/2010/main" val="1727897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D90A5CC-2833-A3B7-4830-E69DF909895D}"/>
              </a:ext>
            </a:extLst>
          </p:cNvPr>
          <p:cNvSpPr>
            <a:spLocks noGrp="1"/>
          </p:cNvSpPr>
          <p:nvPr>
            <p:ph type="dgm" sz="quarter" idx="13"/>
          </p:nvPr>
        </p:nvSpPr>
        <p:spPr/>
        <p:txBody>
          <a:bodyPr/>
          <a:lstStyle/>
          <a:p>
            <a:endParaRPr lang="de-DE"/>
          </a:p>
        </p:txBody>
      </p:sp>
      <p:sp>
        <p:nvSpPr>
          <p:cNvPr id="8" name="SmartArt-Platzhalter 7">
            <a:extLst>
              <a:ext uri="{FF2B5EF4-FFF2-40B4-BE49-F238E27FC236}">
                <a16:creationId xmlns:a16="http://schemas.microsoft.com/office/drawing/2014/main" id="{7526D9B7-C59F-2576-C09B-4FB5A6CFA385}"/>
              </a:ext>
            </a:extLst>
          </p:cNvPr>
          <p:cNvSpPr>
            <a:spLocks noGrp="1"/>
          </p:cNvSpPr>
          <p:nvPr>
            <p:ph type="dgm" sz="quarter" idx="14"/>
          </p:nvPr>
        </p:nvSpPr>
        <p:spPr/>
        <p:txBody>
          <a:bodyPr/>
          <a:lstStyle/>
          <a:p>
            <a:endParaRPr lang="de-DE"/>
          </a:p>
        </p:txBody>
      </p:sp>
      <p:sp>
        <p:nvSpPr>
          <p:cNvPr id="2" name="Textfeld 1">
            <a:extLst>
              <a:ext uri="{FF2B5EF4-FFF2-40B4-BE49-F238E27FC236}">
                <a16:creationId xmlns:a16="http://schemas.microsoft.com/office/drawing/2014/main" id="{30572CD0-AEC8-B944-1B4E-95069F5B3DC4}"/>
              </a:ext>
            </a:extLst>
          </p:cNvPr>
          <p:cNvSpPr txBox="1"/>
          <p:nvPr/>
        </p:nvSpPr>
        <p:spPr>
          <a:xfrm>
            <a:off x="2344467" y="4790364"/>
            <a:ext cx="4455066" cy="246221"/>
          </a:xfrm>
          <a:prstGeom prst="rect">
            <a:avLst/>
          </a:prstGeom>
          <a:noFill/>
        </p:spPr>
        <p:txBody>
          <a:bodyPr wrap="none" rtlCol="0">
            <a:spAutoFit/>
          </a:bodyPr>
          <a:lstStyle/>
          <a:p>
            <a:pPr algn="ctr"/>
            <a:r>
              <a:rPr lang="de-DE" sz="1000" dirty="0">
                <a:solidFill>
                  <a:schemeClr val="bg1"/>
                </a:solidFill>
              </a:rPr>
              <a:t>Sanofi-Aventis Deutschland GmbH l </a:t>
            </a:r>
            <a:r>
              <a:rPr lang="de-DE" sz="1000" dirty="0" err="1">
                <a:solidFill>
                  <a:schemeClr val="bg1"/>
                </a:solidFill>
              </a:rPr>
              <a:t>Lützowstr</a:t>
            </a:r>
            <a:r>
              <a:rPr lang="de-DE" sz="1000" dirty="0">
                <a:solidFill>
                  <a:schemeClr val="bg1"/>
                </a:solidFill>
              </a:rPr>
              <a:t>. 107 l 10785 Berlin</a:t>
            </a:r>
          </a:p>
        </p:txBody>
      </p:sp>
      <p:pic>
        <p:nvPicPr>
          <p:cNvPr id="4" name="Grafik 3" descr="Start Silhouette">
            <a:hlinkClick r:id="rId2" action="ppaction://hlinksldjump"/>
            <a:extLst>
              <a:ext uri="{FF2B5EF4-FFF2-40B4-BE49-F238E27FC236}">
                <a16:creationId xmlns:a16="http://schemas.microsoft.com/office/drawing/2014/main" id="{5C5E6788-80F6-A19C-B596-47FB9B88F2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7710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E3031-B913-B534-944D-9BF15E99A5BB}"/>
            </a:ext>
          </a:extLst>
        </p:cNvPr>
        <p:cNvGrpSpPr/>
        <p:nvPr/>
      </p:nvGrpSpPr>
      <p:grpSpPr>
        <a:xfrm>
          <a:off x="0" y="0"/>
          <a:ext cx="0" cy="0"/>
          <a:chOff x="0" y="0"/>
          <a:chExt cx="0" cy="0"/>
        </a:xfrm>
      </p:grpSpPr>
      <p:sp>
        <p:nvSpPr>
          <p:cNvPr id="33" name="Textplatzhalter 9">
            <a:extLst>
              <a:ext uri="{FF2B5EF4-FFF2-40B4-BE49-F238E27FC236}">
                <a16:creationId xmlns:a16="http://schemas.microsoft.com/office/drawing/2014/main" id="{67BFA3A9-EAA1-5E66-748D-05CE43FEC76B}"/>
              </a:ext>
            </a:extLst>
          </p:cNvPr>
          <p:cNvSpPr txBox="1">
            <a:spLocks/>
          </p:cNvSpPr>
          <p:nvPr/>
        </p:nvSpPr>
        <p:spPr>
          <a:xfrm>
            <a:off x="314329" y="114843"/>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Merkmale und Prävalenz von Inselautoantikörpern können je nach Alter variieren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192" name="Slide Number Placeholder 4">
            <a:extLst>
              <a:ext uri="{FF2B5EF4-FFF2-40B4-BE49-F238E27FC236}">
                <a16:creationId xmlns:a16="http://schemas.microsoft.com/office/drawing/2014/main" id="{07382ADF-194B-DE8D-7CBF-926D604A40F1}"/>
              </a:ext>
            </a:extLst>
          </p:cNvPr>
          <p:cNvSpPr txBox="1"/>
          <p:nvPr/>
        </p:nvSpPr>
        <p:spPr>
          <a:xfrm>
            <a:off x="6515087" y="4377346"/>
            <a:ext cx="255840" cy="143075"/>
          </a:xfrm>
          <a:prstGeom prst="rect">
            <a:avLst/>
          </a:prstGeom>
          <a:noFill/>
        </p:spPr>
        <p:txBody>
          <a:bodyPr wrap="square" lIns="0" tIns="0" rIns="0" bIns="0" rtlCol="0" anchor="ctr">
            <a:noAutofit/>
          </a:bodyPr>
          <a:lstStyle>
            <a:defPPr>
              <a:defRPr lang="en-US"/>
            </a:defPPr>
            <a:lvl1pPr marL="0" algn="r" defTabSz="914400" rtl="0" eaLnBrk="1" latinLnBrk="0" hangingPunct="1">
              <a:defRPr lang="en-US" sz="1200" b="0" i="0" kern="1200" smtClean="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ct val="0"/>
              </a:spcBef>
              <a:spcAft>
                <a:spcPct val="0"/>
              </a:spcAft>
              <a:buClrTx/>
              <a:buSzTx/>
              <a:buFontTx/>
              <a:buNone/>
              <a:tabLst/>
              <a:defRPr/>
            </a:pPr>
            <a:fld id="{0FCCC50F-8FDF-4683-8964-C1789810F6BE}" type="slidenum">
              <a:rPr kumimoji="0" lang="en-GB" sz="600" b="0" i="0" u="none" strike="noStrike" kern="1200" cap="none" spc="0" normalizeH="0" baseline="0" noProof="0">
                <a:ln>
                  <a:noFill/>
                </a:ln>
                <a:solidFill>
                  <a:prstClr val="white"/>
                </a:solidFill>
                <a:effectLst/>
                <a:uLnTx/>
                <a:uFillTx/>
                <a:latin typeface="+mn-lt"/>
                <a:ea typeface="+mn-ea"/>
                <a:cs typeface="Arial" panose="020B0604020202020204" pitchFamily="34" charset="0"/>
              </a:rPr>
              <a:pPr marL="0" marR="0" lvl="0" indent="0" algn="r" defTabSz="685800" rtl="0" eaLnBrk="1" fontAlgn="auto" latinLnBrk="0" hangingPunct="1">
                <a:lnSpc>
                  <a:spcPct val="100000"/>
                </a:lnSpc>
                <a:spcBef>
                  <a:spcPct val="0"/>
                </a:spcBef>
                <a:spcAft>
                  <a:spcPct val="0"/>
                </a:spcAft>
                <a:buClrTx/>
                <a:buSzTx/>
                <a:buFontTx/>
                <a:buNone/>
                <a:tabLst/>
                <a:defRPr/>
              </a:pPr>
              <a:t>8</a:t>
            </a:fld>
            <a:endParaRPr kumimoji="0" lang="en-GB" sz="600" b="0" i="0" u="none" strike="noStrike" kern="1200" cap="none" spc="0" normalizeH="0" baseline="0" noProof="0">
              <a:ln>
                <a:noFill/>
              </a:ln>
              <a:solidFill>
                <a:prstClr val="white"/>
              </a:solidFill>
              <a:effectLst/>
              <a:uLnTx/>
              <a:uFillTx/>
              <a:latin typeface="+mn-lt"/>
              <a:ea typeface="+mn-ea"/>
              <a:cs typeface="Arial" panose="020B0604020202020204" pitchFamily="34" charset="0"/>
            </a:endParaRPr>
          </a:p>
        </p:txBody>
      </p:sp>
      <p:sp>
        <p:nvSpPr>
          <p:cNvPr id="18" name="TextBox 3037">
            <a:extLst>
              <a:ext uri="{FF2B5EF4-FFF2-40B4-BE49-F238E27FC236}">
                <a16:creationId xmlns:a16="http://schemas.microsoft.com/office/drawing/2014/main" id="{704B082B-8043-3006-E288-C155196DEC9A}"/>
              </a:ext>
            </a:extLst>
          </p:cNvPr>
          <p:cNvSpPr txBox="1"/>
          <p:nvPr/>
        </p:nvSpPr>
        <p:spPr>
          <a:xfrm>
            <a:off x="314329" y="4749786"/>
            <a:ext cx="8455021" cy="369332"/>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So M 2021</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GADA: Glutaminsäure-Decarboxylase-Autoantikörper; IA-2A: Insulinoma-assoziiertes Antigen 2-Autoantikörper; IAA: Insulin-Autoantikörper; IC: Immune checkpoint, Immuncheckpoint; IAk: Inselautoantikörper; T1D: Typ-1-Diabetes; ZnT8A: Zinktransporter 8-Autoantikörper.</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So M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Endocr Rev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2021; 42: 584–604.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de-DE" sz="600" dirty="0">
                <a:solidFill>
                  <a:srgbClr val="404040"/>
                </a:solidFill>
              </a:rPr>
              <a:t>Phillip M </a:t>
            </a:r>
            <a:r>
              <a:rPr lang="de-DE" sz="600" i="1" dirty="0">
                <a:solidFill>
                  <a:srgbClr val="404040"/>
                </a:solidFill>
              </a:rPr>
              <a:t>et al. Diabetes Care </a:t>
            </a:r>
            <a:r>
              <a:rPr lang="de-DE" sz="600" dirty="0">
                <a:solidFill>
                  <a:srgbClr val="404040"/>
                </a:solidFill>
              </a:rPr>
              <a:t>2024; 47: 1276</a:t>
            </a:r>
            <a:r>
              <a:rPr lang="da-DK" sz="600" dirty="0">
                <a:solidFill>
                  <a:srgbClr val="404040"/>
                </a:solidFill>
                <a:ea typeface="Arial"/>
                <a:cs typeface="Arial"/>
              </a:rPr>
              <a:t>–</a:t>
            </a:r>
            <a:r>
              <a:rPr lang="de-DE" sz="600" dirty="0">
                <a:solidFill>
                  <a:srgbClr val="404040"/>
                </a:solidFill>
              </a:rPr>
              <a:t>98. </a:t>
            </a:r>
            <a:r>
              <a:rPr lang="de-DE" sz="600" b="1" dirty="0">
                <a:solidFill>
                  <a:srgbClr val="404040"/>
                </a:solidFill>
              </a:rPr>
              <a:t>3.</a:t>
            </a:r>
            <a:r>
              <a:rPr lang="de-DE" sz="600" dirty="0">
                <a:solidFill>
                  <a:srgbClr val="404040"/>
                </a:solidFill>
              </a:rPr>
              <a:t> Endesfelder D </a:t>
            </a:r>
            <a:r>
              <a:rPr lang="de-DE" sz="600" i="1" dirty="0">
                <a:solidFill>
                  <a:srgbClr val="404040"/>
                </a:solidFill>
              </a:rPr>
              <a:t>et al. Diabetes </a:t>
            </a:r>
            <a:r>
              <a:rPr lang="de-DE" sz="600" dirty="0">
                <a:solidFill>
                  <a:srgbClr val="404040"/>
                </a:solidFill>
              </a:rPr>
              <a:t>2019; 68: 119</a:t>
            </a:r>
            <a:r>
              <a:rPr lang="da-DK" sz="600" dirty="0">
                <a:solidFill>
                  <a:srgbClr val="404040"/>
                </a:solidFill>
                <a:ea typeface="Arial"/>
                <a:cs typeface="Arial"/>
              </a:rPr>
              <a:t>–</a:t>
            </a:r>
            <a:r>
              <a:rPr lang="de-DE" sz="600" dirty="0">
                <a:solidFill>
                  <a:srgbClr val="404040"/>
                </a:solidFill>
              </a:rPr>
              <a:t>30.</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p>
        </p:txBody>
      </p:sp>
      <p:sp>
        <p:nvSpPr>
          <p:cNvPr id="221" name="Rectangle 16">
            <a:extLst>
              <a:ext uri="{FF2B5EF4-FFF2-40B4-BE49-F238E27FC236}">
                <a16:creationId xmlns:a16="http://schemas.microsoft.com/office/drawing/2014/main" id="{F18A3448-73D6-C46E-BE6A-BC3DF70CA8A9}"/>
              </a:ext>
            </a:extLst>
          </p:cNvPr>
          <p:cNvSpPr/>
          <p:nvPr/>
        </p:nvSpPr>
        <p:spPr>
          <a:xfrm rot="16200000">
            <a:off x="5169763" y="552393"/>
            <a:ext cx="416105" cy="7532370"/>
          </a:xfrm>
          <a:prstGeom prst="rect">
            <a:avLst/>
          </a:prstGeom>
          <a:solidFill>
            <a:srgbClr val="23004C"/>
          </a:solidFill>
          <a:ln w="25400" cap="flat" cmpd="sng" algn="ctr">
            <a:noFill/>
            <a:prstDash val="solid"/>
          </a:ln>
          <a:effectLst/>
        </p:spPr>
        <p:txBody>
          <a:bodyPr vert="vert" rtlCol="0" anchor="ctr"/>
          <a:lstStyle/>
          <a:p>
            <a:pPr marL="0" marR="0" lvl="0" indent="0" defTabSz="685800" eaLnBrk="1" fontAlgn="auto" latinLnBrk="0" hangingPunct="1">
              <a:lnSpc>
                <a:spcPct val="90000"/>
              </a:lnSpc>
              <a:spcBef>
                <a:spcPts val="0"/>
              </a:spcBef>
              <a:spcAft>
                <a:spcPts val="0"/>
              </a:spcAft>
              <a:buClrTx/>
              <a:buSzTx/>
              <a:buFontTx/>
              <a:buNone/>
              <a:tabLst/>
              <a:defRPr/>
            </a:pPr>
            <a:endParaRPr kumimoji="0" lang="en-US" sz="900" b="0" i="0" u="none" strike="noStrike" kern="0" cap="none" spc="0" normalizeH="0" baseline="0" noProof="0">
              <a:ln>
                <a:noFill/>
              </a:ln>
              <a:solidFill>
                <a:schemeClr val="bg1"/>
              </a:solidFill>
              <a:effectLst/>
              <a:uLnTx/>
              <a:uFillTx/>
              <a:ea typeface="+mn-ea"/>
              <a:cs typeface="Arial" panose="020B0604020202020204" pitchFamily="34" charset="0"/>
            </a:endParaRPr>
          </a:p>
        </p:txBody>
      </p:sp>
      <p:sp>
        <p:nvSpPr>
          <p:cNvPr id="222" name="Rectangle 13">
            <a:extLst>
              <a:ext uri="{FF2B5EF4-FFF2-40B4-BE49-F238E27FC236}">
                <a16:creationId xmlns:a16="http://schemas.microsoft.com/office/drawing/2014/main" id="{319B5D56-F7E3-2DF9-4ADF-34C26A848161}"/>
              </a:ext>
            </a:extLst>
          </p:cNvPr>
          <p:cNvSpPr/>
          <p:nvPr/>
        </p:nvSpPr>
        <p:spPr>
          <a:xfrm rot="16200000">
            <a:off x="5068062" y="-762582"/>
            <a:ext cx="619507" cy="7532370"/>
          </a:xfrm>
          <a:prstGeom prst="rect">
            <a:avLst/>
          </a:prstGeom>
          <a:solidFill>
            <a:schemeClr val="bg1">
              <a:lumMod val="85000"/>
              <a:alpha val="60000"/>
            </a:schemeClr>
          </a:solidFill>
          <a:ln w="25400" cap="flat" cmpd="sng" algn="ctr">
            <a:noFill/>
            <a:prstDash val="solid"/>
          </a:ln>
          <a:effectLst/>
        </p:spPr>
        <p:txBody>
          <a:bodyPr vert="vert" rtlCol="0" anchor="ctr"/>
          <a:lstStyle/>
          <a:p>
            <a:pPr marL="0" marR="0" lvl="0" indent="0" defTabSz="685800" eaLnBrk="1" fontAlgn="auto" latinLnBrk="0" hangingPunct="1">
              <a:lnSpc>
                <a:spcPct val="9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223" name="Rectangle 12">
            <a:extLst>
              <a:ext uri="{FF2B5EF4-FFF2-40B4-BE49-F238E27FC236}">
                <a16:creationId xmlns:a16="http://schemas.microsoft.com/office/drawing/2014/main" id="{A31B5040-AB86-D8E8-5AF4-02F858B2A74B}"/>
              </a:ext>
            </a:extLst>
          </p:cNvPr>
          <p:cNvSpPr/>
          <p:nvPr/>
        </p:nvSpPr>
        <p:spPr>
          <a:xfrm rot="16200000">
            <a:off x="4687646" y="-1815352"/>
            <a:ext cx="1380340" cy="7532370"/>
          </a:xfrm>
          <a:prstGeom prst="rect">
            <a:avLst/>
          </a:prstGeom>
          <a:solidFill>
            <a:schemeClr val="accent6">
              <a:lumMod val="40000"/>
              <a:lumOff val="60000"/>
              <a:alpha val="60000"/>
            </a:schemeClr>
          </a:solidFill>
          <a:ln w="25400" cap="flat" cmpd="sng" algn="ctr">
            <a:noFill/>
            <a:prstDash val="solid"/>
          </a:ln>
          <a:effectLst/>
        </p:spPr>
        <p:txBody>
          <a:bodyPr vert="vert" rtlCol="0" anchor="ctr"/>
          <a:lstStyle/>
          <a:p>
            <a:pPr marL="0" marR="0" lvl="0" indent="0" defTabSz="685800" eaLnBrk="1" fontAlgn="auto" latinLnBrk="0" hangingPunct="1">
              <a:lnSpc>
                <a:spcPct val="9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224" name="Rectangle 15">
            <a:extLst>
              <a:ext uri="{FF2B5EF4-FFF2-40B4-BE49-F238E27FC236}">
                <a16:creationId xmlns:a16="http://schemas.microsoft.com/office/drawing/2014/main" id="{5348B9D0-A964-BCE1-987A-A0D4DF09E852}"/>
              </a:ext>
            </a:extLst>
          </p:cNvPr>
          <p:cNvSpPr/>
          <p:nvPr/>
        </p:nvSpPr>
        <p:spPr>
          <a:xfrm rot="16200000">
            <a:off x="5068062" y="-82766"/>
            <a:ext cx="619508" cy="7532370"/>
          </a:xfrm>
          <a:prstGeom prst="rect">
            <a:avLst/>
          </a:prstGeom>
          <a:solidFill>
            <a:schemeClr val="accent3">
              <a:lumMod val="20000"/>
              <a:lumOff val="80000"/>
              <a:alpha val="60000"/>
            </a:schemeClr>
          </a:solidFill>
          <a:ln w="25400" cap="flat" cmpd="sng" algn="ctr">
            <a:noFill/>
            <a:prstDash val="solid"/>
          </a:ln>
          <a:effectLst/>
        </p:spPr>
        <p:txBody>
          <a:bodyPr vert="vert" rtlCol="0" anchor="ctr"/>
          <a:lstStyle/>
          <a:p>
            <a:pPr marL="0" marR="0" lvl="0" indent="0" defTabSz="685800" eaLnBrk="1" fontAlgn="auto" latinLnBrk="0" hangingPunct="1">
              <a:lnSpc>
                <a:spcPct val="90000"/>
              </a:lnSpc>
              <a:spcBef>
                <a:spcPts val="0"/>
              </a:spcBef>
              <a:spcAft>
                <a:spcPts val="0"/>
              </a:spcAft>
              <a:buClrTx/>
              <a:buSzTx/>
              <a:buFontTx/>
              <a:buNone/>
              <a:tabLst/>
              <a:defRPr/>
            </a:pPr>
            <a:endParaRPr kumimoji="0" lang="en-US" sz="900" b="0"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225" name="Rectangle: Rounded Corners 18">
            <a:extLst>
              <a:ext uri="{FF2B5EF4-FFF2-40B4-BE49-F238E27FC236}">
                <a16:creationId xmlns:a16="http://schemas.microsoft.com/office/drawing/2014/main" id="{263F41AF-3CF2-B873-ED48-5B973DF95DD2}"/>
              </a:ext>
            </a:extLst>
          </p:cNvPr>
          <p:cNvSpPr/>
          <p:nvPr/>
        </p:nvSpPr>
        <p:spPr>
          <a:xfrm>
            <a:off x="1901190" y="1298763"/>
            <a:ext cx="1577340" cy="537211"/>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Hohes</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Risiko</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bei</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kleinen</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Kindern</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p>
        </p:txBody>
      </p:sp>
      <p:sp>
        <p:nvSpPr>
          <p:cNvPr id="226" name="Rectangle: Rounded Corners 19">
            <a:extLst>
              <a:ext uri="{FF2B5EF4-FFF2-40B4-BE49-F238E27FC236}">
                <a16:creationId xmlns:a16="http://schemas.microsoft.com/office/drawing/2014/main" id="{27DFF37C-9A7A-186E-6AD9-79C1E1445349}"/>
              </a:ext>
            </a:extLst>
          </p:cNvPr>
          <p:cNvSpPr/>
          <p:nvPr/>
        </p:nvSpPr>
        <p:spPr>
          <a:xfrm>
            <a:off x="3566160" y="1298763"/>
            <a:ext cx="1577340" cy="537211"/>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Risikoassoziation</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a:p>
            <a:pPr marL="0" marR="0" lvl="0" indent="0" defTabSz="685800" eaLnBrk="1" fontAlgn="auto" latinLnBrk="0" hangingPunct="1">
              <a:lnSpc>
                <a:spcPct val="90000"/>
              </a:lnSpc>
              <a:spcBef>
                <a:spcPts val="0"/>
              </a:spcBef>
              <a:spcAft>
                <a:spcPts val="0"/>
              </a:spcAft>
              <a:buClrTx/>
              <a:buSzTx/>
              <a:buFontTx/>
              <a:buNone/>
              <a:tabLst/>
              <a:defRPr/>
            </a:pPr>
            <a:r>
              <a:rPr lang="en-US" sz="800" kern="0" dirty="0" err="1">
                <a:solidFill>
                  <a:srgbClr val="000000"/>
                </a:solidFill>
                <a:cs typeface="Arial" panose="020B0604020202020204" pitchFamily="34" charset="0"/>
              </a:rPr>
              <a:t>bei</a:t>
            </a:r>
            <a:r>
              <a:rPr lang="en-US" sz="800" kern="0" dirty="0">
                <a:solidFill>
                  <a:srgbClr val="000000"/>
                </a:solidFill>
                <a:cs typeface="Arial" panose="020B0604020202020204" pitchFamily="34" charset="0"/>
              </a:rPr>
              <a:t> </a:t>
            </a:r>
            <a:r>
              <a:rPr lang="en-US" sz="800" kern="0" dirty="0" err="1">
                <a:solidFill>
                  <a:srgbClr val="000000"/>
                </a:solidFill>
                <a:cs typeface="Arial" panose="020B0604020202020204" pitchFamily="34" charset="0"/>
              </a:rPr>
              <a:t>älteren</a:t>
            </a:r>
            <a:endParaRPr lang="en-US" sz="800" kern="0" dirty="0">
              <a:solidFill>
                <a:srgbClr val="000000"/>
              </a:solidFill>
              <a:cs typeface="Arial" panose="020B0604020202020204" pitchFamily="34" charset="0"/>
            </a:endParaRPr>
          </a:p>
          <a:p>
            <a:pPr marL="0" marR="0" lvl="0" indent="0" defTabSz="685800" eaLnBrk="1" fontAlgn="auto" latinLnBrk="0" hangingPunct="1">
              <a:lnSpc>
                <a:spcPct val="90000"/>
              </a:lnSpc>
              <a:spcBef>
                <a:spcPts val="0"/>
              </a:spcBef>
              <a:spcAft>
                <a:spcPts val="0"/>
              </a:spcAft>
              <a:buClrTx/>
              <a:buSzTx/>
              <a:buFontTx/>
              <a:buNone/>
              <a:tabLst/>
              <a:defRPr/>
            </a:pPr>
            <a:r>
              <a:rPr lang="en-US" sz="800" kern="0" dirty="0" err="1">
                <a:solidFill>
                  <a:srgbClr val="000000"/>
                </a:solidFill>
                <a:cs typeface="Arial" panose="020B0604020202020204" pitchFamily="34" charset="0"/>
              </a:rPr>
              <a:t>Kohohrten</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27" name="Rectangle: Rounded Corners 20">
            <a:extLst>
              <a:ext uri="{FF2B5EF4-FFF2-40B4-BE49-F238E27FC236}">
                <a16:creationId xmlns:a16="http://schemas.microsoft.com/office/drawing/2014/main" id="{36596506-B23D-01DD-EC33-6CD62760EEAE}"/>
              </a:ext>
            </a:extLst>
          </p:cNvPr>
          <p:cNvSpPr/>
          <p:nvPr/>
        </p:nvSpPr>
        <p:spPr>
          <a:xfrm>
            <a:off x="5231130" y="1313051"/>
            <a:ext cx="1577340" cy="537211"/>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Hohes</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Risiko</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für</a:t>
            </a:r>
          </a:p>
          <a:p>
            <a:pPr marL="0" marR="0" lvl="0" indent="0" defTabSz="685800" eaLnBrk="1" fontAlgn="auto" latinLnBrk="0" hangingPunct="1">
              <a:lnSpc>
                <a:spcPct val="90000"/>
              </a:lnSpc>
              <a:spcBef>
                <a:spcPts val="0"/>
              </a:spcBef>
              <a:spcAft>
                <a:spcPts val="0"/>
              </a:spcAft>
              <a:buClrTx/>
              <a:buSzTx/>
              <a:buFontTx/>
              <a:buNone/>
              <a:tabLst/>
              <a:defRPr/>
            </a:pPr>
            <a:r>
              <a:rPr lang="en-US" sz="800" kern="0" dirty="0">
                <a:solidFill>
                  <a:srgbClr val="000000"/>
                </a:solidFill>
                <a:cs typeface="Arial" panose="020B0604020202020204" pitchFamily="34" charset="0"/>
              </a:rPr>
              <a:t>alle Alters-</a:t>
            </a:r>
          </a:p>
          <a:p>
            <a:pPr marL="0" marR="0" lvl="0" indent="0" defTabSz="685800" eaLnBrk="1" fontAlgn="auto" latinLnBrk="0" hangingPunct="1">
              <a:lnSpc>
                <a:spcPct val="90000"/>
              </a:lnSpc>
              <a:spcBef>
                <a:spcPts val="0"/>
              </a:spcBef>
              <a:spcAft>
                <a:spcPts val="0"/>
              </a:spcAft>
              <a:buClrTx/>
              <a:buSzTx/>
              <a:buFontTx/>
              <a:buNone/>
              <a:tabLst/>
              <a:defRPr/>
            </a:pPr>
            <a:r>
              <a:rPr lang="en-US" sz="800" kern="0" dirty="0" err="1">
                <a:solidFill>
                  <a:srgbClr val="000000"/>
                </a:solidFill>
                <a:cs typeface="Arial" panose="020B0604020202020204" pitchFamily="34" charset="0"/>
              </a:rPr>
              <a:t>gruppen</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28" name="Rectangle: Rounded Corners 22">
            <a:extLst>
              <a:ext uri="{FF2B5EF4-FFF2-40B4-BE49-F238E27FC236}">
                <a16:creationId xmlns:a16="http://schemas.microsoft.com/office/drawing/2014/main" id="{ED9C7FFD-921E-C7F9-2040-BA710A6ED60B}"/>
              </a:ext>
            </a:extLst>
          </p:cNvPr>
          <p:cNvSpPr/>
          <p:nvPr/>
        </p:nvSpPr>
        <p:spPr>
          <a:xfrm>
            <a:off x="6896101" y="1298763"/>
            <a:ext cx="1577340" cy="537211"/>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lvl="0" defTabSz="685800">
              <a:lnSpc>
                <a:spcPct val="90000"/>
              </a:lnSpc>
              <a:defRPr/>
            </a:pPr>
            <a:r>
              <a:rPr lang="en-US" sz="800" kern="0" dirty="0" err="1">
                <a:solidFill>
                  <a:srgbClr val="000000"/>
                </a:solidFill>
                <a:cs typeface="Arial" panose="020B0604020202020204" pitchFamily="34" charset="0"/>
              </a:rPr>
              <a:t>Risikoassoziation</a:t>
            </a:r>
            <a:endParaRPr lang="en-US" sz="800" kern="0" dirty="0">
              <a:solidFill>
                <a:srgbClr val="000000"/>
              </a:solidFill>
              <a:cs typeface="Arial" panose="020B0604020202020204" pitchFamily="34" charset="0"/>
            </a:endParaRPr>
          </a:p>
          <a:p>
            <a:pPr lvl="0" defTabSz="685800">
              <a:lnSpc>
                <a:spcPct val="90000"/>
              </a:lnSpc>
              <a:defRPr/>
            </a:pPr>
            <a:r>
              <a:rPr lang="en-US" sz="800" kern="0" dirty="0" err="1">
                <a:solidFill>
                  <a:srgbClr val="000000"/>
                </a:solidFill>
                <a:cs typeface="Arial" panose="020B0604020202020204" pitchFamily="34" charset="0"/>
              </a:rPr>
              <a:t>bei</a:t>
            </a:r>
            <a:r>
              <a:rPr lang="en-US" sz="800" kern="0" dirty="0">
                <a:solidFill>
                  <a:srgbClr val="000000"/>
                </a:solidFill>
                <a:cs typeface="Arial" panose="020B0604020202020204" pitchFamily="34" charset="0"/>
              </a:rPr>
              <a:t> </a:t>
            </a:r>
            <a:r>
              <a:rPr lang="en-US" sz="800" kern="0" dirty="0" err="1">
                <a:solidFill>
                  <a:srgbClr val="000000"/>
                </a:solidFill>
                <a:cs typeface="Arial" panose="020B0604020202020204" pitchFamily="34" charset="0"/>
              </a:rPr>
              <a:t>älteren</a:t>
            </a:r>
            <a:endParaRPr lang="en-US" sz="800" kern="0" dirty="0">
              <a:solidFill>
                <a:srgbClr val="000000"/>
              </a:solidFill>
              <a:cs typeface="Arial" panose="020B0604020202020204" pitchFamily="34" charset="0"/>
            </a:endParaRPr>
          </a:p>
          <a:p>
            <a:pPr lvl="0" defTabSz="685800">
              <a:lnSpc>
                <a:spcPct val="90000"/>
              </a:lnSpc>
              <a:defRPr/>
            </a:pPr>
            <a:r>
              <a:rPr lang="en-US" sz="800" kern="0" dirty="0">
                <a:solidFill>
                  <a:srgbClr val="000000"/>
                </a:solidFill>
                <a:cs typeface="Arial" panose="020B0604020202020204" pitchFamily="34" charset="0"/>
              </a:rPr>
              <a:t>Kohohrten</a:t>
            </a:r>
            <a:r>
              <a:rPr lang="en-US" sz="800" kern="0" baseline="30000" dirty="0">
                <a:solidFill>
                  <a:srgbClr val="000000"/>
                </a:solidFill>
                <a:cs typeface="Arial" panose="020B0604020202020204" pitchFamily="34" charset="0"/>
              </a:rPr>
              <a:t>1</a:t>
            </a:r>
            <a:endParaRPr lang="en-US" sz="800" kern="0" dirty="0">
              <a:solidFill>
                <a:srgbClr val="000000"/>
              </a:solidFill>
              <a:cs typeface="Arial" panose="020B0604020202020204" pitchFamily="34" charset="0"/>
            </a:endParaRPr>
          </a:p>
        </p:txBody>
      </p:sp>
      <p:sp>
        <p:nvSpPr>
          <p:cNvPr id="229" name="Rectangle: Rounded Corners 23">
            <a:extLst>
              <a:ext uri="{FF2B5EF4-FFF2-40B4-BE49-F238E27FC236}">
                <a16:creationId xmlns:a16="http://schemas.microsoft.com/office/drawing/2014/main" id="{AF47344E-45F1-471B-C736-C37B821A67B1}"/>
              </a:ext>
            </a:extLst>
          </p:cNvPr>
          <p:cNvSpPr/>
          <p:nvPr/>
        </p:nvSpPr>
        <p:spPr>
          <a:xfrm>
            <a:off x="1901190" y="2731949"/>
            <a:ext cx="1577340" cy="537211"/>
          </a:xfrm>
          <a:prstGeom prst="roundRect">
            <a:avLst>
              <a:gd name="adj" fmla="val 50000"/>
            </a:avLst>
          </a:prstGeom>
          <a:solidFill>
            <a:sysClr val="window" lastClr="FFFFFF"/>
          </a:solidFill>
          <a:ln w="19050" cap="flat" cmpd="sng" algn="ctr">
            <a:solidFill>
              <a:schemeClr val="bg1">
                <a:lumMod val="50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Kein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Epitop</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das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ein</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hohes</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Risiko</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mit</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sich</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bringt</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bestätigt</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0" name="Rectangle: Rounded Corners 24">
            <a:extLst>
              <a:ext uri="{FF2B5EF4-FFF2-40B4-BE49-F238E27FC236}">
                <a16:creationId xmlns:a16="http://schemas.microsoft.com/office/drawing/2014/main" id="{9728D5BA-4180-185B-E769-3A6AA0205FDA}"/>
              </a:ext>
            </a:extLst>
          </p:cNvPr>
          <p:cNvSpPr/>
          <p:nvPr/>
        </p:nvSpPr>
        <p:spPr>
          <a:xfrm>
            <a:off x="3566160" y="2731949"/>
            <a:ext cx="1577340" cy="537211"/>
          </a:xfrm>
          <a:prstGeom prst="roundRect">
            <a:avLst>
              <a:gd name="adj" fmla="val 50000"/>
            </a:avLst>
          </a:prstGeom>
          <a:solidFill>
            <a:sysClr val="window" lastClr="FFFFFF"/>
          </a:solidFill>
          <a:ln w="19050" cap="flat" cmpd="sng" algn="ctr">
            <a:solidFill>
              <a:schemeClr val="bg1">
                <a:lumMod val="50000"/>
              </a:schemeClr>
            </a:solidFill>
            <a:prstDash val="solid"/>
          </a:ln>
          <a:effectLst/>
        </p:spPr>
        <p:txBody>
          <a:bodyPr lIns="135000" tIns="0" rIns="54000" bIns="27000" rtlCol="0" anchor="t"/>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Mittel- und C-</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terminale</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Domäne</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von GAD65</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1" name="Rectangle: Rounded Corners 26">
            <a:extLst>
              <a:ext uri="{FF2B5EF4-FFF2-40B4-BE49-F238E27FC236}">
                <a16:creationId xmlns:a16="http://schemas.microsoft.com/office/drawing/2014/main" id="{F9585E87-1E1D-6AEA-18D3-5FE8AB143247}"/>
              </a:ext>
            </a:extLst>
          </p:cNvPr>
          <p:cNvSpPr/>
          <p:nvPr/>
        </p:nvSpPr>
        <p:spPr>
          <a:xfrm>
            <a:off x="5231130" y="2731949"/>
            <a:ext cx="1577340" cy="537211"/>
          </a:xfrm>
          <a:prstGeom prst="roundRect">
            <a:avLst>
              <a:gd name="adj" fmla="val 50000"/>
            </a:avLst>
          </a:prstGeom>
          <a:solidFill>
            <a:sysClr val="window" lastClr="FFFFFF"/>
          </a:solidFill>
          <a:ln w="19050" cap="flat" cmpd="sng" algn="ctr">
            <a:solidFill>
              <a:schemeClr val="bg1">
                <a:lumMod val="50000"/>
              </a:schemeClr>
            </a:solidFill>
            <a:prstDash val="solid"/>
          </a:ln>
          <a:effectLst/>
        </p:spPr>
        <p:txBody>
          <a:bodyPr lIns="135000" tIns="0" rIns="54000" bIns="27000" rtlCol="0" anchor="t"/>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IC-</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Domäne</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von IA-2</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2" name="Rectangle: Rounded Corners 29">
            <a:extLst>
              <a:ext uri="{FF2B5EF4-FFF2-40B4-BE49-F238E27FC236}">
                <a16:creationId xmlns:a16="http://schemas.microsoft.com/office/drawing/2014/main" id="{21E961CE-A2F6-9D14-566B-67BDD68031B5}"/>
              </a:ext>
            </a:extLst>
          </p:cNvPr>
          <p:cNvSpPr/>
          <p:nvPr/>
        </p:nvSpPr>
        <p:spPr>
          <a:xfrm>
            <a:off x="6896101" y="2731949"/>
            <a:ext cx="1577340" cy="537211"/>
          </a:xfrm>
          <a:prstGeom prst="roundRect">
            <a:avLst>
              <a:gd name="adj" fmla="val 50000"/>
            </a:avLst>
          </a:prstGeom>
          <a:solidFill>
            <a:sysClr val="window" lastClr="FFFFFF"/>
          </a:solidFill>
          <a:ln w="19050" cap="flat" cmpd="sng" algn="ctr">
            <a:solidFill>
              <a:schemeClr val="bg1">
                <a:lumMod val="50000"/>
              </a:schemeClr>
            </a:solidFill>
            <a:prstDash val="solid"/>
          </a:ln>
          <a:effectLst/>
        </p:spPr>
        <p:txBody>
          <a:bodyPr lIns="135000" tIns="0" rIns="54000" bIns="27000" rtlCol="0" anchor="t"/>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600" b="0" i="0" u="none" strike="noStrike" kern="0" cap="none" spc="0" normalizeH="0" baseline="0" noProof="0" dirty="0">
                <a:ln>
                  <a:noFill/>
                </a:ln>
                <a:solidFill>
                  <a:srgbClr val="000000"/>
                </a:solidFill>
                <a:effectLst/>
                <a:uLnTx/>
                <a:uFillTx/>
                <a:cs typeface="Arial" panose="020B0604020202020204" pitchFamily="34" charset="0"/>
              </a:rPr>
              <a:t>C-</a:t>
            </a:r>
            <a:r>
              <a:rPr kumimoji="0" lang="en-US" sz="600" b="0" i="0" u="none" strike="noStrike" kern="0" cap="none" spc="0" normalizeH="0" baseline="0" noProof="0" dirty="0" err="1">
                <a:ln>
                  <a:noFill/>
                </a:ln>
                <a:solidFill>
                  <a:srgbClr val="000000"/>
                </a:solidFill>
                <a:effectLst/>
                <a:uLnTx/>
                <a:uFillTx/>
                <a:cs typeface="Arial" panose="020B0604020202020204" pitchFamily="34" charset="0"/>
              </a:rPr>
              <a:t>terminale</a:t>
            </a:r>
            <a:r>
              <a:rPr kumimoji="0" lang="en-US" sz="6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600" b="0" i="0" u="none" strike="noStrike" kern="0" cap="none" spc="0" normalizeH="0" baseline="0" noProof="0" dirty="0" err="1">
                <a:ln>
                  <a:noFill/>
                </a:ln>
                <a:solidFill>
                  <a:srgbClr val="000000"/>
                </a:solidFill>
                <a:effectLst/>
                <a:uLnTx/>
                <a:uFillTx/>
                <a:cs typeface="Arial" panose="020B0604020202020204" pitchFamily="34" charset="0"/>
              </a:rPr>
              <a:t>Domäne</a:t>
            </a:r>
            <a:r>
              <a:rPr kumimoji="0" lang="en-US" sz="600" b="0" i="0" u="none" strike="noStrike" kern="0" cap="none" spc="0" normalizeH="0" baseline="0" noProof="0" dirty="0">
                <a:ln>
                  <a:noFill/>
                </a:ln>
                <a:solidFill>
                  <a:srgbClr val="000000"/>
                </a:solidFill>
                <a:effectLst/>
                <a:uLnTx/>
                <a:uFillTx/>
                <a:cs typeface="Arial" panose="020B0604020202020204" pitchFamily="34" charset="0"/>
              </a:rPr>
              <a:t> von ZnT8 </a:t>
            </a:r>
          </a:p>
          <a:p>
            <a:pPr marL="0" marR="0" lvl="0" indent="0" defTabSz="685800" eaLnBrk="1" fontAlgn="auto" latinLnBrk="0" hangingPunct="1">
              <a:lnSpc>
                <a:spcPct val="90000"/>
              </a:lnSpc>
              <a:spcBef>
                <a:spcPts val="0"/>
              </a:spcBef>
              <a:spcAft>
                <a:spcPts val="0"/>
              </a:spcAft>
              <a:buClrTx/>
              <a:buSzTx/>
              <a:buFontTx/>
              <a:buNone/>
              <a:tabLst/>
              <a:defRPr/>
            </a:pPr>
            <a:r>
              <a:rPr kumimoji="0" lang="en-US" sz="600" b="0" i="0" u="none" strike="noStrike" kern="0" cap="none" spc="0" normalizeH="0" baseline="0" noProof="0" dirty="0">
                <a:ln>
                  <a:noFill/>
                </a:ln>
                <a:solidFill>
                  <a:srgbClr val="000000"/>
                </a:solidFill>
                <a:effectLst/>
                <a:uLnTx/>
                <a:uFillTx/>
                <a:cs typeface="Arial" panose="020B0604020202020204" pitchFamily="34" charset="0"/>
              </a:rPr>
              <a:t>(R- und W-</a:t>
            </a:r>
            <a:r>
              <a:rPr kumimoji="0" lang="en-US" sz="600" b="0" i="0" u="none" strike="noStrike" kern="0" cap="none" spc="0" normalizeH="0" baseline="0" noProof="0" dirty="0" err="1">
                <a:ln>
                  <a:noFill/>
                </a:ln>
                <a:solidFill>
                  <a:srgbClr val="000000"/>
                </a:solidFill>
                <a:effectLst/>
                <a:uLnTx/>
                <a:uFillTx/>
                <a:cs typeface="Arial" panose="020B0604020202020204" pitchFamily="34" charset="0"/>
              </a:rPr>
              <a:t>Varianten</a:t>
            </a:r>
            <a:r>
              <a:rPr kumimoji="0" lang="en-US" sz="6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600" b="0" i="0" u="none" strike="noStrike" kern="0" cap="none" spc="0" normalizeH="0" baseline="0" noProof="0" dirty="0" err="1">
                <a:ln>
                  <a:noFill/>
                </a:ln>
                <a:solidFill>
                  <a:srgbClr val="000000"/>
                </a:solidFill>
                <a:effectLst/>
                <a:uLnTx/>
                <a:uFillTx/>
                <a:cs typeface="Arial" panose="020B0604020202020204" pitchFamily="34" charset="0"/>
              </a:rPr>
              <a:t>bei</a:t>
            </a:r>
            <a:r>
              <a:rPr kumimoji="0" lang="en-US" sz="600" b="0" i="0" u="none" strike="noStrike" kern="0" cap="none" spc="0" normalizeH="0" baseline="0" noProof="0" dirty="0">
                <a:ln>
                  <a:noFill/>
                </a:ln>
                <a:solidFill>
                  <a:srgbClr val="000000"/>
                </a:solidFill>
                <a:effectLst/>
                <a:uLnTx/>
                <a:uFillTx/>
                <a:cs typeface="Arial" panose="020B0604020202020204" pitchFamily="34" charset="0"/>
              </a:rPr>
              <a:t> aa325)</a:t>
            </a:r>
            <a:r>
              <a:rPr kumimoji="0" lang="en-US" sz="6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6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3" name="Rectangle: Rounded Corners 35">
            <a:extLst>
              <a:ext uri="{FF2B5EF4-FFF2-40B4-BE49-F238E27FC236}">
                <a16:creationId xmlns:a16="http://schemas.microsoft.com/office/drawing/2014/main" id="{0A045DBA-E19B-858B-F8D8-3E7B7E92530D}"/>
              </a:ext>
            </a:extLst>
          </p:cNvPr>
          <p:cNvSpPr/>
          <p:nvPr/>
        </p:nvSpPr>
        <p:spPr>
          <a:xfrm>
            <a:off x="1901190" y="3411765"/>
            <a:ext cx="1577340" cy="537211"/>
          </a:xfrm>
          <a:prstGeom prst="roundRect">
            <a:avLst>
              <a:gd name="adj" fmla="val 50000"/>
            </a:avLst>
          </a:prstGeom>
          <a:solidFill>
            <a:sysClr val="window" lastClr="FFFFFF"/>
          </a:solidFill>
          <a:ln w="19050" cap="flat" cmpd="sng" algn="ctr">
            <a:solidFill>
              <a:schemeClr val="accent3"/>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Hoher Titer, alle Altersgruppen</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4" name="Rectangle: Rounded Corners 36">
            <a:extLst>
              <a:ext uri="{FF2B5EF4-FFF2-40B4-BE49-F238E27FC236}">
                <a16:creationId xmlns:a16="http://schemas.microsoft.com/office/drawing/2014/main" id="{872348B3-17EC-F169-61D9-CDA230357D93}"/>
              </a:ext>
            </a:extLst>
          </p:cNvPr>
          <p:cNvSpPr/>
          <p:nvPr/>
        </p:nvSpPr>
        <p:spPr>
          <a:xfrm>
            <a:off x="3566160" y="3411765"/>
            <a:ext cx="1577340" cy="537211"/>
          </a:xfrm>
          <a:prstGeom prst="roundRect">
            <a:avLst>
              <a:gd name="adj" fmla="val 50000"/>
            </a:avLst>
          </a:prstGeom>
          <a:solidFill>
            <a:sysClr val="window" lastClr="FFFFFF"/>
          </a:solidFill>
          <a:ln w="19050" cap="flat" cmpd="sng" algn="ctr">
            <a:solidFill>
              <a:schemeClr val="accent3"/>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Hoher Titer,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frühzeitig</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nach</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Serokonversion</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5" name="Rectangle: Rounded Corners 37">
            <a:extLst>
              <a:ext uri="{FF2B5EF4-FFF2-40B4-BE49-F238E27FC236}">
                <a16:creationId xmlns:a16="http://schemas.microsoft.com/office/drawing/2014/main" id="{AE95DEAE-52E5-24EA-FE99-C543968F1E04}"/>
              </a:ext>
            </a:extLst>
          </p:cNvPr>
          <p:cNvSpPr/>
          <p:nvPr/>
        </p:nvSpPr>
        <p:spPr>
          <a:xfrm>
            <a:off x="5231130" y="3411765"/>
            <a:ext cx="1577340" cy="537211"/>
          </a:xfrm>
          <a:prstGeom prst="roundRect">
            <a:avLst>
              <a:gd name="adj" fmla="val 50000"/>
            </a:avLst>
          </a:prstGeom>
          <a:solidFill>
            <a:sysClr val="window" lastClr="FFFFFF"/>
          </a:solidFill>
          <a:ln w="19050" cap="flat" cmpd="sng" algn="ctr">
            <a:solidFill>
              <a:schemeClr val="accent3"/>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Hoher Titer, zeitkonstant</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sp>
        <p:nvSpPr>
          <p:cNvPr id="236" name="Rectangle: Rounded Corners 38">
            <a:extLst>
              <a:ext uri="{FF2B5EF4-FFF2-40B4-BE49-F238E27FC236}">
                <a16:creationId xmlns:a16="http://schemas.microsoft.com/office/drawing/2014/main" id="{6E8A149C-6FEC-95BF-6B8B-9929EB9AF588}"/>
              </a:ext>
            </a:extLst>
          </p:cNvPr>
          <p:cNvSpPr/>
          <p:nvPr/>
        </p:nvSpPr>
        <p:spPr>
          <a:xfrm>
            <a:off x="6896101" y="3411765"/>
            <a:ext cx="1577340" cy="537211"/>
          </a:xfrm>
          <a:prstGeom prst="roundRect">
            <a:avLst>
              <a:gd name="adj" fmla="val 50000"/>
            </a:avLst>
          </a:prstGeom>
          <a:solidFill>
            <a:sysClr val="window" lastClr="FFFFFF"/>
          </a:solidFill>
          <a:ln w="19050" cap="flat" cmpd="sng" algn="ctr">
            <a:solidFill>
              <a:schemeClr val="accent3"/>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Bislang</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keine</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Assoziation</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gefunden</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endParaRPr kumimoji="0" lang="en-US" sz="800" b="0" i="0" u="none" strike="noStrike" kern="0" cap="none" spc="0" normalizeH="0" baseline="0" noProof="0" dirty="0">
              <a:ln>
                <a:noFill/>
              </a:ln>
              <a:solidFill>
                <a:srgbClr val="000000"/>
              </a:solidFill>
              <a:effectLst/>
              <a:uLnTx/>
              <a:uFillTx/>
              <a:cs typeface="Arial" panose="020B0604020202020204" pitchFamily="34" charset="0"/>
            </a:endParaRPr>
          </a:p>
        </p:txBody>
      </p:sp>
      <p:grpSp>
        <p:nvGrpSpPr>
          <p:cNvPr id="237" name="Group 41">
            <a:extLst>
              <a:ext uri="{FF2B5EF4-FFF2-40B4-BE49-F238E27FC236}">
                <a16:creationId xmlns:a16="http://schemas.microsoft.com/office/drawing/2014/main" id="{24778AFF-124D-8926-ABB5-80005D2052E6}"/>
              </a:ext>
            </a:extLst>
          </p:cNvPr>
          <p:cNvGrpSpPr/>
          <p:nvPr/>
        </p:nvGrpSpPr>
        <p:grpSpPr>
          <a:xfrm>
            <a:off x="2978726" y="1344970"/>
            <a:ext cx="444797" cy="444797"/>
            <a:chOff x="19394" y="1492913"/>
            <a:chExt cx="1080000" cy="1080000"/>
          </a:xfrm>
        </p:grpSpPr>
        <p:sp>
          <p:nvSpPr>
            <p:cNvPr id="238" name="Oval 39">
              <a:extLst>
                <a:ext uri="{FF2B5EF4-FFF2-40B4-BE49-F238E27FC236}">
                  <a16:creationId xmlns:a16="http://schemas.microsoft.com/office/drawing/2014/main" id="{53D059F3-BFA0-419A-45BF-A4786991FD40}"/>
                </a:ext>
              </a:extLst>
            </p:cNvPr>
            <p:cNvSpPr/>
            <p:nvPr/>
          </p:nvSpPr>
          <p:spPr>
            <a:xfrm>
              <a:off x="19394" y="1492913"/>
              <a:ext cx="1080000" cy="1080000"/>
            </a:xfrm>
            <a:prstGeom prst="ellipse">
              <a:avLst/>
            </a:prstGeom>
            <a:solidFill>
              <a:schemeClr val="accent6">
                <a:lumMod val="75000"/>
              </a:scheme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white"/>
                </a:solidFill>
                <a:effectLst/>
                <a:uLnTx/>
                <a:uFillTx/>
                <a:ea typeface="+mn-ea"/>
                <a:cs typeface="+mn-cs"/>
              </a:endParaRPr>
            </a:p>
          </p:txBody>
        </p:sp>
        <p:pic>
          <p:nvPicPr>
            <p:cNvPr id="239" name="Graphic 40" descr="Baby crawling with solid fill">
              <a:extLst>
                <a:ext uri="{FF2B5EF4-FFF2-40B4-BE49-F238E27FC236}">
                  <a16:creationId xmlns:a16="http://schemas.microsoft.com/office/drawing/2014/main" id="{0021611A-03CB-27EE-8E9D-3AA888F187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0524" y="1645917"/>
              <a:ext cx="722558" cy="722558"/>
            </a:xfrm>
            <a:prstGeom prst="rect">
              <a:avLst/>
            </a:prstGeom>
          </p:spPr>
        </p:pic>
      </p:grpSp>
      <p:grpSp>
        <p:nvGrpSpPr>
          <p:cNvPr id="240" name="Group 46">
            <a:extLst>
              <a:ext uri="{FF2B5EF4-FFF2-40B4-BE49-F238E27FC236}">
                <a16:creationId xmlns:a16="http://schemas.microsoft.com/office/drawing/2014/main" id="{7E23F0B7-62A8-7A31-B6C2-CDEFE82A4B46}"/>
              </a:ext>
            </a:extLst>
          </p:cNvPr>
          <p:cNvGrpSpPr/>
          <p:nvPr/>
        </p:nvGrpSpPr>
        <p:grpSpPr>
          <a:xfrm>
            <a:off x="4647506" y="1344970"/>
            <a:ext cx="444797" cy="444797"/>
            <a:chOff x="6186514" y="1619004"/>
            <a:chExt cx="593063" cy="593063"/>
          </a:xfrm>
        </p:grpSpPr>
        <p:sp>
          <p:nvSpPr>
            <p:cNvPr id="241" name="Oval 43">
              <a:extLst>
                <a:ext uri="{FF2B5EF4-FFF2-40B4-BE49-F238E27FC236}">
                  <a16:creationId xmlns:a16="http://schemas.microsoft.com/office/drawing/2014/main" id="{1CA6C818-E060-EFB5-712F-6E2E871E759D}"/>
                </a:ext>
              </a:extLst>
            </p:cNvPr>
            <p:cNvSpPr/>
            <p:nvPr/>
          </p:nvSpPr>
          <p:spPr>
            <a:xfrm>
              <a:off x="6186514" y="1619004"/>
              <a:ext cx="593063" cy="593063"/>
            </a:xfrm>
            <a:prstGeom prst="ellipse">
              <a:avLst/>
            </a:prstGeom>
            <a:solidFill>
              <a:schemeClr val="accent6">
                <a:lumMod val="75000"/>
              </a:scheme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242" name="Graphic 45" descr="Family with two children with solid fill">
              <a:extLst>
                <a:ext uri="{FF2B5EF4-FFF2-40B4-BE49-F238E27FC236}">
                  <a16:creationId xmlns:a16="http://schemas.microsoft.com/office/drawing/2014/main" id="{7D37396A-0D9E-A4E7-0FA6-8950C0CD556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54445" y="1663021"/>
              <a:ext cx="457200" cy="457200"/>
            </a:xfrm>
            <a:prstGeom prst="rect">
              <a:avLst/>
            </a:prstGeom>
          </p:spPr>
        </p:pic>
      </p:grpSp>
      <p:grpSp>
        <p:nvGrpSpPr>
          <p:cNvPr id="243" name="Group 47">
            <a:extLst>
              <a:ext uri="{FF2B5EF4-FFF2-40B4-BE49-F238E27FC236}">
                <a16:creationId xmlns:a16="http://schemas.microsoft.com/office/drawing/2014/main" id="{375ECFEB-DF41-C1F2-269A-C91EC88910A7}"/>
              </a:ext>
            </a:extLst>
          </p:cNvPr>
          <p:cNvGrpSpPr/>
          <p:nvPr/>
        </p:nvGrpSpPr>
        <p:grpSpPr>
          <a:xfrm>
            <a:off x="6301046" y="1344970"/>
            <a:ext cx="444797" cy="444797"/>
            <a:chOff x="6186514" y="1619004"/>
            <a:chExt cx="593063" cy="593063"/>
          </a:xfrm>
        </p:grpSpPr>
        <p:sp>
          <p:nvSpPr>
            <p:cNvPr id="244" name="Oval 48">
              <a:extLst>
                <a:ext uri="{FF2B5EF4-FFF2-40B4-BE49-F238E27FC236}">
                  <a16:creationId xmlns:a16="http://schemas.microsoft.com/office/drawing/2014/main" id="{CE2E9751-DFCE-1B29-F910-DF0DF0C2CF60}"/>
                </a:ext>
              </a:extLst>
            </p:cNvPr>
            <p:cNvSpPr/>
            <p:nvPr/>
          </p:nvSpPr>
          <p:spPr>
            <a:xfrm>
              <a:off x="6186514" y="1619004"/>
              <a:ext cx="593063" cy="593063"/>
            </a:xfrm>
            <a:prstGeom prst="ellipse">
              <a:avLst/>
            </a:prstGeom>
            <a:solidFill>
              <a:schemeClr val="accent6">
                <a:lumMod val="75000"/>
              </a:scheme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245" name="Graphic 49" descr="Family with two children with solid fill">
              <a:extLst>
                <a:ext uri="{FF2B5EF4-FFF2-40B4-BE49-F238E27FC236}">
                  <a16:creationId xmlns:a16="http://schemas.microsoft.com/office/drawing/2014/main" id="{267B8645-E39F-C0A5-8108-47C92F30311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54445" y="1663021"/>
              <a:ext cx="457200" cy="457200"/>
            </a:xfrm>
            <a:prstGeom prst="rect">
              <a:avLst/>
            </a:prstGeom>
          </p:spPr>
        </p:pic>
      </p:grpSp>
      <p:grpSp>
        <p:nvGrpSpPr>
          <p:cNvPr id="246" name="Group 50">
            <a:extLst>
              <a:ext uri="{FF2B5EF4-FFF2-40B4-BE49-F238E27FC236}">
                <a16:creationId xmlns:a16="http://schemas.microsoft.com/office/drawing/2014/main" id="{5A3EA1DB-7A4F-89AA-D924-F5E31840D75E}"/>
              </a:ext>
            </a:extLst>
          </p:cNvPr>
          <p:cNvGrpSpPr/>
          <p:nvPr/>
        </p:nvGrpSpPr>
        <p:grpSpPr>
          <a:xfrm>
            <a:off x="7969826" y="1344970"/>
            <a:ext cx="444797" cy="444797"/>
            <a:chOff x="6186514" y="1619004"/>
            <a:chExt cx="593063" cy="593063"/>
          </a:xfrm>
        </p:grpSpPr>
        <p:sp>
          <p:nvSpPr>
            <p:cNvPr id="247" name="Oval 51">
              <a:extLst>
                <a:ext uri="{FF2B5EF4-FFF2-40B4-BE49-F238E27FC236}">
                  <a16:creationId xmlns:a16="http://schemas.microsoft.com/office/drawing/2014/main" id="{C684C941-69BE-00CF-E82C-3EF80F04B9EE}"/>
                </a:ext>
              </a:extLst>
            </p:cNvPr>
            <p:cNvSpPr/>
            <p:nvPr/>
          </p:nvSpPr>
          <p:spPr>
            <a:xfrm>
              <a:off x="6186514" y="1619004"/>
              <a:ext cx="593063" cy="593063"/>
            </a:xfrm>
            <a:prstGeom prst="ellipse">
              <a:avLst/>
            </a:prstGeom>
            <a:solidFill>
              <a:schemeClr val="accent6">
                <a:lumMod val="75000"/>
              </a:scheme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248" name="Graphic 52" descr="Family with two children with solid fill">
              <a:extLst>
                <a:ext uri="{FF2B5EF4-FFF2-40B4-BE49-F238E27FC236}">
                  <a16:creationId xmlns:a16="http://schemas.microsoft.com/office/drawing/2014/main" id="{89A42780-C9C9-802B-D1C5-3488A82134E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54445" y="1663021"/>
              <a:ext cx="457200" cy="457200"/>
            </a:xfrm>
            <a:prstGeom prst="rect">
              <a:avLst/>
            </a:prstGeom>
          </p:spPr>
        </p:pic>
      </p:grpSp>
      <p:pic>
        <p:nvPicPr>
          <p:cNvPr id="249" name="Picture 53">
            <a:extLst>
              <a:ext uri="{FF2B5EF4-FFF2-40B4-BE49-F238E27FC236}">
                <a16:creationId xmlns:a16="http://schemas.microsoft.com/office/drawing/2014/main" id="{7FB56B3C-DEC7-4A56-0111-14044B880844}"/>
              </a:ext>
            </a:extLst>
          </p:cNvPr>
          <p:cNvPicPr>
            <a:picLocks noChangeAspect="1"/>
          </p:cNvPicPr>
          <p:nvPr/>
        </p:nvPicPr>
        <p:blipFill rotWithShape="1">
          <a:blip r:embed="rId8"/>
          <a:srcRect l="33599" t="38487" r="51020" b="58124"/>
          <a:stretch/>
        </p:blipFill>
        <p:spPr>
          <a:xfrm>
            <a:off x="3865960" y="3067053"/>
            <a:ext cx="973931" cy="150289"/>
          </a:xfrm>
          <a:prstGeom prst="rect">
            <a:avLst/>
          </a:prstGeom>
          <a:ln>
            <a:noFill/>
          </a:ln>
        </p:spPr>
      </p:pic>
      <p:pic>
        <p:nvPicPr>
          <p:cNvPr id="250" name="Picture 56">
            <a:extLst>
              <a:ext uri="{FF2B5EF4-FFF2-40B4-BE49-F238E27FC236}">
                <a16:creationId xmlns:a16="http://schemas.microsoft.com/office/drawing/2014/main" id="{C9D20258-71E1-3C6C-8724-74EFBDE01118}"/>
              </a:ext>
            </a:extLst>
          </p:cNvPr>
          <p:cNvPicPr>
            <a:picLocks noChangeAspect="1"/>
          </p:cNvPicPr>
          <p:nvPr/>
        </p:nvPicPr>
        <p:blipFill rotWithShape="1">
          <a:blip r:embed="rId8"/>
          <a:srcRect l="56617" t="38487" r="26555" b="58248"/>
          <a:stretch/>
        </p:blipFill>
        <p:spPr>
          <a:xfrm>
            <a:off x="5486995" y="3067053"/>
            <a:ext cx="1065610" cy="144787"/>
          </a:xfrm>
          <a:prstGeom prst="rect">
            <a:avLst/>
          </a:prstGeom>
          <a:ln>
            <a:noFill/>
          </a:ln>
        </p:spPr>
      </p:pic>
      <p:pic>
        <p:nvPicPr>
          <p:cNvPr id="251" name="Picture 57">
            <a:extLst>
              <a:ext uri="{FF2B5EF4-FFF2-40B4-BE49-F238E27FC236}">
                <a16:creationId xmlns:a16="http://schemas.microsoft.com/office/drawing/2014/main" id="{93EE12F5-87C6-996A-A939-F8A29DD8FE95}"/>
              </a:ext>
            </a:extLst>
          </p:cNvPr>
          <p:cNvPicPr>
            <a:picLocks noChangeAspect="1"/>
          </p:cNvPicPr>
          <p:nvPr/>
        </p:nvPicPr>
        <p:blipFill rotWithShape="1">
          <a:blip r:embed="rId8"/>
          <a:srcRect l="80468" t="38487" r="2854" b="58248"/>
          <a:stretch/>
        </p:blipFill>
        <p:spPr>
          <a:xfrm>
            <a:off x="7156728" y="3067053"/>
            <a:ext cx="1056085" cy="144787"/>
          </a:xfrm>
          <a:prstGeom prst="rect">
            <a:avLst/>
          </a:prstGeom>
          <a:ln>
            <a:noFill/>
          </a:ln>
        </p:spPr>
      </p:pic>
      <p:sp>
        <p:nvSpPr>
          <p:cNvPr id="252" name="Title 1">
            <a:extLst>
              <a:ext uri="{FF2B5EF4-FFF2-40B4-BE49-F238E27FC236}">
                <a16:creationId xmlns:a16="http://schemas.microsoft.com/office/drawing/2014/main" id="{ACA272A7-FD70-DEF8-6CDD-9A6E03DF021A}"/>
              </a:ext>
            </a:extLst>
          </p:cNvPr>
          <p:cNvSpPr txBox="1">
            <a:spLocks/>
          </p:cNvSpPr>
          <p:nvPr/>
        </p:nvSpPr>
        <p:spPr>
          <a:xfrm>
            <a:off x="1700561" y="4173153"/>
            <a:ext cx="7384326" cy="290849"/>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b="1" i="0" kern="1200" cap="none" baseline="0">
                <a:solidFill>
                  <a:schemeClr val="tx2"/>
                </a:solidFill>
                <a:latin typeface="Arial" panose="020B0604020202020204" pitchFamily="34" charset="0"/>
                <a:ea typeface="+mj-ea"/>
                <a:cs typeface="Arial" panose="020B0604020202020204" pitchFamily="34" charset="0"/>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105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Persistenz</a:t>
            </a:r>
            <a:r>
              <a:rPr kumimoji="0" lang="en-US" sz="105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von </a:t>
            </a:r>
            <a:r>
              <a:rPr kumimoji="0" lang="en-US" sz="105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IAk</a:t>
            </a:r>
            <a:r>
              <a:rPr kumimoji="0" lang="en-US" sz="105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r>
              <a:rPr kumimoji="0" lang="en-US" sz="1050" b="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ist</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r>
              <a:rPr kumimoji="0" lang="en-US" sz="1050" b="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mit</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r>
              <a:rPr kumimoji="0" lang="en-US" sz="1050" b="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einem</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r>
              <a:rPr kumimoji="0" lang="en-US" sz="105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Risiko</a:t>
            </a:r>
            <a:r>
              <a:rPr kumimoji="0" lang="en-US" sz="105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für </a:t>
            </a:r>
            <a:r>
              <a:rPr kumimoji="0" lang="en-US" sz="105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autoimmunen</a:t>
            </a:r>
            <a:r>
              <a:rPr kumimoji="0" lang="en-US" sz="105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T1D </a:t>
            </a:r>
            <a:r>
              <a:rPr kumimoji="0" lang="en-US" sz="1050" b="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verbunden</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p>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105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unabhängig</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r>
              <a:rPr kumimoji="0" lang="en-US" sz="1050" b="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vom</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a:t>
            </a:r>
            <a:r>
              <a:rPr kumimoji="0" lang="en-US" sz="1050" i="0" u="none" strike="noStrike" kern="1200" cap="none" spc="0" normalizeH="0" baseline="0" noProof="0" dirty="0" err="1">
                <a:ln>
                  <a:noFill/>
                </a:ln>
                <a:solidFill>
                  <a:schemeClr val="bg1"/>
                </a:solidFill>
                <a:effectLst/>
                <a:uLnTx/>
                <a:uFillTx/>
                <a:latin typeface="+mn-lt"/>
                <a:ea typeface="+mj-ea"/>
                <a:cs typeface="Arial" panose="020B0604020202020204" pitchFamily="34" charset="0"/>
              </a:rPr>
              <a:t>IAk-Typ</a:t>
            </a:r>
            <a:r>
              <a:rPr kumimoji="0" lang="en-US" sz="1050" b="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 und dem </a:t>
            </a:r>
            <a:r>
              <a:rPr kumimoji="0" lang="en-US" sz="1050" i="0" u="none" strike="noStrike" kern="1200" cap="none" spc="0" normalizeH="0" baseline="0" noProof="0" dirty="0">
                <a:ln>
                  <a:noFill/>
                </a:ln>
                <a:solidFill>
                  <a:schemeClr val="bg1"/>
                </a:solidFill>
                <a:effectLst/>
                <a:uLnTx/>
                <a:uFillTx/>
                <a:latin typeface="+mn-lt"/>
                <a:ea typeface="+mj-ea"/>
                <a:cs typeface="Arial" panose="020B0604020202020204" pitchFamily="34" charset="0"/>
              </a:rPr>
              <a:t>T1D-Stadium</a:t>
            </a:r>
            <a:r>
              <a:rPr kumimoji="0" lang="en-US" sz="1050" b="0" i="0" u="none" strike="noStrike" kern="1200" cap="none" spc="0" normalizeH="0" baseline="30000" noProof="0" dirty="0">
                <a:ln>
                  <a:noFill/>
                </a:ln>
                <a:solidFill>
                  <a:schemeClr val="bg1"/>
                </a:solidFill>
                <a:effectLst/>
                <a:uLnTx/>
                <a:uFillTx/>
                <a:latin typeface="+mn-lt"/>
                <a:ea typeface="+mj-ea"/>
                <a:cs typeface="Arial" panose="020B0604020202020204" pitchFamily="34" charset="0"/>
              </a:rPr>
              <a:t>1</a:t>
            </a:r>
          </a:p>
        </p:txBody>
      </p:sp>
      <p:sp>
        <p:nvSpPr>
          <p:cNvPr id="253" name="Rectangle: Rounded Corners 60">
            <a:extLst>
              <a:ext uri="{FF2B5EF4-FFF2-40B4-BE49-F238E27FC236}">
                <a16:creationId xmlns:a16="http://schemas.microsoft.com/office/drawing/2014/main" id="{A9CFA6F4-2BCD-A922-C796-50BF45A2AEEC}"/>
              </a:ext>
            </a:extLst>
          </p:cNvPr>
          <p:cNvSpPr/>
          <p:nvPr/>
        </p:nvSpPr>
        <p:spPr>
          <a:xfrm>
            <a:off x="2148840" y="1006083"/>
            <a:ext cx="1082040" cy="195581"/>
          </a:xfrm>
          <a:prstGeom prst="roundRect">
            <a:avLst>
              <a:gd name="adj" fmla="val 50000"/>
            </a:avLst>
          </a:prstGeom>
          <a:solidFill>
            <a:srgbClr val="2F3651"/>
          </a:solidFill>
          <a:ln w="25400" cap="flat" cmpd="sng" algn="ctr">
            <a:noFill/>
            <a:prstDash val="solid"/>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prstClr val="white"/>
                </a:solidFill>
                <a:effectLst/>
                <a:uLnTx/>
                <a:uFillTx/>
                <a:ea typeface="+mn-ea"/>
                <a:cs typeface="Arial" panose="020B0604020202020204" pitchFamily="34" charset="0"/>
              </a:rPr>
              <a:t>IAA</a:t>
            </a:r>
          </a:p>
        </p:txBody>
      </p:sp>
      <p:sp>
        <p:nvSpPr>
          <p:cNvPr id="254" name="Rectangle: Rounded Corners 61">
            <a:extLst>
              <a:ext uri="{FF2B5EF4-FFF2-40B4-BE49-F238E27FC236}">
                <a16:creationId xmlns:a16="http://schemas.microsoft.com/office/drawing/2014/main" id="{BE0A5773-84A3-1E35-6A15-4AACAA5E4DC7}"/>
              </a:ext>
            </a:extLst>
          </p:cNvPr>
          <p:cNvSpPr/>
          <p:nvPr/>
        </p:nvSpPr>
        <p:spPr>
          <a:xfrm>
            <a:off x="3665221" y="1006083"/>
            <a:ext cx="1376132" cy="201647"/>
          </a:xfrm>
          <a:prstGeom prst="roundRect">
            <a:avLst>
              <a:gd name="adj" fmla="val 50000"/>
            </a:avLst>
          </a:prstGeom>
          <a:solidFill>
            <a:srgbClr val="2F3651"/>
          </a:solidFill>
          <a:ln w="25400" cap="flat" cmpd="sng" algn="ctr">
            <a:noFill/>
            <a:prstDash val="solid"/>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ea typeface="+mn-ea"/>
                <a:cs typeface="Arial" panose="020B0604020202020204" pitchFamily="34" charset="0"/>
              </a:rPr>
              <a:t>GADA</a:t>
            </a:r>
          </a:p>
        </p:txBody>
      </p:sp>
      <p:sp>
        <p:nvSpPr>
          <p:cNvPr id="255" name="Rectangle: Rounded Corners 62">
            <a:extLst>
              <a:ext uri="{FF2B5EF4-FFF2-40B4-BE49-F238E27FC236}">
                <a16:creationId xmlns:a16="http://schemas.microsoft.com/office/drawing/2014/main" id="{F2D4B50A-9448-FB65-D752-EA52A05DC7E9}"/>
              </a:ext>
            </a:extLst>
          </p:cNvPr>
          <p:cNvSpPr/>
          <p:nvPr/>
        </p:nvSpPr>
        <p:spPr>
          <a:xfrm>
            <a:off x="5478780" y="1006083"/>
            <a:ext cx="1082040" cy="195581"/>
          </a:xfrm>
          <a:prstGeom prst="roundRect">
            <a:avLst>
              <a:gd name="adj" fmla="val 50000"/>
            </a:avLst>
          </a:prstGeom>
          <a:solidFill>
            <a:srgbClr val="2F3651"/>
          </a:solidFill>
          <a:ln w="25400" cap="flat" cmpd="sng" algn="ctr">
            <a:noFill/>
            <a:prstDash val="solid"/>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prstClr val="white"/>
                </a:solidFill>
                <a:effectLst/>
                <a:uLnTx/>
                <a:uFillTx/>
                <a:ea typeface="+mn-ea"/>
                <a:cs typeface="Arial" panose="020B0604020202020204" pitchFamily="34" charset="0"/>
              </a:rPr>
              <a:t>IA-2A</a:t>
            </a:r>
          </a:p>
        </p:txBody>
      </p:sp>
      <p:sp>
        <p:nvSpPr>
          <p:cNvPr id="256" name="Rectangle: Rounded Corners 63">
            <a:extLst>
              <a:ext uri="{FF2B5EF4-FFF2-40B4-BE49-F238E27FC236}">
                <a16:creationId xmlns:a16="http://schemas.microsoft.com/office/drawing/2014/main" id="{355688DF-805C-532E-D08D-6A3E88A6047D}"/>
              </a:ext>
            </a:extLst>
          </p:cNvPr>
          <p:cNvSpPr/>
          <p:nvPr/>
        </p:nvSpPr>
        <p:spPr>
          <a:xfrm>
            <a:off x="7143751" y="1006083"/>
            <a:ext cx="1082040" cy="195581"/>
          </a:xfrm>
          <a:prstGeom prst="roundRect">
            <a:avLst>
              <a:gd name="adj" fmla="val 50000"/>
            </a:avLst>
          </a:prstGeom>
          <a:solidFill>
            <a:srgbClr val="2F3651"/>
          </a:solidFill>
          <a:ln w="25400" cap="flat" cmpd="sng" algn="ctr">
            <a:noFill/>
            <a:prstDash val="solid"/>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prstClr val="white"/>
                </a:solidFill>
                <a:effectLst/>
                <a:uLnTx/>
                <a:uFillTx/>
                <a:ea typeface="+mn-ea"/>
                <a:cs typeface="Arial" panose="020B0604020202020204" pitchFamily="34" charset="0"/>
              </a:rPr>
              <a:t>ZnT8A</a:t>
            </a:r>
          </a:p>
        </p:txBody>
      </p:sp>
      <p:sp>
        <p:nvSpPr>
          <p:cNvPr id="257" name="Rectangle 65">
            <a:extLst>
              <a:ext uri="{FF2B5EF4-FFF2-40B4-BE49-F238E27FC236}">
                <a16:creationId xmlns:a16="http://schemas.microsoft.com/office/drawing/2014/main" id="{B78D02EF-E09D-632D-B258-384D06E484EB}"/>
              </a:ext>
            </a:extLst>
          </p:cNvPr>
          <p:cNvSpPr/>
          <p:nvPr/>
        </p:nvSpPr>
        <p:spPr>
          <a:xfrm rot="16200000">
            <a:off x="916729" y="3919362"/>
            <a:ext cx="416105" cy="798433"/>
          </a:xfrm>
          <a:prstGeom prst="rect">
            <a:avLst/>
          </a:prstGeom>
          <a:noFill/>
          <a:ln w="25400" cap="flat" cmpd="sng" algn="ctr">
            <a:noFill/>
            <a:prstDash val="solid"/>
          </a:ln>
          <a:effectLst/>
        </p:spPr>
        <p:txBody>
          <a:bodyPr vert="vert" rtlCol="0" anchor="ct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err="1">
                <a:ln>
                  <a:noFill/>
                </a:ln>
                <a:solidFill>
                  <a:srgbClr val="000000"/>
                </a:solidFill>
                <a:effectLst/>
                <a:uLnTx/>
                <a:uFillTx/>
                <a:ea typeface="+mn-ea"/>
                <a:cs typeface="Arial" panose="020B0604020202020204" pitchFamily="34" charset="0"/>
              </a:rPr>
              <a:t>Persistenz</a:t>
            </a:r>
            <a:endParaRPr kumimoji="0" lang="en-US" sz="900" b="0" i="0" u="none" strike="noStrike" kern="0" cap="none" spc="0" normalizeH="0" baseline="0" noProof="0" dirty="0">
              <a:ln>
                <a:noFill/>
              </a:ln>
              <a:solidFill>
                <a:srgbClr val="000000"/>
              </a:solidFill>
              <a:effectLst/>
              <a:uLnTx/>
              <a:uFillTx/>
              <a:ea typeface="+mn-ea"/>
              <a:cs typeface="Arial" panose="020B0604020202020204" pitchFamily="34" charset="0"/>
            </a:endParaRPr>
          </a:p>
        </p:txBody>
      </p:sp>
      <p:sp>
        <p:nvSpPr>
          <p:cNvPr id="258" name="Rectangle 66">
            <a:extLst>
              <a:ext uri="{FF2B5EF4-FFF2-40B4-BE49-F238E27FC236}">
                <a16:creationId xmlns:a16="http://schemas.microsoft.com/office/drawing/2014/main" id="{007950EB-0600-95F0-5672-E63C79EB88C5}"/>
              </a:ext>
            </a:extLst>
          </p:cNvPr>
          <p:cNvSpPr/>
          <p:nvPr/>
        </p:nvSpPr>
        <p:spPr>
          <a:xfrm rot="16200000">
            <a:off x="823384" y="2606789"/>
            <a:ext cx="602795" cy="798433"/>
          </a:xfrm>
          <a:prstGeom prst="rect">
            <a:avLst/>
          </a:prstGeom>
          <a:noFill/>
          <a:ln w="25400" cap="flat" cmpd="sng" algn="ctr">
            <a:noFill/>
            <a:prstDash val="solid"/>
          </a:ln>
          <a:effectLst/>
        </p:spPr>
        <p:txBody>
          <a:bodyPr vert="vert" rtlCol="0" anchor="ct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err="1">
                <a:ln>
                  <a:noFill/>
                </a:ln>
                <a:solidFill>
                  <a:srgbClr val="000000"/>
                </a:solidFill>
                <a:effectLst/>
                <a:uLnTx/>
                <a:uFillTx/>
                <a:ea typeface="+mn-ea"/>
                <a:cs typeface="Arial" panose="020B0604020202020204" pitchFamily="34" charset="0"/>
              </a:rPr>
              <a:t>Epitop</a:t>
            </a:r>
            <a:endParaRPr kumimoji="0" lang="en-US" sz="900" b="0" i="0" u="none" strike="noStrike" kern="0" cap="none" spc="0" normalizeH="0" baseline="0" noProof="0" dirty="0">
              <a:ln>
                <a:noFill/>
              </a:ln>
              <a:solidFill>
                <a:srgbClr val="000000"/>
              </a:solidFill>
              <a:effectLst/>
              <a:uLnTx/>
              <a:uFillTx/>
              <a:ea typeface="+mn-ea"/>
              <a:cs typeface="Arial" panose="020B0604020202020204" pitchFamily="34" charset="0"/>
            </a:endParaRPr>
          </a:p>
        </p:txBody>
      </p:sp>
      <p:sp>
        <p:nvSpPr>
          <p:cNvPr id="259" name="Rectangle 67">
            <a:extLst>
              <a:ext uri="{FF2B5EF4-FFF2-40B4-BE49-F238E27FC236}">
                <a16:creationId xmlns:a16="http://schemas.microsoft.com/office/drawing/2014/main" id="{971CF1AF-CC91-2DB4-D519-43BDEFB089C7}"/>
              </a:ext>
            </a:extLst>
          </p:cNvPr>
          <p:cNvSpPr/>
          <p:nvPr/>
        </p:nvSpPr>
        <p:spPr>
          <a:xfrm rot="16200000">
            <a:off x="823384" y="1551273"/>
            <a:ext cx="602795" cy="798433"/>
          </a:xfrm>
          <a:prstGeom prst="rect">
            <a:avLst/>
          </a:prstGeom>
          <a:noFill/>
          <a:ln w="25400" cap="flat" cmpd="sng" algn="ctr">
            <a:noFill/>
            <a:prstDash val="solid"/>
          </a:ln>
          <a:effectLst/>
        </p:spPr>
        <p:txBody>
          <a:bodyPr vert="vert" rtlCol="0" anchor="ct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ea typeface="+mn-ea"/>
                <a:cs typeface="Arial" panose="020B0604020202020204" pitchFamily="34" charset="0"/>
              </a:rPr>
              <a:t>Alter </a:t>
            </a:r>
            <a:r>
              <a:rPr kumimoji="0" lang="en-US" sz="900" b="0" i="0" u="none" strike="noStrike" kern="0" cap="none" spc="0" normalizeH="0" baseline="0" noProof="0" dirty="0" err="1">
                <a:ln>
                  <a:noFill/>
                </a:ln>
                <a:solidFill>
                  <a:srgbClr val="000000"/>
                </a:solidFill>
                <a:effectLst/>
                <a:uLnTx/>
                <a:uFillTx/>
                <a:ea typeface="+mn-ea"/>
                <a:cs typeface="Arial" panose="020B0604020202020204" pitchFamily="34" charset="0"/>
              </a:rPr>
              <a:t>bei</a:t>
            </a:r>
            <a:r>
              <a:rPr kumimoji="0" lang="en-US" sz="900" b="0" i="0" u="none" strike="noStrike" kern="0" cap="none" spc="0" normalizeH="0" baseline="0" noProof="0" dirty="0">
                <a:ln>
                  <a:noFill/>
                </a:ln>
                <a:solidFill>
                  <a:srgbClr val="000000"/>
                </a:solidFill>
                <a:effectLst/>
                <a:uLnTx/>
                <a:uFillTx/>
                <a:ea typeface="+mn-ea"/>
                <a:cs typeface="Arial" panose="020B0604020202020204" pitchFamily="34" charset="0"/>
              </a:rPr>
              <a:t> </a:t>
            </a:r>
            <a:r>
              <a:rPr kumimoji="0" lang="en-US" sz="900" b="0" i="0" u="none" strike="noStrike" kern="0" cap="none" spc="0" normalizeH="0" baseline="0" noProof="0" dirty="0" err="1">
                <a:ln>
                  <a:noFill/>
                </a:ln>
                <a:solidFill>
                  <a:srgbClr val="000000"/>
                </a:solidFill>
                <a:effectLst/>
                <a:uLnTx/>
                <a:uFillTx/>
                <a:ea typeface="+mn-ea"/>
                <a:cs typeface="Arial" panose="020B0604020202020204" pitchFamily="34" charset="0"/>
              </a:rPr>
              <a:t>Auftreten</a:t>
            </a:r>
            <a:endParaRPr kumimoji="0" lang="en-US" sz="900" b="0" i="0" u="none" strike="noStrike" kern="0" cap="none" spc="0" normalizeH="0" baseline="0" noProof="0" dirty="0">
              <a:ln>
                <a:noFill/>
              </a:ln>
              <a:solidFill>
                <a:srgbClr val="000000"/>
              </a:solidFill>
              <a:effectLst/>
              <a:uLnTx/>
              <a:uFillTx/>
              <a:ea typeface="+mn-ea"/>
              <a:cs typeface="Arial" panose="020B0604020202020204" pitchFamily="34" charset="0"/>
            </a:endParaRPr>
          </a:p>
        </p:txBody>
      </p:sp>
      <p:sp>
        <p:nvSpPr>
          <p:cNvPr id="260" name="Rectangle 69">
            <a:extLst>
              <a:ext uri="{FF2B5EF4-FFF2-40B4-BE49-F238E27FC236}">
                <a16:creationId xmlns:a16="http://schemas.microsoft.com/office/drawing/2014/main" id="{F37A5E81-2BD1-C140-0CE6-66F039427AD7}"/>
              </a:ext>
            </a:extLst>
          </p:cNvPr>
          <p:cNvSpPr/>
          <p:nvPr/>
        </p:nvSpPr>
        <p:spPr>
          <a:xfrm rot="16200000">
            <a:off x="823384" y="3281226"/>
            <a:ext cx="602795" cy="798433"/>
          </a:xfrm>
          <a:prstGeom prst="rect">
            <a:avLst/>
          </a:prstGeom>
          <a:noFill/>
          <a:ln w="25400" cap="flat" cmpd="sng" algn="ctr">
            <a:noFill/>
            <a:prstDash val="solid"/>
          </a:ln>
          <a:effectLst/>
        </p:spPr>
        <p:txBody>
          <a:bodyPr vert="vert" rtlCol="0" anchor="ctr"/>
          <a:lstStyle/>
          <a:p>
            <a:pPr marL="0" marR="0" lvl="0" indent="0" algn="r" defTabSz="6858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ea typeface="+mn-ea"/>
                <a:cs typeface="Arial" panose="020B0604020202020204" pitchFamily="34" charset="0"/>
              </a:rPr>
              <a:t>Titer</a:t>
            </a:r>
          </a:p>
        </p:txBody>
      </p:sp>
      <p:sp>
        <p:nvSpPr>
          <p:cNvPr id="261" name="Rectangle: Rounded Corners 2">
            <a:extLst>
              <a:ext uri="{FF2B5EF4-FFF2-40B4-BE49-F238E27FC236}">
                <a16:creationId xmlns:a16="http://schemas.microsoft.com/office/drawing/2014/main" id="{D9B94600-91F0-6B6F-D45C-BD2D68B6B743}"/>
              </a:ext>
            </a:extLst>
          </p:cNvPr>
          <p:cNvSpPr/>
          <p:nvPr/>
        </p:nvSpPr>
        <p:spPr>
          <a:xfrm>
            <a:off x="1901190" y="1898250"/>
            <a:ext cx="1577340" cy="700093"/>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lvl="0" defTabSz="685800">
              <a:lnSpc>
                <a:spcPct val="90000"/>
              </a:lnSpc>
            </a:pPr>
            <a:r>
              <a:rPr lang="de-DE" sz="800" kern="100" dirty="0">
                <a:solidFill>
                  <a:srgbClr val="000000"/>
                </a:solidFill>
                <a:ea typeface="Calibri" panose="020F0502020204030204" pitchFamily="34" charset="0"/>
                <a:cs typeface="Times New Roman" panose="02020603050405020304" pitchFamily="18" charset="0"/>
              </a:rPr>
              <a:t>Häufig erster nach-gewiesener </a:t>
            </a:r>
            <a:r>
              <a:rPr lang="de-DE" sz="800" kern="100" dirty="0" err="1">
                <a:solidFill>
                  <a:srgbClr val="000000"/>
                </a:solidFill>
                <a:ea typeface="Calibri" panose="020F0502020204030204" pitchFamily="34" charset="0"/>
                <a:cs typeface="Times New Roman" panose="02020603050405020304" pitchFamily="18" charset="0"/>
              </a:rPr>
              <a:t>IAk</a:t>
            </a:r>
            <a:r>
              <a:rPr lang="de-DE" sz="800" kern="100" dirty="0">
                <a:solidFill>
                  <a:srgbClr val="000000"/>
                </a:solidFill>
                <a:ea typeface="Calibri" panose="020F0502020204030204" pitchFamily="34" charset="0"/>
                <a:cs typeface="Times New Roman" panose="02020603050405020304" pitchFamily="18" charset="0"/>
              </a:rPr>
              <a:t> bei Kleinkindern; allgemein häufiger bei jüngeren Kindern</a:t>
            </a:r>
            <a:r>
              <a:rPr kumimoji="0" lang="en-US" sz="800" b="0" i="0" u="none" strike="noStrike" kern="100" cap="none" spc="0" normalizeH="0" baseline="30000" noProof="0" dirty="0">
                <a:ln>
                  <a:noFill/>
                </a:ln>
                <a:solidFill>
                  <a:srgbClr val="000000"/>
                </a:solidFill>
                <a:effectLst/>
                <a:uLnTx/>
                <a:uFillTx/>
                <a:ea typeface="Calibri" panose="020F0502020204030204" pitchFamily="34" charset="0"/>
                <a:cs typeface="Times New Roman" panose="02020603050405020304" pitchFamily="18" charset="0"/>
              </a:rPr>
              <a:t>2</a:t>
            </a:r>
          </a:p>
        </p:txBody>
      </p:sp>
      <p:sp>
        <p:nvSpPr>
          <p:cNvPr id="262" name="Rectangle: Rounded Corners 3">
            <a:extLst>
              <a:ext uri="{FF2B5EF4-FFF2-40B4-BE49-F238E27FC236}">
                <a16:creationId xmlns:a16="http://schemas.microsoft.com/office/drawing/2014/main" id="{F283898E-82F0-FC9D-B3AD-93A5013FA62C}"/>
              </a:ext>
            </a:extLst>
          </p:cNvPr>
          <p:cNvSpPr/>
          <p:nvPr/>
        </p:nvSpPr>
        <p:spPr>
          <a:xfrm>
            <a:off x="3561636" y="1902852"/>
            <a:ext cx="1577340" cy="695491"/>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Beginn</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bei</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Erwachse-nen</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meist</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mit</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GADA, oft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auch</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erster</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nach-gewiesener</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IAk</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a:t>
            </a:r>
            <a:r>
              <a:rPr kumimoji="0" lang="en-US" sz="800" b="0" i="0" u="none" strike="noStrike" kern="0" cap="none" spc="0" normalizeH="0" baseline="0" noProof="0" dirty="0" err="1">
                <a:ln>
                  <a:noFill/>
                </a:ln>
                <a:solidFill>
                  <a:srgbClr val="000000"/>
                </a:solidFill>
                <a:effectLst/>
                <a:uLnTx/>
                <a:uFillTx/>
                <a:ea typeface="Calibri" panose="020F0502020204030204" pitchFamily="34" charset="0"/>
                <a:cs typeface="STIX-Regular"/>
              </a:rPr>
              <a:t>im</a:t>
            </a:r>
            <a:r>
              <a:rPr kumimoji="0" lang="en-US" sz="800" b="0" i="0" u="none" strike="noStrike" kern="0" cap="none" spc="0" normalizeH="0" baseline="0" noProof="0" dirty="0">
                <a:ln>
                  <a:noFill/>
                </a:ln>
                <a:solidFill>
                  <a:srgbClr val="000000"/>
                </a:solidFill>
                <a:effectLst/>
                <a:uLnTx/>
                <a:uFillTx/>
                <a:ea typeface="Calibri" panose="020F0502020204030204" pitchFamily="34" charset="0"/>
                <a:cs typeface="STIX-Regular"/>
              </a:rPr>
              <a:t> Kindesalter</a:t>
            </a:r>
            <a:r>
              <a:rPr kumimoji="0" lang="en-US" sz="800" b="0" i="0" u="none" strike="noStrike" kern="0" cap="none" spc="0" normalizeH="0" baseline="30000" noProof="0" dirty="0">
                <a:ln>
                  <a:noFill/>
                </a:ln>
                <a:solidFill>
                  <a:srgbClr val="000000"/>
                </a:solidFill>
                <a:effectLst/>
                <a:uLnTx/>
                <a:uFillTx/>
                <a:ea typeface="Calibri" panose="020F0502020204030204" pitchFamily="34" charset="0"/>
                <a:cs typeface="STIX-Regular"/>
              </a:rPr>
              <a:t>2</a:t>
            </a:r>
            <a:endParaRPr kumimoji="0" lang="en-US" sz="800" b="0" i="0" u="none" strike="noStrike" kern="100" cap="none" spc="0" normalizeH="0" baseline="30000" noProof="0" dirty="0">
              <a:ln>
                <a:noFill/>
              </a:ln>
              <a:solidFill>
                <a:prstClr val="white"/>
              </a:solidFill>
              <a:effectLst/>
              <a:uLnTx/>
              <a:uFillTx/>
              <a:ea typeface="Calibri" panose="020F0502020204030204" pitchFamily="34" charset="0"/>
              <a:cs typeface="Times New Roman" panose="02020603050405020304" pitchFamily="18" charset="0"/>
            </a:endParaRPr>
          </a:p>
        </p:txBody>
      </p:sp>
      <p:sp>
        <p:nvSpPr>
          <p:cNvPr id="263" name="Rectangle: Rounded Corners 5">
            <a:extLst>
              <a:ext uri="{FF2B5EF4-FFF2-40B4-BE49-F238E27FC236}">
                <a16:creationId xmlns:a16="http://schemas.microsoft.com/office/drawing/2014/main" id="{48C3ACE5-8D28-5CB5-FAE1-CB67C8E03B95}"/>
              </a:ext>
            </a:extLst>
          </p:cNvPr>
          <p:cNvSpPr/>
          <p:nvPr/>
        </p:nvSpPr>
        <p:spPr>
          <a:xfrm>
            <a:off x="5231336" y="1895636"/>
            <a:ext cx="1577340" cy="699078"/>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Assoziiert</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mit</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lang="en-US" sz="800" kern="0" dirty="0" err="1">
                <a:solidFill>
                  <a:srgbClr val="000000"/>
                </a:solidFill>
                <a:cs typeface="Arial" panose="020B0604020202020204" pitchFamily="34" charset="0"/>
              </a:rPr>
              <a:t>rascher</a:t>
            </a:r>
            <a:r>
              <a:rPr lang="en-US" sz="800" kern="0" dirty="0">
                <a:solidFill>
                  <a:srgbClr val="000000"/>
                </a:solidFill>
                <a:cs typeface="Arial" panose="020B0604020202020204" pitchFamily="34" charset="0"/>
              </a:rPr>
              <a:t> Progression zu T1D Stadium 3</a:t>
            </a:r>
            <a:r>
              <a:rPr kumimoji="0" lang="en-US" sz="800" b="0" i="0" u="none" strike="noStrike" kern="0" cap="none" spc="0" normalizeH="0" baseline="30000" noProof="0" dirty="0">
                <a:ln>
                  <a:noFill/>
                </a:ln>
                <a:solidFill>
                  <a:srgbClr val="000000"/>
                </a:solidFill>
                <a:effectLst/>
                <a:uLnTx/>
                <a:uFillTx/>
                <a:ea typeface="DengXian" panose="02010600030101010101" pitchFamily="2" charset="-122"/>
                <a:cs typeface="Arial" panose="020B0604020202020204" pitchFamily="34" charset="0"/>
              </a:rPr>
              <a:t>2,3 </a:t>
            </a:r>
            <a:endParaRPr kumimoji="0" lang="en-US" sz="800" b="0" i="0" u="none" strike="noStrike" kern="100" cap="none" spc="0" normalizeH="0" baseline="30000" noProof="0" dirty="0">
              <a:ln>
                <a:noFill/>
              </a:ln>
              <a:solidFill>
                <a:srgbClr val="000000"/>
              </a:solidFill>
              <a:effectLst/>
              <a:uLnTx/>
              <a:uFillTx/>
              <a:ea typeface="Calibri" panose="020F0502020204030204" pitchFamily="34" charset="0"/>
              <a:cs typeface="Arial" panose="020B0604020202020204" pitchFamily="34" charset="0"/>
            </a:endParaRPr>
          </a:p>
        </p:txBody>
      </p:sp>
      <p:sp>
        <p:nvSpPr>
          <p:cNvPr id="264" name="Rectangle: Rounded Corners 6">
            <a:extLst>
              <a:ext uri="{FF2B5EF4-FFF2-40B4-BE49-F238E27FC236}">
                <a16:creationId xmlns:a16="http://schemas.microsoft.com/office/drawing/2014/main" id="{E3D3F20C-3AA7-D9DF-195C-EBD747F88737}"/>
              </a:ext>
            </a:extLst>
          </p:cNvPr>
          <p:cNvSpPr/>
          <p:nvPr/>
        </p:nvSpPr>
        <p:spPr>
          <a:xfrm>
            <a:off x="6909380" y="1895636"/>
            <a:ext cx="1577340" cy="693012"/>
          </a:xfrm>
          <a:prstGeom prst="roundRect">
            <a:avLst>
              <a:gd name="adj" fmla="val 50000"/>
            </a:avLst>
          </a:prstGeom>
          <a:solidFill>
            <a:sysClr val="window" lastClr="FFFFFF"/>
          </a:solidFill>
          <a:ln w="19050" cap="flat" cmpd="sng" algn="ctr">
            <a:solidFill>
              <a:schemeClr val="accent6">
                <a:lumMod val="75000"/>
              </a:schemeClr>
            </a:solidFill>
            <a:prstDash val="solid"/>
          </a:ln>
          <a:effectLst/>
        </p:spPr>
        <p:txBody>
          <a:bodyPr lIns="135000" tIns="0" rIns="54000" bIns="27000" rtlCol="0" anchor="ct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cs typeface="Arial" panose="020B0604020202020204" pitchFamily="34" charset="0"/>
              </a:rPr>
              <a:t>Oft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ein</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sekundärer</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oder</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a:t>
            </a:r>
            <a:r>
              <a:rPr kumimoji="0" lang="en-US" sz="800" b="0" i="0" u="none" strike="noStrike" kern="0" cap="none" spc="0" normalizeH="0" baseline="0" noProof="0" dirty="0" err="1">
                <a:ln>
                  <a:noFill/>
                </a:ln>
                <a:solidFill>
                  <a:srgbClr val="000000"/>
                </a:solidFill>
                <a:effectLst/>
                <a:uLnTx/>
                <a:uFillTx/>
                <a:cs typeface="Arial" panose="020B0604020202020204" pitchFamily="34" charset="0"/>
              </a:rPr>
              <a:t>später</a:t>
            </a:r>
            <a:r>
              <a:rPr kumimoji="0" lang="en-US" sz="800" b="0" i="0" u="none" strike="noStrike" kern="0" cap="none" spc="0" normalizeH="0" baseline="0" noProof="0" dirty="0">
                <a:ln>
                  <a:noFill/>
                </a:ln>
                <a:solidFill>
                  <a:srgbClr val="000000"/>
                </a:solidFill>
                <a:effectLst/>
                <a:uLnTx/>
                <a:uFillTx/>
                <a:cs typeface="Arial" panose="020B0604020202020204" pitchFamily="34" charset="0"/>
              </a:rPr>
              <a:t> IAk</a:t>
            </a:r>
            <a:r>
              <a:rPr kumimoji="0" lang="en-US" sz="800" b="0" i="0" u="none" strike="noStrike" kern="0" cap="none" spc="0" normalizeH="0" baseline="30000" noProof="0" dirty="0">
                <a:ln>
                  <a:noFill/>
                </a:ln>
                <a:solidFill>
                  <a:srgbClr val="000000"/>
                </a:solidFill>
                <a:effectLst/>
                <a:uLnTx/>
                <a:uFillTx/>
                <a:cs typeface="Arial" panose="020B0604020202020204" pitchFamily="34" charset="0"/>
              </a:rPr>
              <a:t>1</a:t>
            </a:r>
          </a:p>
        </p:txBody>
      </p:sp>
      <p:sp>
        <p:nvSpPr>
          <p:cNvPr id="2" name="Textfeld 1">
            <a:extLst>
              <a:ext uri="{FF2B5EF4-FFF2-40B4-BE49-F238E27FC236}">
                <a16:creationId xmlns:a16="http://schemas.microsoft.com/office/drawing/2014/main" id="{A40B3B60-9915-8AD7-6DCB-281AB48FB988}"/>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a:t>
            </a:r>
            <a:r>
              <a:rPr lang="de-DE" sz="600" b="0" i="0" dirty="0">
                <a:solidFill>
                  <a:schemeClr val="bg1"/>
                </a:solidFill>
                <a:effectLst/>
              </a:rPr>
              <a:t>042-1.0-0</a:t>
            </a:r>
            <a:r>
              <a:rPr lang="de-DE" sz="600" b="0" i="0" dirty="0">
                <a:solidFill>
                  <a:srgbClr val="404040"/>
                </a:solidFill>
                <a:effectLst/>
              </a:rPr>
              <a:t>1/2026</a:t>
            </a:r>
            <a:endParaRPr lang="de-DE" sz="600" dirty="0">
              <a:solidFill>
                <a:srgbClr val="404040"/>
              </a:solidFill>
            </a:endParaRPr>
          </a:p>
        </p:txBody>
      </p:sp>
    </p:spTree>
    <p:extLst>
      <p:ext uri="{BB962C8B-B14F-4D97-AF65-F5344CB8AC3E}">
        <p14:creationId xmlns:p14="http://schemas.microsoft.com/office/powerpoint/2010/main" val="214026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B138D-FD74-39E4-FB7F-70FFEB49A947}"/>
            </a:ext>
          </a:extLst>
        </p:cNvPr>
        <p:cNvGrpSpPr/>
        <p:nvPr/>
      </p:nvGrpSpPr>
      <p:grpSpPr>
        <a:xfrm>
          <a:off x="0" y="0"/>
          <a:ext cx="0" cy="0"/>
          <a:chOff x="0" y="0"/>
          <a:chExt cx="0" cy="0"/>
        </a:xfrm>
      </p:grpSpPr>
      <p:sp>
        <p:nvSpPr>
          <p:cNvPr id="33" name="Textplatzhalter 9">
            <a:extLst>
              <a:ext uri="{FF2B5EF4-FFF2-40B4-BE49-F238E27FC236}">
                <a16:creationId xmlns:a16="http://schemas.microsoft.com/office/drawing/2014/main" id="{06B19CE9-A200-6DD1-2104-7D3FE428FA30}"/>
              </a:ext>
            </a:extLst>
          </p:cNvPr>
          <p:cNvSpPr txBox="1">
            <a:spLocks/>
          </p:cNvSpPr>
          <p:nvPr/>
        </p:nvSpPr>
        <p:spPr>
          <a:xfrm>
            <a:off x="314330" y="114843"/>
            <a:ext cx="830018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Einige </a:t>
            </a:r>
            <a:r>
              <a:rPr lang="de-DE" sz="2000" b="1" dirty="0" err="1">
                <a:solidFill>
                  <a:srgbClr val="7030A0"/>
                </a:solidFill>
              </a:rPr>
              <a:t>IAk</a:t>
            </a:r>
            <a:r>
              <a:rPr lang="de-DE" sz="2000" b="1" dirty="0">
                <a:solidFill>
                  <a:srgbClr val="7030A0"/>
                </a:solidFill>
              </a:rPr>
              <a:t>-Charakteristika liefern Zusatzinformationen bezüglich der T1D-Progressionsrate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endParaRPr kumimoji="0" lang="de-DE" sz="2000" b="1" i="0" u="none" strike="noStrike" kern="1200" cap="none" spc="0" normalizeH="0" noProof="0" dirty="0">
              <a:ln>
                <a:noFill/>
              </a:ln>
              <a:solidFill>
                <a:srgbClr val="7030A0"/>
              </a:solidFill>
              <a:effectLst/>
              <a:uLnTx/>
              <a:uFillTx/>
              <a:latin typeface="Verdana"/>
              <a:ea typeface="+mn-ea"/>
              <a:cs typeface="+mn-cs"/>
            </a:endParaRPr>
          </a:p>
        </p:txBody>
      </p:sp>
      <p:sp>
        <p:nvSpPr>
          <p:cNvPr id="18" name="TextBox 3037">
            <a:extLst>
              <a:ext uri="{FF2B5EF4-FFF2-40B4-BE49-F238E27FC236}">
                <a16:creationId xmlns:a16="http://schemas.microsoft.com/office/drawing/2014/main" id="{C6E936A7-F619-E18B-6140-B6BC4CE6DE7B}"/>
              </a:ext>
            </a:extLst>
          </p:cNvPr>
          <p:cNvSpPr txBox="1"/>
          <p:nvPr/>
        </p:nvSpPr>
        <p:spPr>
          <a:xfrm>
            <a:off x="314330" y="4565120"/>
            <a:ext cx="8448670" cy="553998"/>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GADA: Glutaminsäure-Decarboxylase-Autoantikörper; IA-2A: Insulinoma-assoziiertes Antigen 2-Autoantikörper; IAA: Insulin-Autoantikörper; IAk: Inselautoantikörper; T1D: Typ-1-Diabetes; ZnT8A: Zinktransporter 8-Autoantikörper.</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Anand V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2021; 44: 2269–76.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Insel RA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2015; 38</a:t>
            </a:r>
            <a:r>
              <a:rPr lang="da-DK" sz="600" dirty="0">
                <a:solidFill>
                  <a:srgbClr val="404040"/>
                </a:solidFill>
                <a:ea typeface="Arial"/>
                <a:cs typeface="Arial"/>
              </a:rPr>
              <a:t>: 1964–74</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kumimoji="0" lang="da-DK" sz="600" b="1" i="0" u="none" strike="noStrike" kern="1200" cap="none" spc="0" normalizeH="0" baseline="0" noProof="0" dirty="0">
                <a:ln>
                  <a:noFill/>
                </a:ln>
                <a:solidFill>
                  <a:srgbClr val="404040"/>
                </a:solidFill>
                <a:effectLst/>
                <a:uLnTx/>
                <a:uFillTx/>
                <a:latin typeface="Verdana"/>
                <a:ea typeface="Arial"/>
                <a:cs typeface="Arial"/>
              </a:rPr>
              <a:t>3.</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de-DE" sz="600" dirty="0">
                <a:solidFill>
                  <a:srgbClr val="404040"/>
                </a:solidFill>
              </a:rPr>
              <a:t>Phillip M </a:t>
            </a:r>
            <a:r>
              <a:rPr lang="de-DE" sz="600" i="1" dirty="0">
                <a:solidFill>
                  <a:srgbClr val="404040"/>
                </a:solidFill>
              </a:rPr>
              <a:t>et al. Diabetes Care </a:t>
            </a:r>
            <a:r>
              <a:rPr lang="de-DE" sz="600" dirty="0">
                <a:solidFill>
                  <a:srgbClr val="404040"/>
                </a:solidFill>
              </a:rPr>
              <a:t>2024; 47: 1276</a:t>
            </a:r>
            <a:r>
              <a:rPr lang="da-DK" sz="600" dirty="0">
                <a:solidFill>
                  <a:srgbClr val="404040"/>
                </a:solidFill>
                <a:ea typeface="Arial"/>
                <a:cs typeface="Arial"/>
              </a:rPr>
              <a:t>–</a:t>
            </a:r>
            <a:r>
              <a:rPr lang="de-DE" sz="600" dirty="0">
                <a:solidFill>
                  <a:srgbClr val="404040"/>
                </a:solidFill>
              </a:rPr>
              <a:t>98. </a:t>
            </a:r>
            <a:r>
              <a:rPr lang="de-DE" sz="600" b="1" dirty="0">
                <a:solidFill>
                  <a:srgbClr val="404040"/>
                </a:solidFill>
              </a:rPr>
              <a:t>4.</a:t>
            </a:r>
            <a:r>
              <a:rPr lang="de-DE" sz="600" dirty="0">
                <a:solidFill>
                  <a:srgbClr val="404040"/>
                </a:solidFill>
              </a:rPr>
              <a:t> </a:t>
            </a:r>
            <a:r>
              <a:rPr lang="da-DK" sz="600" dirty="0">
                <a:solidFill>
                  <a:srgbClr val="404040"/>
                </a:solidFill>
                <a:ea typeface="Arial"/>
                <a:cs typeface="Arial"/>
              </a:rPr>
              <a:t>So M </a:t>
            </a:r>
            <a:r>
              <a:rPr lang="da-DK" sz="600" i="1" dirty="0">
                <a:solidFill>
                  <a:srgbClr val="404040"/>
                </a:solidFill>
                <a:ea typeface="Arial"/>
                <a:cs typeface="Arial"/>
              </a:rPr>
              <a:t>et al. Endocr Rev </a:t>
            </a:r>
            <a:r>
              <a:rPr lang="da-DK" sz="600" dirty="0">
                <a:solidFill>
                  <a:srgbClr val="404040"/>
                </a:solidFill>
                <a:ea typeface="Arial"/>
                <a:cs typeface="Arial"/>
              </a:rPr>
              <a:t>2021; 42: 584–604.         </a:t>
            </a:r>
            <a:r>
              <a:rPr lang="da-DK" sz="600" b="1" dirty="0">
                <a:solidFill>
                  <a:srgbClr val="404040"/>
                </a:solidFill>
                <a:ea typeface="Arial"/>
                <a:cs typeface="Arial"/>
              </a:rPr>
              <a:t>5.</a:t>
            </a:r>
            <a:r>
              <a:rPr lang="da-DK" sz="600" dirty="0">
                <a:solidFill>
                  <a:srgbClr val="404040"/>
                </a:solidFill>
                <a:ea typeface="Arial"/>
                <a:cs typeface="Arial"/>
              </a:rPr>
              <a:t> Jacobsen LM </a:t>
            </a:r>
            <a:r>
              <a:rPr lang="da-DK" sz="600" i="1" dirty="0">
                <a:solidFill>
                  <a:srgbClr val="404040"/>
                </a:solidFill>
                <a:ea typeface="Arial"/>
                <a:cs typeface="Arial"/>
              </a:rPr>
              <a:t>et al. Diabetologia </a:t>
            </a:r>
            <a:r>
              <a:rPr lang="da-DK" sz="600" dirty="0">
                <a:solidFill>
                  <a:srgbClr val="404040"/>
                </a:solidFill>
                <a:ea typeface="Arial"/>
                <a:cs typeface="Arial"/>
              </a:rPr>
              <a:t>2020; 63: 588–96. </a:t>
            </a:r>
            <a:r>
              <a:rPr lang="da-DK" sz="600" b="1" dirty="0">
                <a:solidFill>
                  <a:srgbClr val="404040"/>
                </a:solidFill>
                <a:ea typeface="Arial"/>
                <a:cs typeface="Arial"/>
              </a:rPr>
              <a:t>6.</a:t>
            </a:r>
            <a:r>
              <a:rPr lang="da-DK" sz="600" dirty="0">
                <a:solidFill>
                  <a:srgbClr val="404040"/>
                </a:solidFill>
                <a:ea typeface="Arial"/>
                <a:cs typeface="Arial"/>
              </a:rPr>
              <a:t> Pöllänen PM </a:t>
            </a:r>
            <a:r>
              <a:rPr lang="da-DK" sz="600" i="1" dirty="0">
                <a:solidFill>
                  <a:srgbClr val="404040"/>
                </a:solidFill>
                <a:ea typeface="Arial"/>
                <a:cs typeface="Arial"/>
              </a:rPr>
              <a:t>et al. Diabetologia </a:t>
            </a:r>
            <a:r>
              <a:rPr lang="da-DK" sz="600" dirty="0">
                <a:solidFill>
                  <a:srgbClr val="404040"/>
                </a:solidFill>
                <a:ea typeface="Arial"/>
                <a:cs typeface="Arial"/>
              </a:rPr>
              <a:t>2017; 60: 1284–93</a:t>
            </a:r>
            <a:r>
              <a:rPr lang="de-DE" sz="600" dirty="0">
                <a:solidFill>
                  <a:srgbClr val="404040"/>
                </a:solidFill>
              </a:rPr>
              <a:t>. </a:t>
            </a:r>
            <a:r>
              <a:rPr lang="de-DE" sz="600" b="1" dirty="0">
                <a:solidFill>
                  <a:srgbClr val="404040"/>
                </a:solidFill>
              </a:rPr>
              <a:t>7.</a:t>
            </a:r>
            <a:r>
              <a:rPr lang="de-DE" sz="600" dirty="0">
                <a:solidFill>
                  <a:srgbClr val="404040"/>
                </a:solidFill>
              </a:rPr>
              <a:t> Suomi T </a:t>
            </a:r>
            <a:r>
              <a:rPr lang="de-DE" sz="600" i="1" dirty="0">
                <a:solidFill>
                  <a:srgbClr val="404040"/>
                </a:solidFill>
              </a:rPr>
              <a:t>et al. </a:t>
            </a:r>
            <a:r>
              <a:rPr lang="da-DK" sz="600" i="1" dirty="0">
                <a:solidFill>
                  <a:srgbClr val="404040"/>
                </a:solidFill>
                <a:latin typeface="Verdana"/>
                <a:cs typeface="Arial"/>
              </a:rPr>
              <a:t>EBioMedicine </a:t>
            </a:r>
            <a:r>
              <a:rPr lang="da-DK" sz="600" dirty="0">
                <a:solidFill>
                  <a:srgbClr val="404040"/>
                </a:solidFill>
                <a:latin typeface="Verdana"/>
                <a:cs typeface="Arial"/>
              </a:rPr>
              <a:t>2023; 92: 104625. </a:t>
            </a:r>
            <a:r>
              <a:rPr lang="da-DK" sz="600" b="1" dirty="0">
                <a:solidFill>
                  <a:srgbClr val="404040"/>
                </a:solidFill>
                <a:latin typeface="Verdana"/>
                <a:cs typeface="Arial"/>
              </a:rPr>
              <a:t>8.</a:t>
            </a:r>
            <a:r>
              <a:rPr lang="da-DK" sz="600" dirty="0">
                <a:solidFill>
                  <a:srgbClr val="404040"/>
                </a:solidFill>
                <a:latin typeface="Verdana"/>
                <a:cs typeface="Arial"/>
              </a:rPr>
              <a:t> Steck AK </a:t>
            </a:r>
            <a:r>
              <a:rPr lang="da-DK" sz="600" i="1" dirty="0">
                <a:solidFill>
                  <a:srgbClr val="404040"/>
                </a:solidFill>
                <a:latin typeface="Verdana"/>
                <a:cs typeface="Arial"/>
              </a:rPr>
              <a:t>et al. Diabetes Care </a:t>
            </a:r>
            <a:r>
              <a:rPr lang="da-DK" sz="600" dirty="0">
                <a:solidFill>
                  <a:srgbClr val="404040"/>
                </a:solidFill>
                <a:latin typeface="Verdana"/>
                <a:cs typeface="Arial"/>
              </a:rPr>
              <a:t>2015; 38: 808</a:t>
            </a:r>
            <a:r>
              <a:rPr lang="da-DK" sz="600" dirty="0">
                <a:solidFill>
                  <a:srgbClr val="404040"/>
                </a:solidFill>
                <a:ea typeface="Arial"/>
                <a:cs typeface="Arial"/>
              </a:rPr>
              <a:t>–13. </a:t>
            </a:r>
            <a:r>
              <a:rPr lang="da-DK" sz="600" b="1" dirty="0">
                <a:solidFill>
                  <a:srgbClr val="404040"/>
                </a:solidFill>
                <a:ea typeface="Arial"/>
                <a:cs typeface="Arial"/>
              </a:rPr>
              <a:t>9. </a:t>
            </a:r>
            <a:r>
              <a:rPr lang="da-DK" sz="600" dirty="0">
                <a:solidFill>
                  <a:srgbClr val="404040"/>
                </a:solidFill>
                <a:ea typeface="Arial"/>
                <a:cs typeface="Arial"/>
              </a:rPr>
              <a:t>Felton JL </a:t>
            </a:r>
            <a:r>
              <a:rPr lang="da-DK" sz="600" i="1" dirty="0">
                <a:solidFill>
                  <a:srgbClr val="404040"/>
                </a:solidFill>
                <a:ea typeface="Arial"/>
                <a:cs typeface="Arial"/>
              </a:rPr>
              <a:t>et al. Commun Med (Lond)</a:t>
            </a:r>
            <a:r>
              <a:rPr lang="da-DK" sz="600" dirty="0">
                <a:solidFill>
                  <a:srgbClr val="404040"/>
                </a:solidFill>
                <a:ea typeface="Arial"/>
                <a:cs typeface="Arial"/>
              </a:rPr>
              <a:t> 2024; 4: 66. </a:t>
            </a:r>
            <a:r>
              <a:rPr lang="da-DK" sz="600" b="1" dirty="0">
                <a:solidFill>
                  <a:srgbClr val="404040"/>
                </a:solidFill>
                <a:ea typeface="Arial"/>
                <a:cs typeface="Arial"/>
              </a:rPr>
              <a:t>10.</a:t>
            </a:r>
            <a:r>
              <a:rPr lang="da-DK" sz="600" dirty="0">
                <a:solidFill>
                  <a:srgbClr val="404040"/>
                </a:solidFill>
                <a:ea typeface="Arial"/>
                <a:cs typeface="Arial"/>
              </a:rPr>
              <a:t> Zhang Y </a:t>
            </a:r>
            <a:r>
              <a:rPr lang="da-DK" sz="600" i="1" dirty="0">
                <a:solidFill>
                  <a:srgbClr val="404040"/>
                </a:solidFill>
                <a:ea typeface="Arial"/>
                <a:cs typeface="Arial"/>
              </a:rPr>
              <a:t>et al. Diabetes Metab J </a:t>
            </a:r>
            <a:r>
              <a:rPr lang="da-DK" sz="600" dirty="0">
                <a:solidFill>
                  <a:srgbClr val="404040"/>
                </a:solidFill>
                <a:ea typeface="Arial"/>
                <a:cs typeface="Arial"/>
              </a:rPr>
              <a:t>2021; 45: 404–16. </a:t>
            </a:r>
            <a:r>
              <a:rPr lang="da-DK" sz="600" b="1" dirty="0">
                <a:solidFill>
                  <a:srgbClr val="404040"/>
                </a:solidFill>
                <a:ea typeface="Arial"/>
                <a:cs typeface="Arial"/>
              </a:rPr>
              <a:t>11.</a:t>
            </a:r>
            <a:r>
              <a:rPr lang="da-DK" sz="600" dirty="0">
                <a:solidFill>
                  <a:srgbClr val="404040"/>
                </a:solidFill>
                <a:ea typeface="Arial"/>
                <a:cs typeface="Arial"/>
              </a:rPr>
              <a:t> Bachmann MF </a:t>
            </a:r>
            <a:r>
              <a:rPr lang="da-DK" sz="600" i="1" dirty="0">
                <a:solidFill>
                  <a:srgbClr val="404040"/>
                </a:solidFill>
                <a:ea typeface="Arial"/>
                <a:cs typeface="Arial"/>
              </a:rPr>
              <a:t>et al. Allergy </a:t>
            </a:r>
            <a:r>
              <a:rPr lang="da-DK" sz="600" dirty="0">
                <a:solidFill>
                  <a:srgbClr val="404040"/>
                </a:solidFill>
                <a:ea typeface="Arial"/>
                <a:cs typeface="Arial"/>
              </a:rPr>
              <a:t>2025; 80: 37–46.</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
        <p:nvSpPr>
          <p:cNvPr id="38" name="Rectangle 55">
            <a:extLst>
              <a:ext uri="{FF2B5EF4-FFF2-40B4-BE49-F238E27FC236}">
                <a16:creationId xmlns:a16="http://schemas.microsoft.com/office/drawing/2014/main" id="{267B7CF2-EB95-52A8-9D63-62F927DA7177}"/>
              </a:ext>
            </a:extLst>
          </p:cNvPr>
          <p:cNvSpPr/>
          <p:nvPr/>
        </p:nvSpPr>
        <p:spPr>
          <a:xfrm>
            <a:off x="0" y="1329397"/>
            <a:ext cx="9144000" cy="439920"/>
          </a:xfrm>
          <a:prstGeom prst="rect">
            <a:avLst/>
          </a:prstGeom>
          <a:solidFill>
            <a:schemeClr val="accent6">
              <a:lumMod val="40000"/>
              <a:lumOff val="60000"/>
            </a:scheme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ea typeface="+mn-ea"/>
              <a:cs typeface="+mn-cs"/>
            </a:endParaRPr>
          </a:p>
        </p:txBody>
      </p:sp>
      <p:grpSp>
        <p:nvGrpSpPr>
          <p:cNvPr id="39" name="Group 2">
            <a:extLst>
              <a:ext uri="{FF2B5EF4-FFF2-40B4-BE49-F238E27FC236}">
                <a16:creationId xmlns:a16="http://schemas.microsoft.com/office/drawing/2014/main" id="{86853845-94FC-93B0-E2F0-C2E6A1D71871}"/>
              </a:ext>
            </a:extLst>
          </p:cNvPr>
          <p:cNvGrpSpPr/>
          <p:nvPr/>
        </p:nvGrpSpPr>
        <p:grpSpPr>
          <a:xfrm>
            <a:off x="365523" y="1253893"/>
            <a:ext cx="1876644" cy="2171027"/>
            <a:chOff x="487364" y="1737206"/>
            <a:chExt cx="2502192" cy="2894703"/>
          </a:xfrm>
        </p:grpSpPr>
        <p:sp>
          <p:nvSpPr>
            <p:cNvPr id="40" name="TextBox 26">
              <a:extLst>
                <a:ext uri="{FF2B5EF4-FFF2-40B4-BE49-F238E27FC236}">
                  <a16:creationId xmlns:a16="http://schemas.microsoft.com/office/drawing/2014/main" id="{1C84AC77-1E44-EAB3-BCDE-A5D8CD5C68E8}"/>
                </a:ext>
              </a:extLst>
            </p:cNvPr>
            <p:cNvSpPr txBox="1"/>
            <p:nvPr/>
          </p:nvSpPr>
          <p:spPr>
            <a:xfrm>
              <a:off x="757564" y="2835862"/>
              <a:ext cx="2231992" cy="1796047"/>
            </a:xfrm>
            <a:prstGeom prst="rect">
              <a:avLst/>
            </a:prstGeom>
            <a:noFill/>
          </p:spPr>
          <p:txBody>
            <a:bodyPr wrap="square" lIns="0" tIns="0" rIns="0" bIns="0">
              <a:spAutoFit/>
            </a:bodyPr>
            <a:lstStyle/>
            <a:p>
              <a:pPr marL="0" marR="0" lvl="0" indent="0" defTabSz="685800" eaLnBrk="1" fontAlgn="auto" latinLnBrk="0" hangingPunct="1">
                <a:lnSpc>
                  <a:spcPct val="90000"/>
                </a:lnSpc>
                <a:spcBef>
                  <a:spcPts val="450"/>
                </a:spcBef>
                <a:spcAft>
                  <a:spcPts val="0"/>
                </a:spcAft>
                <a:buClrTx/>
                <a:buSzTx/>
                <a:buFontTx/>
                <a:buNone/>
                <a:tabLst/>
                <a:defRPr/>
              </a:pPr>
              <a:r>
                <a:rPr kumimoji="0" lang="en-US" sz="1100" b="1" i="0" u="none" strike="noStrike" kern="0" cap="none" spc="0" normalizeH="0" baseline="0" noProof="0" dirty="0">
                  <a:ln>
                    <a:noFill/>
                  </a:ln>
                  <a:solidFill>
                    <a:srgbClr val="030F3B"/>
                  </a:solidFill>
                  <a:effectLst/>
                  <a:uLnTx/>
                  <a:uFillTx/>
                </a:rPr>
                <a:t>Das Progressions-</a:t>
              </a:r>
              <a:r>
                <a:rPr kumimoji="0" lang="en-US" sz="1100" b="1" i="0" u="none" strike="noStrike" kern="0" cap="none" spc="0" normalizeH="0" baseline="0" noProof="0" dirty="0" err="1">
                  <a:ln>
                    <a:noFill/>
                  </a:ln>
                  <a:solidFill>
                    <a:srgbClr val="030F3B"/>
                  </a:solidFill>
                  <a:effectLst/>
                  <a:uLnTx/>
                  <a:uFillTx/>
                </a:rPr>
                <a:t>risiko</a:t>
              </a:r>
              <a:r>
                <a:rPr kumimoji="0" lang="en-US" sz="1100" b="1" i="0" u="none" strike="noStrike" kern="0" cap="none" spc="0" normalizeH="0" baseline="0" noProof="0" dirty="0">
                  <a:ln>
                    <a:noFill/>
                  </a:ln>
                  <a:solidFill>
                    <a:srgbClr val="030F3B"/>
                  </a:solidFill>
                  <a:effectLst/>
                  <a:uLnTx/>
                  <a:uFillTx/>
                </a:rPr>
                <a:t> </a:t>
              </a:r>
              <a:r>
                <a:rPr kumimoji="0" lang="en-US" sz="1100" b="1" i="0" u="none" strike="noStrike" kern="0" cap="none" spc="0" normalizeH="0" baseline="0" noProof="0" dirty="0" err="1">
                  <a:ln>
                    <a:noFill/>
                  </a:ln>
                  <a:solidFill>
                    <a:srgbClr val="030F3B"/>
                  </a:solidFill>
                  <a:effectLst/>
                  <a:uLnTx/>
                  <a:uFillTx/>
                </a:rPr>
                <a:t>steigt</a:t>
              </a:r>
              <a:r>
                <a:rPr kumimoji="0" lang="en-US" sz="1100" b="1" i="0" u="none" strike="noStrike" kern="0" cap="none" spc="0" normalizeH="0" baseline="0" noProof="0" dirty="0">
                  <a:ln>
                    <a:noFill/>
                  </a:ln>
                  <a:solidFill>
                    <a:srgbClr val="030F3B"/>
                  </a:solidFill>
                  <a:effectLst/>
                  <a:uLnTx/>
                  <a:uFillTx/>
                </a:rPr>
                <a:t> </a:t>
              </a:r>
              <a:r>
                <a:rPr kumimoji="0" lang="en-US" sz="1100" b="1" i="0" u="none" strike="noStrike" kern="0" cap="none" spc="0" normalizeH="0" baseline="0" noProof="0" dirty="0" err="1">
                  <a:ln>
                    <a:noFill/>
                  </a:ln>
                  <a:solidFill>
                    <a:srgbClr val="030F3B"/>
                  </a:solidFill>
                  <a:effectLst/>
                  <a:uLnTx/>
                  <a:uFillTx/>
                </a:rPr>
                <a:t>mit</a:t>
              </a:r>
              <a:r>
                <a:rPr kumimoji="0" lang="en-US" sz="1100" b="1" i="0" u="none" strike="noStrike" kern="0" cap="none" spc="0" normalizeH="0" baseline="0" noProof="0" dirty="0">
                  <a:ln>
                    <a:noFill/>
                  </a:ln>
                  <a:solidFill>
                    <a:srgbClr val="030F3B"/>
                  </a:solidFill>
                  <a:effectLst/>
                  <a:uLnTx/>
                  <a:uFillTx/>
                </a:rPr>
                <a:t> der </a:t>
              </a:r>
              <a:r>
                <a:rPr kumimoji="0" lang="en-US" sz="1100" b="1" i="0" u="none" strike="noStrike" kern="0" cap="none" spc="0" normalizeH="0" baseline="0" noProof="0" dirty="0" err="1">
                  <a:ln>
                    <a:noFill/>
                  </a:ln>
                  <a:solidFill>
                    <a:srgbClr val="030F3B"/>
                  </a:solidFill>
                  <a:effectLst/>
                  <a:uLnTx/>
                  <a:uFillTx/>
                </a:rPr>
                <a:t>Anzahl</a:t>
              </a:r>
              <a:r>
                <a:rPr kumimoji="0" lang="en-US" sz="1100" b="1" i="0" u="none" strike="noStrike" kern="0" cap="none" spc="0" normalizeH="0" baseline="0" noProof="0" dirty="0">
                  <a:ln>
                    <a:noFill/>
                  </a:ln>
                  <a:solidFill>
                    <a:srgbClr val="030F3B"/>
                  </a:solidFill>
                  <a:effectLst/>
                  <a:uLnTx/>
                  <a:uFillTx/>
                </a:rPr>
                <a:t> der IAk</a:t>
              </a:r>
              <a:r>
                <a:rPr kumimoji="0" lang="en-US" sz="1100" b="0" i="0" u="none" strike="noStrike" kern="0" cap="none" spc="0" normalizeH="0" baseline="30000" noProof="0" dirty="0">
                  <a:ln>
                    <a:noFill/>
                  </a:ln>
                  <a:solidFill>
                    <a:srgbClr val="030F3B"/>
                  </a:solidFill>
                  <a:effectLst/>
                  <a:uLnTx/>
                  <a:uFillTx/>
                </a:rPr>
                <a:t>1</a:t>
              </a:r>
            </a:p>
            <a:p>
              <a:pPr marL="132160" marR="0" lvl="0" indent="-132160"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Ein </a:t>
              </a:r>
              <a:r>
                <a:rPr kumimoji="0" lang="en-US" sz="1100" b="0" i="0" u="none" strike="noStrike" kern="0" cap="none" spc="0" normalizeH="0" baseline="0" noProof="0" dirty="0" err="1">
                  <a:ln>
                    <a:noFill/>
                  </a:ln>
                  <a:solidFill>
                    <a:srgbClr val="030F3B"/>
                  </a:solidFill>
                  <a:effectLst/>
                  <a:uLnTx/>
                  <a:uFillTx/>
                </a:rPr>
                <a:t>IAk</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Im</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Risiko</a:t>
              </a:r>
              <a:r>
                <a:rPr kumimoji="0" lang="en-US" sz="1100" b="0" i="0" u="none" strike="noStrike" kern="0" cap="none" spc="0" normalizeH="0" baseline="0" noProof="0" dirty="0">
                  <a:ln>
                    <a:noFill/>
                  </a:ln>
                  <a:solidFill>
                    <a:srgbClr val="030F3B"/>
                  </a:solidFill>
                  <a:effectLst/>
                  <a:uLnTx/>
                  <a:uFillTx/>
                </a:rPr>
                <a:t> für T1D-Frühstadium</a:t>
              </a:r>
              <a:r>
                <a:rPr kumimoji="0" lang="en-US" sz="1100" b="0" i="0" u="none" strike="noStrike" kern="0" cap="none" spc="0" normalizeH="0" baseline="30000" noProof="0" dirty="0">
                  <a:ln>
                    <a:noFill/>
                  </a:ln>
                  <a:solidFill>
                    <a:srgbClr val="030F3B"/>
                  </a:solidFill>
                  <a:effectLst/>
                  <a:uLnTx/>
                  <a:uFillTx/>
                </a:rPr>
                <a:t>2,3</a:t>
              </a:r>
            </a:p>
            <a:p>
              <a:pPr marL="132160" marR="0" lvl="0" indent="-132160" defTabSz="68580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en-US" sz="1100" b="0" i="0" u="none" strike="noStrike" kern="0" cap="none" spc="0" normalizeH="0" baseline="0" noProof="0" dirty="0">
                  <a:ln>
                    <a:noFill/>
                  </a:ln>
                  <a:solidFill>
                    <a:srgbClr val="030F3B"/>
                  </a:solidFill>
                  <a:effectLst/>
                  <a:uLnTx/>
                  <a:uFillTx/>
                </a:rPr>
                <a:t>T1D-Progressionsrate </a:t>
              </a:r>
              <a:r>
                <a:rPr kumimoji="0" lang="en-US" sz="1100" b="0" i="0" u="none" strike="noStrike" kern="0" cap="none" spc="0" normalizeH="0" baseline="0" noProof="0" dirty="0" err="1">
                  <a:ln>
                    <a:noFill/>
                  </a:ln>
                  <a:solidFill>
                    <a:srgbClr val="030F3B"/>
                  </a:solidFill>
                  <a:effectLst/>
                  <a:uLnTx/>
                  <a:uFillTx/>
                </a:rPr>
                <a:t>steigt</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mit</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steigender</a:t>
              </a:r>
              <a:r>
                <a:rPr kumimoji="0" lang="en-US" sz="1100" b="0" i="0" u="none" strike="noStrike" kern="0" cap="none" spc="0" normalizeH="0" baseline="0" noProof="0" dirty="0">
                  <a:ln>
                    <a:noFill/>
                  </a:ln>
                  <a:solidFill>
                    <a:srgbClr val="030F3B"/>
                  </a:solidFill>
                  <a:effectLst/>
                  <a:uLnTx/>
                  <a:uFillTx/>
                </a:rPr>
                <a:t> Zahl an IAk</a:t>
              </a:r>
              <a:r>
                <a:rPr kumimoji="0" lang="en-US" sz="1100" b="0" i="0" u="none" strike="noStrike" kern="0" cap="none" spc="0" normalizeH="0" baseline="30000" noProof="0" dirty="0">
                  <a:ln>
                    <a:noFill/>
                  </a:ln>
                  <a:solidFill>
                    <a:srgbClr val="030F3B"/>
                  </a:solidFill>
                  <a:effectLst/>
                  <a:uLnTx/>
                  <a:uFillTx/>
                </a:rPr>
                <a:t>1,2,4</a:t>
              </a:r>
            </a:p>
          </p:txBody>
        </p:sp>
        <p:grpSp>
          <p:nvGrpSpPr>
            <p:cNvPr id="41" name="Group 51">
              <a:extLst>
                <a:ext uri="{FF2B5EF4-FFF2-40B4-BE49-F238E27FC236}">
                  <a16:creationId xmlns:a16="http://schemas.microsoft.com/office/drawing/2014/main" id="{FFA0B870-BEAF-556D-0B05-77D6FECF254A}"/>
                </a:ext>
              </a:extLst>
            </p:cNvPr>
            <p:cNvGrpSpPr/>
            <p:nvPr/>
          </p:nvGrpSpPr>
          <p:grpSpPr>
            <a:xfrm>
              <a:off x="487364" y="1737206"/>
              <a:ext cx="981201" cy="981201"/>
              <a:chOff x="5616768" y="1558745"/>
              <a:chExt cx="958467" cy="958467"/>
            </a:xfrm>
          </p:grpSpPr>
          <p:sp>
            <p:nvSpPr>
              <p:cNvPr id="44" name="Oval 73">
                <a:extLst>
                  <a:ext uri="{FF2B5EF4-FFF2-40B4-BE49-F238E27FC236}">
                    <a16:creationId xmlns:a16="http://schemas.microsoft.com/office/drawing/2014/main" id="{15FA8073-83F7-2C92-70D9-46DD0015E83B}"/>
                  </a:ext>
                </a:extLst>
              </p:cNvPr>
              <p:cNvSpPr/>
              <p:nvPr/>
            </p:nvSpPr>
            <p:spPr>
              <a:xfrm>
                <a:off x="5616768" y="1558745"/>
                <a:ext cx="958467" cy="958467"/>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endParaRPr>
              </a:p>
            </p:txBody>
          </p:sp>
          <p:pic>
            <p:nvPicPr>
              <p:cNvPr id="45" name="Graphic 50" descr="Exponential Graph with solid fill">
                <a:extLst>
                  <a:ext uri="{FF2B5EF4-FFF2-40B4-BE49-F238E27FC236}">
                    <a16:creationId xmlns:a16="http://schemas.microsoft.com/office/drawing/2014/main" id="{49B64CBA-A890-EE27-B36D-55FDBE816A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52776" y="1678559"/>
                <a:ext cx="719147" cy="719147"/>
              </a:xfrm>
              <a:prstGeom prst="rect">
                <a:avLst/>
              </a:prstGeom>
            </p:spPr>
          </p:pic>
        </p:grpSp>
        <p:cxnSp>
          <p:nvCxnSpPr>
            <p:cNvPr id="42" name="Straight Connector 67">
              <a:extLst>
                <a:ext uri="{FF2B5EF4-FFF2-40B4-BE49-F238E27FC236}">
                  <a16:creationId xmlns:a16="http://schemas.microsoft.com/office/drawing/2014/main" id="{679802F0-84DB-26CC-DA87-D212CB5520C4}"/>
                </a:ext>
              </a:extLst>
            </p:cNvPr>
            <p:cNvCxnSpPr>
              <a:cxnSpLocks/>
            </p:cNvCxnSpPr>
            <p:nvPr/>
          </p:nvCxnSpPr>
          <p:spPr>
            <a:xfrm>
              <a:off x="1432705" y="2420637"/>
              <a:ext cx="1520991" cy="0"/>
            </a:xfrm>
            <a:prstGeom prst="line">
              <a:avLst/>
            </a:prstGeom>
            <a:noFill/>
            <a:ln w="9525" cap="rnd" cmpd="sng" algn="ctr">
              <a:solidFill>
                <a:srgbClr val="030F3B"/>
              </a:solidFill>
              <a:prstDash val="solid"/>
              <a:round/>
              <a:tailEnd type="oval" w="med" len="med"/>
            </a:ln>
            <a:effectLst/>
          </p:spPr>
        </p:cxnSp>
        <p:sp>
          <p:nvSpPr>
            <p:cNvPr id="43" name="TextBox 58">
              <a:extLst>
                <a:ext uri="{FF2B5EF4-FFF2-40B4-BE49-F238E27FC236}">
                  <a16:creationId xmlns:a16="http://schemas.microsoft.com/office/drawing/2014/main" id="{4B08F220-2E28-00C6-33B0-937986EC55D2}"/>
                </a:ext>
              </a:extLst>
            </p:cNvPr>
            <p:cNvSpPr txBox="1"/>
            <p:nvPr/>
          </p:nvSpPr>
          <p:spPr>
            <a:xfrm>
              <a:off x="1556231" y="2125777"/>
              <a:ext cx="1092180" cy="258532"/>
            </a:xfrm>
            <a:prstGeom prst="rect">
              <a:avLst/>
            </a:prstGeom>
            <a:noFill/>
          </p:spPr>
          <p:txBody>
            <a:bodyPr wrap="none" lIns="0" tIns="0" rIns="0" bIns="0" rtlCol="0" anchor="b" anchorCtr="0">
              <a:spAutoFit/>
            </a:bodyPr>
            <a:lstStyle>
              <a:defPPr>
                <a:defRPr lang="en-US"/>
              </a:defPPr>
              <a:lvl1pPr marR="0" lvl="0" indent="0" fontAlgn="auto">
                <a:lnSpc>
                  <a:spcPct val="90000"/>
                </a:lnSpc>
                <a:spcBef>
                  <a:spcPts val="0"/>
                </a:spcBef>
                <a:spcAft>
                  <a:spcPts val="0"/>
                </a:spcAft>
                <a:buClrTx/>
                <a:buSzTx/>
                <a:buFontTx/>
                <a:buNone/>
                <a:tabLst/>
                <a:defRPr kumimoji="0" sz="1400" b="0" i="0" u="none" strike="noStrike" cap="none" spc="0" normalizeH="0" baseline="0">
                  <a:ln>
                    <a:noFill/>
                  </a:ln>
                  <a:solidFill>
                    <a:schemeClr val="tx2"/>
                  </a:solidFill>
                  <a:effectLst/>
                  <a:uLnTx/>
                  <a:uFillTx/>
                  <a:cs typeface="Arial" panose="020B0604020202020204" pitchFamily="34"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b="1" i="0" u="none" strike="noStrike" kern="0" cap="none" spc="0" normalizeH="0" baseline="0" noProof="0" dirty="0">
                  <a:ln>
                    <a:noFill/>
                  </a:ln>
                  <a:solidFill>
                    <a:srgbClr val="119693"/>
                  </a:solidFill>
                  <a:effectLst/>
                  <a:uLnTx/>
                  <a:uFillTx/>
                  <a:cs typeface="Poppins" panose="00000500000000000000" pitchFamily="2" charset="0"/>
                </a:rPr>
                <a:t>ANZAHL</a:t>
              </a:r>
            </a:p>
          </p:txBody>
        </p:sp>
      </p:grpSp>
      <p:grpSp>
        <p:nvGrpSpPr>
          <p:cNvPr id="2" name="Gruppieren 1">
            <a:extLst>
              <a:ext uri="{FF2B5EF4-FFF2-40B4-BE49-F238E27FC236}">
                <a16:creationId xmlns:a16="http://schemas.microsoft.com/office/drawing/2014/main" id="{D26CEBE4-7642-9CEC-6845-FBD38463D934}"/>
              </a:ext>
            </a:extLst>
          </p:cNvPr>
          <p:cNvGrpSpPr/>
          <p:nvPr/>
        </p:nvGrpSpPr>
        <p:grpSpPr>
          <a:xfrm>
            <a:off x="2456874" y="1253893"/>
            <a:ext cx="2062840" cy="2996895"/>
            <a:chOff x="2456874" y="1253893"/>
            <a:chExt cx="2062840" cy="2996895"/>
          </a:xfrm>
        </p:grpSpPr>
        <p:sp>
          <p:nvSpPr>
            <p:cNvPr id="46" name="TextBox 26">
              <a:extLst>
                <a:ext uri="{FF2B5EF4-FFF2-40B4-BE49-F238E27FC236}">
                  <a16:creationId xmlns:a16="http://schemas.microsoft.com/office/drawing/2014/main" id="{0C20286B-DC89-3561-1FA2-9D873A9415C5}"/>
                </a:ext>
              </a:extLst>
            </p:cNvPr>
            <p:cNvSpPr txBox="1"/>
            <p:nvPr/>
          </p:nvSpPr>
          <p:spPr>
            <a:xfrm>
              <a:off x="2659524" y="2077885"/>
              <a:ext cx="1860190" cy="2172903"/>
            </a:xfrm>
            <a:prstGeom prst="rect">
              <a:avLst/>
            </a:prstGeom>
            <a:noFill/>
          </p:spPr>
          <p:txBody>
            <a:bodyPr wrap="square" lIns="0" tIns="0" rIns="0" bIns="0" anchor="t">
              <a:spAutoFit/>
            </a:bodyPr>
            <a:lstStyle/>
            <a:p>
              <a:pPr marL="131921" indent="-131921" defTabSz="685800">
                <a:lnSpc>
                  <a:spcPct val="90000"/>
                </a:lnSpc>
                <a:spcBef>
                  <a:spcPts val="450"/>
                </a:spcBef>
                <a:buFont typeface="Arial" panose="020B0604020202020204" pitchFamily="34" charset="0"/>
                <a:buChar char="•"/>
                <a:defRPr/>
              </a:pPr>
              <a:r>
                <a:rPr lang="en-US" sz="1100" b="1" dirty="0">
                  <a:solidFill>
                    <a:srgbClr val="030F3B"/>
                  </a:solidFill>
                </a:rPr>
                <a:t>IAA</a:t>
              </a:r>
              <a:r>
                <a:rPr lang="en-US" sz="1100" dirty="0">
                  <a:solidFill>
                    <a:srgbClr val="030F3B"/>
                  </a:solidFill>
                </a:rPr>
                <a:t>: Am </a:t>
              </a:r>
              <a:r>
                <a:rPr lang="en-US" sz="1100" dirty="0" err="1">
                  <a:solidFill>
                    <a:srgbClr val="030F3B"/>
                  </a:solidFill>
                </a:rPr>
                <a:t>häufigsten</a:t>
              </a:r>
              <a:r>
                <a:rPr lang="en-US" sz="1100" dirty="0">
                  <a:solidFill>
                    <a:srgbClr val="030F3B"/>
                  </a:solidFill>
                </a:rPr>
                <a:t> </a:t>
              </a:r>
              <a:r>
                <a:rPr lang="en-US" sz="1100" dirty="0" err="1">
                  <a:solidFill>
                    <a:srgbClr val="030F3B"/>
                  </a:solidFill>
                </a:rPr>
                <a:t>bei</a:t>
              </a:r>
              <a:r>
                <a:rPr lang="en-US" sz="1100" dirty="0">
                  <a:solidFill>
                    <a:srgbClr val="030F3B"/>
                  </a:solidFill>
                </a:rPr>
                <a:t> </a:t>
              </a:r>
              <a:r>
                <a:rPr lang="en-US" sz="1100" dirty="0" err="1">
                  <a:solidFill>
                    <a:srgbClr val="030F3B"/>
                  </a:solidFill>
                </a:rPr>
                <a:t>sehr</a:t>
              </a:r>
              <a:r>
                <a:rPr lang="en-US" sz="1100" dirty="0">
                  <a:solidFill>
                    <a:srgbClr val="030F3B"/>
                  </a:solidFill>
                </a:rPr>
                <a:t> </a:t>
              </a:r>
              <a:r>
                <a:rPr lang="en-US" sz="1100" dirty="0" err="1">
                  <a:solidFill>
                    <a:srgbClr val="030F3B"/>
                  </a:solidFill>
                </a:rPr>
                <a:t>jungen</a:t>
              </a:r>
              <a:r>
                <a:rPr lang="en-US" sz="1100" dirty="0">
                  <a:solidFill>
                    <a:srgbClr val="030F3B"/>
                  </a:solidFill>
                </a:rPr>
                <a:t> Kindern</a:t>
              </a:r>
              <a:r>
                <a:rPr lang="en-US" sz="1100" baseline="30000" dirty="0">
                  <a:solidFill>
                    <a:srgbClr val="030F3B"/>
                  </a:solidFill>
                </a:rPr>
                <a:t>4</a:t>
              </a:r>
              <a:r>
                <a:rPr lang="en-US" sz="1100" dirty="0">
                  <a:solidFill>
                    <a:srgbClr val="030F3B"/>
                  </a:solidFill>
                </a:rPr>
                <a:t> </a:t>
              </a:r>
              <a:endParaRPr lang="en-US" sz="1200" dirty="0">
                <a:solidFill>
                  <a:srgbClr val="00D1CC"/>
                </a:solidFill>
              </a:endParaRPr>
            </a:p>
            <a:p>
              <a:pPr marL="131921" indent="-131921" defTabSz="685800">
                <a:lnSpc>
                  <a:spcPct val="90000"/>
                </a:lnSpc>
                <a:spcBef>
                  <a:spcPts val="450"/>
                </a:spcBef>
                <a:buFont typeface="Arial" panose="020B0604020202020204" pitchFamily="34" charset="0"/>
                <a:buChar char="•"/>
                <a:defRPr/>
              </a:pPr>
              <a:r>
                <a:rPr lang="en-US" sz="1100" b="1" dirty="0">
                  <a:solidFill>
                    <a:srgbClr val="030F3B"/>
                  </a:solidFill>
                </a:rPr>
                <a:t>GADA</a:t>
              </a:r>
              <a:r>
                <a:rPr lang="en-US" sz="1100" dirty="0">
                  <a:solidFill>
                    <a:srgbClr val="030F3B"/>
                  </a:solidFill>
                </a:rPr>
                <a:t>: </a:t>
              </a:r>
              <a:r>
                <a:rPr lang="en-US" sz="1100" dirty="0" err="1">
                  <a:solidFill>
                    <a:srgbClr val="030F3B"/>
                  </a:solidFill>
                </a:rPr>
                <a:t>Häufig</a:t>
              </a:r>
              <a:r>
                <a:rPr lang="en-US" sz="1100" dirty="0">
                  <a:solidFill>
                    <a:srgbClr val="030F3B"/>
                  </a:solidFill>
                </a:rPr>
                <a:t> </a:t>
              </a:r>
              <a:r>
                <a:rPr lang="en-US" sz="1100" dirty="0" err="1">
                  <a:solidFill>
                    <a:srgbClr val="030F3B"/>
                  </a:solidFill>
                </a:rPr>
                <a:t>bei</a:t>
              </a:r>
              <a:r>
                <a:rPr lang="en-US" sz="1100" dirty="0">
                  <a:solidFill>
                    <a:srgbClr val="030F3B"/>
                  </a:solidFill>
                </a:rPr>
                <a:t> </a:t>
              </a:r>
              <a:r>
                <a:rPr lang="en-US" sz="1100" dirty="0" err="1">
                  <a:solidFill>
                    <a:srgbClr val="030F3B"/>
                  </a:solidFill>
                </a:rPr>
                <a:t>älteren</a:t>
              </a:r>
              <a:r>
                <a:rPr lang="en-US" sz="1100" dirty="0">
                  <a:solidFill>
                    <a:srgbClr val="030F3B"/>
                  </a:solidFill>
                </a:rPr>
                <a:t> </a:t>
              </a:r>
              <a:r>
                <a:rPr lang="en-US" sz="1100" dirty="0" err="1">
                  <a:solidFill>
                    <a:srgbClr val="030F3B"/>
                  </a:solidFill>
                </a:rPr>
                <a:t>Kindern</a:t>
              </a:r>
              <a:r>
                <a:rPr lang="en-US" sz="1100" dirty="0">
                  <a:solidFill>
                    <a:srgbClr val="030F3B"/>
                  </a:solidFill>
                </a:rPr>
                <a:t> und </a:t>
              </a:r>
              <a:r>
                <a:rPr lang="en-US" sz="1100" dirty="0" err="1">
                  <a:solidFill>
                    <a:srgbClr val="030F3B"/>
                  </a:solidFill>
                </a:rPr>
                <a:t>Erwachsenen</a:t>
              </a:r>
              <a:r>
                <a:rPr lang="en-US" sz="1100" dirty="0">
                  <a:solidFill>
                    <a:srgbClr val="030F3B"/>
                  </a:solidFill>
                </a:rPr>
                <a:t>, </a:t>
              </a:r>
              <a:r>
                <a:rPr lang="en-US" sz="1100" dirty="0" err="1">
                  <a:solidFill>
                    <a:srgbClr val="030F3B"/>
                  </a:solidFill>
                </a:rPr>
                <a:t>aber</a:t>
              </a:r>
              <a:r>
                <a:rPr lang="en-US" sz="1100" dirty="0">
                  <a:solidFill>
                    <a:srgbClr val="030F3B"/>
                  </a:solidFill>
                </a:rPr>
                <a:t> </a:t>
              </a:r>
              <a:r>
                <a:rPr lang="en-US" sz="1100" dirty="0" err="1">
                  <a:solidFill>
                    <a:srgbClr val="030F3B"/>
                  </a:solidFill>
                </a:rPr>
                <a:t>langsamere</a:t>
              </a:r>
              <a:r>
                <a:rPr lang="en-US" sz="1100" dirty="0">
                  <a:solidFill>
                    <a:srgbClr val="030F3B"/>
                  </a:solidFill>
                </a:rPr>
                <a:t> Progres-sion</a:t>
              </a:r>
              <a:r>
                <a:rPr lang="en-US" sz="1100" baseline="30000" dirty="0">
                  <a:solidFill>
                    <a:srgbClr val="030F3B"/>
                  </a:solidFill>
                </a:rPr>
                <a:t>4</a:t>
              </a:r>
              <a:endParaRPr lang="en-US" sz="1100" baseline="30000" dirty="0">
                <a:solidFill>
                  <a:srgbClr val="030F3B"/>
                </a:solidFill>
                <a:cs typeface="Poppins"/>
              </a:endParaRPr>
            </a:p>
            <a:p>
              <a:pPr marL="131921" indent="-131921" defTabSz="685800">
                <a:lnSpc>
                  <a:spcPct val="90000"/>
                </a:lnSpc>
                <a:spcBef>
                  <a:spcPts val="450"/>
                </a:spcBef>
                <a:buFont typeface="Arial" panose="020B0604020202020204" pitchFamily="34" charset="0"/>
                <a:buChar char="•"/>
                <a:defRPr/>
              </a:pPr>
              <a:r>
                <a:rPr lang="en-US" sz="1100" b="1" dirty="0">
                  <a:solidFill>
                    <a:srgbClr val="030F3B"/>
                  </a:solidFill>
                </a:rPr>
                <a:t>IA-2A</a:t>
              </a:r>
              <a:r>
                <a:rPr lang="en-US" sz="1100" dirty="0">
                  <a:solidFill>
                    <a:srgbClr val="030F3B"/>
                  </a:solidFill>
                </a:rPr>
                <a:t>: Rasche Progression</a:t>
              </a:r>
              <a:r>
                <a:rPr lang="en-US" sz="1100" baseline="30000" dirty="0">
                  <a:solidFill>
                    <a:srgbClr val="030F3B"/>
                  </a:solidFill>
                </a:rPr>
                <a:t>5,6</a:t>
              </a:r>
              <a:endParaRPr lang="en-US" sz="1100" baseline="30000" dirty="0">
                <a:solidFill>
                  <a:srgbClr val="030F3B"/>
                </a:solidFill>
                <a:cs typeface="Poppins"/>
              </a:endParaRPr>
            </a:p>
            <a:p>
              <a:pPr marL="131921" indent="-131921" defTabSz="685800">
                <a:lnSpc>
                  <a:spcPct val="90000"/>
                </a:lnSpc>
                <a:spcBef>
                  <a:spcPts val="450"/>
                </a:spcBef>
                <a:buFont typeface="Arial" panose="020B0604020202020204" pitchFamily="34" charset="0"/>
                <a:buChar char="•"/>
                <a:defRPr/>
              </a:pPr>
              <a:r>
                <a:rPr lang="en-US" sz="1100" b="1" dirty="0">
                  <a:solidFill>
                    <a:srgbClr val="030F3B"/>
                  </a:solidFill>
                </a:rPr>
                <a:t>ZnT8A</a:t>
              </a:r>
              <a:r>
                <a:rPr lang="en-US" sz="1100" dirty="0">
                  <a:solidFill>
                    <a:srgbClr val="030F3B"/>
                  </a:solidFill>
                </a:rPr>
                <a:t>: </a:t>
              </a:r>
              <a:r>
                <a:rPr lang="en-US" sz="1100" dirty="0" err="1">
                  <a:solidFill>
                    <a:srgbClr val="030F3B"/>
                  </a:solidFill>
                </a:rPr>
                <a:t>Nützlich</a:t>
              </a:r>
              <a:r>
                <a:rPr lang="en-US" sz="1100" dirty="0">
                  <a:solidFill>
                    <a:srgbClr val="030F3B"/>
                  </a:solidFill>
                </a:rPr>
                <a:t> </a:t>
              </a:r>
              <a:r>
                <a:rPr lang="en-US" sz="1100" dirty="0" err="1">
                  <a:solidFill>
                    <a:srgbClr val="030F3B"/>
                  </a:solidFill>
                </a:rPr>
                <a:t>zur</a:t>
              </a:r>
              <a:r>
                <a:rPr lang="en-US" sz="1100" dirty="0">
                  <a:solidFill>
                    <a:srgbClr val="030F3B"/>
                  </a:solidFill>
                </a:rPr>
                <a:t> </a:t>
              </a:r>
              <a:r>
                <a:rPr lang="en-US" sz="1100" dirty="0" err="1">
                  <a:solidFill>
                    <a:srgbClr val="030F3B"/>
                  </a:solidFill>
                </a:rPr>
                <a:t>Beurteilung</a:t>
              </a:r>
              <a:r>
                <a:rPr lang="en-US" sz="1100" dirty="0">
                  <a:solidFill>
                    <a:srgbClr val="030F3B"/>
                  </a:solidFill>
                </a:rPr>
                <a:t> der Progression </a:t>
              </a:r>
              <a:r>
                <a:rPr lang="en-US" sz="1100" dirty="0" err="1">
                  <a:solidFill>
                    <a:srgbClr val="030F3B"/>
                  </a:solidFill>
                </a:rPr>
                <a:t>bei</a:t>
              </a:r>
              <a:r>
                <a:rPr lang="en-US" sz="1100" dirty="0">
                  <a:solidFill>
                    <a:srgbClr val="030F3B"/>
                  </a:solidFill>
                </a:rPr>
                <a:t> IA-2A-negativen Personen</a:t>
              </a:r>
              <a:r>
                <a:rPr lang="en-US" sz="1100" baseline="30000" dirty="0">
                  <a:solidFill>
                    <a:srgbClr val="030F3B"/>
                  </a:solidFill>
                </a:rPr>
                <a:t>4,7</a:t>
              </a:r>
              <a:endParaRPr lang="en-US" sz="1100" baseline="30000" dirty="0">
                <a:solidFill>
                  <a:srgbClr val="030F3B"/>
                </a:solidFill>
                <a:cs typeface="Poppins"/>
              </a:endParaRPr>
            </a:p>
          </p:txBody>
        </p:sp>
        <p:sp>
          <p:nvSpPr>
            <p:cNvPr id="47" name="Oval 73">
              <a:extLst>
                <a:ext uri="{FF2B5EF4-FFF2-40B4-BE49-F238E27FC236}">
                  <a16:creationId xmlns:a16="http://schemas.microsoft.com/office/drawing/2014/main" id="{F2904B9B-AD29-0D5D-88B7-65C3E848D419}"/>
                </a:ext>
              </a:extLst>
            </p:cNvPr>
            <p:cNvSpPr/>
            <p:nvPr/>
          </p:nvSpPr>
          <p:spPr>
            <a:xfrm>
              <a:off x="2456874" y="1253893"/>
              <a:ext cx="735901" cy="735901"/>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cxnSp>
          <p:nvCxnSpPr>
            <p:cNvPr id="48" name="Straight Connector 67">
              <a:extLst>
                <a:ext uri="{FF2B5EF4-FFF2-40B4-BE49-F238E27FC236}">
                  <a16:creationId xmlns:a16="http://schemas.microsoft.com/office/drawing/2014/main" id="{556D3086-7F2D-48AD-E2BC-3ACDDB3D18F9}"/>
                </a:ext>
              </a:extLst>
            </p:cNvPr>
            <p:cNvCxnSpPr>
              <a:cxnSpLocks/>
            </p:cNvCxnSpPr>
            <p:nvPr/>
          </p:nvCxnSpPr>
          <p:spPr>
            <a:xfrm>
              <a:off x="3165880" y="1766466"/>
              <a:ext cx="1140743" cy="0"/>
            </a:xfrm>
            <a:prstGeom prst="line">
              <a:avLst/>
            </a:prstGeom>
            <a:noFill/>
            <a:ln w="9525" cap="rnd" cmpd="sng" algn="ctr">
              <a:solidFill>
                <a:srgbClr val="030F3B"/>
              </a:solidFill>
              <a:prstDash val="solid"/>
              <a:round/>
              <a:tailEnd type="oval" w="med" len="med"/>
            </a:ln>
            <a:effectLst/>
          </p:spPr>
        </p:cxnSp>
        <p:sp>
          <p:nvSpPr>
            <p:cNvPr id="49" name="TextBox 58">
              <a:extLst>
                <a:ext uri="{FF2B5EF4-FFF2-40B4-BE49-F238E27FC236}">
                  <a16:creationId xmlns:a16="http://schemas.microsoft.com/office/drawing/2014/main" id="{49F10442-852B-D63D-6E31-46A2BB3246F1}"/>
                </a:ext>
              </a:extLst>
            </p:cNvPr>
            <p:cNvSpPr txBox="1"/>
            <p:nvPr/>
          </p:nvSpPr>
          <p:spPr>
            <a:xfrm>
              <a:off x="3249663" y="1545321"/>
              <a:ext cx="386324" cy="193899"/>
            </a:xfrm>
            <a:prstGeom prst="rect">
              <a:avLst/>
            </a:prstGeom>
            <a:noFill/>
          </p:spPr>
          <p:txBody>
            <a:bodyPr wrap="none" lIns="0" tIns="0" rIns="0" bIns="0" rtlCol="0" anchor="b" anchorCtr="0">
              <a:spAutoFit/>
            </a:bodyPr>
            <a:lstStyle>
              <a:defPPr>
                <a:defRPr lang="it-IT"/>
              </a:defPPr>
              <a:lvl1pPr marR="0" lvl="0" indent="0" fontAlgn="auto">
                <a:lnSpc>
                  <a:spcPct val="90000"/>
                </a:lnSpc>
                <a:spcBef>
                  <a:spcPts val="0"/>
                </a:spcBef>
                <a:spcAft>
                  <a:spcPts val="0"/>
                </a:spcAft>
                <a:buClrTx/>
                <a:buSzTx/>
                <a:buFontTx/>
                <a:buNone/>
                <a:tabLst/>
                <a:defRPr kumimoji="0" sz="2000" b="1" i="0" u="none" strike="noStrike" cap="none" spc="0" normalizeH="0" baseline="0">
                  <a:ln>
                    <a:noFill/>
                  </a:ln>
                  <a:solidFill>
                    <a:schemeClr val="tx2"/>
                  </a:solidFill>
                  <a:effectLst/>
                  <a:uLnTx/>
                  <a:uFillTx/>
                  <a:latin typeface="Poppins"/>
                  <a:cs typeface="Poppins" panose="00000500000000000000" pitchFamily="2"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119693"/>
                  </a:solidFill>
                  <a:effectLst/>
                  <a:uLnTx/>
                  <a:uFillTx/>
                  <a:latin typeface="+mn-lt"/>
                  <a:cs typeface="Poppins" panose="00000500000000000000" pitchFamily="2" charset="0"/>
                </a:rPr>
                <a:t>TYP</a:t>
              </a:r>
            </a:p>
          </p:txBody>
        </p:sp>
        <p:grpSp>
          <p:nvGrpSpPr>
            <p:cNvPr id="50" name="Gruppo 51">
              <a:extLst>
                <a:ext uri="{FF2B5EF4-FFF2-40B4-BE49-F238E27FC236}">
                  <a16:creationId xmlns:a16="http://schemas.microsoft.com/office/drawing/2014/main" id="{03400948-D259-BD9A-C1C3-13462DC39A19}"/>
                </a:ext>
              </a:extLst>
            </p:cNvPr>
            <p:cNvGrpSpPr/>
            <p:nvPr/>
          </p:nvGrpSpPr>
          <p:grpSpPr>
            <a:xfrm>
              <a:off x="2599566" y="1423072"/>
              <a:ext cx="435391" cy="421181"/>
              <a:chOff x="4447188" y="2346698"/>
              <a:chExt cx="580521" cy="561575"/>
            </a:xfrm>
          </p:grpSpPr>
          <p:sp>
            <p:nvSpPr>
              <p:cNvPr id="51" name="Figura a mano libera: forma 52">
                <a:extLst>
                  <a:ext uri="{FF2B5EF4-FFF2-40B4-BE49-F238E27FC236}">
                    <a16:creationId xmlns:a16="http://schemas.microsoft.com/office/drawing/2014/main" id="{03A60ED9-C75D-FE32-E7AE-0F56BED89E42}"/>
                  </a:ext>
                </a:extLst>
              </p:cNvPr>
              <p:cNvSpPr/>
              <p:nvPr/>
            </p:nvSpPr>
            <p:spPr>
              <a:xfrm rot="15775613">
                <a:off x="4432753" y="2569260"/>
                <a:ext cx="353448" cy="324578"/>
              </a:xfrm>
              <a:custGeom>
                <a:avLst/>
                <a:gdLst>
                  <a:gd name="connsiteX0" fmla="*/ 344360 w 353448"/>
                  <a:gd name="connsiteY0" fmla="*/ 324579 h 324578"/>
                  <a:gd name="connsiteX1" fmla="*/ 157739 w 353448"/>
                  <a:gd name="connsiteY1" fmla="*/ 244041 h 324578"/>
                  <a:gd name="connsiteX2" fmla="*/ 38044 w 353448"/>
                  <a:gd name="connsiteY2" fmla="*/ 278004 h 324578"/>
                  <a:gd name="connsiteX3" fmla="*/ 1689 w 353448"/>
                  <a:gd name="connsiteY3" fmla="*/ 248323 h 324578"/>
                  <a:gd name="connsiteX4" fmla="*/ 18875 w 353448"/>
                  <a:gd name="connsiteY4" fmla="*/ 203426 h 324578"/>
                  <a:gd name="connsiteX5" fmla="*/ 137358 w 353448"/>
                  <a:gd name="connsiteY5" fmla="*/ 169869 h 324578"/>
                  <a:gd name="connsiteX6" fmla="*/ 137358 w 353448"/>
                  <a:gd name="connsiteY6" fmla="*/ 169869 h 324578"/>
                  <a:gd name="connsiteX7" fmla="*/ 261130 w 353448"/>
                  <a:gd name="connsiteY7" fmla="*/ 0 h 324578"/>
                  <a:gd name="connsiteX8" fmla="*/ 267960 w 353448"/>
                  <a:gd name="connsiteY8" fmla="*/ 9026 h 324578"/>
                  <a:gd name="connsiteX9" fmla="*/ 269943 w 353448"/>
                  <a:gd name="connsiteY9" fmla="*/ 37260 h 324578"/>
                  <a:gd name="connsiteX10" fmla="*/ 290985 w 353448"/>
                  <a:gd name="connsiteY10" fmla="*/ 38996 h 324578"/>
                  <a:gd name="connsiteX11" fmla="*/ 300129 w 353448"/>
                  <a:gd name="connsiteY11" fmla="*/ 50972 h 324578"/>
                  <a:gd name="connsiteX12" fmla="*/ 196793 w 353448"/>
                  <a:gd name="connsiteY12" fmla="*/ 192433 h 324578"/>
                  <a:gd name="connsiteX13" fmla="*/ 353449 w 353448"/>
                  <a:gd name="connsiteY13" fmla="*/ 260357 h 324578"/>
                  <a:gd name="connsiteX14" fmla="*/ 351851 w 353448"/>
                  <a:gd name="connsiteY14" fmla="*/ 271929 h 324578"/>
                  <a:gd name="connsiteX15" fmla="*/ 334500 w 353448"/>
                  <a:gd name="connsiteY15" fmla="*/ 284541 h 324578"/>
                  <a:gd name="connsiteX16" fmla="*/ 346508 w 353448"/>
                  <a:gd name="connsiteY16" fmla="*/ 309883 h 32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3448" h="324578">
                    <a:moveTo>
                      <a:pt x="344360" y="324579"/>
                    </a:moveTo>
                    <a:lnTo>
                      <a:pt x="157739" y="244041"/>
                    </a:lnTo>
                    <a:lnTo>
                      <a:pt x="38044" y="278004"/>
                    </a:lnTo>
                    <a:cubicBezTo>
                      <a:pt x="23282" y="282169"/>
                      <a:pt x="7032" y="268920"/>
                      <a:pt x="1689" y="248323"/>
                    </a:cubicBezTo>
                    <a:cubicBezTo>
                      <a:pt x="-3654" y="227726"/>
                      <a:pt x="4113" y="207823"/>
                      <a:pt x="18875" y="203426"/>
                    </a:cubicBezTo>
                    <a:lnTo>
                      <a:pt x="137358" y="169869"/>
                    </a:lnTo>
                    <a:lnTo>
                      <a:pt x="137358" y="169869"/>
                    </a:lnTo>
                    <a:lnTo>
                      <a:pt x="261130" y="0"/>
                    </a:lnTo>
                    <a:lnTo>
                      <a:pt x="267960" y="9026"/>
                    </a:lnTo>
                    <a:cubicBezTo>
                      <a:pt x="262760" y="17903"/>
                      <a:pt x="263558" y="29281"/>
                      <a:pt x="269943" y="37260"/>
                    </a:cubicBezTo>
                    <a:cubicBezTo>
                      <a:pt x="276223" y="45534"/>
                      <a:pt x="285642" y="46286"/>
                      <a:pt x="290985" y="38996"/>
                    </a:cubicBezTo>
                    <a:lnTo>
                      <a:pt x="300129" y="50972"/>
                    </a:lnTo>
                    <a:lnTo>
                      <a:pt x="196793" y="192433"/>
                    </a:lnTo>
                    <a:lnTo>
                      <a:pt x="353449" y="260357"/>
                    </a:lnTo>
                    <a:lnTo>
                      <a:pt x="351851" y="271929"/>
                    </a:lnTo>
                    <a:cubicBezTo>
                      <a:pt x="343754" y="268399"/>
                      <a:pt x="335933" y="274069"/>
                      <a:pt x="334500" y="284541"/>
                    </a:cubicBezTo>
                    <a:cubicBezTo>
                      <a:pt x="332905" y="294821"/>
                      <a:pt x="337739" y="305022"/>
                      <a:pt x="346508" y="309883"/>
                    </a:cubicBezTo>
                    <a:close/>
                  </a:path>
                </a:pathLst>
              </a:custGeom>
              <a:noFill/>
              <a:ln w="190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endParaRPr>
              </a:p>
            </p:txBody>
          </p:sp>
          <p:sp>
            <p:nvSpPr>
              <p:cNvPr id="52" name="Figura a mano libera: forma 53">
                <a:extLst>
                  <a:ext uri="{FF2B5EF4-FFF2-40B4-BE49-F238E27FC236}">
                    <a16:creationId xmlns:a16="http://schemas.microsoft.com/office/drawing/2014/main" id="{3BCA9EF5-50C7-F2AE-AC94-B2E87510AEEC}"/>
                  </a:ext>
                </a:extLst>
              </p:cNvPr>
              <p:cNvSpPr/>
              <p:nvPr/>
            </p:nvSpPr>
            <p:spPr>
              <a:xfrm rot="18790483">
                <a:off x="4688696" y="2361133"/>
                <a:ext cx="353448" cy="324578"/>
              </a:xfrm>
              <a:custGeom>
                <a:avLst/>
                <a:gdLst>
                  <a:gd name="connsiteX0" fmla="*/ 344360 w 353448"/>
                  <a:gd name="connsiteY0" fmla="*/ 324579 h 324578"/>
                  <a:gd name="connsiteX1" fmla="*/ 157739 w 353448"/>
                  <a:gd name="connsiteY1" fmla="*/ 244041 h 324578"/>
                  <a:gd name="connsiteX2" fmla="*/ 38044 w 353448"/>
                  <a:gd name="connsiteY2" fmla="*/ 278004 h 324578"/>
                  <a:gd name="connsiteX3" fmla="*/ 1689 w 353448"/>
                  <a:gd name="connsiteY3" fmla="*/ 248323 h 324578"/>
                  <a:gd name="connsiteX4" fmla="*/ 18875 w 353448"/>
                  <a:gd name="connsiteY4" fmla="*/ 203426 h 324578"/>
                  <a:gd name="connsiteX5" fmla="*/ 137358 w 353448"/>
                  <a:gd name="connsiteY5" fmla="*/ 169869 h 324578"/>
                  <a:gd name="connsiteX6" fmla="*/ 137358 w 353448"/>
                  <a:gd name="connsiteY6" fmla="*/ 169869 h 324578"/>
                  <a:gd name="connsiteX7" fmla="*/ 261130 w 353448"/>
                  <a:gd name="connsiteY7" fmla="*/ 0 h 324578"/>
                  <a:gd name="connsiteX8" fmla="*/ 267960 w 353448"/>
                  <a:gd name="connsiteY8" fmla="*/ 9026 h 324578"/>
                  <a:gd name="connsiteX9" fmla="*/ 269943 w 353448"/>
                  <a:gd name="connsiteY9" fmla="*/ 37260 h 324578"/>
                  <a:gd name="connsiteX10" fmla="*/ 290985 w 353448"/>
                  <a:gd name="connsiteY10" fmla="*/ 38996 h 324578"/>
                  <a:gd name="connsiteX11" fmla="*/ 300129 w 353448"/>
                  <a:gd name="connsiteY11" fmla="*/ 50972 h 324578"/>
                  <a:gd name="connsiteX12" fmla="*/ 196793 w 353448"/>
                  <a:gd name="connsiteY12" fmla="*/ 192433 h 324578"/>
                  <a:gd name="connsiteX13" fmla="*/ 353449 w 353448"/>
                  <a:gd name="connsiteY13" fmla="*/ 260357 h 324578"/>
                  <a:gd name="connsiteX14" fmla="*/ 351851 w 353448"/>
                  <a:gd name="connsiteY14" fmla="*/ 271929 h 324578"/>
                  <a:gd name="connsiteX15" fmla="*/ 334500 w 353448"/>
                  <a:gd name="connsiteY15" fmla="*/ 284541 h 324578"/>
                  <a:gd name="connsiteX16" fmla="*/ 346508 w 353448"/>
                  <a:gd name="connsiteY16" fmla="*/ 309883 h 32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3448" h="324578">
                    <a:moveTo>
                      <a:pt x="344360" y="324579"/>
                    </a:moveTo>
                    <a:lnTo>
                      <a:pt x="157739" y="244041"/>
                    </a:lnTo>
                    <a:lnTo>
                      <a:pt x="38044" y="278004"/>
                    </a:lnTo>
                    <a:cubicBezTo>
                      <a:pt x="23282" y="282169"/>
                      <a:pt x="7032" y="268920"/>
                      <a:pt x="1689" y="248323"/>
                    </a:cubicBezTo>
                    <a:cubicBezTo>
                      <a:pt x="-3654" y="227726"/>
                      <a:pt x="4113" y="207823"/>
                      <a:pt x="18875" y="203426"/>
                    </a:cubicBezTo>
                    <a:lnTo>
                      <a:pt x="137358" y="169869"/>
                    </a:lnTo>
                    <a:lnTo>
                      <a:pt x="137358" y="169869"/>
                    </a:lnTo>
                    <a:lnTo>
                      <a:pt x="261130" y="0"/>
                    </a:lnTo>
                    <a:lnTo>
                      <a:pt x="267960" y="9026"/>
                    </a:lnTo>
                    <a:cubicBezTo>
                      <a:pt x="262760" y="17903"/>
                      <a:pt x="263558" y="29281"/>
                      <a:pt x="269943" y="37260"/>
                    </a:cubicBezTo>
                    <a:cubicBezTo>
                      <a:pt x="276223" y="45534"/>
                      <a:pt x="285642" y="46286"/>
                      <a:pt x="290985" y="38996"/>
                    </a:cubicBezTo>
                    <a:lnTo>
                      <a:pt x="300129" y="50972"/>
                    </a:lnTo>
                    <a:lnTo>
                      <a:pt x="196793" y="192433"/>
                    </a:lnTo>
                    <a:lnTo>
                      <a:pt x="353449" y="260357"/>
                    </a:lnTo>
                    <a:lnTo>
                      <a:pt x="351851" y="271929"/>
                    </a:lnTo>
                    <a:cubicBezTo>
                      <a:pt x="343754" y="268399"/>
                      <a:pt x="335933" y="274069"/>
                      <a:pt x="334500" y="284541"/>
                    </a:cubicBezTo>
                    <a:cubicBezTo>
                      <a:pt x="332905" y="294821"/>
                      <a:pt x="337739" y="305022"/>
                      <a:pt x="346508" y="309883"/>
                    </a:cubicBezTo>
                    <a:close/>
                  </a:path>
                </a:pathLst>
              </a:custGeom>
              <a:noFill/>
              <a:ln w="190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endParaRPr>
              </a:p>
            </p:txBody>
          </p:sp>
        </p:grpSp>
      </p:grpSp>
      <p:grpSp>
        <p:nvGrpSpPr>
          <p:cNvPr id="3" name="Gruppieren 2">
            <a:extLst>
              <a:ext uri="{FF2B5EF4-FFF2-40B4-BE49-F238E27FC236}">
                <a16:creationId xmlns:a16="http://schemas.microsoft.com/office/drawing/2014/main" id="{2419076F-F38C-E460-0DC6-67C744CEF623}"/>
              </a:ext>
            </a:extLst>
          </p:cNvPr>
          <p:cNvGrpSpPr/>
          <p:nvPr/>
        </p:nvGrpSpPr>
        <p:grpSpPr>
          <a:xfrm>
            <a:off x="4572000" y="1253893"/>
            <a:ext cx="1944000" cy="3079910"/>
            <a:chOff x="4572000" y="1253893"/>
            <a:chExt cx="1944000" cy="3079910"/>
          </a:xfrm>
        </p:grpSpPr>
        <p:grpSp>
          <p:nvGrpSpPr>
            <p:cNvPr id="53" name="Group 6">
              <a:extLst>
                <a:ext uri="{FF2B5EF4-FFF2-40B4-BE49-F238E27FC236}">
                  <a16:creationId xmlns:a16="http://schemas.microsoft.com/office/drawing/2014/main" id="{817AE2A2-2128-0219-50CF-3334FF32B49B}"/>
                </a:ext>
              </a:extLst>
            </p:cNvPr>
            <p:cNvGrpSpPr/>
            <p:nvPr/>
          </p:nvGrpSpPr>
          <p:grpSpPr>
            <a:xfrm>
              <a:off x="4574632" y="1253893"/>
              <a:ext cx="1876644" cy="1433390"/>
              <a:chOff x="6247863" y="1737206"/>
              <a:chExt cx="2502192" cy="1911187"/>
            </a:xfrm>
          </p:grpSpPr>
          <p:sp>
            <p:nvSpPr>
              <p:cNvPr id="54" name="TextBox 26">
                <a:extLst>
                  <a:ext uri="{FF2B5EF4-FFF2-40B4-BE49-F238E27FC236}">
                    <a16:creationId xmlns:a16="http://schemas.microsoft.com/office/drawing/2014/main" id="{7E39F4FE-69B3-4FAD-D077-10394BA6CCCE}"/>
                  </a:ext>
                </a:extLst>
              </p:cNvPr>
              <p:cNvSpPr txBox="1"/>
              <p:nvPr/>
            </p:nvSpPr>
            <p:spPr>
              <a:xfrm>
                <a:off x="6518063" y="2835862"/>
                <a:ext cx="2231992" cy="812531"/>
              </a:xfrm>
              <a:prstGeom prst="rect">
                <a:avLst/>
              </a:prstGeom>
              <a:noFill/>
            </p:spPr>
            <p:txBody>
              <a:bodyPr wrap="square" lIns="0" tIns="0" rIns="0" bIns="0">
                <a:spAutoFit/>
              </a:bodyPr>
              <a:lstStyle/>
              <a:p>
                <a:pPr marL="0" marR="0" lvl="0" indent="0" defTabSz="685800" eaLnBrk="1" fontAlgn="auto" latinLnBrk="0" hangingPunct="1">
                  <a:lnSpc>
                    <a:spcPct val="90000"/>
                  </a:lnSpc>
                  <a:spcBef>
                    <a:spcPts val="45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rPr>
                  <a:t>Höhere</a:t>
                </a:r>
                <a:r>
                  <a:rPr kumimoji="0" lang="en-US" sz="1100" b="0" i="0" u="none" strike="noStrike" kern="0" cap="none" spc="0" normalizeH="0" baseline="0" noProof="0" dirty="0">
                    <a:ln>
                      <a:noFill/>
                    </a:ln>
                    <a:solidFill>
                      <a:srgbClr val="030F3B"/>
                    </a:solidFill>
                    <a:effectLst/>
                    <a:uLnTx/>
                    <a:uFillTx/>
                  </a:rPr>
                  <a:t> Titer </a:t>
                </a:r>
                <a:r>
                  <a:rPr kumimoji="0" lang="en-US" sz="1100" b="0" i="0" u="none" strike="noStrike" kern="0" cap="none" spc="0" normalizeH="0" baseline="0" noProof="0" dirty="0" err="1">
                    <a:ln>
                      <a:noFill/>
                    </a:ln>
                    <a:solidFill>
                      <a:srgbClr val="030F3B"/>
                    </a:solidFill>
                    <a:effectLst/>
                    <a:uLnTx/>
                    <a:uFillTx/>
                  </a:rPr>
                  <a:t>sind</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mit</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einem</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erhöhten</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Progressionsrisiko</a:t>
                </a:r>
                <a:r>
                  <a:rPr kumimoji="0" lang="en-US" sz="1100" b="0" i="0" u="none" strike="noStrike" kern="0" cap="none" spc="0" normalizeH="0" baseline="0" noProof="0" dirty="0">
                    <a:ln>
                      <a:noFill/>
                    </a:ln>
                    <a:solidFill>
                      <a:srgbClr val="030F3B"/>
                    </a:solidFill>
                    <a:effectLst/>
                    <a:uLnTx/>
                    <a:uFillTx/>
                  </a:rPr>
                  <a:t> assoziiert</a:t>
                </a:r>
                <a:r>
                  <a:rPr kumimoji="0" lang="en-US" sz="1100" b="0" i="0" u="none" strike="noStrike" kern="0" cap="none" spc="0" normalizeH="0" baseline="30000" noProof="0" dirty="0">
                    <a:ln>
                      <a:noFill/>
                    </a:ln>
                    <a:solidFill>
                      <a:srgbClr val="030F3B"/>
                    </a:solidFill>
                    <a:effectLst/>
                    <a:uLnTx/>
                    <a:uFillTx/>
                  </a:rPr>
                  <a:t>8</a:t>
                </a:r>
              </a:p>
            </p:txBody>
          </p:sp>
          <p:sp>
            <p:nvSpPr>
              <p:cNvPr id="55" name="Oval 73">
                <a:extLst>
                  <a:ext uri="{FF2B5EF4-FFF2-40B4-BE49-F238E27FC236}">
                    <a16:creationId xmlns:a16="http://schemas.microsoft.com/office/drawing/2014/main" id="{EC63C06F-E609-33A7-6EB9-9F9748E234A5}"/>
                  </a:ext>
                </a:extLst>
              </p:cNvPr>
              <p:cNvSpPr/>
              <p:nvPr/>
            </p:nvSpPr>
            <p:spPr>
              <a:xfrm>
                <a:off x="6247863" y="1737206"/>
                <a:ext cx="981201" cy="981201"/>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endParaRPr>
              </a:p>
            </p:txBody>
          </p:sp>
          <p:cxnSp>
            <p:nvCxnSpPr>
              <p:cNvPr id="56" name="Straight Connector 67">
                <a:extLst>
                  <a:ext uri="{FF2B5EF4-FFF2-40B4-BE49-F238E27FC236}">
                    <a16:creationId xmlns:a16="http://schemas.microsoft.com/office/drawing/2014/main" id="{FDA15B68-AFA3-DA60-EFE6-00E00A5A6F99}"/>
                  </a:ext>
                </a:extLst>
              </p:cNvPr>
              <p:cNvCxnSpPr>
                <a:cxnSpLocks/>
              </p:cNvCxnSpPr>
              <p:nvPr/>
            </p:nvCxnSpPr>
            <p:spPr>
              <a:xfrm>
                <a:off x="7193204" y="2420637"/>
                <a:ext cx="1520991" cy="0"/>
              </a:xfrm>
              <a:prstGeom prst="line">
                <a:avLst/>
              </a:prstGeom>
              <a:noFill/>
              <a:ln w="9525" cap="rnd" cmpd="sng" algn="ctr">
                <a:solidFill>
                  <a:srgbClr val="030F3B"/>
                </a:solidFill>
                <a:prstDash val="solid"/>
                <a:round/>
                <a:tailEnd type="oval" w="med" len="med"/>
              </a:ln>
              <a:effectLst/>
            </p:spPr>
          </p:cxnSp>
          <p:sp>
            <p:nvSpPr>
              <p:cNvPr id="57" name="TextBox 58">
                <a:extLst>
                  <a:ext uri="{FF2B5EF4-FFF2-40B4-BE49-F238E27FC236}">
                    <a16:creationId xmlns:a16="http://schemas.microsoft.com/office/drawing/2014/main" id="{53C2DE0D-D144-355F-DE43-75FD82821EF8}"/>
                  </a:ext>
                </a:extLst>
              </p:cNvPr>
              <p:cNvSpPr txBox="1"/>
              <p:nvPr/>
            </p:nvSpPr>
            <p:spPr>
              <a:xfrm>
                <a:off x="7318871" y="2125777"/>
                <a:ext cx="807913" cy="258532"/>
              </a:xfrm>
              <a:prstGeom prst="rect">
                <a:avLst/>
              </a:prstGeom>
              <a:noFill/>
            </p:spPr>
            <p:txBody>
              <a:bodyPr wrap="none" lIns="0" tIns="0" rIns="0" bIns="0" rtlCol="0" anchor="b" anchorCtr="0">
                <a:spAutoFit/>
              </a:bodyPr>
              <a:lstStyle>
                <a:defPPr>
                  <a:defRPr lang="it-IT"/>
                </a:defPPr>
                <a:lvl1pPr marR="0" lvl="0" indent="0" fontAlgn="auto">
                  <a:lnSpc>
                    <a:spcPct val="90000"/>
                  </a:lnSpc>
                  <a:spcBef>
                    <a:spcPts val="0"/>
                  </a:spcBef>
                  <a:spcAft>
                    <a:spcPts val="0"/>
                  </a:spcAft>
                  <a:buClrTx/>
                  <a:buSzTx/>
                  <a:buFontTx/>
                  <a:buNone/>
                  <a:tabLst/>
                  <a:defRPr kumimoji="0" sz="2000" b="1" i="0" u="none" strike="noStrike" cap="none" spc="0" normalizeH="0" baseline="0">
                    <a:ln>
                      <a:noFill/>
                    </a:ln>
                    <a:solidFill>
                      <a:schemeClr val="tx2"/>
                    </a:solidFill>
                    <a:effectLst/>
                    <a:uLnTx/>
                    <a:uFillTx/>
                    <a:latin typeface="Poppins"/>
                    <a:cs typeface="Poppins" panose="00000500000000000000" pitchFamily="2"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119693"/>
                    </a:solidFill>
                    <a:effectLst/>
                    <a:uLnTx/>
                    <a:uFillTx/>
                    <a:latin typeface="+mn-lt"/>
                    <a:cs typeface="Poppins" panose="00000500000000000000" pitchFamily="2" charset="0"/>
                  </a:rPr>
                  <a:t>TITER</a:t>
                </a:r>
              </a:p>
            </p:txBody>
          </p:sp>
          <p:grpSp>
            <p:nvGrpSpPr>
              <p:cNvPr id="58" name="Gruppo 59">
                <a:extLst>
                  <a:ext uri="{FF2B5EF4-FFF2-40B4-BE49-F238E27FC236}">
                    <a16:creationId xmlns:a16="http://schemas.microsoft.com/office/drawing/2014/main" id="{EDD235F8-E914-7727-C43A-F64E837E808E}"/>
                  </a:ext>
                </a:extLst>
              </p:cNvPr>
              <p:cNvGrpSpPr/>
              <p:nvPr/>
            </p:nvGrpSpPr>
            <p:grpSpPr>
              <a:xfrm>
                <a:off x="6427920" y="2018559"/>
                <a:ext cx="617342" cy="465584"/>
                <a:chOff x="16465124" y="2930556"/>
                <a:chExt cx="682978" cy="515085"/>
              </a:xfrm>
            </p:grpSpPr>
            <p:sp>
              <p:nvSpPr>
                <p:cNvPr id="59" name="Figura a mano libera: forma 60">
                  <a:extLst>
                    <a:ext uri="{FF2B5EF4-FFF2-40B4-BE49-F238E27FC236}">
                      <a16:creationId xmlns:a16="http://schemas.microsoft.com/office/drawing/2014/main" id="{EAA9C412-DC4B-FE0C-384F-ADB810329C76}"/>
                    </a:ext>
                  </a:extLst>
                </p:cNvPr>
                <p:cNvSpPr/>
                <p:nvPr/>
              </p:nvSpPr>
              <p:spPr>
                <a:xfrm>
                  <a:off x="16465124" y="2930556"/>
                  <a:ext cx="682978" cy="515085"/>
                </a:xfrm>
                <a:custGeom>
                  <a:avLst/>
                  <a:gdLst>
                    <a:gd name="connsiteX0" fmla="*/ 725403 w 725403"/>
                    <a:gd name="connsiteY0" fmla="*/ 377985 h 547083"/>
                    <a:gd name="connsiteX1" fmla="*/ 725403 w 725403"/>
                    <a:gd name="connsiteY1" fmla="*/ 119364 h 547083"/>
                    <a:gd name="connsiteX2" fmla="*/ 606040 w 725403"/>
                    <a:gd name="connsiteY2" fmla="*/ 0 h 547083"/>
                    <a:gd name="connsiteX3" fmla="*/ 31105 w 725403"/>
                    <a:gd name="connsiteY3" fmla="*/ 0 h 547083"/>
                    <a:gd name="connsiteX4" fmla="*/ 7232 w 725403"/>
                    <a:gd name="connsiteY4" fmla="*/ 9947 h 547083"/>
                    <a:gd name="connsiteX5" fmla="*/ 6238 w 725403"/>
                    <a:gd name="connsiteY5" fmla="*/ 47745 h 547083"/>
                    <a:gd name="connsiteX6" fmla="*/ 100734 w 725403"/>
                    <a:gd name="connsiteY6" fmla="*/ 170093 h 547083"/>
                    <a:gd name="connsiteX7" fmla="*/ 138532 w 725403"/>
                    <a:gd name="connsiteY7" fmla="*/ 520227 h 547083"/>
                    <a:gd name="connsiteX8" fmla="*/ 168373 w 725403"/>
                    <a:gd name="connsiteY8" fmla="*/ 547083 h 547083"/>
                    <a:gd name="connsiteX9" fmla="*/ 506570 w 725403"/>
                    <a:gd name="connsiteY9" fmla="*/ 547083 h 547083"/>
                    <a:gd name="connsiteX10" fmla="*/ 536411 w 725403"/>
                    <a:gd name="connsiteY10" fmla="*/ 520227 h 547083"/>
                    <a:gd name="connsiteX11" fmla="*/ 579183 w 725403"/>
                    <a:gd name="connsiteY11" fmla="*/ 104443 h 547083"/>
                    <a:gd name="connsiteX12" fmla="*/ 606040 w 725403"/>
                    <a:gd name="connsiteY12" fmla="*/ 79576 h 547083"/>
                    <a:gd name="connsiteX13" fmla="*/ 606040 w 725403"/>
                    <a:gd name="connsiteY13" fmla="*/ 79576 h 547083"/>
                    <a:gd name="connsiteX14" fmla="*/ 645828 w 725403"/>
                    <a:gd name="connsiteY14" fmla="*/ 119364 h 547083"/>
                    <a:gd name="connsiteX15" fmla="*/ 660748 w 725403"/>
                    <a:gd name="connsiteY15" fmla="*/ 318303 h 547083"/>
                    <a:gd name="connsiteX16" fmla="*/ 725403 w 725403"/>
                    <a:gd name="connsiteY16" fmla="*/ 377985 h 547083"/>
                    <a:gd name="connsiteX17" fmla="*/ 89792 w 725403"/>
                    <a:gd name="connsiteY17" fmla="*/ 59682 h 547083"/>
                    <a:gd name="connsiteX18" fmla="*/ 523480 w 725403"/>
                    <a:gd name="connsiteY18" fmla="*/ 59682 h 547083"/>
                    <a:gd name="connsiteX19" fmla="*/ 506570 w 725403"/>
                    <a:gd name="connsiteY19" fmla="*/ 228780 h 547083"/>
                    <a:gd name="connsiteX20" fmla="*/ 166384 w 725403"/>
                    <a:gd name="connsiteY20" fmla="*/ 228780 h 547083"/>
                    <a:gd name="connsiteX21" fmla="*/ 158426 w 725403"/>
                    <a:gd name="connsiteY21" fmla="*/ 156167 h 547083"/>
                    <a:gd name="connsiteX22" fmla="*/ 152458 w 725403"/>
                    <a:gd name="connsiteY22" fmla="*/ 141247 h 547083"/>
                    <a:gd name="connsiteX23" fmla="*/ 89792 w 725403"/>
                    <a:gd name="connsiteY23" fmla="*/ 59682 h 547083"/>
                    <a:gd name="connsiteX24" fmla="*/ 397153 w 725403"/>
                    <a:gd name="connsiteY24" fmla="*/ 387932 h 547083"/>
                    <a:gd name="connsiteX25" fmla="*/ 397153 w 725403"/>
                    <a:gd name="connsiteY25" fmla="*/ 427720 h 547083"/>
                    <a:gd name="connsiteX26" fmla="*/ 277790 w 725403"/>
                    <a:gd name="connsiteY26" fmla="*/ 427720 h 547083"/>
                    <a:gd name="connsiteX27" fmla="*/ 277790 w 725403"/>
                    <a:gd name="connsiteY27" fmla="*/ 387932 h 547083"/>
                    <a:gd name="connsiteX28" fmla="*/ 397153 w 725403"/>
                    <a:gd name="connsiteY28" fmla="*/ 387932 h 547083"/>
                    <a:gd name="connsiteX29" fmla="*/ 277790 w 725403"/>
                    <a:gd name="connsiteY29" fmla="*/ 328250 h 547083"/>
                    <a:gd name="connsiteX30" fmla="*/ 277790 w 725403"/>
                    <a:gd name="connsiteY30" fmla="*/ 288462 h 547083"/>
                    <a:gd name="connsiteX31" fmla="*/ 397153 w 725403"/>
                    <a:gd name="connsiteY31" fmla="*/ 288462 h 547083"/>
                    <a:gd name="connsiteX32" fmla="*/ 397153 w 725403"/>
                    <a:gd name="connsiteY32" fmla="*/ 328250 h 547083"/>
                    <a:gd name="connsiteX33" fmla="*/ 277790 w 725403"/>
                    <a:gd name="connsiteY33" fmla="*/ 328250 h 547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25403" h="547083">
                      <a:moveTo>
                        <a:pt x="725403" y="377985"/>
                      </a:moveTo>
                      <a:lnTo>
                        <a:pt x="725403" y="119364"/>
                      </a:lnTo>
                      <a:cubicBezTo>
                        <a:pt x="725403" y="53714"/>
                        <a:pt x="671690" y="0"/>
                        <a:pt x="606040" y="0"/>
                      </a:cubicBezTo>
                      <a:lnTo>
                        <a:pt x="31105" y="0"/>
                      </a:lnTo>
                      <a:cubicBezTo>
                        <a:pt x="22153" y="0"/>
                        <a:pt x="13200" y="3979"/>
                        <a:pt x="7232" y="9947"/>
                      </a:cubicBezTo>
                      <a:cubicBezTo>
                        <a:pt x="-1720" y="20889"/>
                        <a:pt x="-2715" y="36804"/>
                        <a:pt x="6238" y="47745"/>
                      </a:cubicBezTo>
                      <a:lnTo>
                        <a:pt x="100734" y="170093"/>
                      </a:lnTo>
                      <a:lnTo>
                        <a:pt x="138532" y="520227"/>
                      </a:lnTo>
                      <a:cubicBezTo>
                        <a:pt x="140522" y="535147"/>
                        <a:pt x="153453" y="547083"/>
                        <a:pt x="168373" y="547083"/>
                      </a:cubicBezTo>
                      <a:lnTo>
                        <a:pt x="506570" y="547083"/>
                      </a:lnTo>
                      <a:cubicBezTo>
                        <a:pt x="521491" y="547083"/>
                        <a:pt x="534422" y="535147"/>
                        <a:pt x="536411" y="520227"/>
                      </a:cubicBezTo>
                      <a:lnTo>
                        <a:pt x="579183" y="104443"/>
                      </a:lnTo>
                      <a:cubicBezTo>
                        <a:pt x="580178" y="90517"/>
                        <a:pt x="592114" y="79576"/>
                        <a:pt x="606040" y="79576"/>
                      </a:cubicBezTo>
                      <a:lnTo>
                        <a:pt x="606040" y="79576"/>
                      </a:lnTo>
                      <a:cubicBezTo>
                        <a:pt x="627923" y="79576"/>
                        <a:pt x="645828" y="97480"/>
                        <a:pt x="645828" y="119364"/>
                      </a:cubicBezTo>
                      <a:lnTo>
                        <a:pt x="660748" y="318303"/>
                      </a:lnTo>
                      <a:cubicBezTo>
                        <a:pt x="663732" y="352123"/>
                        <a:pt x="691584" y="377985"/>
                        <a:pt x="725403" y="377985"/>
                      </a:cubicBezTo>
                      <a:close/>
                      <a:moveTo>
                        <a:pt x="89792" y="59682"/>
                      </a:moveTo>
                      <a:lnTo>
                        <a:pt x="523480" y="59682"/>
                      </a:lnTo>
                      <a:lnTo>
                        <a:pt x="506570" y="228780"/>
                      </a:lnTo>
                      <a:lnTo>
                        <a:pt x="166384" y="228780"/>
                      </a:lnTo>
                      <a:lnTo>
                        <a:pt x="158426" y="156167"/>
                      </a:lnTo>
                      <a:cubicBezTo>
                        <a:pt x="157431" y="151194"/>
                        <a:pt x="155442" y="145226"/>
                        <a:pt x="152458" y="141247"/>
                      </a:cubicBezTo>
                      <a:lnTo>
                        <a:pt x="89792" y="59682"/>
                      </a:lnTo>
                      <a:close/>
                      <a:moveTo>
                        <a:pt x="397153" y="387932"/>
                      </a:moveTo>
                      <a:lnTo>
                        <a:pt x="397153" y="427720"/>
                      </a:lnTo>
                      <a:lnTo>
                        <a:pt x="277790" y="427720"/>
                      </a:lnTo>
                      <a:lnTo>
                        <a:pt x="277790" y="387932"/>
                      </a:lnTo>
                      <a:lnTo>
                        <a:pt x="397153" y="387932"/>
                      </a:lnTo>
                      <a:close/>
                      <a:moveTo>
                        <a:pt x="277790" y="328250"/>
                      </a:moveTo>
                      <a:lnTo>
                        <a:pt x="277790" y="288462"/>
                      </a:lnTo>
                      <a:lnTo>
                        <a:pt x="397153" y="288462"/>
                      </a:lnTo>
                      <a:lnTo>
                        <a:pt x="397153" y="328250"/>
                      </a:lnTo>
                      <a:lnTo>
                        <a:pt x="277790" y="328250"/>
                      </a:lnTo>
                      <a:close/>
                    </a:path>
                  </a:pathLst>
                </a:custGeom>
                <a:noFill/>
                <a:ln w="190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sp>
              <p:nvSpPr>
                <p:cNvPr id="60" name="Figura a mano libera: forma 61">
                  <a:extLst>
                    <a:ext uri="{FF2B5EF4-FFF2-40B4-BE49-F238E27FC236}">
                      <a16:creationId xmlns:a16="http://schemas.microsoft.com/office/drawing/2014/main" id="{54C38E6D-CC9F-8B2C-91F1-1E94505313A1}"/>
                    </a:ext>
                  </a:extLst>
                </p:cNvPr>
                <p:cNvSpPr/>
                <p:nvPr/>
              </p:nvSpPr>
              <p:spPr>
                <a:xfrm>
                  <a:off x="16720458" y="3044499"/>
                  <a:ext cx="119363" cy="39787"/>
                </a:xfrm>
                <a:custGeom>
                  <a:avLst/>
                  <a:gdLst>
                    <a:gd name="connsiteX0" fmla="*/ 0 w 119363"/>
                    <a:gd name="connsiteY0" fmla="*/ 0 h 39787"/>
                    <a:gd name="connsiteX1" fmla="*/ 119364 w 119363"/>
                    <a:gd name="connsiteY1" fmla="*/ 0 h 39787"/>
                    <a:gd name="connsiteX2" fmla="*/ 119364 w 119363"/>
                    <a:gd name="connsiteY2" fmla="*/ 39788 h 39787"/>
                    <a:gd name="connsiteX3" fmla="*/ 0 w 119363"/>
                    <a:gd name="connsiteY3" fmla="*/ 39788 h 39787"/>
                  </a:gdLst>
                  <a:ahLst/>
                  <a:cxnLst>
                    <a:cxn ang="0">
                      <a:pos x="connsiteX0" y="connsiteY0"/>
                    </a:cxn>
                    <a:cxn ang="0">
                      <a:pos x="connsiteX1" y="connsiteY1"/>
                    </a:cxn>
                    <a:cxn ang="0">
                      <a:pos x="connsiteX2" y="connsiteY2"/>
                    </a:cxn>
                    <a:cxn ang="0">
                      <a:pos x="connsiteX3" y="connsiteY3"/>
                    </a:cxn>
                  </a:cxnLst>
                  <a:rect l="l" t="t" r="r" b="b"/>
                  <a:pathLst>
                    <a:path w="119363" h="39787">
                      <a:moveTo>
                        <a:pt x="0" y="0"/>
                      </a:moveTo>
                      <a:lnTo>
                        <a:pt x="119364" y="0"/>
                      </a:lnTo>
                      <a:lnTo>
                        <a:pt x="119364" y="39788"/>
                      </a:lnTo>
                      <a:lnTo>
                        <a:pt x="0" y="39788"/>
                      </a:lnTo>
                      <a:close/>
                    </a:path>
                  </a:pathLst>
                </a:custGeom>
                <a:noFill/>
                <a:ln w="19050" cap="flat">
                  <a:solidFill>
                    <a:srgbClr val="030F3B"/>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D1CC"/>
                    </a:solidFill>
                    <a:effectLst/>
                    <a:uLnTx/>
                    <a:uFillTx/>
                  </a:endParaRPr>
                </a:p>
              </p:txBody>
            </p:sp>
          </p:grpSp>
        </p:grpSp>
        <p:sp>
          <p:nvSpPr>
            <p:cNvPr id="197" name="Rectangle: Rounded Corners 35">
              <a:extLst>
                <a:ext uri="{FF2B5EF4-FFF2-40B4-BE49-F238E27FC236}">
                  <a16:creationId xmlns:a16="http://schemas.microsoft.com/office/drawing/2014/main" id="{75106303-0920-EA66-9805-3DEB3BC8B20E}"/>
                </a:ext>
              </a:extLst>
            </p:cNvPr>
            <p:cNvSpPr/>
            <p:nvPr/>
          </p:nvSpPr>
          <p:spPr>
            <a:xfrm>
              <a:off x="4572000" y="2846575"/>
              <a:ext cx="1944000" cy="1487228"/>
            </a:xfrm>
            <a:prstGeom prst="roundRect">
              <a:avLst>
                <a:gd name="adj" fmla="val 7220"/>
              </a:avLst>
            </a:prstGeom>
            <a:solidFill>
              <a:srgbClr val="119693"/>
            </a:solidFill>
            <a:ln w="19050" cap="flat" cmpd="sng" algn="ctr">
              <a:noFill/>
              <a:prstDash val="solid"/>
              <a:miter lim="800000"/>
            </a:ln>
            <a:effectLst/>
          </p:spPr>
          <p:txBody>
            <a:bodyPr lIns="54000" tIns="54000" rIns="54000" bIns="54000" rtlCol="0" anchor="ctr"/>
            <a:lstStyle/>
            <a:p>
              <a:pPr lvl="0" algn="ctr" defTabSz="685800" eaLnBrk="0" fontAlgn="base" hangingPunct="0">
                <a:lnSpc>
                  <a:spcPct val="90000"/>
                </a:lnSpc>
                <a:spcBef>
                  <a:spcPct val="0"/>
                </a:spcBef>
                <a:spcAft>
                  <a:spcPct val="0"/>
                </a:spcAft>
                <a:defRPr/>
              </a:pPr>
              <a:r>
                <a:rPr lang="de-DE" sz="1000" kern="0" dirty="0">
                  <a:solidFill>
                    <a:srgbClr val="FFFFFF"/>
                  </a:solidFill>
                </a:rPr>
                <a:t>Der </a:t>
              </a:r>
              <a:r>
                <a:rPr lang="de-DE" sz="1000" kern="0" dirty="0" err="1">
                  <a:solidFill>
                    <a:srgbClr val="FFFFFF"/>
                  </a:solidFill>
                </a:rPr>
                <a:t>IAk</a:t>
              </a:r>
              <a:r>
                <a:rPr lang="de-DE" sz="1000" kern="0" dirty="0">
                  <a:solidFill>
                    <a:srgbClr val="FFFFFF"/>
                  </a:solidFill>
                </a:rPr>
                <a:t>-Titer ist ein Maß für die Konzentration eines oder mehrerer Antikörper – ein Wert über einem vorgegebenen Schwellenwert ist erforderlich, damit eine Messung als positiv angesehen wird</a:t>
              </a:r>
              <a:r>
                <a:rPr kumimoji="0" lang="en-US" sz="1000" b="0" i="0" u="none" strike="noStrike" kern="0" cap="none" spc="0" normalizeH="0" baseline="30000" noProof="0" dirty="0">
                  <a:ln>
                    <a:noFill/>
                  </a:ln>
                  <a:solidFill>
                    <a:srgbClr val="FFFFFF"/>
                  </a:solidFill>
                  <a:effectLst/>
                  <a:uLnTx/>
                  <a:uFillTx/>
                  <a:ea typeface="+mn-ea"/>
                  <a:cs typeface="+mn-cs"/>
                </a:rPr>
                <a:t>10</a:t>
              </a:r>
            </a:p>
          </p:txBody>
        </p:sp>
      </p:grpSp>
      <p:grpSp>
        <p:nvGrpSpPr>
          <p:cNvPr id="4" name="Gruppieren 3">
            <a:extLst>
              <a:ext uri="{FF2B5EF4-FFF2-40B4-BE49-F238E27FC236}">
                <a16:creationId xmlns:a16="http://schemas.microsoft.com/office/drawing/2014/main" id="{EB33D484-B011-F6C7-1D1D-DDD0D4913D31}"/>
              </a:ext>
            </a:extLst>
          </p:cNvPr>
          <p:cNvGrpSpPr/>
          <p:nvPr/>
        </p:nvGrpSpPr>
        <p:grpSpPr>
          <a:xfrm>
            <a:off x="6688621" y="1253893"/>
            <a:ext cx="2025074" cy="3075972"/>
            <a:chOff x="6688621" y="1253893"/>
            <a:chExt cx="2025074" cy="3075972"/>
          </a:xfrm>
        </p:grpSpPr>
        <p:grpSp>
          <p:nvGrpSpPr>
            <p:cNvPr id="61" name="Group 9">
              <a:extLst>
                <a:ext uri="{FF2B5EF4-FFF2-40B4-BE49-F238E27FC236}">
                  <a16:creationId xmlns:a16="http://schemas.microsoft.com/office/drawing/2014/main" id="{8962B6A4-91FE-F56E-60D4-F154568A1608}"/>
                </a:ext>
              </a:extLst>
            </p:cNvPr>
            <p:cNvGrpSpPr/>
            <p:nvPr/>
          </p:nvGrpSpPr>
          <p:grpSpPr>
            <a:xfrm>
              <a:off x="6688623" y="1253893"/>
              <a:ext cx="2025072" cy="1281961"/>
              <a:chOff x="8918161" y="1737206"/>
              <a:chExt cx="2700095" cy="1709280"/>
            </a:xfrm>
          </p:grpSpPr>
          <p:grpSp>
            <p:nvGrpSpPr>
              <p:cNvPr id="62" name="Group 7">
                <a:extLst>
                  <a:ext uri="{FF2B5EF4-FFF2-40B4-BE49-F238E27FC236}">
                    <a16:creationId xmlns:a16="http://schemas.microsoft.com/office/drawing/2014/main" id="{8D3F8B47-1825-46B0-C70A-99B7A33F5A53}"/>
                  </a:ext>
                </a:extLst>
              </p:cNvPr>
              <p:cNvGrpSpPr/>
              <p:nvPr/>
            </p:nvGrpSpPr>
            <p:grpSpPr>
              <a:xfrm>
                <a:off x="8918161" y="1737206"/>
                <a:ext cx="2700095" cy="981201"/>
                <a:chOff x="9036331" y="1737206"/>
                <a:chExt cx="2700095" cy="981201"/>
              </a:xfrm>
            </p:grpSpPr>
            <p:sp>
              <p:nvSpPr>
                <p:cNvPr id="193" name="TextBox 58">
                  <a:extLst>
                    <a:ext uri="{FF2B5EF4-FFF2-40B4-BE49-F238E27FC236}">
                      <a16:creationId xmlns:a16="http://schemas.microsoft.com/office/drawing/2014/main" id="{34E4EBCD-8DBD-9E48-559B-529E7BEAF4E7}"/>
                    </a:ext>
                  </a:extLst>
                </p:cNvPr>
                <p:cNvSpPr txBox="1"/>
                <p:nvPr/>
              </p:nvSpPr>
              <p:spPr>
                <a:xfrm>
                  <a:off x="10089769" y="2125777"/>
                  <a:ext cx="1573080" cy="258532"/>
                </a:xfrm>
                <a:prstGeom prst="rect">
                  <a:avLst/>
                </a:prstGeom>
                <a:noFill/>
              </p:spPr>
              <p:txBody>
                <a:bodyPr wrap="none" lIns="0" tIns="0" rIns="0" bIns="0" rtlCol="0" anchor="b" anchorCtr="0">
                  <a:spAutoFit/>
                </a:bodyPr>
                <a:lstStyle>
                  <a:defPPr>
                    <a:defRPr lang="it-IT"/>
                  </a:defPPr>
                  <a:lvl1pPr marR="0" lvl="0" indent="0" fontAlgn="auto">
                    <a:lnSpc>
                      <a:spcPct val="90000"/>
                    </a:lnSpc>
                    <a:spcBef>
                      <a:spcPts val="0"/>
                    </a:spcBef>
                    <a:spcAft>
                      <a:spcPts val="0"/>
                    </a:spcAft>
                    <a:buClrTx/>
                    <a:buSzTx/>
                    <a:buFontTx/>
                    <a:buNone/>
                    <a:tabLst/>
                    <a:defRPr kumimoji="0" sz="2000" b="1" i="0" u="none" strike="noStrike" cap="none" spc="0" normalizeH="0" baseline="0">
                      <a:ln>
                        <a:noFill/>
                      </a:ln>
                      <a:solidFill>
                        <a:schemeClr val="tx2"/>
                      </a:solidFill>
                      <a:effectLst/>
                      <a:uLnTx/>
                      <a:uFillTx/>
                      <a:latin typeface="Poppins"/>
                      <a:cs typeface="Poppins" panose="00000500000000000000" pitchFamily="2" charset="0"/>
                    </a:defRPr>
                  </a:lvl1pPr>
                </a:lstStyle>
                <a:p>
                  <a:pPr marL="0" marR="0" lvl="0" indent="0" defTabSz="6858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119693"/>
                      </a:solidFill>
                      <a:effectLst/>
                      <a:uLnTx/>
                      <a:uFillTx/>
                      <a:latin typeface="+mn-lt"/>
                      <a:cs typeface="Poppins" panose="00000500000000000000" pitchFamily="2" charset="0"/>
                    </a:rPr>
                    <a:t>AFFINITÄT</a:t>
                  </a:r>
                  <a:r>
                    <a:rPr kumimoji="0" lang="en-US" sz="1400" b="0" i="0" u="none" strike="noStrike" kern="0" cap="none" spc="0" normalizeH="0" baseline="30000" noProof="0" dirty="0">
                      <a:ln>
                        <a:noFill/>
                      </a:ln>
                      <a:solidFill>
                        <a:srgbClr val="119693"/>
                      </a:solidFill>
                      <a:effectLst/>
                      <a:uLnTx/>
                      <a:uFillTx/>
                      <a:latin typeface="+mn-lt"/>
                      <a:cs typeface="Poppins" panose="00000500000000000000" pitchFamily="2" charset="0"/>
                    </a:rPr>
                    <a:t>9</a:t>
                  </a:r>
                </a:p>
              </p:txBody>
            </p:sp>
            <p:sp>
              <p:nvSpPr>
                <p:cNvPr id="194" name="Oval 73">
                  <a:extLst>
                    <a:ext uri="{FF2B5EF4-FFF2-40B4-BE49-F238E27FC236}">
                      <a16:creationId xmlns:a16="http://schemas.microsoft.com/office/drawing/2014/main" id="{10B6D974-AC2E-85AB-0953-98C8F6837F35}"/>
                    </a:ext>
                  </a:extLst>
                </p:cNvPr>
                <p:cNvSpPr/>
                <p:nvPr/>
              </p:nvSpPr>
              <p:spPr>
                <a:xfrm>
                  <a:off x="9036331" y="1737206"/>
                  <a:ext cx="981201" cy="981201"/>
                </a:xfrm>
                <a:prstGeom prst="ellipse">
                  <a:avLst/>
                </a:prstGeom>
                <a:solidFill>
                  <a:srgbClr val="FFFFFF"/>
                </a:solid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endParaRPr>
                </a:p>
              </p:txBody>
            </p:sp>
            <p:cxnSp>
              <p:nvCxnSpPr>
                <p:cNvPr id="195" name="Straight Connector 67">
                  <a:extLst>
                    <a:ext uri="{FF2B5EF4-FFF2-40B4-BE49-F238E27FC236}">
                      <a16:creationId xmlns:a16="http://schemas.microsoft.com/office/drawing/2014/main" id="{95B134A1-78BC-CC30-9A97-4EEFD3DD4BA8}"/>
                    </a:ext>
                  </a:extLst>
                </p:cNvPr>
                <p:cNvCxnSpPr>
                  <a:cxnSpLocks/>
                </p:cNvCxnSpPr>
                <p:nvPr/>
              </p:nvCxnSpPr>
              <p:spPr>
                <a:xfrm>
                  <a:off x="9981672" y="2420636"/>
                  <a:ext cx="1754754" cy="0"/>
                </a:xfrm>
                <a:prstGeom prst="line">
                  <a:avLst/>
                </a:prstGeom>
                <a:noFill/>
                <a:ln w="9525" cap="rnd" cmpd="sng" algn="ctr">
                  <a:solidFill>
                    <a:srgbClr val="030F3B"/>
                  </a:solidFill>
                  <a:prstDash val="solid"/>
                  <a:round/>
                  <a:tailEnd type="oval" w="med" len="med"/>
                </a:ln>
                <a:effectLst/>
              </p:spPr>
            </p:cxnSp>
            <p:pic>
              <p:nvPicPr>
                <p:cNvPr id="196" name="Graphic 41" descr="Link outline">
                  <a:extLst>
                    <a:ext uri="{FF2B5EF4-FFF2-40B4-BE49-F238E27FC236}">
                      <a16:creationId xmlns:a16="http://schemas.microsoft.com/office/drawing/2014/main" id="{90B45F62-796D-2228-15DB-D8B1221C67D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74870" y="1879318"/>
                  <a:ext cx="720000" cy="720000"/>
                </a:xfrm>
                <a:prstGeom prst="rect">
                  <a:avLst/>
                </a:prstGeom>
              </p:spPr>
            </p:pic>
          </p:grpSp>
          <p:sp>
            <p:nvSpPr>
              <p:cNvPr id="63" name="TextBox 26">
                <a:extLst>
                  <a:ext uri="{FF2B5EF4-FFF2-40B4-BE49-F238E27FC236}">
                    <a16:creationId xmlns:a16="http://schemas.microsoft.com/office/drawing/2014/main" id="{4BB278A1-781A-8C51-8D9B-1C675A86ED13}"/>
                  </a:ext>
                </a:extLst>
              </p:cNvPr>
              <p:cNvSpPr txBox="1"/>
              <p:nvPr/>
            </p:nvSpPr>
            <p:spPr>
              <a:xfrm>
                <a:off x="9295126" y="2837089"/>
                <a:ext cx="2231991" cy="609397"/>
              </a:xfrm>
              <a:prstGeom prst="rect">
                <a:avLst/>
              </a:prstGeom>
              <a:noFill/>
            </p:spPr>
            <p:txBody>
              <a:bodyPr wrap="square" lIns="0" tIns="0" rIns="0" bIns="0" anchor="t">
                <a:spAutoFit/>
              </a:bodyPr>
              <a:lstStyle/>
              <a:p>
                <a:pPr marL="0" marR="0" lvl="0" indent="0" defTabSz="685800" eaLnBrk="1" fontAlgn="auto" latinLnBrk="0" hangingPunct="1">
                  <a:lnSpc>
                    <a:spcPct val="90000"/>
                  </a:lnSpc>
                  <a:spcBef>
                    <a:spcPts val="450"/>
                  </a:spcBef>
                  <a:spcAft>
                    <a:spcPts val="0"/>
                  </a:spcAft>
                  <a:buClrTx/>
                  <a:buSzTx/>
                  <a:buFontTx/>
                  <a:buNone/>
                  <a:tabLst/>
                  <a:defRPr/>
                </a:pPr>
                <a:r>
                  <a:rPr kumimoji="0" lang="en-US" sz="1100" b="0" i="0" u="none" strike="noStrike" kern="0" cap="none" spc="0" normalizeH="0" baseline="0" noProof="0" dirty="0" err="1">
                    <a:ln>
                      <a:noFill/>
                    </a:ln>
                    <a:solidFill>
                      <a:srgbClr val="030F3B"/>
                    </a:solidFill>
                    <a:effectLst/>
                    <a:uLnTx/>
                    <a:uFillTx/>
                  </a:rPr>
                  <a:t>Höhere</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IAk-Affinität</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ist</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mit</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einer</a:t>
                </a:r>
                <a:r>
                  <a:rPr kumimoji="0" lang="en-US" sz="1100" b="0" i="0" u="none" strike="noStrike" kern="0" cap="none" spc="0" normalizeH="0" baseline="0" noProof="0" dirty="0">
                    <a:ln>
                      <a:noFill/>
                    </a:ln>
                    <a:solidFill>
                      <a:srgbClr val="030F3B"/>
                    </a:solidFill>
                    <a:effectLst/>
                    <a:uLnTx/>
                    <a:uFillTx/>
                  </a:rPr>
                  <a:t> </a:t>
                </a:r>
                <a:r>
                  <a:rPr kumimoji="0" lang="en-US" sz="1100" b="0" i="0" u="none" strike="noStrike" kern="0" cap="none" spc="0" normalizeH="0" baseline="0" noProof="0" dirty="0" err="1">
                    <a:ln>
                      <a:noFill/>
                    </a:ln>
                    <a:solidFill>
                      <a:srgbClr val="030F3B"/>
                    </a:solidFill>
                    <a:effectLst/>
                    <a:uLnTx/>
                    <a:uFillTx/>
                  </a:rPr>
                  <a:t>schnelleren</a:t>
                </a:r>
                <a:r>
                  <a:rPr kumimoji="0" lang="en-US" sz="1100" b="0" i="0" u="none" strike="noStrike" kern="0" cap="none" spc="0" normalizeH="0" baseline="0" noProof="0" dirty="0">
                    <a:ln>
                      <a:noFill/>
                    </a:ln>
                    <a:solidFill>
                      <a:srgbClr val="030F3B"/>
                    </a:solidFill>
                    <a:effectLst/>
                    <a:uLnTx/>
                    <a:uFillTx/>
                  </a:rPr>
                  <a:t> Progression verbunden</a:t>
                </a:r>
                <a:r>
                  <a:rPr kumimoji="0" lang="en-US" sz="1100" b="0" i="0" u="none" strike="noStrike" kern="0" cap="none" spc="0" normalizeH="0" baseline="30000" noProof="0" dirty="0">
                    <a:ln>
                      <a:noFill/>
                    </a:ln>
                    <a:solidFill>
                      <a:srgbClr val="030F3B"/>
                    </a:solidFill>
                    <a:effectLst/>
                    <a:uLnTx/>
                    <a:uFillTx/>
                  </a:rPr>
                  <a:t>9</a:t>
                </a:r>
              </a:p>
            </p:txBody>
          </p:sp>
        </p:grpSp>
        <p:sp>
          <p:nvSpPr>
            <p:cNvPr id="198" name="Rectangle: Rounded Corners 36">
              <a:extLst>
                <a:ext uri="{FF2B5EF4-FFF2-40B4-BE49-F238E27FC236}">
                  <a16:creationId xmlns:a16="http://schemas.microsoft.com/office/drawing/2014/main" id="{DF722379-F875-6317-1E14-2C6DAD533F03}"/>
                </a:ext>
              </a:extLst>
            </p:cNvPr>
            <p:cNvSpPr/>
            <p:nvPr/>
          </p:nvSpPr>
          <p:spPr>
            <a:xfrm>
              <a:off x="6688621" y="2846574"/>
              <a:ext cx="1944000" cy="1483291"/>
            </a:xfrm>
            <a:prstGeom prst="roundRect">
              <a:avLst>
                <a:gd name="adj" fmla="val 7275"/>
              </a:avLst>
            </a:prstGeom>
            <a:solidFill>
              <a:srgbClr val="119693"/>
            </a:solidFill>
            <a:ln w="19050" cap="flat" cmpd="sng" algn="ctr">
              <a:noFill/>
              <a:prstDash val="solid"/>
              <a:miter lim="800000"/>
            </a:ln>
            <a:effectLst/>
          </p:spPr>
          <p:txBody>
            <a:bodyPr lIns="54000" tIns="54000" rIns="54000" bIns="54000" rtlCol="0" anchor="ctr"/>
            <a:lstStyle/>
            <a:p>
              <a:pPr lvl="0" algn="ctr" defTabSz="685800" eaLnBrk="0" fontAlgn="base" hangingPunct="0">
                <a:lnSpc>
                  <a:spcPct val="90000"/>
                </a:lnSpc>
                <a:spcBef>
                  <a:spcPct val="0"/>
                </a:spcBef>
                <a:spcAft>
                  <a:spcPct val="0"/>
                </a:spcAft>
                <a:defRPr/>
              </a:pPr>
              <a:r>
                <a:rPr lang="de-DE" sz="1000" kern="0" dirty="0">
                  <a:solidFill>
                    <a:srgbClr val="FFFFFF"/>
                  </a:solidFill>
                </a:rPr>
                <a:t>Die </a:t>
              </a:r>
              <a:r>
                <a:rPr lang="de-DE" sz="1000" kern="0" dirty="0" err="1">
                  <a:solidFill>
                    <a:srgbClr val="FFFFFF"/>
                  </a:solidFill>
                </a:rPr>
                <a:t>IAk</a:t>
              </a:r>
              <a:r>
                <a:rPr lang="de-DE" sz="1000" kern="0" dirty="0">
                  <a:solidFill>
                    <a:srgbClr val="FFFFFF"/>
                  </a:solidFill>
                </a:rPr>
                <a:t>-Affinität ist die Stärke der Wechselwirkung zwischen der Antigenbindungsstelle eines </a:t>
              </a:r>
              <a:r>
                <a:rPr lang="de-DE" sz="1000" kern="0" dirty="0" err="1">
                  <a:solidFill>
                    <a:srgbClr val="FFFFFF"/>
                  </a:solidFill>
                </a:rPr>
                <a:t>IAk</a:t>
              </a:r>
              <a:r>
                <a:rPr lang="de-DE" sz="1000" kern="0" dirty="0">
                  <a:solidFill>
                    <a:srgbClr val="FFFFFF"/>
                  </a:solidFill>
                </a:rPr>
                <a:t> und einem spezifischen Epitop auf einem Antigen, quantifiziert durch ihre Dissoziationskonstante</a:t>
              </a:r>
              <a:r>
                <a:rPr kumimoji="0" lang="en-US" sz="1000" b="0" i="0" u="none" strike="noStrike" kern="0" cap="none" spc="0" normalizeH="0" baseline="30000" noProof="0" dirty="0">
                  <a:ln>
                    <a:noFill/>
                  </a:ln>
                  <a:solidFill>
                    <a:srgbClr val="FFFFFF"/>
                  </a:solidFill>
                  <a:effectLst/>
                  <a:uLnTx/>
                  <a:uFillTx/>
                  <a:ea typeface="+mn-ea"/>
                  <a:cs typeface="+mn-cs"/>
                </a:rPr>
                <a:t>11</a:t>
              </a:r>
            </a:p>
          </p:txBody>
        </p:sp>
      </p:grpSp>
    </p:spTree>
    <p:extLst>
      <p:ext uri="{BB962C8B-B14F-4D97-AF65-F5344CB8AC3E}">
        <p14:creationId xmlns:p14="http://schemas.microsoft.com/office/powerpoint/2010/main" val="248144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ppt_x</p:attrName>
                                        </p:attrNameLst>
                                      </p:cBhvr>
                                      <p:tavLst>
                                        <p:tav tm="0">
                                          <p:val>
                                            <p:strVal val="#ppt_x"/>
                                          </p:val>
                                        </p:tav>
                                        <p:tav tm="100000">
                                          <p:val>
                                            <p:strVal val="#ppt_x"/>
                                          </p:val>
                                        </p:tav>
                                      </p:tavLst>
                                    </p:anim>
                                    <p:anim calcmode="lin" valueType="num">
                                      <p:cBhvr>
                                        <p:cTn id="9" dur="5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10&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0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w="9525">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chor="ctr">
        <a:spAutoFit/>
      </a:bodyPr>
      <a:lstStyle>
        <a:defPPr algn="l">
          <a:defRPr sz="1600" dirty="0" err="1" smtClean="0"/>
        </a:defPPr>
      </a:lstStyle>
    </a:txDef>
  </a:objectDefaults>
  <a:extraClrSchemeLst/>
  <a:extLst>
    <a:ext uri="{05A4C25C-085E-4340-85A3-A5531E510DB2}">
      <thm15:themeFamily xmlns:thm15="http://schemas.microsoft.com/office/thememl/2012/main" name="Health Advances T1D Disease Area Strategy Project Kickoff 2022Mar28" id="{0D32C651-818E-402E-AA5A-61F395FF9DF8}" vid="{C76B6EF9-A230-4530-8B31-9DCE04BCDF5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1.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2.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3.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4.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86ecb80-ad1a-440b-9fcc-98153c4be8a6">
      <UserInfo>
        <DisplayName>SharingLinks.3569bd7c-0c17-4182-bc39-fb14c936d300.Flexible.3473dd33-4246-48eb-b3f3-b3b143f00f37</DisplayName>
        <AccountId>95</AccountId>
        <AccountType/>
      </UserInfo>
      <UserInfo>
        <DisplayName>Kulpa, Konstanze /DE</DisplayName>
        <AccountId>84</AccountId>
        <AccountType/>
      </UserInfo>
      <UserInfo>
        <DisplayName>Stein, Alina /DE</DisplayName>
        <AccountId>107</AccountId>
        <AccountType/>
      </UserInfo>
      <UserInfo>
        <DisplayName>Omar, Helan /DE</DisplayName>
        <AccountId>198</AccountId>
        <AccountType/>
      </UserInfo>
      <UserInfo>
        <DisplayName>Nauendorf, Aaron /DE</DisplayName>
        <AccountId>148</AccountId>
        <AccountType/>
      </UserInfo>
      <UserInfo>
        <DisplayName>Paar, Dieter /DE</DisplayName>
        <AccountId>34</AccountId>
        <AccountType/>
      </UserInfo>
    </SharedWithUsers>
    <lcf76f155ced4ddcb4097134ff3c332f xmlns="c6cd59a3-ce70-4c25-b5e0-f54afc204a1d">
      <Terms xmlns="http://schemas.microsoft.com/office/infopath/2007/PartnerControls"/>
    </lcf76f155ced4ddcb4097134ff3c332f>
    <TaxCatchAll xmlns="786ecb80-ad1a-440b-9fcc-98153c4be8a6" xsi:nil="true"/>
    <TranslatedLang xmlns="c6cd59a3-ce70-4c25-b5e0-f54afc204a1d" xsi:nil="true"/>
    <Noitz xmlns="c6cd59a3-ce70-4c25-b5e0-f54afc204a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A91D800CDDFD446A813E3ACC6535C63" ma:contentTypeVersion="18" ma:contentTypeDescription="Create a new document." ma:contentTypeScope="" ma:versionID="dbe93f5cacfac3ac782e46b8ded3ef86">
  <xsd:schema xmlns:xsd="http://www.w3.org/2001/XMLSchema" xmlns:xs="http://www.w3.org/2001/XMLSchema" xmlns:p="http://schemas.microsoft.com/office/2006/metadata/properties" xmlns:ns2="c6cd59a3-ce70-4c25-b5e0-f54afc204a1d" xmlns:ns3="786ecb80-ad1a-440b-9fcc-98153c4be8a6" targetNamespace="http://schemas.microsoft.com/office/2006/metadata/properties" ma:root="true" ma:fieldsID="69c3b0515eaab7d6953342d02d47d9de" ns2:_="" ns3:_="">
    <xsd:import namespace="c6cd59a3-ce70-4c25-b5e0-f54afc204a1d"/>
    <xsd:import namespace="786ecb80-ad1a-440b-9fcc-98153c4be8a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element ref="ns2:TranslatedLang" minOccurs="0"/>
                <xsd:element ref="ns2:MediaServiceBillingMetadata" minOccurs="0"/>
                <xsd:element ref="ns2:Noitz"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d59a3-ce70-4c25-b5e0-f54afc204a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TranslatedLang" ma:index="23" nillable="true" ma:displayName="Translated Language" ma:internalName="TranslatedLang">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Noitz" ma:index="25" nillable="true" ma:displayName="Noitz" ma:description="nicht für den Versand! Quellenverzeichnis muss noch angespasst werden" ma:format="Dropdown" ma:internalName="Noitz">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ecb80-ad1a-440b-9fcc-98153c4be8a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f114b2d-daeb-4d31-ace5-a0845961c278}" ma:internalName="TaxCatchAll" ma:showField="CatchAllData" ma:web="786ecb80-ad1a-440b-9fcc-98153c4be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7B58BE-5C3A-4840-A409-4EB32649CC53}">
  <ds:schemaRefs>
    <ds:schemaRef ds:uri="http://purl.org/dc/elements/1.1/"/>
    <ds:schemaRef ds:uri="http://www.w3.org/XML/1998/namespace"/>
    <ds:schemaRef ds:uri="http://schemas.microsoft.com/office/2006/documentManagement/types"/>
    <ds:schemaRef ds:uri="c6cd59a3-ce70-4c25-b5e0-f54afc204a1d"/>
    <ds:schemaRef ds:uri="http://purl.org/dc/dcmitype/"/>
    <ds:schemaRef ds:uri="http://purl.org/dc/terms/"/>
    <ds:schemaRef ds:uri="http://schemas.microsoft.com/office/infopath/2007/PartnerControls"/>
    <ds:schemaRef ds:uri="http://schemas.openxmlformats.org/package/2006/metadata/core-properties"/>
    <ds:schemaRef ds:uri="786ecb80-ad1a-440b-9fcc-98153c4be8a6"/>
    <ds:schemaRef ds:uri="http://schemas.microsoft.com/office/2006/metadata/properties"/>
  </ds:schemaRefs>
</ds:datastoreItem>
</file>

<file path=customXml/itemProps2.xml><?xml version="1.0" encoding="utf-8"?>
<ds:datastoreItem xmlns:ds="http://schemas.openxmlformats.org/officeDocument/2006/customXml" ds:itemID="{68D289C8-FCBD-47D6-A28B-8CD4E8BB355D}">
  <ds:schemaRefs>
    <ds:schemaRef ds:uri="http://schemas.microsoft.com/sharepoint/v3/contenttype/forms"/>
  </ds:schemaRefs>
</ds:datastoreItem>
</file>

<file path=customXml/itemProps3.xml><?xml version="1.0" encoding="utf-8"?>
<ds:datastoreItem xmlns:ds="http://schemas.openxmlformats.org/officeDocument/2006/customXml" ds:itemID="{BBBC6B72-8A59-47D9-ABA1-49E04A842EFD}"/>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
  <TotalTime>0</TotalTime>
  <Words>16510</Words>
  <Application>Microsoft Office PowerPoint</Application>
  <PresentationFormat>Bildschirmpräsentation (16:9)</PresentationFormat>
  <Paragraphs>1640</Paragraphs>
  <Slides>72</Slides>
  <Notes>43</Notes>
  <HiddenSlides>0</HiddenSlides>
  <MMClips>0</MMClips>
  <ScaleCrop>false</ScaleCrop>
  <HeadingPairs>
    <vt:vector size="8" baseType="variant">
      <vt:variant>
        <vt:lpstr>Verwendete Schriftarten</vt:lpstr>
      </vt:variant>
      <vt:variant>
        <vt:i4>14</vt:i4>
      </vt:variant>
      <vt:variant>
        <vt:lpstr>Design</vt:lpstr>
      </vt:variant>
      <vt:variant>
        <vt:i4>1</vt:i4>
      </vt:variant>
      <vt:variant>
        <vt:lpstr>Eingebettete OLE-Server</vt:lpstr>
      </vt:variant>
      <vt:variant>
        <vt:i4>2</vt:i4>
      </vt:variant>
      <vt:variant>
        <vt:lpstr>Folientitel</vt:lpstr>
      </vt:variant>
      <vt:variant>
        <vt:i4>72</vt:i4>
      </vt:variant>
    </vt:vector>
  </HeadingPairs>
  <TitlesOfParts>
    <vt:vector size="89" baseType="lpstr">
      <vt:lpstr>DengXian</vt:lpstr>
      <vt:lpstr>Abadi</vt:lpstr>
      <vt:lpstr>Arial</vt:lpstr>
      <vt:lpstr>Calibri</vt:lpstr>
      <vt:lpstr>Georgia</vt:lpstr>
      <vt:lpstr>Kalinga</vt:lpstr>
      <vt:lpstr>Poppins</vt:lpstr>
      <vt:lpstr>Poppins Thin</vt:lpstr>
      <vt:lpstr>Raleway</vt:lpstr>
      <vt:lpstr>Sanofi Sans 3 Regular</vt:lpstr>
      <vt:lpstr>Times New Roman</vt:lpstr>
      <vt:lpstr>Tinos</vt:lpstr>
      <vt:lpstr>Verdana</vt:lpstr>
      <vt:lpstr>Wingdings</vt:lpstr>
      <vt:lpstr>20_Sanofi</vt:lpstr>
      <vt:lpstr>Diapositive think-cell</vt:lpstr>
      <vt:lpstr>think-cell Slide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Höhere IAA- und IA-2A-Spiegel können das Risiko für klinische T1D-Manifestation (Stadium 3) erhöhen1</vt:lpstr>
      <vt:lpstr>Das T1D-Progressionsrisiko zu Stadium 3 ist mit GADA am niedrigsten und mit IA-2A am höchsten bei ≥ 2 IAk1</vt:lpstr>
      <vt:lpstr>IA-2A-Vorhandensein erhöhte das T1D-Progressionsrisiko innerhalb jedes der Stadien des präsymptomatischen T1D1</vt:lpstr>
      <vt:lpstr>IA-2A-Vorhandensein erhöhte das T1D-Progressionsrisiko zwischen den Stadien des präsymptomatischen T1D1</vt:lpstr>
      <vt:lpstr>Kinder mit nur einem positiven IAk haben niedrigere Progressionsraten als Kinder mit mehreren IAk1</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Woeckel, Christian /DE</dc:creator>
  <cp:lastModifiedBy>Pegelow, Katrin /DE</cp:lastModifiedBy>
  <cp:revision>6</cp:revision>
  <cp:lastPrinted>2023-11-01T13:52:52Z</cp:lastPrinted>
  <dcterms:created xsi:type="dcterms:W3CDTF">2022-02-06T10:02:02Z</dcterms:created>
  <dcterms:modified xsi:type="dcterms:W3CDTF">2026-01-14T16:12:42Z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0x0101005A91D800CDDFD446A813E3ACC6535C63</vt:lpwstr>
  </property>
  <property fmtid="{D5CDD505-2E9C-101B-9397-08002B2CF9AE}" pid="3" name="MediaServiceImageTags">
    <vt:lpwstr/>
  </property>
  <property fmtid="{D5CDD505-2E9C-101B-9397-08002B2CF9AE}" pid="4" name="ClassificationContentMarkingHeaderLocations">
    <vt:lpwstr>SanofiCHCT Grid 16\:9:5\1_Sanofi:8\1_Pulse Theme:6\Sanofi:8\2_Sanofi:8\5_Sanofi:8\10_Sanofi:8\11_Sanofi:8\6_Sanofi:8\3_Sanofi:8\18_Sanofi:8\12_Sanofi:8\23_Sanofi:8\14_Sanofi:8\4_Sanofi:8\27_Sanofi:8\26_Sanofi:8\7_Sanofi:8\17_Sanofi:8</vt:lpwstr>
  </property>
  <property fmtid="{D5CDD505-2E9C-101B-9397-08002B2CF9AE}" pid="5" name="ClassificationContentMarkingHeaderText">
    <vt:lpwstr>Internal</vt:lpwstr>
  </property>
  <property fmtid="{D5CDD505-2E9C-101B-9397-08002B2CF9AE}" pid="6" name="MSIP_Label_d9088468-0951-4aef-9cc3-0a346e475ddc_Enabled">
    <vt:lpwstr>true</vt:lpwstr>
  </property>
  <property fmtid="{D5CDD505-2E9C-101B-9397-08002B2CF9AE}" pid="7" name="MSIP_Label_d9088468-0951-4aef-9cc3-0a346e475ddc_SetDate">
    <vt:lpwstr>2024-02-12T11:56:34Z</vt:lpwstr>
  </property>
  <property fmtid="{D5CDD505-2E9C-101B-9397-08002B2CF9AE}" pid="8" name="MSIP_Label_d9088468-0951-4aef-9cc3-0a346e475ddc_Method">
    <vt:lpwstr>Privileged</vt:lpwstr>
  </property>
  <property fmtid="{D5CDD505-2E9C-101B-9397-08002B2CF9AE}" pid="9" name="MSIP_Label_d9088468-0951-4aef-9cc3-0a346e475ddc_Name">
    <vt:lpwstr>Public</vt:lpwstr>
  </property>
  <property fmtid="{D5CDD505-2E9C-101B-9397-08002B2CF9AE}" pid="10" name="MSIP_Label_d9088468-0951-4aef-9cc3-0a346e475ddc_SiteId">
    <vt:lpwstr>aca3c8d6-aa71-4e1a-a10e-03572fc58c0b</vt:lpwstr>
  </property>
  <property fmtid="{D5CDD505-2E9C-101B-9397-08002B2CF9AE}" pid="11" name="MSIP_Label_d9088468-0951-4aef-9cc3-0a346e475ddc_ActionId">
    <vt:lpwstr>616bc5e8-c01b-4f9b-8974-73fe934db89d</vt:lpwstr>
  </property>
  <property fmtid="{D5CDD505-2E9C-101B-9397-08002B2CF9AE}" pid="12" name="MSIP_Label_d9088468-0951-4aef-9cc3-0a346e475ddc_ContentBits">
    <vt:lpwstr>0</vt:lpwstr>
  </property>
</Properties>
</file>