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256" r:id="rId6"/>
    <p:sldId id="263" r:id="rId7"/>
    <p:sldId id="264" r:id="rId8"/>
    <p:sldId id="265" r:id="rId9"/>
    <p:sldId id="267" r:id="rId10"/>
    <p:sldId id="266" r:id="rId11"/>
    <p:sldId id="268" r:id="rId12"/>
    <p:sldId id="269" r:id="rId13"/>
    <p:sldId id="270" r:id="rId14"/>
    <p:sldId id="271" r:id="rId15"/>
    <p:sldId id="273" r:id="rId16"/>
    <p:sldId id="25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3636D9-9D55-4728-806D-A7ADFC6035C9}" v="2" dt="2023-04-19T16:52:49.557"/>
    <p1510:client id="{89158CEB-3F0C-4ECC-AABF-CF34A2C4B3BA}" v="1" dt="2023-04-20T09:28:08.2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7" d="100"/>
          <a:sy n="77" d="100"/>
        </p:scale>
        <p:origin x="26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 Centa, Natasha /GB" userId="S::natasha.dicenta@sanofi.com::f36d2595-a2c6-4eb9-a1ac-54632f7ca588" providerId="AD" clId="Web-{2AC3BD00-EC3B-C876-B014-E3A7A30405F1}"/>
    <pc:docChg chg="mod modMainMaster">
      <pc:chgData name="Di Centa, Natasha /GB" userId="S::natasha.dicenta@sanofi.com::f36d2595-a2c6-4eb9-a1ac-54632f7ca588" providerId="AD" clId="Web-{2AC3BD00-EC3B-C876-B014-E3A7A30405F1}" dt="2023-04-20T13:27:07.364" v="1" actId="33475"/>
      <pc:docMkLst>
        <pc:docMk/>
      </pc:docMkLst>
      <pc:sldMasterChg chg="addSp">
        <pc:chgData name="Di Centa, Natasha /GB" userId="S::natasha.dicenta@sanofi.com::f36d2595-a2c6-4eb9-a1ac-54632f7ca588" providerId="AD" clId="Web-{2AC3BD00-EC3B-C876-B014-E3A7A30405F1}" dt="2023-04-20T13:27:07.364" v="0" actId="33475"/>
        <pc:sldMasterMkLst>
          <pc:docMk/>
          <pc:sldMasterMk cId="2394640634" sldId="2147483648"/>
        </pc:sldMasterMkLst>
        <pc:spChg chg="add">
          <ac:chgData name="Di Centa, Natasha /GB" userId="S::natasha.dicenta@sanofi.com::f36d2595-a2c6-4eb9-a1ac-54632f7ca588" providerId="AD" clId="Web-{2AC3BD00-EC3B-C876-B014-E3A7A30405F1}" dt="2023-04-20T13:27:07.364" v="0" actId="33475"/>
          <ac:spMkLst>
            <pc:docMk/>
            <pc:sldMasterMk cId="2394640634" sldId="2147483648"/>
            <ac:spMk id="8" creationId="{2CE202F7-B7B6-9806-9922-491BD646CA8B}"/>
          </ac:spMkLst>
        </pc:spChg>
      </pc:sldMasterChg>
      <pc:sldMasterChg chg="addSp">
        <pc:chgData name="Di Centa, Natasha /GB" userId="S::natasha.dicenta@sanofi.com::f36d2595-a2c6-4eb9-a1ac-54632f7ca588" providerId="AD" clId="Web-{2AC3BD00-EC3B-C876-B014-E3A7A30405F1}" dt="2023-04-20T13:27:07.364" v="0" actId="33475"/>
        <pc:sldMasterMkLst>
          <pc:docMk/>
          <pc:sldMasterMk cId="2311749938" sldId="2147483660"/>
        </pc:sldMasterMkLst>
        <pc:spChg chg="add">
          <ac:chgData name="Di Centa, Natasha /GB" userId="S::natasha.dicenta@sanofi.com::f36d2595-a2c6-4eb9-a1ac-54632f7ca588" providerId="AD" clId="Web-{2AC3BD00-EC3B-C876-B014-E3A7A30405F1}" dt="2023-04-20T13:27:07.364" v="0" actId="33475"/>
          <ac:spMkLst>
            <pc:docMk/>
            <pc:sldMasterMk cId="2311749938" sldId="2147483660"/>
            <ac:spMk id="6" creationId="{A4D322F2-38F8-EB0A-FAAD-B621D20A9DD8}"/>
          </ac:spMkLst>
        </pc:spChg>
      </pc:sldMasterChg>
    </pc:docChg>
  </pc:docChgLst>
  <pc:docChgLst>
    <pc:chgData name="Cravino, Antonio /GB" userId="7e63df2f-7834-4e3c-a410-fadaceb5b76d" providerId="ADAL" clId="{89158CEB-3F0C-4ECC-AABF-CF34A2C4B3BA}"/>
    <pc:docChg chg="addSld delSld modSld">
      <pc:chgData name="Cravino, Antonio /GB" userId="7e63df2f-7834-4e3c-a410-fadaceb5b76d" providerId="ADAL" clId="{89158CEB-3F0C-4ECC-AABF-CF34A2C4B3BA}" dt="2023-04-20T09:28:08.225" v="1"/>
      <pc:docMkLst>
        <pc:docMk/>
      </pc:docMkLst>
      <pc:sldChg chg="del">
        <pc:chgData name="Cravino, Antonio /GB" userId="7e63df2f-7834-4e3c-a410-fadaceb5b76d" providerId="ADAL" clId="{89158CEB-3F0C-4ECC-AABF-CF34A2C4B3BA}" dt="2023-04-20T09:28:06.743" v="0" actId="47"/>
        <pc:sldMkLst>
          <pc:docMk/>
          <pc:sldMk cId="3598429569" sldId="272"/>
        </pc:sldMkLst>
      </pc:sldChg>
      <pc:sldChg chg="add">
        <pc:chgData name="Cravino, Antonio /GB" userId="7e63df2f-7834-4e3c-a410-fadaceb5b76d" providerId="ADAL" clId="{89158CEB-3F0C-4ECC-AABF-CF34A2C4B3BA}" dt="2023-04-20T09:28:08.225" v="1"/>
        <pc:sldMkLst>
          <pc:docMk/>
          <pc:sldMk cId="3849964479" sldId="273"/>
        </pc:sldMkLst>
      </pc:sldChg>
    </pc:docChg>
  </pc:docChgLst>
  <pc:docChgLst>
    <pc:chgData name="Cravino, Antonio /GB" userId="7e63df2f-7834-4e3c-a410-fadaceb5b76d" providerId="ADAL" clId="{E0C2DBD6-B718-4672-997A-F669FA145560}"/>
    <pc:docChg chg="modSld sldOrd">
      <pc:chgData name="Cravino, Antonio /GB" userId="7e63df2f-7834-4e3c-a410-fadaceb5b76d" providerId="ADAL" clId="{E0C2DBD6-B718-4672-997A-F669FA145560}" dt="2023-04-19T18:08:02.414" v="8" actId="1038"/>
      <pc:docMkLst>
        <pc:docMk/>
      </pc:docMkLst>
      <pc:sldChg chg="ord">
        <pc:chgData name="Cravino, Antonio /GB" userId="7e63df2f-7834-4e3c-a410-fadaceb5b76d" providerId="ADAL" clId="{E0C2DBD6-B718-4672-997A-F669FA145560}" dt="2023-04-19T17:45:24.761" v="1"/>
        <pc:sldMkLst>
          <pc:docMk/>
          <pc:sldMk cId="1301996493" sldId="271"/>
        </pc:sldMkLst>
      </pc:sldChg>
      <pc:sldChg chg="modSp mod">
        <pc:chgData name="Cravino, Antonio /GB" userId="7e63df2f-7834-4e3c-a410-fadaceb5b76d" providerId="ADAL" clId="{E0C2DBD6-B718-4672-997A-F669FA145560}" dt="2023-04-19T18:08:02.414" v="8" actId="1038"/>
        <pc:sldMkLst>
          <pc:docMk/>
          <pc:sldMk cId="3598429569" sldId="272"/>
        </pc:sldMkLst>
        <pc:spChg chg="mod">
          <ac:chgData name="Cravino, Antonio /GB" userId="7e63df2f-7834-4e3c-a410-fadaceb5b76d" providerId="ADAL" clId="{E0C2DBD6-B718-4672-997A-F669FA145560}" dt="2023-04-19T18:08:02.414" v="8" actId="1038"/>
          <ac:spMkLst>
            <pc:docMk/>
            <pc:sldMk cId="3598429569" sldId="272"/>
            <ac:spMk id="3" creationId="{01213C46-6D92-A24E-D029-E48BC5D45894}"/>
          </ac:spMkLst>
        </pc:spChg>
        <pc:picChg chg="mod">
          <ac:chgData name="Cravino, Antonio /GB" userId="7e63df2f-7834-4e3c-a410-fadaceb5b76d" providerId="ADAL" clId="{E0C2DBD6-B718-4672-997A-F669FA145560}" dt="2023-04-19T18:07:52.480" v="4" actId="14100"/>
          <ac:picMkLst>
            <pc:docMk/>
            <pc:sldMk cId="3598429569" sldId="272"/>
            <ac:picMk id="5" creationId="{CC1DFCFE-8910-C2B8-AC8E-C457640B2055}"/>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Insulin lispro Sanofi</c:v>
                </c:pt>
              </c:strCache>
            </c:strRef>
          </c:tx>
          <c:spPr>
            <a:solidFill>
              <a:schemeClr val="tx1"/>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numCache>
            </c:numRef>
          </c:cat>
          <c:val>
            <c:numRef>
              <c:f>Sheet1!$B$2:$B$3</c:f>
              <c:numCache>
                <c:formatCode>General</c:formatCode>
                <c:ptCount val="2"/>
                <c:pt idx="0">
                  <c:v>-0.42</c:v>
                </c:pt>
                <c:pt idx="1">
                  <c:v>-0.92</c:v>
                </c:pt>
              </c:numCache>
            </c:numRef>
          </c:val>
          <c:extLst>
            <c:ext xmlns:c16="http://schemas.microsoft.com/office/drawing/2014/chart" uri="{C3380CC4-5D6E-409C-BE32-E72D297353CC}">
              <c16:uniqueId val="{00000000-907C-40B9-BBFA-32E8AAC37304}"/>
            </c:ext>
          </c:extLst>
        </c:ser>
        <c:ser>
          <c:idx val="1"/>
          <c:order val="1"/>
          <c:tx>
            <c:strRef>
              <c:f>Sheet1!$C$1</c:f>
              <c:strCache>
                <c:ptCount val="1"/>
                <c:pt idx="0">
                  <c:v>Humalog</c:v>
                </c:pt>
              </c:strCache>
            </c:strRef>
          </c:tx>
          <c:spPr>
            <a:solidFill>
              <a:schemeClr val="bg1"/>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numCache>
            </c:numRef>
          </c:cat>
          <c:val>
            <c:numRef>
              <c:f>Sheet1!$C$2:$C$3</c:f>
              <c:numCache>
                <c:formatCode>General</c:formatCode>
                <c:ptCount val="2"/>
                <c:pt idx="0">
                  <c:v>-0.47</c:v>
                </c:pt>
                <c:pt idx="1">
                  <c:v>-0.85</c:v>
                </c:pt>
              </c:numCache>
            </c:numRef>
          </c:val>
          <c:extLst>
            <c:ext xmlns:c16="http://schemas.microsoft.com/office/drawing/2014/chart" uri="{C3380CC4-5D6E-409C-BE32-E72D297353CC}">
              <c16:uniqueId val="{00000001-907C-40B9-BBFA-32E8AAC37304}"/>
            </c:ext>
          </c:extLst>
        </c:ser>
        <c:dLbls>
          <c:showLegendKey val="0"/>
          <c:showVal val="1"/>
          <c:showCatName val="0"/>
          <c:showSerName val="0"/>
          <c:showPercent val="0"/>
          <c:showBubbleSize val="0"/>
        </c:dLbls>
        <c:gapWidth val="75"/>
        <c:axId val="107792640"/>
        <c:axId val="107819008"/>
      </c:barChart>
      <c:catAx>
        <c:axId val="107792640"/>
        <c:scaling>
          <c:orientation val="minMax"/>
        </c:scaling>
        <c:delete val="0"/>
        <c:axPos val="b"/>
        <c:numFmt formatCode="General" sourceLinked="1"/>
        <c:majorTickMark val="none"/>
        <c:minorTickMark val="none"/>
        <c:tickLblPos val="nextTo"/>
        <c:crossAx val="107819008"/>
        <c:crosses val="autoZero"/>
        <c:auto val="1"/>
        <c:lblAlgn val="ctr"/>
        <c:lblOffset val="100"/>
        <c:noMultiLvlLbl val="0"/>
      </c:catAx>
      <c:valAx>
        <c:axId val="107819008"/>
        <c:scaling>
          <c:orientation val="minMax"/>
        </c:scaling>
        <c:delete val="0"/>
        <c:axPos val="l"/>
        <c:numFmt formatCode="General" sourceLinked="1"/>
        <c:majorTickMark val="none"/>
        <c:minorTickMark val="none"/>
        <c:tickLblPos val="nextTo"/>
        <c:crossAx val="107792640"/>
        <c:crosses val="autoZero"/>
        <c:crossBetween val="between"/>
      </c:valAx>
      <c:spPr>
        <a:noFill/>
        <a:ln w="25400">
          <a:noFill/>
        </a:ln>
      </c:spPr>
    </c:plotArea>
    <c:plotVisOnly val="1"/>
    <c:dispBlanksAs val="gap"/>
    <c:showDLblsOverMax val="0"/>
  </c:chart>
  <c:txPr>
    <a:bodyPr/>
    <a:lstStyle/>
    <a:p>
      <a:pPr>
        <a:defRPr sz="11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Insulin lispro Sanofi</c:v>
                </c:pt>
              </c:strCache>
            </c:strRef>
          </c:tx>
          <c:spPr>
            <a:solidFill>
              <a:schemeClr val="tx1"/>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numCache>
            </c:numRef>
          </c:cat>
          <c:val>
            <c:numRef>
              <c:f>Sheet1!$B$2:$B$3</c:f>
              <c:numCache>
                <c:formatCode>General</c:formatCode>
                <c:ptCount val="2"/>
                <c:pt idx="0">
                  <c:v>-0.42</c:v>
                </c:pt>
                <c:pt idx="1">
                  <c:v>-0.92</c:v>
                </c:pt>
              </c:numCache>
            </c:numRef>
          </c:val>
          <c:extLst>
            <c:ext xmlns:c16="http://schemas.microsoft.com/office/drawing/2014/chart" uri="{C3380CC4-5D6E-409C-BE32-E72D297353CC}">
              <c16:uniqueId val="{00000000-907C-40B9-BBFA-32E8AAC37304}"/>
            </c:ext>
          </c:extLst>
        </c:ser>
        <c:ser>
          <c:idx val="1"/>
          <c:order val="1"/>
          <c:tx>
            <c:strRef>
              <c:f>Sheet1!$C$1</c:f>
              <c:strCache>
                <c:ptCount val="1"/>
                <c:pt idx="0">
                  <c:v>Humalog</c:v>
                </c:pt>
              </c:strCache>
            </c:strRef>
          </c:tx>
          <c:spPr>
            <a:solidFill>
              <a:schemeClr val="bg1"/>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numCache>
            </c:numRef>
          </c:cat>
          <c:val>
            <c:numRef>
              <c:f>Sheet1!$C$2:$C$3</c:f>
              <c:numCache>
                <c:formatCode>General</c:formatCode>
                <c:ptCount val="2"/>
                <c:pt idx="0">
                  <c:v>-0.47</c:v>
                </c:pt>
                <c:pt idx="1">
                  <c:v>-0.85</c:v>
                </c:pt>
              </c:numCache>
            </c:numRef>
          </c:val>
          <c:extLst>
            <c:ext xmlns:c16="http://schemas.microsoft.com/office/drawing/2014/chart" uri="{C3380CC4-5D6E-409C-BE32-E72D297353CC}">
              <c16:uniqueId val="{00000001-907C-40B9-BBFA-32E8AAC37304}"/>
            </c:ext>
          </c:extLst>
        </c:ser>
        <c:dLbls>
          <c:showLegendKey val="0"/>
          <c:showVal val="1"/>
          <c:showCatName val="0"/>
          <c:showSerName val="0"/>
          <c:showPercent val="0"/>
          <c:showBubbleSize val="0"/>
        </c:dLbls>
        <c:gapWidth val="75"/>
        <c:axId val="107792640"/>
        <c:axId val="107819008"/>
      </c:barChart>
      <c:catAx>
        <c:axId val="107792640"/>
        <c:scaling>
          <c:orientation val="minMax"/>
        </c:scaling>
        <c:delete val="0"/>
        <c:axPos val="b"/>
        <c:numFmt formatCode="General" sourceLinked="1"/>
        <c:majorTickMark val="none"/>
        <c:minorTickMark val="none"/>
        <c:tickLblPos val="nextTo"/>
        <c:crossAx val="107819008"/>
        <c:crosses val="autoZero"/>
        <c:auto val="1"/>
        <c:lblAlgn val="ctr"/>
        <c:lblOffset val="100"/>
        <c:noMultiLvlLbl val="0"/>
      </c:catAx>
      <c:valAx>
        <c:axId val="107819008"/>
        <c:scaling>
          <c:orientation val="minMax"/>
        </c:scaling>
        <c:delete val="0"/>
        <c:axPos val="l"/>
        <c:numFmt formatCode="General" sourceLinked="1"/>
        <c:majorTickMark val="none"/>
        <c:minorTickMark val="none"/>
        <c:tickLblPos val="nextTo"/>
        <c:crossAx val="107792640"/>
        <c:crosses val="autoZero"/>
        <c:crossBetween val="between"/>
      </c:valAx>
      <c:spPr>
        <a:noFill/>
        <a:ln w="25400">
          <a:noFill/>
        </a:ln>
      </c:spPr>
    </c:plotArea>
    <c:plotVisOnly val="1"/>
    <c:dispBlanksAs val="gap"/>
    <c:showDLblsOverMax val="0"/>
  </c:chart>
  <c:txPr>
    <a:bodyPr/>
    <a:lstStyle/>
    <a:p>
      <a:pPr>
        <a:defRPr sz="11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ILS</c:v>
                </c:pt>
              </c:strCache>
            </c:strRef>
          </c:tx>
          <c:dPt>
            <c:idx val="4"/>
            <c:bubble3D val="0"/>
            <c:spPr>
              <a:ln>
                <a:solidFill>
                  <a:schemeClr val="accent1"/>
                </a:solidFill>
              </a:ln>
            </c:spPr>
            <c:extLst>
              <c:ext xmlns:c16="http://schemas.microsoft.com/office/drawing/2014/chart" uri="{C3380CC4-5D6E-409C-BE32-E72D297353CC}">
                <c16:uniqueId val="{00000001-FA47-4C58-8A29-77C110B7617D}"/>
              </c:ext>
            </c:extLst>
          </c:dPt>
          <c:val>
            <c:numRef>
              <c:f>Sheet1!$B$2:$B$12</c:f>
              <c:numCache>
                <c:formatCode>General</c:formatCode>
                <c:ptCount val="11"/>
                <c:pt idx="0">
                  <c:v>0</c:v>
                </c:pt>
                <c:pt idx="1">
                  <c:v>600</c:v>
                </c:pt>
                <c:pt idx="2">
                  <c:v>800</c:v>
                </c:pt>
                <c:pt idx="3">
                  <c:v>500</c:v>
                </c:pt>
                <c:pt idx="4">
                  <c:v>180</c:v>
                </c:pt>
                <c:pt idx="5">
                  <c:v>150</c:v>
                </c:pt>
                <c:pt idx="6">
                  <c:v>110</c:v>
                </c:pt>
                <c:pt idx="7">
                  <c:v>100</c:v>
                </c:pt>
                <c:pt idx="8">
                  <c:v>100</c:v>
                </c:pt>
                <c:pt idx="9">
                  <c:v>100</c:v>
                </c:pt>
                <c:pt idx="10">
                  <c:v>100</c:v>
                </c:pt>
              </c:numCache>
            </c:numRef>
          </c:val>
          <c:smooth val="0"/>
          <c:extLst>
            <c:ext xmlns:c16="http://schemas.microsoft.com/office/drawing/2014/chart" uri="{C3380CC4-5D6E-409C-BE32-E72D297353CC}">
              <c16:uniqueId val="{00000002-FA47-4C58-8A29-77C110B7617D}"/>
            </c:ext>
          </c:extLst>
        </c:ser>
        <c:ser>
          <c:idx val="1"/>
          <c:order val="1"/>
          <c:tx>
            <c:strRef>
              <c:f>Sheet1!$C$1</c:f>
              <c:strCache>
                <c:ptCount val="1"/>
                <c:pt idx="0">
                  <c:v>Humalog</c:v>
                </c:pt>
              </c:strCache>
            </c:strRef>
          </c:tx>
          <c:spPr>
            <a:ln>
              <a:solidFill>
                <a:schemeClr val="bg1"/>
              </a:solidFill>
            </a:ln>
          </c:spPr>
          <c:marker>
            <c:spPr>
              <a:solidFill>
                <a:schemeClr val="bg1"/>
              </a:solidFill>
              <a:ln>
                <a:noFill/>
              </a:ln>
            </c:spPr>
          </c:marker>
          <c:val>
            <c:numRef>
              <c:f>Sheet1!$C$2:$C$12</c:f>
              <c:numCache>
                <c:formatCode>General</c:formatCode>
                <c:ptCount val="11"/>
                <c:pt idx="0">
                  <c:v>0</c:v>
                </c:pt>
                <c:pt idx="1">
                  <c:v>620</c:v>
                </c:pt>
                <c:pt idx="2">
                  <c:v>850</c:v>
                </c:pt>
                <c:pt idx="3">
                  <c:v>570</c:v>
                </c:pt>
                <c:pt idx="4">
                  <c:v>220</c:v>
                </c:pt>
                <c:pt idx="5">
                  <c:v>160</c:v>
                </c:pt>
                <c:pt idx="6">
                  <c:v>120</c:v>
                </c:pt>
                <c:pt idx="7">
                  <c:v>105</c:v>
                </c:pt>
                <c:pt idx="8">
                  <c:v>100</c:v>
                </c:pt>
                <c:pt idx="9">
                  <c:v>100</c:v>
                </c:pt>
                <c:pt idx="10">
                  <c:v>100</c:v>
                </c:pt>
              </c:numCache>
            </c:numRef>
          </c:val>
          <c:smooth val="0"/>
          <c:extLst>
            <c:ext xmlns:c16="http://schemas.microsoft.com/office/drawing/2014/chart" uri="{C3380CC4-5D6E-409C-BE32-E72D297353CC}">
              <c16:uniqueId val="{00000003-FA47-4C58-8A29-77C110B7617D}"/>
            </c:ext>
          </c:extLst>
        </c:ser>
        <c:dLbls>
          <c:showLegendKey val="0"/>
          <c:showVal val="0"/>
          <c:showCatName val="0"/>
          <c:showSerName val="0"/>
          <c:showPercent val="0"/>
          <c:showBubbleSize val="0"/>
        </c:dLbls>
        <c:marker val="1"/>
        <c:smooth val="0"/>
        <c:axId val="107858176"/>
        <c:axId val="107864448"/>
      </c:lineChart>
      <c:catAx>
        <c:axId val="107858176"/>
        <c:scaling>
          <c:orientation val="minMax"/>
        </c:scaling>
        <c:delete val="0"/>
        <c:axPos val="b"/>
        <c:majorTickMark val="out"/>
        <c:minorTickMark val="none"/>
        <c:tickLblPos val="nextTo"/>
        <c:crossAx val="107864448"/>
        <c:crosses val="autoZero"/>
        <c:auto val="1"/>
        <c:lblAlgn val="ctr"/>
        <c:lblOffset val="100"/>
        <c:noMultiLvlLbl val="0"/>
      </c:catAx>
      <c:valAx>
        <c:axId val="107864448"/>
        <c:scaling>
          <c:orientation val="minMax"/>
        </c:scaling>
        <c:delete val="0"/>
        <c:axPos val="l"/>
        <c:numFmt formatCode="General" sourceLinked="1"/>
        <c:majorTickMark val="out"/>
        <c:minorTickMark val="none"/>
        <c:tickLblPos val="nextTo"/>
        <c:crossAx val="107858176"/>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ILS</c:v>
                </c:pt>
              </c:strCache>
            </c:strRef>
          </c:tx>
          <c:dPt>
            <c:idx val="4"/>
            <c:bubble3D val="0"/>
            <c:spPr>
              <a:ln>
                <a:solidFill>
                  <a:schemeClr val="accent1"/>
                </a:solidFill>
              </a:ln>
            </c:spPr>
            <c:extLst>
              <c:ext xmlns:c16="http://schemas.microsoft.com/office/drawing/2014/chart" uri="{C3380CC4-5D6E-409C-BE32-E72D297353CC}">
                <c16:uniqueId val="{00000001-B151-442C-B0B8-6A5E7B7D5ED7}"/>
              </c:ext>
            </c:extLst>
          </c:dPt>
          <c:val>
            <c:numRef>
              <c:f>Sheet1!$B$2:$B$12</c:f>
              <c:numCache>
                <c:formatCode>General</c:formatCode>
                <c:ptCount val="11"/>
                <c:pt idx="0">
                  <c:v>0</c:v>
                </c:pt>
                <c:pt idx="1">
                  <c:v>600</c:v>
                </c:pt>
                <c:pt idx="2">
                  <c:v>800</c:v>
                </c:pt>
                <c:pt idx="3">
                  <c:v>500</c:v>
                </c:pt>
                <c:pt idx="4">
                  <c:v>180</c:v>
                </c:pt>
                <c:pt idx="5">
                  <c:v>150</c:v>
                </c:pt>
                <c:pt idx="6">
                  <c:v>110</c:v>
                </c:pt>
                <c:pt idx="7">
                  <c:v>100</c:v>
                </c:pt>
                <c:pt idx="8">
                  <c:v>100</c:v>
                </c:pt>
                <c:pt idx="9">
                  <c:v>100</c:v>
                </c:pt>
                <c:pt idx="10">
                  <c:v>100</c:v>
                </c:pt>
              </c:numCache>
            </c:numRef>
          </c:val>
          <c:smooth val="0"/>
          <c:extLst>
            <c:ext xmlns:c16="http://schemas.microsoft.com/office/drawing/2014/chart" uri="{C3380CC4-5D6E-409C-BE32-E72D297353CC}">
              <c16:uniqueId val="{00000002-B151-442C-B0B8-6A5E7B7D5ED7}"/>
            </c:ext>
          </c:extLst>
        </c:ser>
        <c:ser>
          <c:idx val="1"/>
          <c:order val="1"/>
          <c:tx>
            <c:strRef>
              <c:f>Sheet1!$C$1</c:f>
              <c:strCache>
                <c:ptCount val="1"/>
                <c:pt idx="0">
                  <c:v>Humalog</c:v>
                </c:pt>
              </c:strCache>
            </c:strRef>
          </c:tx>
          <c:spPr>
            <a:ln>
              <a:solidFill>
                <a:schemeClr val="bg1"/>
              </a:solidFill>
            </a:ln>
          </c:spPr>
          <c:marker>
            <c:spPr>
              <a:solidFill>
                <a:schemeClr val="bg1"/>
              </a:solidFill>
              <a:ln>
                <a:noFill/>
              </a:ln>
            </c:spPr>
          </c:marker>
          <c:val>
            <c:numRef>
              <c:f>Sheet1!$C$2:$C$12</c:f>
              <c:numCache>
                <c:formatCode>General</c:formatCode>
                <c:ptCount val="11"/>
                <c:pt idx="0">
                  <c:v>0</c:v>
                </c:pt>
                <c:pt idx="1">
                  <c:v>620</c:v>
                </c:pt>
                <c:pt idx="2">
                  <c:v>850</c:v>
                </c:pt>
                <c:pt idx="3">
                  <c:v>570</c:v>
                </c:pt>
                <c:pt idx="4">
                  <c:v>220</c:v>
                </c:pt>
                <c:pt idx="5">
                  <c:v>160</c:v>
                </c:pt>
                <c:pt idx="6">
                  <c:v>120</c:v>
                </c:pt>
                <c:pt idx="7">
                  <c:v>105</c:v>
                </c:pt>
                <c:pt idx="8">
                  <c:v>100</c:v>
                </c:pt>
                <c:pt idx="9">
                  <c:v>100</c:v>
                </c:pt>
                <c:pt idx="10">
                  <c:v>100</c:v>
                </c:pt>
              </c:numCache>
            </c:numRef>
          </c:val>
          <c:smooth val="0"/>
          <c:extLst>
            <c:ext xmlns:c16="http://schemas.microsoft.com/office/drawing/2014/chart" uri="{C3380CC4-5D6E-409C-BE32-E72D297353CC}">
              <c16:uniqueId val="{00000003-B151-442C-B0B8-6A5E7B7D5ED7}"/>
            </c:ext>
          </c:extLst>
        </c:ser>
        <c:dLbls>
          <c:showLegendKey val="0"/>
          <c:showVal val="0"/>
          <c:showCatName val="0"/>
          <c:showSerName val="0"/>
          <c:showPercent val="0"/>
          <c:showBubbleSize val="0"/>
        </c:dLbls>
        <c:marker val="1"/>
        <c:smooth val="0"/>
        <c:axId val="107858176"/>
        <c:axId val="107864448"/>
      </c:lineChart>
      <c:catAx>
        <c:axId val="107858176"/>
        <c:scaling>
          <c:orientation val="minMax"/>
        </c:scaling>
        <c:delete val="0"/>
        <c:axPos val="b"/>
        <c:majorTickMark val="out"/>
        <c:minorTickMark val="none"/>
        <c:tickLblPos val="nextTo"/>
        <c:crossAx val="107864448"/>
        <c:crosses val="autoZero"/>
        <c:auto val="1"/>
        <c:lblAlgn val="ctr"/>
        <c:lblOffset val="100"/>
        <c:noMultiLvlLbl val="0"/>
      </c:catAx>
      <c:valAx>
        <c:axId val="107864448"/>
        <c:scaling>
          <c:orientation val="minMax"/>
        </c:scaling>
        <c:delete val="0"/>
        <c:axPos val="l"/>
        <c:numFmt formatCode="General" sourceLinked="1"/>
        <c:majorTickMark val="out"/>
        <c:minorTickMark val="none"/>
        <c:tickLblPos val="nextTo"/>
        <c:crossAx val="107858176"/>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emf"/><Relationship Id="rId7"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F6602-F86C-4CBE-B6E4-02BEB3957D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550CDEE-E40D-4B5B-AF04-CABF1F2132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F7FF2D0-070F-4A85-A887-9BEA321ADF2D}"/>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5" name="Footer Placeholder 4">
            <a:extLst>
              <a:ext uri="{FF2B5EF4-FFF2-40B4-BE49-F238E27FC236}">
                <a16:creationId xmlns:a16="http://schemas.microsoft.com/office/drawing/2014/main" id="{4F5B7B9E-8D87-448C-AFF9-F72F15EEC9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53E9B8-35FF-425C-9DFE-45147B07A6E4}"/>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3267754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13F8B-27BD-4A52-90ED-70273C49F7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0C9BA38-DACC-4FC7-8A3C-B535E0D659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9C1CAC-3BBC-4525-A197-0F10627CB169}"/>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5" name="Footer Placeholder 4">
            <a:extLst>
              <a:ext uri="{FF2B5EF4-FFF2-40B4-BE49-F238E27FC236}">
                <a16:creationId xmlns:a16="http://schemas.microsoft.com/office/drawing/2014/main" id="{8B004A76-DCEC-4636-9379-822FECE1DE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090A7C-BDBC-4DD3-A49F-C291AA5B37D6}"/>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3604179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B48FE5-C9F1-460E-A688-09832864FAF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EE27ACC-2884-4391-9544-9C806AD265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641594-1FBC-4446-BE83-72A782A9E716}"/>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5" name="Footer Placeholder 4">
            <a:extLst>
              <a:ext uri="{FF2B5EF4-FFF2-40B4-BE49-F238E27FC236}">
                <a16:creationId xmlns:a16="http://schemas.microsoft.com/office/drawing/2014/main" id="{EA23804F-0A18-472A-9A40-D7656DFE7C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40CF35-3128-4F8A-8C65-3D252EDCD3EF}"/>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1845928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2" descr="A picture containing orange, photo, yellow, sitting&#10;&#10;Description automatically generated">
            <a:extLst>
              <a:ext uri="{FF2B5EF4-FFF2-40B4-BE49-F238E27FC236}">
                <a16:creationId xmlns:a16="http://schemas.microsoft.com/office/drawing/2014/main" id="{A482B0DC-E7F5-8A47-AB4C-73B3FC3764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 Placeholder 3"/>
          <p:cNvSpPr>
            <a:spLocks noGrp="1"/>
          </p:cNvSpPr>
          <p:nvPr>
            <p:ph type="body" sz="quarter" idx="16" hasCustomPrompt="1"/>
          </p:nvPr>
        </p:nvSpPr>
        <p:spPr>
          <a:xfrm>
            <a:off x="7176592" y="1714368"/>
            <a:ext cx="3855475" cy="1920213"/>
          </a:xfrm>
        </p:spPr>
        <p:txBody>
          <a:bodyPr/>
          <a:lstStyle>
            <a:lvl1pPr marL="0" marR="0" indent="0" algn="l" defTabSz="1219170" rtl="0" eaLnBrk="1" fontAlgn="auto" latinLnBrk="0" hangingPunct="1">
              <a:lnSpc>
                <a:spcPct val="100000"/>
              </a:lnSpc>
              <a:spcBef>
                <a:spcPct val="20000"/>
              </a:spcBef>
              <a:spcAft>
                <a:spcPts val="0"/>
              </a:spcAft>
              <a:buClrTx/>
              <a:buSzTx/>
              <a:buFontTx/>
              <a:buNone/>
              <a:tabLst/>
              <a:defRPr lang="en-GB" sz="3733" b="1" kern="1200" baseline="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1219170" rtl="0" eaLnBrk="1" fontAlgn="auto" latinLnBrk="0" hangingPunct="1">
              <a:lnSpc>
                <a:spcPct val="100000"/>
              </a:lnSpc>
              <a:spcBef>
                <a:spcPct val="20000"/>
              </a:spcBef>
              <a:spcAft>
                <a:spcPts val="0"/>
              </a:spcAft>
              <a:buClrTx/>
              <a:buSzTx/>
              <a:buFontTx/>
              <a:buNone/>
              <a:tabLst/>
              <a:defRPr/>
            </a:pPr>
            <a:r>
              <a:rPr lang="en-GB" dirty="0"/>
              <a:t>Insert header</a:t>
            </a:r>
          </a:p>
          <a:p>
            <a:pPr lvl="0"/>
            <a:endParaRPr lang="en-GB" dirty="0"/>
          </a:p>
        </p:txBody>
      </p:sp>
      <p:sp>
        <p:nvSpPr>
          <p:cNvPr id="9" name="Subtitle 8"/>
          <p:cNvSpPr>
            <a:spLocks noGrp="1"/>
          </p:cNvSpPr>
          <p:nvPr>
            <p:ph type="subTitle" idx="1" hasCustomPrompt="1"/>
          </p:nvPr>
        </p:nvSpPr>
        <p:spPr>
          <a:xfrm>
            <a:off x="7176592" y="3702976"/>
            <a:ext cx="3855475" cy="960107"/>
          </a:xfrm>
        </p:spPr>
        <p:txBody>
          <a:bodyPr/>
          <a:lstStyle>
            <a:lvl1pPr marL="0" indent="0">
              <a:buNone/>
              <a:defRPr baseline="0">
                <a:solidFill>
                  <a:srgbClr val="000000"/>
                </a:solidFill>
              </a:defRPr>
            </a:lvl1pPr>
          </a:lstStyle>
          <a:p>
            <a:r>
              <a:rPr lang="en-GB" dirty="0"/>
              <a:t>Insert sub header</a:t>
            </a:r>
          </a:p>
        </p:txBody>
      </p:sp>
      <p:sp>
        <p:nvSpPr>
          <p:cNvPr id="6" name="Text Placeholder 5"/>
          <p:cNvSpPr>
            <a:spLocks noGrp="1"/>
          </p:cNvSpPr>
          <p:nvPr>
            <p:ph type="body" sz="quarter" idx="17" hasCustomPrompt="1"/>
          </p:nvPr>
        </p:nvSpPr>
        <p:spPr>
          <a:xfrm>
            <a:off x="7176592" y="4731478"/>
            <a:ext cx="3855475" cy="385233"/>
          </a:xfrm>
        </p:spPr>
        <p:txBody>
          <a:bodyPr>
            <a:noAutofit/>
          </a:bodyPr>
          <a:lstStyle>
            <a:lvl1pPr marL="0" indent="0">
              <a:buNone/>
              <a:defRPr sz="1600" baseline="0">
                <a:solidFill>
                  <a:srgbClr val="000000"/>
                </a:solidFill>
              </a:defRPr>
            </a:lvl1pPr>
          </a:lstStyle>
          <a:p>
            <a:pPr lvl="0"/>
            <a:r>
              <a:rPr lang="en-GB" dirty="0"/>
              <a:t>Insert date</a:t>
            </a:r>
          </a:p>
        </p:txBody>
      </p:sp>
      <p:grpSp>
        <p:nvGrpSpPr>
          <p:cNvPr id="10" name="Group 9">
            <a:extLst>
              <a:ext uri="{FF2B5EF4-FFF2-40B4-BE49-F238E27FC236}">
                <a16:creationId xmlns:a16="http://schemas.microsoft.com/office/drawing/2014/main" id="{01A701D4-5867-684B-8421-43886D1732D9}"/>
              </a:ext>
            </a:extLst>
          </p:cNvPr>
          <p:cNvGrpSpPr/>
          <p:nvPr userDrawn="1"/>
        </p:nvGrpSpPr>
        <p:grpSpPr>
          <a:xfrm>
            <a:off x="1" y="5706415"/>
            <a:ext cx="3832383" cy="1151933"/>
            <a:chOff x="0" y="4279811"/>
            <a:chExt cx="2874287" cy="863950"/>
          </a:xfrm>
        </p:grpSpPr>
        <p:sp>
          <p:nvSpPr>
            <p:cNvPr id="11" name="Snip and Round Single Corner of Rectangle 10">
              <a:extLst>
                <a:ext uri="{FF2B5EF4-FFF2-40B4-BE49-F238E27FC236}">
                  <a16:creationId xmlns:a16="http://schemas.microsoft.com/office/drawing/2014/main" id="{2BE6710C-7072-6B4D-9CF1-AB120406CFD0}"/>
                </a:ext>
              </a:extLst>
            </p:cNvPr>
            <p:cNvSpPr/>
            <p:nvPr userDrawn="1"/>
          </p:nvSpPr>
          <p:spPr>
            <a:xfrm flipH="1">
              <a:off x="0" y="4279811"/>
              <a:ext cx="2874287" cy="863950"/>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12">
              <a:extLst>
                <a:ext uri="{FF2B5EF4-FFF2-40B4-BE49-F238E27FC236}">
                  <a16:creationId xmlns:a16="http://schemas.microsoft.com/office/drawing/2014/main" id="{A1498C79-2682-9941-B8F0-C595F9D8A00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4" name="Picture 2" descr="G:\Client logos\Sanofi\SANOFI_Logo_2016\SANOFI_2016_Horizontal_logo_Colors\SANOFI_Logo_horizontal_CMJN.jpg">
              <a:extLst>
                <a:ext uri="{FF2B5EF4-FFF2-40B4-BE49-F238E27FC236}">
                  <a16:creationId xmlns:a16="http://schemas.microsoft.com/office/drawing/2014/main" id="{7B2E70DF-E927-EB44-8820-F33D878B07A0}"/>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55435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_alt">
    <p:spTree>
      <p:nvGrpSpPr>
        <p:cNvPr id="1" name=""/>
        <p:cNvGrpSpPr/>
        <p:nvPr/>
      </p:nvGrpSpPr>
      <p:grpSpPr>
        <a:xfrm>
          <a:off x="0" y="0"/>
          <a:ext cx="0" cy="0"/>
          <a:chOff x="0" y="0"/>
          <a:chExt cx="0" cy="0"/>
        </a:xfrm>
      </p:grpSpPr>
      <p:pic>
        <p:nvPicPr>
          <p:cNvPr id="5" name="Picture 4" descr="A close up of a sign&#10;&#10;Description automatically generated">
            <a:extLst>
              <a:ext uri="{FF2B5EF4-FFF2-40B4-BE49-F238E27FC236}">
                <a16:creationId xmlns:a16="http://schemas.microsoft.com/office/drawing/2014/main" id="{6F436E06-DA02-5C41-993E-BD0794FED3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 Placeholder 3"/>
          <p:cNvSpPr>
            <a:spLocks noGrp="1"/>
          </p:cNvSpPr>
          <p:nvPr>
            <p:ph type="body" sz="quarter" idx="16" hasCustomPrompt="1"/>
          </p:nvPr>
        </p:nvSpPr>
        <p:spPr>
          <a:xfrm>
            <a:off x="183125" y="156501"/>
            <a:ext cx="9621275" cy="927232"/>
          </a:xfrm>
        </p:spPr>
        <p:txBody>
          <a:bodyPr/>
          <a:lstStyle>
            <a:lvl1pPr marL="0" marR="0" indent="0" algn="l" defTabSz="1219170" rtl="0" eaLnBrk="1" fontAlgn="auto" latinLnBrk="0" hangingPunct="1">
              <a:lnSpc>
                <a:spcPct val="100000"/>
              </a:lnSpc>
              <a:spcBef>
                <a:spcPct val="20000"/>
              </a:spcBef>
              <a:spcAft>
                <a:spcPts val="0"/>
              </a:spcAft>
              <a:buClrTx/>
              <a:buSzTx/>
              <a:buFontTx/>
              <a:buNone/>
              <a:tabLst/>
              <a:defRPr lang="en-GB" sz="3733" b="1" kern="1200" baseline="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1219170" rtl="0" eaLnBrk="1" fontAlgn="auto" latinLnBrk="0" hangingPunct="1">
              <a:lnSpc>
                <a:spcPct val="100000"/>
              </a:lnSpc>
              <a:spcBef>
                <a:spcPct val="20000"/>
              </a:spcBef>
              <a:spcAft>
                <a:spcPts val="0"/>
              </a:spcAft>
              <a:buClrTx/>
              <a:buSzTx/>
              <a:buFontTx/>
              <a:buNone/>
              <a:tabLst/>
              <a:defRPr/>
            </a:pPr>
            <a:r>
              <a:rPr lang="en-GB" dirty="0"/>
              <a:t>Insert header</a:t>
            </a:r>
          </a:p>
          <a:p>
            <a:pPr lvl="0"/>
            <a:endParaRPr lang="en-GB" dirty="0"/>
          </a:p>
        </p:txBody>
      </p:sp>
      <p:sp>
        <p:nvSpPr>
          <p:cNvPr id="9" name="Subtitle 8"/>
          <p:cNvSpPr>
            <a:spLocks noGrp="1"/>
          </p:cNvSpPr>
          <p:nvPr>
            <p:ph type="subTitle" idx="1" hasCustomPrompt="1"/>
          </p:nvPr>
        </p:nvSpPr>
        <p:spPr>
          <a:xfrm>
            <a:off x="183125" y="1170788"/>
            <a:ext cx="9621275" cy="386424"/>
          </a:xfrm>
        </p:spPr>
        <p:txBody>
          <a:bodyPr/>
          <a:lstStyle>
            <a:lvl1pPr marL="0" indent="0">
              <a:buNone/>
              <a:defRPr baseline="0">
                <a:solidFill>
                  <a:srgbClr val="000000"/>
                </a:solidFill>
              </a:defRPr>
            </a:lvl1pPr>
          </a:lstStyle>
          <a:p>
            <a:r>
              <a:rPr lang="en-GB" dirty="0"/>
              <a:t>Insert sub header</a:t>
            </a:r>
          </a:p>
        </p:txBody>
      </p:sp>
      <p:grpSp>
        <p:nvGrpSpPr>
          <p:cNvPr id="8" name="Group 7">
            <a:extLst>
              <a:ext uri="{FF2B5EF4-FFF2-40B4-BE49-F238E27FC236}">
                <a16:creationId xmlns:a16="http://schemas.microsoft.com/office/drawing/2014/main" id="{CCEC7FDB-043A-234F-BAC4-C986ECBE6FF0}"/>
              </a:ext>
            </a:extLst>
          </p:cNvPr>
          <p:cNvGrpSpPr/>
          <p:nvPr userDrawn="1"/>
        </p:nvGrpSpPr>
        <p:grpSpPr>
          <a:xfrm>
            <a:off x="1" y="5706415"/>
            <a:ext cx="3832383" cy="1151933"/>
            <a:chOff x="0" y="4279811"/>
            <a:chExt cx="2874287" cy="863950"/>
          </a:xfrm>
        </p:grpSpPr>
        <p:sp>
          <p:nvSpPr>
            <p:cNvPr id="11" name="Snip and Round Single Corner of Rectangle 10">
              <a:extLst>
                <a:ext uri="{FF2B5EF4-FFF2-40B4-BE49-F238E27FC236}">
                  <a16:creationId xmlns:a16="http://schemas.microsoft.com/office/drawing/2014/main" id="{BFAB5D3F-7A44-9147-BB24-3B2005BF1067}"/>
                </a:ext>
              </a:extLst>
            </p:cNvPr>
            <p:cNvSpPr/>
            <p:nvPr userDrawn="1"/>
          </p:nvSpPr>
          <p:spPr>
            <a:xfrm flipH="1">
              <a:off x="0" y="4279811"/>
              <a:ext cx="2874287" cy="863950"/>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2" name="Picture 11">
              <a:extLst>
                <a:ext uri="{FF2B5EF4-FFF2-40B4-BE49-F238E27FC236}">
                  <a16:creationId xmlns:a16="http://schemas.microsoft.com/office/drawing/2014/main" id="{1BC29509-7118-2848-BFCA-85686D28FA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3" name="Picture 2" descr="G:\Client logos\Sanofi\SANOFI_Logo_2016\SANOFI_2016_Horizontal_logo_Colors\SANOFI_Logo_horizontal_CMJN.jpg">
              <a:extLst>
                <a:ext uri="{FF2B5EF4-FFF2-40B4-BE49-F238E27FC236}">
                  <a16:creationId xmlns:a16="http://schemas.microsoft.com/office/drawing/2014/main" id="{46AF20F9-D2F4-5E45-BBCD-F8A768D6F345}"/>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55850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_blue_1">
    <p:spTree>
      <p:nvGrpSpPr>
        <p:cNvPr id="1" name=""/>
        <p:cNvGrpSpPr/>
        <p:nvPr/>
      </p:nvGrpSpPr>
      <p:grpSpPr>
        <a:xfrm>
          <a:off x="0" y="0"/>
          <a:ext cx="0" cy="0"/>
          <a:chOff x="0" y="0"/>
          <a:chExt cx="0" cy="0"/>
        </a:xfrm>
      </p:grpSpPr>
      <p:pic>
        <p:nvPicPr>
          <p:cNvPr id="4" name="Picture 3" descr="A close up of a computer&#10;&#10;Description automatically generated">
            <a:extLst>
              <a:ext uri="{FF2B5EF4-FFF2-40B4-BE49-F238E27FC236}">
                <a16:creationId xmlns:a16="http://schemas.microsoft.com/office/drawing/2014/main" id="{93F5BEED-B838-4B6C-9ED8-0AFD17787C5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cxnSp>
        <p:nvCxnSpPr>
          <p:cNvPr id="10" name="Straight Connector 9"/>
          <p:cNvCxnSpPr/>
          <p:nvPr userDrawn="1"/>
        </p:nvCxnSpPr>
        <p:spPr>
          <a:xfrm>
            <a:off x="335360" y="1796819"/>
            <a:ext cx="0" cy="288032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Content Placeholder 7">
            <a:extLst>
              <a:ext uri="{FF2B5EF4-FFF2-40B4-BE49-F238E27FC236}">
                <a16:creationId xmlns:a16="http://schemas.microsoft.com/office/drawing/2014/main" id="{6C998BF8-78DD-47B1-8955-325E49524D26}"/>
              </a:ext>
            </a:extLst>
          </p:cNvPr>
          <p:cNvSpPr>
            <a:spLocks noGrp="1"/>
          </p:cNvSpPr>
          <p:nvPr>
            <p:ph sz="quarter" idx="13" hasCustomPrompt="1"/>
          </p:nvPr>
        </p:nvSpPr>
        <p:spPr>
          <a:xfrm>
            <a:off x="297949" y="1797051"/>
            <a:ext cx="5183716" cy="1536700"/>
          </a:xfrm>
          <a:prstGeom prst="rect">
            <a:avLst/>
          </a:prstGeom>
        </p:spPr>
        <p:txBody>
          <a:bodyPr>
            <a:noAutofit/>
          </a:bodyPr>
          <a:lstStyle>
            <a:lvl1pPr marL="0" indent="0">
              <a:buNone/>
              <a:defRPr sz="3733" b="1" baseline="0">
                <a:solidFill>
                  <a:schemeClr val="accent1"/>
                </a:solidFill>
              </a:defRPr>
            </a:lvl1pPr>
            <a:lvl2pPr>
              <a:defRPr sz="3200" b="1">
                <a:solidFill>
                  <a:schemeClr val="bg2"/>
                </a:solidFill>
              </a:defRPr>
            </a:lvl2pPr>
            <a:lvl3pPr>
              <a:defRPr sz="3200" b="1">
                <a:solidFill>
                  <a:schemeClr val="bg2"/>
                </a:solidFill>
              </a:defRPr>
            </a:lvl3pPr>
            <a:lvl4pPr>
              <a:defRPr sz="3200" b="1">
                <a:solidFill>
                  <a:schemeClr val="bg2"/>
                </a:solidFill>
              </a:defRPr>
            </a:lvl4pPr>
            <a:lvl5pPr>
              <a:defRPr sz="3200" b="1">
                <a:solidFill>
                  <a:schemeClr val="bg2"/>
                </a:solidFill>
              </a:defRPr>
            </a:lvl5pPr>
          </a:lstStyle>
          <a:p>
            <a:pPr lvl="0"/>
            <a:r>
              <a:rPr lang="en-GB" dirty="0"/>
              <a:t>Insert header</a:t>
            </a:r>
          </a:p>
        </p:txBody>
      </p:sp>
      <p:sp>
        <p:nvSpPr>
          <p:cNvPr id="12" name="Content Placeholder 9">
            <a:extLst>
              <a:ext uri="{FF2B5EF4-FFF2-40B4-BE49-F238E27FC236}">
                <a16:creationId xmlns:a16="http://schemas.microsoft.com/office/drawing/2014/main" id="{C93E8FD3-2C8B-4C8E-8596-7DD6C34147AE}"/>
              </a:ext>
            </a:extLst>
          </p:cNvPr>
          <p:cNvSpPr>
            <a:spLocks noGrp="1"/>
          </p:cNvSpPr>
          <p:nvPr>
            <p:ph sz="quarter" idx="14" hasCustomPrompt="1"/>
          </p:nvPr>
        </p:nvSpPr>
        <p:spPr>
          <a:xfrm>
            <a:off x="297949" y="3429001"/>
            <a:ext cx="5183716" cy="1248833"/>
          </a:xfrm>
          <a:prstGeom prst="rect">
            <a:avLst/>
          </a:prstGeom>
        </p:spPr>
        <p:txBody>
          <a:bodyPr>
            <a:noAutofit/>
          </a:bodyPr>
          <a:lstStyle>
            <a:lvl1pPr marL="0" indent="0">
              <a:buNone/>
              <a:defRPr sz="2400" baseline="0">
                <a:solidFill>
                  <a:schemeClr val="accent1"/>
                </a:solidFill>
              </a:defRPr>
            </a:lvl1pPr>
            <a:lvl2pPr>
              <a:defRPr sz="2400">
                <a:solidFill>
                  <a:schemeClr val="bg2"/>
                </a:solidFill>
              </a:defRPr>
            </a:lvl2pPr>
            <a:lvl3pPr>
              <a:defRPr sz="2400">
                <a:solidFill>
                  <a:schemeClr val="bg2"/>
                </a:solidFill>
              </a:defRPr>
            </a:lvl3pPr>
            <a:lvl4pPr>
              <a:defRPr sz="2400">
                <a:solidFill>
                  <a:schemeClr val="bg2"/>
                </a:solidFill>
              </a:defRPr>
            </a:lvl4pPr>
            <a:lvl5pPr>
              <a:defRPr sz="2400">
                <a:solidFill>
                  <a:schemeClr val="bg2"/>
                </a:solidFill>
              </a:defRPr>
            </a:lvl5pPr>
          </a:lstStyle>
          <a:p>
            <a:pPr lvl="0"/>
            <a:r>
              <a:rPr lang="en-GB" dirty="0"/>
              <a:t>Insert sub header</a:t>
            </a:r>
          </a:p>
        </p:txBody>
      </p:sp>
      <p:sp>
        <p:nvSpPr>
          <p:cNvPr id="13" name="Slide Number Placeholder 2">
            <a:extLst>
              <a:ext uri="{FF2B5EF4-FFF2-40B4-BE49-F238E27FC236}">
                <a16:creationId xmlns:a16="http://schemas.microsoft.com/office/drawing/2014/main" id="{C58EFE6A-3485-4D4A-B11A-A5A960C51432}"/>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pSp>
        <p:nvGrpSpPr>
          <p:cNvPr id="15" name="Group 14">
            <a:extLst>
              <a:ext uri="{FF2B5EF4-FFF2-40B4-BE49-F238E27FC236}">
                <a16:creationId xmlns:a16="http://schemas.microsoft.com/office/drawing/2014/main" id="{41FD6796-2450-BE4F-98C7-9AA58708F76B}"/>
              </a:ext>
            </a:extLst>
          </p:cNvPr>
          <p:cNvGrpSpPr/>
          <p:nvPr userDrawn="1"/>
        </p:nvGrpSpPr>
        <p:grpSpPr>
          <a:xfrm>
            <a:off x="198244" y="5706415"/>
            <a:ext cx="3634137" cy="977341"/>
            <a:chOff x="148682" y="4279811"/>
            <a:chExt cx="2725603" cy="733006"/>
          </a:xfrm>
        </p:grpSpPr>
        <p:sp>
          <p:nvSpPr>
            <p:cNvPr id="18" name="Snip and Round Single Corner of Rectangle 17">
              <a:extLst>
                <a:ext uri="{FF2B5EF4-FFF2-40B4-BE49-F238E27FC236}">
                  <a16:creationId xmlns:a16="http://schemas.microsoft.com/office/drawing/2014/main" id="{3E4A0E8D-C3B4-8248-98C8-F5732D373FBD}"/>
                </a:ext>
              </a:extLst>
            </p:cNvPr>
            <p:cNvSpPr/>
            <p:nvPr userDrawn="1"/>
          </p:nvSpPr>
          <p:spPr>
            <a:xfrm flipH="1">
              <a:off x="148682" y="4279811"/>
              <a:ext cx="2725603" cy="733006"/>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9" name="Picture 18">
              <a:extLst>
                <a:ext uri="{FF2B5EF4-FFF2-40B4-BE49-F238E27FC236}">
                  <a16:creationId xmlns:a16="http://schemas.microsoft.com/office/drawing/2014/main" id="{A65612DD-E791-CA45-A2D4-7F980D20F90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20" name="Picture 2" descr="G:\Client logos\Sanofi\SANOFI_Logo_2016\SANOFI_2016_Horizontal_logo_Colors\SANOFI_Logo_horizontal_CMJN.jpg">
              <a:extLst>
                <a:ext uri="{FF2B5EF4-FFF2-40B4-BE49-F238E27FC236}">
                  <a16:creationId xmlns:a16="http://schemas.microsoft.com/office/drawing/2014/main" id="{69AA47EF-8269-7C48-AF1B-BFFFC1C6206E}"/>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77584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Divider_blue_1">
    <p:spTree>
      <p:nvGrpSpPr>
        <p:cNvPr id="1" name=""/>
        <p:cNvGrpSpPr/>
        <p:nvPr/>
      </p:nvGrpSpPr>
      <p:grpSpPr>
        <a:xfrm>
          <a:off x="0" y="0"/>
          <a:ext cx="0" cy="0"/>
          <a:chOff x="0" y="0"/>
          <a:chExt cx="0" cy="0"/>
        </a:xfrm>
      </p:grpSpPr>
      <p:pic>
        <p:nvPicPr>
          <p:cNvPr id="3" name="Picture 2" descr="A computer screen capture&#10;&#10;Description automatically generated with low confidence">
            <a:extLst>
              <a:ext uri="{FF2B5EF4-FFF2-40B4-BE49-F238E27FC236}">
                <a16:creationId xmlns:a16="http://schemas.microsoft.com/office/drawing/2014/main" id="{F5A23959-7C65-DF49-9EC3-83DE412EEB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10" name="Straight Connector 9"/>
          <p:cNvCxnSpPr/>
          <p:nvPr userDrawn="1"/>
        </p:nvCxnSpPr>
        <p:spPr>
          <a:xfrm>
            <a:off x="335360" y="1796819"/>
            <a:ext cx="0" cy="288032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Slide Number Placeholder 2">
            <a:extLst>
              <a:ext uri="{FF2B5EF4-FFF2-40B4-BE49-F238E27FC236}">
                <a16:creationId xmlns:a16="http://schemas.microsoft.com/office/drawing/2014/main" id="{C58EFE6A-3485-4D4A-B11A-A5A960C51432}"/>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4065229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_blue_2">
    <p:spTree>
      <p:nvGrpSpPr>
        <p:cNvPr id="1" name=""/>
        <p:cNvGrpSpPr/>
        <p:nvPr/>
      </p:nvGrpSpPr>
      <p:grpSpPr>
        <a:xfrm>
          <a:off x="0" y="0"/>
          <a:ext cx="0" cy="0"/>
          <a:chOff x="0" y="0"/>
          <a:chExt cx="0" cy="0"/>
        </a:xfrm>
      </p:grpSpPr>
      <p:pic>
        <p:nvPicPr>
          <p:cNvPr id="4" name="Picture 3" descr="A screen shot of a computer&#10;&#10;Description automatically generated">
            <a:extLst>
              <a:ext uri="{FF2B5EF4-FFF2-40B4-BE49-F238E27FC236}">
                <a16:creationId xmlns:a16="http://schemas.microsoft.com/office/drawing/2014/main" id="{833A5A9F-70ED-425A-905A-0A2FF15D7B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grpSp>
        <p:nvGrpSpPr>
          <p:cNvPr id="9" name="Group 8">
            <a:extLst>
              <a:ext uri="{FF2B5EF4-FFF2-40B4-BE49-F238E27FC236}">
                <a16:creationId xmlns:a16="http://schemas.microsoft.com/office/drawing/2014/main" id="{C3B311BB-8D6B-8244-B42A-A2913FC974BB}"/>
              </a:ext>
            </a:extLst>
          </p:cNvPr>
          <p:cNvGrpSpPr/>
          <p:nvPr userDrawn="1"/>
        </p:nvGrpSpPr>
        <p:grpSpPr>
          <a:xfrm>
            <a:off x="1" y="5706415"/>
            <a:ext cx="3832383" cy="1151933"/>
            <a:chOff x="0" y="4279811"/>
            <a:chExt cx="2874287" cy="863950"/>
          </a:xfrm>
        </p:grpSpPr>
        <p:sp>
          <p:nvSpPr>
            <p:cNvPr id="14" name="Snip and Round Single Corner of Rectangle 13">
              <a:extLst>
                <a:ext uri="{FF2B5EF4-FFF2-40B4-BE49-F238E27FC236}">
                  <a16:creationId xmlns:a16="http://schemas.microsoft.com/office/drawing/2014/main" id="{C7E16C2C-1BAA-8149-8526-3AC06E79D3BD}"/>
                </a:ext>
              </a:extLst>
            </p:cNvPr>
            <p:cNvSpPr/>
            <p:nvPr userDrawn="1"/>
          </p:nvSpPr>
          <p:spPr>
            <a:xfrm flipH="1">
              <a:off x="0" y="4279811"/>
              <a:ext cx="2874287" cy="863950"/>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5" name="Picture 14">
              <a:extLst>
                <a:ext uri="{FF2B5EF4-FFF2-40B4-BE49-F238E27FC236}">
                  <a16:creationId xmlns:a16="http://schemas.microsoft.com/office/drawing/2014/main" id="{CE0E1FE2-8E85-5F48-9CF4-49372616B7D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6" name="Picture 2" descr="G:\Client logos\Sanofi\SANOFI_Logo_2016\SANOFI_2016_Horizontal_logo_Colors\SANOFI_Logo_horizontal_CMJN.jpg">
              <a:extLst>
                <a:ext uri="{FF2B5EF4-FFF2-40B4-BE49-F238E27FC236}">
                  <a16:creationId xmlns:a16="http://schemas.microsoft.com/office/drawing/2014/main" id="{AB4AD1D6-6B90-8C4B-9032-26E37F48BA2D}"/>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Content Placeholder 7">
            <a:extLst>
              <a:ext uri="{FF2B5EF4-FFF2-40B4-BE49-F238E27FC236}">
                <a16:creationId xmlns:a16="http://schemas.microsoft.com/office/drawing/2014/main" id="{C9B951BE-F74D-46B6-8E73-6D25344B07BE}"/>
              </a:ext>
            </a:extLst>
          </p:cNvPr>
          <p:cNvSpPr>
            <a:spLocks noGrp="1"/>
          </p:cNvSpPr>
          <p:nvPr>
            <p:ph sz="quarter" idx="13" hasCustomPrompt="1"/>
          </p:nvPr>
        </p:nvSpPr>
        <p:spPr>
          <a:xfrm>
            <a:off x="3130551" y="1983318"/>
            <a:ext cx="5183716" cy="1536700"/>
          </a:xfrm>
          <a:prstGeom prst="rect">
            <a:avLst/>
          </a:prstGeom>
        </p:spPr>
        <p:txBody>
          <a:bodyPr>
            <a:noAutofit/>
          </a:bodyPr>
          <a:lstStyle>
            <a:lvl1pPr marL="0" indent="0">
              <a:buNone/>
              <a:defRPr sz="3733" b="1" baseline="0">
                <a:solidFill>
                  <a:schemeClr val="accent1"/>
                </a:solidFill>
              </a:defRPr>
            </a:lvl1pPr>
            <a:lvl2pPr>
              <a:defRPr sz="3200" b="1">
                <a:solidFill>
                  <a:schemeClr val="bg2"/>
                </a:solidFill>
              </a:defRPr>
            </a:lvl2pPr>
            <a:lvl3pPr>
              <a:defRPr sz="3200" b="1">
                <a:solidFill>
                  <a:schemeClr val="bg2"/>
                </a:solidFill>
              </a:defRPr>
            </a:lvl3pPr>
            <a:lvl4pPr>
              <a:defRPr sz="3200" b="1">
                <a:solidFill>
                  <a:schemeClr val="bg2"/>
                </a:solidFill>
              </a:defRPr>
            </a:lvl4pPr>
            <a:lvl5pPr>
              <a:defRPr sz="3200" b="1">
                <a:solidFill>
                  <a:schemeClr val="bg2"/>
                </a:solidFill>
              </a:defRPr>
            </a:lvl5pPr>
          </a:lstStyle>
          <a:p>
            <a:pPr lvl="0"/>
            <a:r>
              <a:rPr lang="en-GB" dirty="0"/>
              <a:t>Insert header</a:t>
            </a:r>
          </a:p>
        </p:txBody>
      </p:sp>
      <p:sp>
        <p:nvSpPr>
          <p:cNvPr id="11" name="Content Placeholder 9">
            <a:extLst>
              <a:ext uri="{FF2B5EF4-FFF2-40B4-BE49-F238E27FC236}">
                <a16:creationId xmlns:a16="http://schemas.microsoft.com/office/drawing/2014/main" id="{B33361AC-3CF8-47D0-B140-E3F61585FD71}"/>
              </a:ext>
            </a:extLst>
          </p:cNvPr>
          <p:cNvSpPr>
            <a:spLocks noGrp="1"/>
          </p:cNvSpPr>
          <p:nvPr>
            <p:ph sz="quarter" idx="14" hasCustomPrompt="1"/>
          </p:nvPr>
        </p:nvSpPr>
        <p:spPr>
          <a:xfrm>
            <a:off x="3130551" y="3615268"/>
            <a:ext cx="5183716" cy="1248833"/>
          </a:xfrm>
          <a:prstGeom prst="rect">
            <a:avLst/>
          </a:prstGeom>
        </p:spPr>
        <p:txBody>
          <a:bodyPr>
            <a:noAutofit/>
          </a:bodyPr>
          <a:lstStyle>
            <a:lvl1pPr marL="0" indent="0">
              <a:buNone/>
              <a:defRPr sz="2400" baseline="0">
                <a:solidFill>
                  <a:schemeClr val="accent1"/>
                </a:solidFill>
              </a:defRPr>
            </a:lvl1pPr>
            <a:lvl2pPr>
              <a:defRPr sz="2400">
                <a:solidFill>
                  <a:schemeClr val="bg2"/>
                </a:solidFill>
              </a:defRPr>
            </a:lvl2pPr>
            <a:lvl3pPr>
              <a:defRPr sz="2400">
                <a:solidFill>
                  <a:schemeClr val="bg2"/>
                </a:solidFill>
              </a:defRPr>
            </a:lvl3pPr>
            <a:lvl4pPr>
              <a:defRPr sz="2400">
                <a:solidFill>
                  <a:schemeClr val="bg2"/>
                </a:solidFill>
              </a:defRPr>
            </a:lvl4pPr>
            <a:lvl5pPr>
              <a:defRPr sz="2400">
                <a:solidFill>
                  <a:schemeClr val="bg2"/>
                </a:solidFill>
              </a:defRPr>
            </a:lvl5pPr>
          </a:lstStyle>
          <a:p>
            <a:pPr lvl="0"/>
            <a:r>
              <a:rPr lang="en-GB" dirty="0"/>
              <a:t>Insert sub header</a:t>
            </a:r>
          </a:p>
        </p:txBody>
      </p:sp>
      <p:sp>
        <p:nvSpPr>
          <p:cNvPr id="12" name="Slide Number Placeholder 2">
            <a:extLst>
              <a:ext uri="{FF2B5EF4-FFF2-40B4-BE49-F238E27FC236}">
                <a16:creationId xmlns:a16="http://schemas.microsoft.com/office/drawing/2014/main" id="{E312937D-AD34-4FAD-87C7-7E7D19C2D0AF}"/>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2862469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Divider_orange_1">
    <p:spTree>
      <p:nvGrpSpPr>
        <p:cNvPr id="1" name=""/>
        <p:cNvGrpSpPr/>
        <p:nvPr/>
      </p:nvGrpSpPr>
      <p:grpSpPr>
        <a:xfrm>
          <a:off x="0" y="0"/>
          <a:ext cx="0" cy="0"/>
          <a:chOff x="0" y="0"/>
          <a:chExt cx="0" cy="0"/>
        </a:xfrm>
      </p:grpSpPr>
      <p:pic>
        <p:nvPicPr>
          <p:cNvPr id="4" name="Picture 3" descr="A picture containing food, drawing&#10;&#10;Description automatically generated">
            <a:extLst>
              <a:ext uri="{FF2B5EF4-FFF2-40B4-BE49-F238E27FC236}">
                <a16:creationId xmlns:a16="http://schemas.microsoft.com/office/drawing/2014/main" id="{A7159873-87DB-4DDC-9B95-B6775C9B14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7" name="Content Placeholder 7"/>
          <p:cNvSpPr>
            <a:spLocks noGrp="1"/>
          </p:cNvSpPr>
          <p:nvPr>
            <p:ph sz="quarter" idx="13" hasCustomPrompt="1"/>
          </p:nvPr>
        </p:nvSpPr>
        <p:spPr>
          <a:xfrm>
            <a:off x="297949" y="1797051"/>
            <a:ext cx="5183716" cy="1536700"/>
          </a:xfrm>
          <a:prstGeom prst="rect">
            <a:avLst/>
          </a:prstGeom>
        </p:spPr>
        <p:txBody>
          <a:bodyPr>
            <a:noAutofit/>
          </a:bodyPr>
          <a:lstStyle>
            <a:lvl1pPr marL="0" indent="0">
              <a:buNone/>
              <a:defRPr sz="3733" b="1" baseline="0">
                <a:solidFill>
                  <a:schemeClr val="accent2"/>
                </a:solidFill>
              </a:defRPr>
            </a:lvl1pPr>
            <a:lvl2pPr>
              <a:defRPr sz="3200" b="1">
                <a:solidFill>
                  <a:schemeClr val="bg2"/>
                </a:solidFill>
              </a:defRPr>
            </a:lvl2pPr>
            <a:lvl3pPr>
              <a:defRPr sz="3200" b="1">
                <a:solidFill>
                  <a:schemeClr val="bg2"/>
                </a:solidFill>
              </a:defRPr>
            </a:lvl3pPr>
            <a:lvl4pPr>
              <a:defRPr sz="3200" b="1">
                <a:solidFill>
                  <a:schemeClr val="bg2"/>
                </a:solidFill>
              </a:defRPr>
            </a:lvl4pPr>
            <a:lvl5pPr>
              <a:defRPr sz="3200" b="1">
                <a:solidFill>
                  <a:schemeClr val="bg2"/>
                </a:solidFill>
              </a:defRPr>
            </a:lvl5pPr>
          </a:lstStyle>
          <a:p>
            <a:pPr lvl="0"/>
            <a:r>
              <a:rPr lang="en-GB" dirty="0"/>
              <a:t>Insert header</a:t>
            </a:r>
          </a:p>
        </p:txBody>
      </p:sp>
      <p:sp>
        <p:nvSpPr>
          <p:cNvPr id="8" name="Content Placeholder 9"/>
          <p:cNvSpPr>
            <a:spLocks noGrp="1"/>
          </p:cNvSpPr>
          <p:nvPr>
            <p:ph sz="quarter" idx="14" hasCustomPrompt="1"/>
          </p:nvPr>
        </p:nvSpPr>
        <p:spPr>
          <a:xfrm>
            <a:off x="297949" y="3429001"/>
            <a:ext cx="5183716" cy="1248833"/>
          </a:xfrm>
          <a:prstGeom prst="rect">
            <a:avLst/>
          </a:prstGeom>
        </p:spPr>
        <p:txBody>
          <a:bodyPr>
            <a:noAutofit/>
          </a:bodyPr>
          <a:lstStyle>
            <a:lvl1pPr marL="0" indent="0">
              <a:buNone/>
              <a:defRPr sz="2400" baseline="0">
                <a:solidFill>
                  <a:schemeClr val="accent2"/>
                </a:solidFill>
              </a:defRPr>
            </a:lvl1pPr>
            <a:lvl2pPr>
              <a:defRPr sz="2400">
                <a:solidFill>
                  <a:schemeClr val="bg2"/>
                </a:solidFill>
              </a:defRPr>
            </a:lvl2pPr>
            <a:lvl3pPr>
              <a:defRPr sz="2400">
                <a:solidFill>
                  <a:schemeClr val="bg2"/>
                </a:solidFill>
              </a:defRPr>
            </a:lvl3pPr>
            <a:lvl4pPr>
              <a:defRPr sz="2400">
                <a:solidFill>
                  <a:schemeClr val="bg2"/>
                </a:solidFill>
              </a:defRPr>
            </a:lvl4pPr>
            <a:lvl5pPr>
              <a:defRPr sz="2400">
                <a:solidFill>
                  <a:schemeClr val="bg2"/>
                </a:solidFill>
              </a:defRPr>
            </a:lvl5pPr>
          </a:lstStyle>
          <a:p>
            <a:pPr lvl="0"/>
            <a:r>
              <a:rPr lang="en-GB" dirty="0"/>
              <a:t>Insert sub header</a:t>
            </a:r>
          </a:p>
        </p:txBody>
      </p:sp>
      <p:sp>
        <p:nvSpPr>
          <p:cNvPr id="10" name="Slide Number Placeholder 2">
            <a:extLst>
              <a:ext uri="{FF2B5EF4-FFF2-40B4-BE49-F238E27FC236}">
                <a16:creationId xmlns:a16="http://schemas.microsoft.com/office/drawing/2014/main" id="{2BE4DFBB-8521-43CC-9D59-08CC82B64384}"/>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pSp>
        <p:nvGrpSpPr>
          <p:cNvPr id="11" name="Group 10">
            <a:extLst>
              <a:ext uri="{FF2B5EF4-FFF2-40B4-BE49-F238E27FC236}">
                <a16:creationId xmlns:a16="http://schemas.microsoft.com/office/drawing/2014/main" id="{DA27C60A-4FCE-B648-BC6F-D6EF4185D639}"/>
              </a:ext>
            </a:extLst>
          </p:cNvPr>
          <p:cNvGrpSpPr/>
          <p:nvPr userDrawn="1"/>
        </p:nvGrpSpPr>
        <p:grpSpPr>
          <a:xfrm>
            <a:off x="311726" y="5801727"/>
            <a:ext cx="3147705" cy="882029"/>
            <a:chOff x="233794" y="4351295"/>
            <a:chExt cx="2360779" cy="661522"/>
          </a:xfrm>
        </p:grpSpPr>
        <p:pic>
          <p:nvPicPr>
            <p:cNvPr id="15" name="Picture 14">
              <a:extLst>
                <a:ext uri="{FF2B5EF4-FFF2-40B4-BE49-F238E27FC236}">
                  <a16:creationId xmlns:a16="http://schemas.microsoft.com/office/drawing/2014/main" id="{402641B0-226B-3D42-AF1A-24C94524941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6" name="Picture 2" descr="G:\Client logos\Sanofi\SANOFI_Logo_2016\SANOFI_2016_Horizontal_logo_Colors\SANOFI_Logo_horizontal_CMJN.jpg">
              <a:extLst>
                <a:ext uri="{FF2B5EF4-FFF2-40B4-BE49-F238E27FC236}">
                  <a16:creationId xmlns:a16="http://schemas.microsoft.com/office/drawing/2014/main" id="{4678F65E-688D-E54F-9B96-7308D3EDD147}"/>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79898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vider_orange_2">
    <p:spTree>
      <p:nvGrpSpPr>
        <p:cNvPr id="1" name=""/>
        <p:cNvGrpSpPr/>
        <p:nvPr/>
      </p:nvGrpSpPr>
      <p:grpSpPr>
        <a:xfrm>
          <a:off x="0" y="0"/>
          <a:ext cx="0" cy="0"/>
          <a:chOff x="0" y="0"/>
          <a:chExt cx="0" cy="0"/>
        </a:xfrm>
      </p:grpSpPr>
      <p:pic>
        <p:nvPicPr>
          <p:cNvPr id="3" name="Picture 2" descr="A close up of a screen&#10;&#10;Description automatically generated">
            <a:extLst>
              <a:ext uri="{FF2B5EF4-FFF2-40B4-BE49-F238E27FC236}">
                <a16:creationId xmlns:a16="http://schemas.microsoft.com/office/drawing/2014/main" id="{D12A561B-EB8A-4750-9EFB-9C792DC83A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29" y="0"/>
            <a:ext cx="12189971" cy="6858000"/>
          </a:xfrm>
          <a:prstGeom prst="rect">
            <a:avLst/>
          </a:prstGeom>
        </p:spPr>
      </p:pic>
      <p:sp>
        <p:nvSpPr>
          <p:cNvPr id="9" name="Content Placeholder 7">
            <a:extLst>
              <a:ext uri="{FF2B5EF4-FFF2-40B4-BE49-F238E27FC236}">
                <a16:creationId xmlns:a16="http://schemas.microsoft.com/office/drawing/2014/main" id="{F264C79A-B0D8-4EC5-83E0-B8148A335DF1}"/>
              </a:ext>
            </a:extLst>
          </p:cNvPr>
          <p:cNvSpPr>
            <a:spLocks noGrp="1"/>
          </p:cNvSpPr>
          <p:nvPr>
            <p:ph sz="quarter" idx="13" hasCustomPrompt="1"/>
          </p:nvPr>
        </p:nvSpPr>
        <p:spPr>
          <a:xfrm>
            <a:off x="3130551" y="1983318"/>
            <a:ext cx="5183716" cy="1536700"/>
          </a:xfrm>
          <a:prstGeom prst="rect">
            <a:avLst/>
          </a:prstGeom>
        </p:spPr>
        <p:txBody>
          <a:bodyPr>
            <a:noAutofit/>
          </a:bodyPr>
          <a:lstStyle>
            <a:lvl1pPr marL="0" indent="0">
              <a:buNone/>
              <a:defRPr sz="3733" b="1" baseline="0">
                <a:solidFill>
                  <a:schemeClr val="accent2"/>
                </a:solidFill>
              </a:defRPr>
            </a:lvl1pPr>
            <a:lvl2pPr>
              <a:defRPr sz="3200" b="1">
                <a:solidFill>
                  <a:schemeClr val="bg2"/>
                </a:solidFill>
              </a:defRPr>
            </a:lvl2pPr>
            <a:lvl3pPr>
              <a:defRPr sz="3200" b="1">
                <a:solidFill>
                  <a:schemeClr val="bg2"/>
                </a:solidFill>
              </a:defRPr>
            </a:lvl3pPr>
            <a:lvl4pPr>
              <a:defRPr sz="3200" b="1">
                <a:solidFill>
                  <a:schemeClr val="bg2"/>
                </a:solidFill>
              </a:defRPr>
            </a:lvl4pPr>
            <a:lvl5pPr>
              <a:defRPr sz="3200" b="1">
                <a:solidFill>
                  <a:schemeClr val="bg2"/>
                </a:solidFill>
              </a:defRPr>
            </a:lvl5pPr>
          </a:lstStyle>
          <a:p>
            <a:pPr lvl="0"/>
            <a:r>
              <a:rPr lang="en-GB" dirty="0"/>
              <a:t>Insert header</a:t>
            </a:r>
          </a:p>
        </p:txBody>
      </p:sp>
      <p:sp>
        <p:nvSpPr>
          <p:cNvPr id="10" name="Content Placeholder 9">
            <a:extLst>
              <a:ext uri="{FF2B5EF4-FFF2-40B4-BE49-F238E27FC236}">
                <a16:creationId xmlns:a16="http://schemas.microsoft.com/office/drawing/2014/main" id="{BB5F6BC4-019C-4B37-B321-87119616708B}"/>
              </a:ext>
            </a:extLst>
          </p:cNvPr>
          <p:cNvSpPr>
            <a:spLocks noGrp="1"/>
          </p:cNvSpPr>
          <p:nvPr>
            <p:ph sz="quarter" idx="14" hasCustomPrompt="1"/>
          </p:nvPr>
        </p:nvSpPr>
        <p:spPr>
          <a:xfrm>
            <a:off x="3130551" y="3615268"/>
            <a:ext cx="5183716" cy="1248833"/>
          </a:xfrm>
          <a:prstGeom prst="rect">
            <a:avLst/>
          </a:prstGeom>
        </p:spPr>
        <p:txBody>
          <a:bodyPr>
            <a:noAutofit/>
          </a:bodyPr>
          <a:lstStyle>
            <a:lvl1pPr marL="0" indent="0">
              <a:buNone/>
              <a:defRPr sz="2400" baseline="0">
                <a:solidFill>
                  <a:schemeClr val="accent2"/>
                </a:solidFill>
              </a:defRPr>
            </a:lvl1pPr>
            <a:lvl2pPr>
              <a:defRPr sz="2400">
                <a:solidFill>
                  <a:schemeClr val="bg2"/>
                </a:solidFill>
              </a:defRPr>
            </a:lvl2pPr>
            <a:lvl3pPr>
              <a:defRPr sz="2400">
                <a:solidFill>
                  <a:schemeClr val="bg2"/>
                </a:solidFill>
              </a:defRPr>
            </a:lvl3pPr>
            <a:lvl4pPr>
              <a:defRPr sz="2400">
                <a:solidFill>
                  <a:schemeClr val="bg2"/>
                </a:solidFill>
              </a:defRPr>
            </a:lvl4pPr>
            <a:lvl5pPr>
              <a:defRPr sz="2400">
                <a:solidFill>
                  <a:schemeClr val="bg2"/>
                </a:solidFill>
              </a:defRPr>
            </a:lvl5pPr>
          </a:lstStyle>
          <a:p>
            <a:pPr lvl="0"/>
            <a:r>
              <a:rPr lang="en-GB" dirty="0"/>
              <a:t>Insert sub header</a:t>
            </a:r>
          </a:p>
        </p:txBody>
      </p:sp>
      <p:sp>
        <p:nvSpPr>
          <p:cNvPr id="11" name="Slide Number Placeholder 2">
            <a:extLst>
              <a:ext uri="{FF2B5EF4-FFF2-40B4-BE49-F238E27FC236}">
                <a16:creationId xmlns:a16="http://schemas.microsoft.com/office/drawing/2014/main" id="{22B983CE-F7AA-4959-ABCE-26FFBF981FE1}"/>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pSp>
        <p:nvGrpSpPr>
          <p:cNvPr id="12" name="Group 11">
            <a:extLst>
              <a:ext uri="{FF2B5EF4-FFF2-40B4-BE49-F238E27FC236}">
                <a16:creationId xmlns:a16="http://schemas.microsoft.com/office/drawing/2014/main" id="{353BA75C-F28E-354B-A38E-C7916C9B8830}"/>
              </a:ext>
            </a:extLst>
          </p:cNvPr>
          <p:cNvGrpSpPr/>
          <p:nvPr userDrawn="1"/>
        </p:nvGrpSpPr>
        <p:grpSpPr>
          <a:xfrm>
            <a:off x="1" y="5706415"/>
            <a:ext cx="3832383" cy="1151933"/>
            <a:chOff x="0" y="4279811"/>
            <a:chExt cx="2874287" cy="863950"/>
          </a:xfrm>
        </p:grpSpPr>
        <p:sp>
          <p:nvSpPr>
            <p:cNvPr id="14" name="Snip and Round Single Corner of Rectangle 13">
              <a:extLst>
                <a:ext uri="{FF2B5EF4-FFF2-40B4-BE49-F238E27FC236}">
                  <a16:creationId xmlns:a16="http://schemas.microsoft.com/office/drawing/2014/main" id="{178CD7B8-6A43-6848-A484-351F471BDE91}"/>
                </a:ext>
              </a:extLst>
            </p:cNvPr>
            <p:cNvSpPr/>
            <p:nvPr userDrawn="1"/>
          </p:nvSpPr>
          <p:spPr>
            <a:xfrm flipH="1">
              <a:off x="0" y="4279811"/>
              <a:ext cx="2874287" cy="863950"/>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5" name="Picture 14">
              <a:extLst>
                <a:ext uri="{FF2B5EF4-FFF2-40B4-BE49-F238E27FC236}">
                  <a16:creationId xmlns:a16="http://schemas.microsoft.com/office/drawing/2014/main" id="{C626DB0E-F925-BF40-8683-F0120AE5F9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6" name="Picture 2" descr="G:\Client logos\Sanofi\SANOFI_Logo_2016\SANOFI_2016_Horizontal_logo_Colors\SANOFI_Logo_horizontal_CMJN.jpg">
              <a:extLst>
                <a:ext uri="{FF2B5EF4-FFF2-40B4-BE49-F238E27FC236}">
                  <a16:creationId xmlns:a16="http://schemas.microsoft.com/office/drawing/2014/main" id="{4AAA9502-6FA3-1249-8104-5EF4B99E34EB}"/>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494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Divider_yellow_1">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FAB0BCBD-2448-4FAE-8824-D9D2742CADB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7" name="Content Placeholder 7"/>
          <p:cNvSpPr>
            <a:spLocks noGrp="1"/>
          </p:cNvSpPr>
          <p:nvPr>
            <p:ph sz="quarter" idx="13" hasCustomPrompt="1"/>
          </p:nvPr>
        </p:nvSpPr>
        <p:spPr>
          <a:xfrm>
            <a:off x="297949" y="1797051"/>
            <a:ext cx="5183716" cy="1536700"/>
          </a:xfrm>
          <a:prstGeom prst="rect">
            <a:avLst/>
          </a:prstGeom>
        </p:spPr>
        <p:txBody>
          <a:bodyPr>
            <a:noAutofit/>
          </a:bodyPr>
          <a:lstStyle>
            <a:lvl1pPr marL="0" indent="0">
              <a:buNone/>
              <a:defRPr sz="3733" b="1" baseline="0">
                <a:solidFill>
                  <a:schemeClr val="accent4"/>
                </a:solidFill>
              </a:defRPr>
            </a:lvl1pPr>
            <a:lvl2pPr>
              <a:defRPr sz="3200" b="1">
                <a:solidFill>
                  <a:schemeClr val="bg2"/>
                </a:solidFill>
              </a:defRPr>
            </a:lvl2pPr>
            <a:lvl3pPr>
              <a:defRPr sz="3200" b="1">
                <a:solidFill>
                  <a:schemeClr val="bg2"/>
                </a:solidFill>
              </a:defRPr>
            </a:lvl3pPr>
            <a:lvl4pPr>
              <a:defRPr sz="3200" b="1">
                <a:solidFill>
                  <a:schemeClr val="bg2"/>
                </a:solidFill>
              </a:defRPr>
            </a:lvl4pPr>
            <a:lvl5pPr>
              <a:defRPr sz="3200" b="1">
                <a:solidFill>
                  <a:schemeClr val="bg2"/>
                </a:solidFill>
              </a:defRPr>
            </a:lvl5pPr>
          </a:lstStyle>
          <a:p>
            <a:pPr lvl="0"/>
            <a:r>
              <a:rPr lang="en-GB" dirty="0"/>
              <a:t>Insert header</a:t>
            </a:r>
          </a:p>
        </p:txBody>
      </p:sp>
      <p:sp>
        <p:nvSpPr>
          <p:cNvPr id="8" name="Content Placeholder 9"/>
          <p:cNvSpPr>
            <a:spLocks noGrp="1"/>
          </p:cNvSpPr>
          <p:nvPr>
            <p:ph sz="quarter" idx="14" hasCustomPrompt="1"/>
          </p:nvPr>
        </p:nvSpPr>
        <p:spPr>
          <a:xfrm>
            <a:off x="297949" y="3429001"/>
            <a:ext cx="5183716" cy="1248833"/>
          </a:xfrm>
          <a:prstGeom prst="rect">
            <a:avLst/>
          </a:prstGeom>
        </p:spPr>
        <p:txBody>
          <a:bodyPr>
            <a:noAutofit/>
          </a:bodyPr>
          <a:lstStyle>
            <a:lvl1pPr marL="0" indent="0">
              <a:buNone/>
              <a:defRPr sz="2400" baseline="0">
                <a:solidFill>
                  <a:schemeClr val="accent4"/>
                </a:solidFill>
              </a:defRPr>
            </a:lvl1pPr>
            <a:lvl2pPr>
              <a:defRPr sz="2400">
                <a:solidFill>
                  <a:schemeClr val="bg2"/>
                </a:solidFill>
              </a:defRPr>
            </a:lvl2pPr>
            <a:lvl3pPr>
              <a:defRPr sz="2400">
                <a:solidFill>
                  <a:schemeClr val="bg2"/>
                </a:solidFill>
              </a:defRPr>
            </a:lvl3pPr>
            <a:lvl4pPr>
              <a:defRPr sz="2400">
                <a:solidFill>
                  <a:schemeClr val="bg2"/>
                </a:solidFill>
              </a:defRPr>
            </a:lvl4pPr>
            <a:lvl5pPr>
              <a:defRPr sz="2400">
                <a:solidFill>
                  <a:schemeClr val="bg2"/>
                </a:solidFill>
              </a:defRPr>
            </a:lvl5pPr>
          </a:lstStyle>
          <a:p>
            <a:pPr lvl="0"/>
            <a:r>
              <a:rPr lang="en-GB" dirty="0"/>
              <a:t>Insert sub header</a:t>
            </a:r>
          </a:p>
        </p:txBody>
      </p:sp>
      <p:sp>
        <p:nvSpPr>
          <p:cNvPr id="9" name="Slide Number Placeholder 2">
            <a:extLst>
              <a:ext uri="{FF2B5EF4-FFF2-40B4-BE49-F238E27FC236}">
                <a16:creationId xmlns:a16="http://schemas.microsoft.com/office/drawing/2014/main" id="{CD2DCBA2-AA4C-4E45-B2FB-4C7B05516C83}"/>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pSp>
        <p:nvGrpSpPr>
          <p:cNvPr id="11" name="Group 10">
            <a:extLst>
              <a:ext uri="{FF2B5EF4-FFF2-40B4-BE49-F238E27FC236}">
                <a16:creationId xmlns:a16="http://schemas.microsoft.com/office/drawing/2014/main" id="{C07D1466-0CBE-F24A-82CF-DC69EC1EC17E}"/>
              </a:ext>
            </a:extLst>
          </p:cNvPr>
          <p:cNvGrpSpPr/>
          <p:nvPr userDrawn="1"/>
        </p:nvGrpSpPr>
        <p:grpSpPr>
          <a:xfrm>
            <a:off x="311726" y="5801727"/>
            <a:ext cx="3147705" cy="882029"/>
            <a:chOff x="233794" y="4351295"/>
            <a:chExt cx="2360779" cy="661522"/>
          </a:xfrm>
        </p:grpSpPr>
        <p:pic>
          <p:nvPicPr>
            <p:cNvPr id="13" name="Picture 12">
              <a:extLst>
                <a:ext uri="{FF2B5EF4-FFF2-40B4-BE49-F238E27FC236}">
                  <a16:creationId xmlns:a16="http://schemas.microsoft.com/office/drawing/2014/main" id="{B25DFDE5-D222-6D4A-A57D-D8E5240D32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4" name="Picture 2" descr="G:\Client logos\Sanofi\SANOFI_Logo_2016\SANOFI_2016_Horizontal_logo_Colors\SANOFI_Logo_horizontal_CMJN.jpg">
              <a:extLst>
                <a:ext uri="{FF2B5EF4-FFF2-40B4-BE49-F238E27FC236}">
                  <a16:creationId xmlns:a16="http://schemas.microsoft.com/office/drawing/2014/main" id="{C50C98A9-96F6-2F4C-B2EB-23A12A008120}"/>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62397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ACE80-B1D1-4BAE-BE1B-39E07C6106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38EC04F-AFBB-4AF0-A744-8783C2DD4B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1AFFA4-7206-4342-AE93-B015EF812EB9}"/>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5" name="Footer Placeholder 4">
            <a:extLst>
              <a:ext uri="{FF2B5EF4-FFF2-40B4-BE49-F238E27FC236}">
                <a16:creationId xmlns:a16="http://schemas.microsoft.com/office/drawing/2014/main" id="{257E9842-6459-4895-9652-5338EBE101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D53224-8D29-41CA-A864-DC613202E125}"/>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2922394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ivider_yellow_2">
    <p:spTree>
      <p:nvGrpSpPr>
        <p:cNvPr id="1" name=""/>
        <p:cNvGrpSpPr/>
        <p:nvPr/>
      </p:nvGrpSpPr>
      <p:grpSpPr>
        <a:xfrm>
          <a:off x="0" y="0"/>
          <a:ext cx="0" cy="0"/>
          <a:chOff x="0" y="0"/>
          <a:chExt cx="0" cy="0"/>
        </a:xfrm>
      </p:grpSpPr>
      <p:pic>
        <p:nvPicPr>
          <p:cNvPr id="3" name="Picture 2" descr="A close up of a screen&#10;&#10;Description automatically generated">
            <a:extLst>
              <a:ext uri="{FF2B5EF4-FFF2-40B4-BE49-F238E27FC236}">
                <a16:creationId xmlns:a16="http://schemas.microsoft.com/office/drawing/2014/main" id="{1F303049-1A19-4C86-BC4D-3F286A90B04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9" name="Content Placeholder 7">
            <a:extLst>
              <a:ext uri="{FF2B5EF4-FFF2-40B4-BE49-F238E27FC236}">
                <a16:creationId xmlns:a16="http://schemas.microsoft.com/office/drawing/2014/main" id="{55D39788-E44A-4C83-9F84-1DCD10AF5879}"/>
              </a:ext>
            </a:extLst>
          </p:cNvPr>
          <p:cNvSpPr>
            <a:spLocks noGrp="1"/>
          </p:cNvSpPr>
          <p:nvPr>
            <p:ph sz="quarter" idx="13" hasCustomPrompt="1"/>
          </p:nvPr>
        </p:nvSpPr>
        <p:spPr>
          <a:xfrm>
            <a:off x="3130551" y="1983318"/>
            <a:ext cx="5183716" cy="1536700"/>
          </a:xfrm>
          <a:prstGeom prst="rect">
            <a:avLst/>
          </a:prstGeom>
        </p:spPr>
        <p:txBody>
          <a:bodyPr>
            <a:noAutofit/>
          </a:bodyPr>
          <a:lstStyle>
            <a:lvl1pPr marL="0" indent="0">
              <a:buNone/>
              <a:defRPr sz="3733" b="1" baseline="0">
                <a:solidFill>
                  <a:schemeClr val="accent4"/>
                </a:solidFill>
              </a:defRPr>
            </a:lvl1pPr>
            <a:lvl2pPr>
              <a:defRPr sz="3200" b="1">
                <a:solidFill>
                  <a:schemeClr val="bg2"/>
                </a:solidFill>
              </a:defRPr>
            </a:lvl2pPr>
            <a:lvl3pPr>
              <a:defRPr sz="3200" b="1">
                <a:solidFill>
                  <a:schemeClr val="bg2"/>
                </a:solidFill>
              </a:defRPr>
            </a:lvl3pPr>
            <a:lvl4pPr>
              <a:defRPr sz="3200" b="1">
                <a:solidFill>
                  <a:schemeClr val="bg2"/>
                </a:solidFill>
              </a:defRPr>
            </a:lvl4pPr>
            <a:lvl5pPr>
              <a:defRPr sz="3200" b="1">
                <a:solidFill>
                  <a:schemeClr val="bg2"/>
                </a:solidFill>
              </a:defRPr>
            </a:lvl5pPr>
          </a:lstStyle>
          <a:p>
            <a:pPr lvl="0"/>
            <a:r>
              <a:rPr lang="en-GB" dirty="0"/>
              <a:t>Insert header</a:t>
            </a:r>
          </a:p>
        </p:txBody>
      </p:sp>
      <p:sp>
        <p:nvSpPr>
          <p:cNvPr id="10" name="Content Placeholder 9">
            <a:extLst>
              <a:ext uri="{FF2B5EF4-FFF2-40B4-BE49-F238E27FC236}">
                <a16:creationId xmlns:a16="http://schemas.microsoft.com/office/drawing/2014/main" id="{47BC9470-520D-483E-9B1E-4F317F5343EF}"/>
              </a:ext>
            </a:extLst>
          </p:cNvPr>
          <p:cNvSpPr>
            <a:spLocks noGrp="1"/>
          </p:cNvSpPr>
          <p:nvPr>
            <p:ph sz="quarter" idx="14" hasCustomPrompt="1"/>
          </p:nvPr>
        </p:nvSpPr>
        <p:spPr>
          <a:xfrm>
            <a:off x="3130551" y="3615268"/>
            <a:ext cx="5183716" cy="1248833"/>
          </a:xfrm>
          <a:prstGeom prst="rect">
            <a:avLst/>
          </a:prstGeom>
        </p:spPr>
        <p:txBody>
          <a:bodyPr>
            <a:noAutofit/>
          </a:bodyPr>
          <a:lstStyle>
            <a:lvl1pPr marL="0" indent="0">
              <a:buNone/>
              <a:defRPr sz="2400" baseline="0">
                <a:solidFill>
                  <a:schemeClr val="accent4"/>
                </a:solidFill>
              </a:defRPr>
            </a:lvl1pPr>
            <a:lvl2pPr>
              <a:defRPr sz="2400">
                <a:solidFill>
                  <a:schemeClr val="bg2"/>
                </a:solidFill>
              </a:defRPr>
            </a:lvl2pPr>
            <a:lvl3pPr>
              <a:defRPr sz="2400">
                <a:solidFill>
                  <a:schemeClr val="bg2"/>
                </a:solidFill>
              </a:defRPr>
            </a:lvl3pPr>
            <a:lvl4pPr>
              <a:defRPr sz="2400">
                <a:solidFill>
                  <a:schemeClr val="bg2"/>
                </a:solidFill>
              </a:defRPr>
            </a:lvl4pPr>
            <a:lvl5pPr>
              <a:defRPr sz="2400">
                <a:solidFill>
                  <a:schemeClr val="bg2"/>
                </a:solidFill>
              </a:defRPr>
            </a:lvl5pPr>
          </a:lstStyle>
          <a:p>
            <a:pPr lvl="0"/>
            <a:r>
              <a:rPr lang="en-GB" dirty="0"/>
              <a:t>Insert sub header</a:t>
            </a:r>
          </a:p>
        </p:txBody>
      </p:sp>
      <p:sp>
        <p:nvSpPr>
          <p:cNvPr id="11" name="Slide Number Placeholder 2">
            <a:extLst>
              <a:ext uri="{FF2B5EF4-FFF2-40B4-BE49-F238E27FC236}">
                <a16:creationId xmlns:a16="http://schemas.microsoft.com/office/drawing/2014/main" id="{486BD92F-10DF-4D23-8088-D18A4F545EAD}"/>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pSp>
        <p:nvGrpSpPr>
          <p:cNvPr id="14" name="Group 13">
            <a:extLst>
              <a:ext uri="{FF2B5EF4-FFF2-40B4-BE49-F238E27FC236}">
                <a16:creationId xmlns:a16="http://schemas.microsoft.com/office/drawing/2014/main" id="{EC96F1E6-866A-874A-9DBC-0832408040E8}"/>
              </a:ext>
            </a:extLst>
          </p:cNvPr>
          <p:cNvGrpSpPr/>
          <p:nvPr userDrawn="1"/>
        </p:nvGrpSpPr>
        <p:grpSpPr>
          <a:xfrm>
            <a:off x="1" y="5706415"/>
            <a:ext cx="3832383" cy="1151933"/>
            <a:chOff x="0" y="4279811"/>
            <a:chExt cx="2874287" cy="863950"/>
          </a:xfrm>
        </p:grpSpPr>
        <p:sp>
          <p:nvSpPr>
            <p:cNvPr id="15" name="Snip and Round Single Corner of Rectangle 14">
              <a:extLst>
                <a:ext uri="{FF2B5EF4-FFF2-40B4-BE49-F238E27FC236}">
                  <a16:creationId xmlns:a16="http://schemas.microsoft.com/office/drawing/2014/main" id="{3BC62F7B-4A44-BF43-8BCA-7743BCF42CA4}"/>
                </a:ext>
              </a:extLst>
            </p:cNvPr>
            <p:cNvSpPr/>
            <p:nvPr userDrawn="1"/>
          </p:nvSpPr>
          <p:spPr>
            <a:xfrm flipH="1">
              <a:off x="0" y="4279811"/>
              <a:ext cx="2874287" cy="863950"/>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6" name="Picture 15">
              <a:extLst>
                <a:ext uri="{FF2B5EF4-FFF2-40B4-BE49-F238E27FC236}">
                  <a16:creationId xmlns:a16="http://schemas.microsoft.com/office/drawing/2014/main" id="{0A113184-40AC-8C46-A68F-68393D65F3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7" name="Picture 2" descr="G:\Client logos\Sanofi\SANOFI_Logo_2016\SANOFI_2016_Horizontal_logo_Colors\SANOFI_Logo_horizontal_CMJN.jpg">
              <a:extLst>
                <a:ext uri="{FF2B5EF4-FFF2-40B4-BE49-F238E27FC236}">
                  <a16:creationId xmlns:a16="http://schemas.microsoft.com/office/drawing/2014/main" id="{57730912-696D-0545-BABE-E3802F0EBA7D}"/>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6200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 header only">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609BA48B-E720-4C92-AAFE-3761B110C95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8" name="Text Placeholder 7"/>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4" name="Footer Placeholder 3"/>
          <p:cNvSpPr>
            <a:spLocks noGrp="1"/>
          </p:cNvSpPr>
          <p:nvPr>
            <p:ph type="ftr" sz="quarter" idx="11"/>
          </p:nvPr>
        </p:nvSpPr>
        <p:spPr/>
        <p:txBody>
          <a:bodyPr/>
          <a:lstStyle/>
          <a:p>
            <a:endParaRPr lang="en-GB" dirty="0"/>
          </a:p>
        </p:txBody>
      </p:sp>
      <p:sp>
        <p:nvSpPr>
          <p:cNvPr id="9" name="Slide Number Placeholder 2">
            <a:extLst>
              <a:ext uri="{FF2B5EF4-FFF2-40B4-BE49-F238E27FC236}">
                <a16:creationId xmlns:a16="http://schemas.microsoft.com/office/drawing/2014/main" id="{09E4718B-9563-481E-899F-F6594F1B2CEC}"/>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9573605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 header only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CC6395F6-6018-4397-BE76-2665A039095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89971" cy="6858000"/>
          </a:xfrm>
          <a:prstGeom prst="rect">
            <a:avLst/>
          </a:prstGeom>
        </p:spPr>
      </p:pic>
      <p:sp>
        <p:nvSpPr>
          <p:cNvPr id="4" name="Footer Placeholder 3"/>
          <p:cNvSpPr>
            <a:spLocks noGrp="1"/>
          </p:cNvSpPr>
          <p:nvPr>
            <p:ph type="ftr" sz="quarter" idx="11"/>
          </p:nvPr>
        </p:nvSpPr>
        <p:spPr/>
        <p:txBody>
          <a:bodyPr/>
          <a:lstStyle/>
          <a:p>
            <a:endParaRPr lang="en-GB" dirty="0"/>
          </a:p>
        </p:txBody>
      </p:sp>
      <p:sp>
        <p:nvSpPr>
          <p:cNvPr id="9" name="Slide Number Placeholder 2">
            <a:extLst>
              <a:ext uri="{FF2B5EF4-FFF2-40B4-BE49-F238E27FC236}">
                <a16:creationId xmlns:a16="http://schemas.microsoft.com/office/drawing/2014/main" id="{D1F119F2-FABC-4A5A-A0FA-CB26D9E3EFC7}"/>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
        <p:nvSpPr>
          <p:cNvPr id="10" name="Text Placeholder 7">
            <a:extLst>
              <a:ext uri="{FF2B5EF4-FFF2-40B4-BE49-F238E27FC236}">
                <a16:creationId xmlns:a16="http://schemas.microsoft.com/office/drawing/2014/main" id="{CA2A6904-FF63-42F3-8C23-A87F5116F4CD}"/>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Tree>
    <p:extLst>
      <p:ext uri="{BB962C8B-B14F-4D97-AF65-F5344CB8AC3E}">
        <p14:creationId xmlns:p14="http://schemas.microsoft.com/office/powerpoint/2010/main" val="17666930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 body copy">
    <p:spTree>
      <p:nvGrpSpPr>
        <p:cNvPr id="1" name=""/>
        <p:cNvGrpSpPr/>
        <p:nvPr/>
      </p:nvGrpSpPr>
      <p:grpSpPr>
        <a:xfrm>
          <a:off x="0" y="0"/>
          <a:ext cx="0" cy="0"/>
          <a:chOff x="0" y="0"/>
          <a:chExt cx="0" cy="0"/>
        </a:xfrm>
      </p:grpSpPr>
      <p:pic>
        <p:nvPicPr>
          <p:cNvPr id="6" name="Picture 5" descr="A picture containing bird&#10;&#10;Description automatically generated">
            <a:extLst>
              <a:ext uri="{FF2B5EF4-FFF2-40B4-BE49-F238E27FC236}">
                <a16:creationId xmlns:a16="http://schemas.microsoft.com/office/drawing/2014/main" id="{DDC13CFD-12AB-4FF2-AE77-CFA891765B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4" name="Footer Placeholder 3"/>
          <p:cNvSpPr>
            <a:spLocks noGrp="1"/>
          </p:cNvSpPr>
          <p:nvPr>
            <p:ph type="ftr" sz="quarter" idx="11"/>
          </p:nvPr>
        </p:nvSpPr>
        <p:spPr/>
        <p:txBody>
          <a:bodyPr/>
          <a:lstStyle/>
          <a:p>
            <a:endParaRPr lang="en-GB" dirty="0"/>
          </a:p>
        </p:txBody>
      </p:sp>
      <p:sp>
        <p:nvSpPr>
          <p:cNvPr id="3" name="Text Placeholder 2"/>
          <p:cNvSpPr>
            <a:spLocks noGrp="1"/>
          </p:cNvSpPr>
          <p:nvPr>
            <p:ph type="body" sz="quarter" idx="13"/>
          </p:nvPr>
        </p:nvSpPr>
        <p:spPr>
          <a:xfrm>
            <a:off x="527051" y="1930400"/>
            <a:ext cx="11137900" cy="3803651"/>
          </a:xfrm>
        </p:spPr>
        <p:txBody>
          <a:bodyPr>
            <a:normAutofit/>
          </a:bodyPr>
          <a:lstStyle>
            <a:lvl1pPr>
              <a:defRPr sz="160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090BCBA1-3C5F-4E3D-A2D5-5158834E42EA}"/>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1" name="Slide Number Placeholder 2">
            <a:extLst>
              <a:ext uri="{FF2B5EF4-FFF2-40B4-BE49-F238E27FC236}">
                <a16:creationId xmlns:a16="http://schemas.microsoft.com/office/drawing/2014/main" id="{24366F54-B586-44DF-82F2-55AD66228767}"/>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30889084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 body copy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A1039223-DFF0-410B-AE3E-2DCEC03499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4" name="Footer Placeholder 3"/>
          <p:cNvSpPr>
            <a:spLocks noGrp="1"/>
          </p:cNvSpPr>
          <p:nvPr>
            <p:ph type="ftr" sz="quarter" idx="11"/>
          </p:nvPr>
        </p:nvSpPr>
        <p:spPr/>
        <p:txBody>
          <a:bodyPr/>
          <a:lstStyle/>
          <a:p>
            <a:endParaRPr lang="en-GB" dirty="0"/>
          </a:p>
        </p:txBody>
      </p:sp>
      <p:sp>
        <p:nvSpPr>
          <p:cNvPr id="3" name="Text Placeholder 2"/>
          <p:cNvSpPr>
            <a:spLocks noGrp="1"/>
          </p:cNvSpPr>
          <p:nvPr>
            <p:ph type="body" sz="quarter" idx="13"/>
          </p:nvPr>
        </p:nvSpPr>
        <p:spPr>
          <a:xfrm>
            <a:off x="527051" y="1930400"/>
            <a:ext cx="11137900" cy="3803651"/>
          </a:xfrm>
        </p:spPr>
        <p:txBody>
          <a:bodyPr>
            <a:normAutofit/>
          </a:bodyPr>
          <a:lstStyle>
            <a:lvl1pPr>
              <a:defRPr sz="160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2">
            <a:extLst>
              <a:ext uri="{FF2B5EF4-FFF2-40B4-BE49-F238E27FC236}">
                <a16:creationId xmlns:a16="http://schemas.microsoft.com/office/drawing/2014/main" id="{58A1501A-88B6-42E0-B8C6-F0496BB4E864}"/>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
        <p:nvSpPr>
          <p:cNvPr id="11" name="Text Placeholder 7">
            <a:extLst>
              <a:ext uri="{FF2B5EF4-FFF2-40B4-BE49-F238E27FC236}">
                <a16:creationId xmlns:a16="http://schemas.microsoft.com/office/drawing/2014/main" id="{812389DA-6C9E-4945-88AB-13D8526D4F1B}"/>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Tree>
    <p:extLst>
      <p:ext uri="{BB962C8B-B14F-4D97-AF65-F5344CB8AC3E}">
        <p14:creationId xmlns:p14="http://schemas.microsoft.com/office/powerpoint/2010/main" val="31096331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copy and subheader">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24566131-7DB7-4C83-9A05-78CA508CA66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527115" y="1938336"/>
            <a:ext cx="11137503" cy="480053"/>
          </a:xfrm>
          <a:prstGeom prst="rect">
            <a:avLst/>
          </a:prstGeom>
        </p:spPr>
        <p:txBody>
          <a:bodyPr>
            <a:noAutofit/>
          </a:bodyPr>
          <a:lstStyle>
            <a:lvl1pPr marL="0" indent="0">
              <a:buNone/>
              <a:defRPr sz="1867" b="1">
                <a:solidFill>
                  <a:schemeClr val="tx1"/>
                </a:solidFill>
              </a:defRPr>
            </a:lvl1pPr>
          </a:lstStyle>
          <a:p>
            <a:pPr lvl="0"/>
            <a:r>
              <a:rPr lang="en-GB" dirty="0"/>
              <a:t>Insert sub header</a:t>
            </a:r>
          </a:p>
        </p:txBody>
      </p:sp>
      <p:sp>
        <p:nvSpPr>
          <p:cNvPr id="15" name="Content Placeholder 14"/>
          <p:cNvSpPr>
            <a:spLocks noGrp="1"/>
          </p:cNvSpPr>
          <p:nvPr>
            <p:ph sz="quarter" idx="12"/>
          </p:nvPr>
        </p:nvSpPr>
        <p:spPr>
          <a:xfrm>
            <a:off x="527557" y="2515061"/>
            <a:ext cx="11136887" cy="3242272"/>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13"/>
          </p:nvPr>
        </p:nvSpPr>
        <p:spPr/>
        <p:txBody>
          <a:bodyPr/>
          <a:lstStyle/>
          <a:p>
            <a:endParaRPr lang="en-GB" dirty="0"/>
          </a:p>
        </p:txBody>
      </p:sp>
      <p:sp>
        <p:nvSpPr>
          <p:cNvPr id="11" name="Text Placeholder 7">
            <a:extLst>
              <a:ext uri="{FF2B5EF4-FFF2-40B4-BE49-F238E27FC236}">
                <a16:creationId xmlns:a16="http://schemas.microsoft.com/office/drawing/2014/main" id="{6B48981F-D8D6-49B1-929B-19C1EA8FD30A}"/>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D4C82928-0D49-4D90-89C8-685A45330521}"/>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804133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 copy and subheader_al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B689B4-51F2-4E35-B944-3E12DF648DF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527115" y="1938336"/>
            <a:ext cx="11137503" cy="480053"/>
          </a:xfrm>
          <a:prstGeom prst="rect">
            <a:avLst/>
          </a:prstGeom>
        </p:spPr>
        <p:txBody>
          <a:bodyPr>
            <a:noAutofit/>
          </a:bodyPr>
          <a:lstStyle>
            <a:lvl1pPr marL="0" indent="0">
              <a:buNone/>
              <a:defRPr sz="1867" b="1">
                <a:solidFill>
                  <a:schemeClr val="tx1"/>
                </a:solidFill>
              </a:defRPr>
            </a:lvl1pPr>
          </a:lstStyle>
          <a:p>
            <a:pPr lvl="0"/>
            <a:r>
              <a:rPr lang="en-GB" dirty="0"/>
              <a:t>Insert sub header</a:t>
            </a:r>
          </a:p>
        </p:txBody>
      </p:sp>
      <p:sp>
        <p:nvSpPr>
          <p:cNvPr id="15" name="Content Placeholder 14"/>
          <p:cNvSpPr>
            <a:spLocks noGrp="1"/>
          </p:cNvSpPr>
          <p:nvPr>
            <p:ph sz="quarter" idx="12"/>
          </p:nvPr>
        </p:nvSpPr>
        <p:spPr>
          <a:xfrm>
            <a:off x="527557" y="2515061"/>
            <a:ext cx="11136887" cy="32592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13"/>
          </p:nvPr>
        </p:nvSpPr>
        <p:spPr/>
        <p:txBody>
          <a:bodyPr/>
          <a:lstStyle/>
          <a:p>
            <a:endParaRPr lang="en-GB" dirty="0"/>
          </a:p>
        </p:txBody>
      </p:sp>
      <p:sp>
        <p:nvSpPr>
          <p:cNvPr id="11" name="Text Placeholder 7">
            <a:extLst>
              <a:ext uri="{FF2B5EF4-FFF2-40B4-BE49-F238E27FC236}">
                <a16:creationId xmlns:a16="http://schemas.microsoft.com/office/drawing/2014/main" id="{6B48981F-D8D6-49B1-929B-19C1EA8FD30A}"/>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9" name="Slide Number Placeholder 2">
            <a:extLst>
              <a:ext uri="{FF2B5EF4-FFF2-40B4-BE49-F238E27FC236}">
                <a16:creationId xmlns:a16="http://schemas.microsoft.com/office/drawing/2014/main" id="{C42E7C7A-3084-40CD-8644-4AB0BB4EB3A9}"/>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8842663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copy in 2 columns">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F7308F53-E0C1-42B5-B55B-572A29E267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527115" y="1938336"/>
            <a:ext cx="11137504" cy="480053"/>
          </a:xfrm>
          <a:prstGeom prst="rect">
            <a:avLst/>
          </a:prstGeom>
        </p:spPr>
        <p:txBody>
          <a:bodyPr>
            <a:noAutofit/>
          </a:bodyPr>
          <a:lstStyle>
            <a:lvl1pPr marL="0" indent="0">
              <a:buNone/>
              <a:defRPr sz="1867" b="1">
                <a:solidFill>
                  <a:schemeClr val="tx1"/>
                </a:solidFill>
              </a:defRPr>
            </a:lvl1pPr>
          </a:lstStyle>
          <a:p>
            <a:pPr lvl="0"/>
            <a:r>
              <a:rPr lang="en-GB" dirty="0"/>
              <a:t>Insert sub header</a:t>
            </a:r>
          </a:p>
        </p:txBody>
      </p:sp>
      <p:sp>
        <p:nvSpPr>
          <p:cNvPr id="16" name="Content Placeholder 14"/>
          <p:cNvSpPr>
            <a:spLocks noGrp="1"/>
          </p:cNvSpPr>
          <p:nvPr>
            <p:ph sz="quarter" idx="12"/>
          </p:nvPr>
        </p:nvSpPr>
        <p:spPr>
          <a:xfrm>
            <a:off x="527557" y="2515061"/>
            <a:ext cx="5376423" cy="3250739"/>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14"/>
          <p:cNvSpPr>
            <a:spLocks noGrp="1"/>
          </p:cNvSpPr>
          <p:nvPr>
            <p:ph sz="quarter" idx="13"/>
          </p:nvPr>
        </p:nvSpPr>
        <p:spPr>
          <a:xfrm>
            <a:off x="6192011" y="2515061"/>
            <a:ext cx="5472432" cy="3250739"/>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4"/>
          </p:nvPr>
        </p:nvSpPr>
        <p:spPr/>
        <p:txBody>
          <a:bodyPr/>
          <a:lstStyle/>
          <a:p>
            <a:endParaRPr lang="en-GB" dirty="0"/>
          </a:p>
        </p:txBody>
      </p:sp>
      <p:sp>
        <p:nvSpPr>
          <p:cNvPr id="12" name="Text Placeholder 7">
            <a:extLst>
              <a:ext uri="{FF2B5EF4-FFF2-40B4-BE49-F238E27FC236}">
                <a16:creationId xmlns:a16="http://schemas.microsoft.com/office/drawing/2014/main" id="{8A46180B-EFF1-4245-91B2-AA5A15EC6BA6}"/>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AE89F010-1915-43AD-9125-E2332B295A9A}"/>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12673204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 copy in 2 columns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1CB40AB6-364C-449D-9B8A-2BB66118D7B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527115" y="1938336"/>
            <a:ext cx="11137504" cy="480053"/>
          </a:xfrm>
          <a:prstGeom prst="rect">
            <a:avLst/>
          </a:prstGeom>
        </p:spPr>
        <p:txBody>
          <a:bodyPr>
            <a:noAutofit/>
          </a:bodyPr>
          <a:lstStyle>
            <a:lvl1pPr marL="0" indent="0">
              <a:buNone/>
              <a:defRPr sz="1867" b="1">
                <a:solidFill>
                  <a:schemeClr val="tx1"/>
                </a:solidFill>
              </a:defRPr>
            </a:lvl1pPr>
          </a:lstStyle>
          <a:p>
            <a:pPr lvl="0"/>
            <a:r>
              <a:rPr lang="en-GB" dirty="0"/>
              <a:t>Insert sub header</a:t>
            </a:r>
          </a:p>
        </p:txBody>
      </p:sp>
      <p:sp>
        <p:nvSpPr>
          <p:cNvPr id="16" name="Content Placeholder 14"/>
          <p:cNvSpPr>
            <a:spLocks noGrp="1"/>
          </p:cNvSpPr>
          <p:nvPr>
            <p:ph sz="quarter" idx="12"/>
          </p:nvPr>
        </p:nvSpPr>
        <p:spPr>
          <a:xfrm>
            <a:off x="527557" y="2515061"/>
            <a:ext cx="5376423" cy="3267672"/>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14"/>
          <p:cNvSpPr>
            <a:spLocks noGrp="1"/>
          </p:cNvSpPr>
          <p:nvPr>
            <p:ph sz="quarter" idx="13"/>
          </p:nvPr>
        </p:nvSpPr>
        <p:spPr>
          <a:xfrm>
            <a:off x="6192011" y="2515061"/>
            <a:ext cx="5472432" cy="3267672"/>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4"/>
          </p:nvPr>
        </p:nvSpPr>
        <p:spPr/>
        <p:txBody>
          <a:bodyPr/>
          <a:lstStyle/>
          <a:p>
            <a:endParaRPr lang="en-GB" dirty="0"/>
          </a:p>
        </p:txBody>
      </p:sp>
      <p:sp>
        <p:nvSpPr>
          <p:cNvPr id="12" name="Text Placeholder 7">
            <a:extLst>
              <a:ext uri="{FF2B5EF4-FFF2-40B4-BE49-F238E27FC236}">
                <a16:creationId xmlns:a16="http://schemas.microsoft.com/office/drawing/2014/main" id="{8A46180B-EFF1-4245-91B2-AA5A15EC6BA6}"/>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AE89F010-1915-43AD-9125-E2332B295A9A}"/>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90355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copy in 3 columns">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392E9DBB-6F5C-41A0-A453-338C7505DF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527115" y="1938336"/>
            <a:ext cx="11137503" cy="480053"/>
          </a:xfrm>
          <a:prstGeom prst="rect">
            <a:avLst/>
          </a:prstGeom>
        </p:spPr>
        <p:txBody>
          <a:bodyPr>
            <a:noAutofit/>
          </a:bodyPr>
          <a:lstStyle>
            <a:lvl1pPr marL="0" indent="0">
              <a:buNone/>
              <a:defRPr sz="1867" b="1">
                <a:solidFill>
                  <a:schemeClr val="tx1"/>
                </a:solidFill>
              </a:defRPr>
            </a:lvl1pPr>
          </a:lstStyle>
          <a:p>
            <a:pPr lvl="0"/>
            <a:r>
              <a:rPr lang="en-GB" dirty="0"/>
              <a:t>Insert sub header</a:t>
            </a:r>
          </a:p>
        </p:txBody>
      </p:sp>
      <p:sp>
        <p:nvSpPr>
          <p:cNvPr id="17" name="Content Placeholder 14"/>
          <p:cNvSpPr>
            <a:spLocks noGrp="1"/>
          </p:cNvSpPr>
          <p:nvPr>
            <p:ph sz="quarter" idx="12"/>
          </p:nvPr>
        </p:nvSpPr>
        <p:spPr>
          <a:xfrm>
            <a:off x="527557" y="2515061"/>
            <a:ext cx="3648231" cy="32592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14"/>
          <p:cNvSpPr>
            <a:spLocks noGrp="1"/>
          </p:cNvSpPr>
          <p:nvPr>
            <p:ph sz="quarter" idx="18"/>
          </p:nvPr>
        </p:nvSpPr>
        <p:spPr>
          <a:xfrm>
            <a:off x="8016214" y="2515061"/>
            <a:ext cx="3648229" cy="32592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2" name="Content Placeholder 14"/>
          <p:cNvSpPr>
            <a:spLocks noGrp="1"/>
          </p:cNvSpPr>
          <p:nvPr>
            <p:ph sz="quarter" idx="19"/>
          </p:nvPr>
        </p:nvSpPr>
        <p:spPr>
          <a:xfrm>
            <a:off x="4271798" y="2515061"/>
            <a:ext cx="3648405" cy="32592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20"/>
          </p:nvPr>
        </p:nvSpPr>
        <p:spPr/>
        <p:txBody>
          <a:bodyPr/>
          <a:lstStyle/>
          <a:p>
            <a:endParaRPr lang="en-GB" dirty="0"/>
          </a:p>
        </p:txBody>
      </p:sp>
      <p:sp>
        <p:nvSpPr>
          <p:cNvPr id="12" name="Text Placeholder 7">
            <a:extLst>
              <a:ext uri="{FF2B5EF4-FFF2-40B4-BE49-F238E27FC236}">
                <a16:creationId xmlns:a16="http://schemas.microsoft.com/office/drawing/2014/main" id="{A1D83088-46BC-4AB8-BA1F-D0065CE8FA27}"/>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8463E3CD-1D48-4A4C-867F-4D63B549DB5D}"/>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2684123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D70A1-3015-40B1-AC89-192F1F86FE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C4DC9B5-CC97-44CA-867D-C9630519EC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6F72D2-C0B0-4910-816F-B44D3443217C}"/>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5" name="Footer Placeholder 4">
            <a:extLst>
              <a:ext uri="{FF2B5EF4-FFF2-40B4-BE49-F238E27FC236}">
                <a16:creationId xmlns:a16="http://schemas.microsoft.com/office/drawing/2014/main" id="{7DE6BB4A-1EC8-454A-BBAD-77C4DB04D9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C30471-E984-4A2F-96EF-FEC4531F2093}"/>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26033972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copy in 3 columns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30BD4D8F-4DEE-40EE-80CD-55127BC4DB6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527115" y="1938336"/>
            <a:ext cx="11137503" cy="480053"/>
          </a:xfrm>
          <a:prstGeom prst="rect">
            <a:avLst/>
          </a:prstGeom>
        </p:spPr>
        <p:txBody>
          <a:bodyPr>
            <a:noAutofit/>
          </a:bodyPr>
          <a:lstStyle>
            <a:lvl1pPr marL="0" indent="0">
              <a:buNone/>
              <a:defRPr sz="1867" b="1">
                <a:solidFill>
                  <a:schemeClr val="tx1"/>
                </a:solidFill>
              </a:defRPr>
            </a:lvl1pPr>
          </a:lstStyle>
          <a:p>
            <a:pPr lvl="0"/>
            <a:r>
              <a:rPr lang="en-GB" dirty="0"/>
              <a:t>Insert sub header</a:t>
            </a:r>
          </a:p>
        </p:txBody>
      </p:sp>
      <p:sp>
        <p:nvSpPr>
          <p:cNvPr id="17" name="Content Placeholder 14"/>
          <p:cNvSpPr>
            <a:spLocks noGrp="1"/>
          </p:cNvSpPr>
          <p:nvPr>
            <p:ph sz="quarter" idx="12"/>
          </p:nvPr>
        </p:nvSpPr>
        <p:spPr>
          <a:xfrm>
            <a:off x="527557" y="2515062"/>
            <a:ext cx="3648231" cy="32846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14"/>
          <p:cNvSpPr>
            <a:spLocks noGrp="1"/>
          </p:cNvSpPr>
          <p:nvPr>
            <p:ph sz="quarter" idx="18"/>
          </p:nvPr>
        </p:nvSpPr>
        <p:spPr>
          <a:xfrm>
            <a:off x="8016214" y="2515062"/>
            <a:ext cx="3648229" cy="32846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2" name="Content Placeholder 14"/>
          <p:cNvSpPr>
            <a:spLocks noGrp="1"/>
          </p:cNvSpPr>
          <p:nvPr>
            <p:ph sz="quarter" idx="19"/>
          </p:nvPr>
        </p:nvSpPr>
        <p:spPr>
          <a:xfrm>
            <a:off x="4271798" y="2515062"/>
            <a:ext cx="3648405" cy="3284605"/>
          </a:xfrm>
          <a:prstGeom prst="rect">
            <a:avLst/>
          </a:prstGeom>
        </p:spPr>
        <p:txBody>
          <a:bodyPr>
            <a:normAutofit/>
          </a:bodyPr>
          <a:lstStyle>
            <a:lvl1pPr marL="228594" indent="-228594">
              <a:buFont typeface="Arial" panose="020B0604020202020204" pitchFamily="34" charset="0"/>
              <a:buChar char="•"/>
              <a:defRPr sz="1600" baseline="0"/>
            </a:lvl1pPr>
            <a:lvl2pPr marL="990575" indent="-380990">
              <a:buFont typeface="Arial" panose="020B0604020202020204" pitchFamily="34" charset="0"/>
              <a:buChar char="•"/>
              <a:defRPr sz="1467"/>
            </a:lvl2pPr>
            <a:lvl3pPr marL="1523962" indent="-304792">
              <a:buFont typeface="Arial" panose="020B0604020202020204" pitchFamily="34" charset="0"/>
              <a:buChar char="•"/>
              <a:defRPr sz="1400"/>
            </a:lvl3pPr>
            <a:lvl4pPr marL="2133547" indent="-304792">
              <a:buFont typeface="Arial" panose="020B0604020202020204" pitchFamily="34" charset="0"/>
              <a:buChar char="•"/>
              <a:defRPr sz="1333"/>
            </a:lvl4pPr>
            <a:lvl5pPr marL="2743131" indent="-304792">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20"/>
          </p:nvPr>
        </p:nvSpPr>
        <p:spPr/>
        <p:txBody>
          <a:bodyPr/>
          <a:lstStyle/>
          <a:p>
            <a:endParaRPr lang="en-GB" dirty="0"/>
          </a:p>
        </p:txBody>
      </p:sp>
      <p:sp>
        <p:nvSpPr>
          <p:cNvPr id="12" name="Text Placeholder 7">
            <a:extLst>
              <a:ext uri="{FF2B5EF4-FFF2-40B4-BE49-F238E27FC236}">
                <a16:creationId xmlns:a16="http://schemas.microsoft.com/office/drawing/2014/main" id="{A1D83088-46BC-4AB8-BA1F-D0065CE8FA27}"/>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8463E3CD-1D48-4A4C-867F-4D63B549DB5D}"/>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11231647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image and copy">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2825086F-12F5-40CB-9E62-FB987AA81A3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938998"/>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sp>
        <p:nvSpPr>
          <p:cNvPr id="18" name="Content Placeholder 14"/>
          <p:cNvSpPr>
            <a:spLocks noGrp="1"/>
          </p:cNvSpPr>
          <p:nvPr>
            <p:ph sz="quarter" idx="12"/>
          </p:nvPr>
        </p:nvSpPr>
        <p:spPr>
          <a:xfrm>
            <a:off x="527557" y="1929246"/>
            <a:ext cx="6144508" cy="3781877"/>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ontent Placeholder 14"/>
          <p:cNvSpPr>
            <a:spLocks noGrp="1"/>
          </p:cNvSpPr>
          <p:nvPr>
            <p:ph sz="quarter" idx="13"/>
          </p:nvPr>
        </p:nvSpPr>
        <p:spPr>
          <a:xfrm>
            <a:off x="6864086" y="2515062"/>
            <a:ext cx="4800357" cy="3233805"/>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4"/>
          </p:nvPr>
        </p:nvSpPr>
        <p:spPr/>
        <p:txBody>
          <a:bodyPr/>
          <a:lstStyle/>
          <a:p>
            <a:endParaRPr lang="en-GB" dirty="0"/>
          </a:p>
        </p:txBody>
      </p:sp>
      <p:sp>
        <p:nvSpPr>
          <p:cNvPr id="11" name="Text Placeholder 7">
            <a:extLst>
              <a:ext uri="{FF2B5EF4-FFF2-40B4-BE49-F238E27FC236}">
                <a16:creationId xmlns:a16="http://schemas.microsoft.com/office/drawing/2014/main" id="{5B5BDA54-A590-412D-A5F7-19399F483A47}"/>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2" name="Slide Number Placeholder 2">
            <a:extLst>
              <a:ext uri="{FF2B5EF4-FFF2-40B4-BE49-F238E27FC236}">
                <a16:creationId xmlns:a16="http://schemas.microsoft.com/office/drawing/2014/main" id="{C66E18DD-EEA5-4470-BD94-09456E626408}"/>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40096686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image and copy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64237271-70ED-4EC6-B86B-45C65DB76D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938998"/>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sp>
        <p:nvSpPr>
          <p:cNvPr id="18" name="Content Placeholder 14"/>
          <p:cNvSpPr>
            <a:spLocks noGrp="1"/>
          </p:cNvSpPr>
          <p:nvPr>
            <p:ph sz="quarter" idx="12"/>
          </p:nvPr>
        </p:nvSpPr>
        <p:spPr>
          <a:xfrm>
            <a:off x="527557" y="1929246"/>
            <a:ext cx="6144508" cy="3811581"/>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ontent Placeholder 14"/>
          <p:cNvSpPr>
            <a:spLocks noGrp="1"/>
          </p:cNvSpPr>
          <p:nvPr>
            <p:ph sz="quarter" idx="13"/>
          </p:nvPr>
        </p:nvSpPr>
        <p:spPr>
          <a:xfrm>
            <a:off x="6864086" y="2515061"/>
            <a:ext cx="4800357" cy="3259205"/>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4"/>
          </p:nvPr>
        </p:nvSpPr>
        <p:spPr/>
        <p:txBody>
          <a:bodyPr/>
          <a:lstStyle/>
          <a:p>
            <a:endParaRPr lang="en-GB" dirty="0"/>
          </a:p>
        </p:txBody>
      </p:sp>
      <p:sp>
        <p:nvSpPr>
          <p:cNvPr id="11" name="Text Placeholder 7">
            <a:extLst>
              <a:ext uri="{FF2B5EF4-FFF2-40B4-BE49-F238E27FC236}">
                <a16:creationId xmlns:a16="http://schemas.microsoft.com/office/drawing/2014/main" id="{5B5BDA54-A590-412D-A5F7-19399F483A47}"/>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2" name="Slide Number Placeholder 2">
            <a:extLst>
              <a:ext uri="{FF2B5EF4-FFF2-40B4-BE49-F238E27FC236}">
                <a16:creationId xmlns:a16="http://schemas.microsoft.com/office/drawing/2014/main" id="{C66E18DD-EEA5-4470-BD94-09456E626408}"/>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29050805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 copy, image and call out">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1D68EFD5-BE45-4FB7-86BC-C2E9EA844F0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938336"/>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sp>
        <p:nvSpPr>
          <p:cNvPr id="17" name="Content Placeholder 14"/>
          <p:cNvSpPr>
            <a:spLocks noGrp="1"/>
          </p:cNvSpPr>
          <p:nvPr>
            <p:ph sz="quarter" idx="12"/>
          </p:nvPr>
        </p:nvSpPr>
        <p:spPr>
          <a:xfrm>
            <a:off x="527557" y="1928584"/>
            <a:ext cx="6144508" cy="3710217"/>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14"/>
          <p:cNvSpPr>
            <a:spLocks noGrp="1"/>
          </p:cNvSpPr>
          <p:nvPr>
            <p:ph sz="quarter" idx="15"/>
          </p:nvPr>
        </p:nvSpPr>
        <p:spPr>
          <a:xfrm>
            <a:off x="6864086" y="2514401"/>
            <a:ext cx="4800357" cy="1680848"/>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6"/>
          </p:nvPr>
        </p:nvSpPr>
        <p:spPr/>
        <p:txBody>
          <a:bodyPr/>
          <a:lstStyle/>
          <a:p>
            <a:endParaRPr lang="en-GB" dirty="0"/>
          </a:p>
        </p:txBody>
      </p:sp>
      <p:sp>
        <p:nvSpPr>
          <p:cNvPr id="12" name="Text Placeholder 7">
            <a:extLst>
              <a:ext uri="{FF2B5EF4-FFF2-40B4-BE49-F238E27FC236}">
                <a16:creationId xmlns:a16="http://schemas.microsoft.com/office/drawing/2014/main" id="{F475790D-4C71-4535-B9FE-168C1E9CF785}"/>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pic>
        <p:nvPicPr>
          <p:cNvPr id="7" name="Picture 6" descr="A picture containing drawing&#10;&#10;Description automatically generated">
            <a:extLst>
              <a:ext uri="{FF2B5EF4-FFF2-40B4-BE49-F238E27FC236}">
                <a16:creationId xmlns:a16="http://schemas.microsoft.com/office/drawing/2014/main" id="{4B1B5D41-99C4-4F36-B7A2-929ADA39C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96311" y="4291259"/>
            <a:ext cx="2936223" cy="2662752"/>
          </a:xfrm>
          <a:prstGeom prst="rect">
            <a:avLst/>
          </a:prstGeom>
        </p:spPr>
      </p:pic>
      <p:sp>
        <p:nvSpPr>
          <p:cNvPr id="15" name="Content Placeholder 12">
            <a:extLst>
              <a:ext uri="{FF2B5EF4-FFF2-40B4-BE49-F238E27FC236}">
                <a16:creationId xmlns:a16="http://schemas.microsoft.com/office/drawing/2014/main" id="{97AA3611-A0F3-4E49-A6F3-B8F1334F4F2B}"/>
              </a:ext>
            </a:extLst>
          </p:cNvPr>
          <p:cNvSpPr>
            <a:spLocks noGrp="1"/>
          </p:cNvSpPr>
          <p:nvPr>
            <p:ph sz="quarter" idx="17" hasCustomPrompt="1"/>
          </p:nvPr>
        </p:nvSpPr>
        <p:spPr>
          <a:xfrm>
            <a:off x="7916994" y="4596869"/>
            <a:ext cx="2217607" cy="1041931"/>
          </a:xfrm>
          <a:prstGeom prst="rect">
            <a:avLst/>
          </a:prstGeom>
        </p:spPr>
        <p:txBody>
          <a:bodyPr>
            <a:normAutofit/>
          </a:bodyPr>
          <a:lstStyle>
            <a:lvl1pPr marL="0" indent="0">
              <a:buNone/>
              <a:defRPr sz="2133" b="1">
                <a:solidFill>
                  <a:schemeClr val="accent2"/>
                </a:solidFill>
              </a:defRPr>
            </a:lvl1pPr>
          </a:lstStyle>
          <a:p>
            <a:pPr lvl="0"/>
            <a:r>
              <a:rPr lang="en-GB" dirty="0"/>
              <a:t>Insert callout</a:t>
            </a:r>
          </a:p>
        </p:txBody>
      </p:sp>
      <p:sp>
        <p:nvSpPr>
          <p:cNvPr id="16" name="Slide Number Placeholder 2">
            <a:extLst>
              <a:ext uri="{FF2B5EF4-FFF2-40B4-BE49-F238E27FC236}">
                <a16:creationId xmlns:a16="http://schemas.microsoft.com/office/drawing/2014/main" id="{1C2B2E7C-944D-4B2A-9DF1-7282C33BE060}"/>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16460994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copy, image and call out_al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B7E19B9-8736-40F5-93E5-E366B11A37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938336"/>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sp>
        <p:nvSpPr>
          <p:cNvPr id="17" name="Content Placeholder 14"/>
          <p:cNvSpPr>
            <a:spLocks noGrp="1"/>
          </p:cNvSpPr>
          <p:nvPr>
            <p:ph sz="quarter" idx="12"/>
          </p:nvPr>
        </p:nvSpPr>
        <p:spPr>
          <a:xfrm>
            <a:off x="527557" y="1928583"/>
            <a:ext cx="6144508" cy="3777951"/>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14"/>
          <p:cNvSpPr>
            <a:spLocks noGrp="1"/>
          </p:cNvSpPr>
          <p:nvPr>
            <p:ph sz="quarter" idx="15"/>
          </p:nvPr>
        </p:nvSpPr>
        <p:spPr>
          <a:xfrm>
            <a:off x="6864086" y="2514401"/>
            <a:ext cx="4800357" cy="1680848"/>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6"/>
          </p:nvPr>
        </p:nvSpPr>
        <p:spPr/>
        <p:txBody>
          <a:bodyPr/>
          <a:lstStyle/>
          <a:p>
            <a:endParaRPr lang="en-GB" dirty="0"/>
          </a:p>
        </p:txBody>
      </p:sp>
      <p:sp>
        <p:nvSpPr>
          <p:cNvPr id="12" name="Text Placeholder 7">
            <a:extLst>
              <a:ext uri="{FF2B5EF4-FFF2-40B4-BE49-F238E27FC236}">
                <a16:creationId xmlns:a16="http://schemas.microsoft.com/office/drawing/2014/main" id="{F475790D-4C71-4535-B9FE-168C1E9CF785}"/>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pic>
        <p:nvPicPr>
          <p:cNvPr id="7" name="Picture 6" descr="A picture containing drawing&#10;&#10;Description automatically generated">
            <a:extLst>
              <a:ext uri="{FF2B5EF4-FFF2-40B4-BE49-F238E27FC236}">
                <a16:creationId xmlns:a16="http://schemas.microsoft.com/office/drawing/2014/main" id="{4B1B5D41-99C4-4F36-B7A2-929ADA39C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96311" y="4291259"/>
            <a:ext cx="2936223" cy="2662752"/>
          </a:xfrm>
          <a:prstGeom prst="rect">
            <a:avLst/>
          </a:prstGeom>
        </p:spPr>
      </p:pic>
      <p:sp>
        <p:nvSpPr>
          <p:cNvPr id="15" name="Content Placeholder 12">
            <a:extLst>
              <a:ext uri="{FF2B5EF4-FFF2-40B4-BE49-F238E27FC236}">
                <a16:creationId xmlns:a16="http://schemas.microsoft.com/office/drawing/2014/main" id="{97AA3611-A0F3-4E49-A6F3-B8F1334F4F2B}"/>
              </a:ext>
            </a:extLst>
          </p:cNvPr>
          <p:cNvSpPr>
            <a:spLocks noGrp="1"/>
          </p:cNvSpPr>
          <p:nvPr>
            <p:ph sz="quarter" idx="17" hasCustomPrompt="1"/>
          </p:nvPr>
        </p:nvSpPr>
        <p:spPr>
          <a:xfrm>
            <a:off x="7916994" y="4596869"/>
            <a:ext cx="2217607" cy="1041931"/>
          </a:xfrm>
          <a:prstGeom prst="rect">
            <a:avLst/>
          </a:prstGeom>
        </p:spPr>
        <p:txBody>
          <a:bodyPr>
            <a:normAutofit/>
          </a:bodyPr>
          <a:lstStyle>
            <a:lvl1pPr marL="0" indent="0">
              <a:buNone/>
              <a:defRPr sz="2133" b="1">
                <a:solidFill>
                  <a:schemeClr val="accent2"/>
                </a:solidFill>
              </a:defRPr>
            </a:lvl1pPr>
          </a:lstStyle>
          <a:p>
            <a:pPr lvl="0"/>
            <a:r>
              <a:rPr lang="en-GB" dirty="0"/>
              <a:t>Insert callout</a:t>
            </a:r>
          </a:p>
        </p:txBody>
      </p:sp>
      <p:sp>
        <p:nvSpPr>
          <p:cNvPr id="16" name="Slide Number Placeholder 2">
            <a:extLst>
              <a:ext uri="{FF2B5EF4-FFF2-40B4-BE49-F238E27FC236}">
                <a16:creationId xmlns:a16="http://schemas.microsoft.com/office/drawing/2014/main" id="{1C2B2E7C-944D-4B2A-9DF1-7282C33BE060}"/>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2724151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Example - bar grpah and copy">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67408FA3-0095-471B-9A37-D0E797716E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518540"/>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graphicFrame>
        <p:nvGraphicFramePr>
          <p:cNvPr id="11" name="Chart 10"/>
          <p:cNvGraphicFramePr/>
          <p:nvPr userDrawn="1">
            <p:extLst>
              <p:ext uri="{D42A27DB-BD31-4B8C-83A1-F6EECF244321}">
                <p14:modId xmlns:p14="http://schemas.microsoft.com/office/powerpoint/2010/main" val="2970163780"/>
              </p:ext>
            </p:extLst>
          </p:nvPr>
        </p:nvGraphicFramePr>
        <p:xfrm>
          <a:off x="527382" y="1882555"/>
          <a:ext cx="5590197" cy="3668567"/>
        </p:xfrm>
        <a:graphic>
          <a:graphicData uri="http://schemas.openxmlformats.org/drawingml/2006/chart">
            <c:chart xmlns:c="http://schemas.openxmlformats.org/drawingml/2006/chart" xmlns:r="http://schemas.openxmlformats.org/officeDocument/2006/relationships" r:id="rId3"/>
          </a:graphicData>
        </a:graphic>
      </p:graphicFrame>
      <p:sp>
        <p:nvSpPr>
          <p:cNvPr id="18" name="Content Placeholder 14"/>
          <p:cNvSpPr>
            <a:spLocks noGrp="1"/>
          </p:cNvSpPr>
          <p:nvPr>
            <p:ph sz="quarter" idx="12"/>
          </p:nvPr>
        </p:nvSpPr>
        <p:spPr>
          <a:xfrm>
            <a:off x="6864086" y="2094604"/>
            <a:ext cx="4800357" cy="3456517"/>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3"/>
          </p:nvPr>
        </p:nvSpPr>
        <p:spPr/>
        <p:txBody>
          <a:bodyPr/>
          <a:lstStyle/>
          <a:p>
            <a:endParaRPr lang="en-GB" dirty="0"/>
          </a:p>
        </p:txBody>
      </p:sp>
      <p:sp>
        <p:nvSpPr>
          <p:cNvPr id="12" name="Text Placeholder 7">
            <a:extLst>
              <a:ext uri="{FF2B5EF4-FFF2-40B4-BE49-F238E27FC236}">
                <a16:creationId xmlns:a16="http://schemas.microsoft.com/office/drawing/2014/main" id="{0E5AFD91-3FB1-4D88-8719-9CA0FBA1AD92}"/>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6FF96768-0760-458B-97ED-5A4B9B4E5CA6}"/>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32547029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xample - bar grpah and copy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14151CFB-AC86-4B20-9832-350F6B1B40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518540"/>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graphicFrame>
        <p:nvGraphicFramePr>
          <p:cNvPr id="11" name="Chart 10"/>
          <p:cNvGraphicFramePr/>
          <p:nvPr userDrawn="1">
            <p:extLst>
              <p:ext uri="{D42A27DB-BD31-4B8C-83A1-F6EECF244321}">
                <p14:modId xmlns:p14="http://schemas.microsoft.com/office/powerpoint/2010/main" val="1801708806"/>
              </p:ext>
            </p:extLst>
          </p:nvPr>
        </p:nvGraphicFramePr>
        <p:xfrm>
          <a:off x="527382" y="1882555"/>
          <a:ext cx="5590197" cy="3668567"/>
        </p:xfrm>
        <a:graphic>
          <a:graphicData uri="http://schemas.openxmlformats.org/drawingml/2006/chart">
            <c:chart xmlns:c="http://schemas.openxmlformats.org/drawingml/2006/chart" xmlns:r="http://schemas.openxmlformats.org/officeDocument/2006/relationships" r:id="rId3"/>
          </a:graphicData>
        </a:graphic>
      </p:graphicFrame>
      <p:sp>
        <p:nvSpPr>
          <p:cNvPr id="18" name="Content Placeholder 14"/>
          <p:cNvSpPr>
            <a:spLocks noGrp="1"/>
          </p:cNvSpPr>
          <p:nvPr>
            <p:ph sz="quarter" idx="12"/>
          </p:nvPr>
        </p:nvSpPr>
        <p:spPr>
          <a:xfrm>
            <a:off x="6864086" y="2094604"/>
            <a:ext cx="4800357" cy="3456517"/>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3"/>
          </p:nvPr>
        </p:nvSpPr>
        <p:spPr/>
        <p:txBody>
          <a:bodyPr/>
          <a:lstStyle/>
          <a:p>
            <a:endParaRPr lang="en-GB" dirty="0"/>
          </a:p>
        </p:txBody>
      </p:sp>
      <p:sp>
        <p:nvSpPr>
          <p:cNvPr id="12" name="Text Placeholder 7">
            <a:extLst>
              <a:ext uri="{FF2B5EF4-FFF2-40B4-BE49-F238E27FC236}">
                <a16:creationId xmlns:a16="http://schemas.microsoft.com/office/drawing/2014/main" id="{0E5AFD91-3FB1-4D88-8719-9CA0FBA1AD92}"/>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6FF96768-0760-458B-97ED-5A4B9B4E5CA6}"/>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spTree>
    <p:extLst>
      <p:ext uri="{BB962C8B-B14F-4D97-AF65-F5344CB8AC3E}">
        <p14:creationId xmlns:p14="http://schemas.microsoft.com/office/powerpoint/2010/main" val="30128851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xample - line grpah and copy">
    <p:spTree>
      <p:nvGrpSpPr>
        <p:cNvPr id="1" name=""/>
        <p:cNvGrpSpPr/>
        <p:nvPr/>
      </p:nvGrpSpPr>
      <p:grpSpPr>
        <a:xfrm>
          <a:off x="0" y="0"/>
          <a:ext cx="0" cy="0"/>
          <a:chOff x="0" y="0"/>
          <a:chExt cx="0" cy="0"/>
        </a:xfrm>
      </p:grpSpPr>
      <p:pic>
        <p:nvPicPr>
          <p:cNvPr id="3" name="Picture 2" descr="A picture containing bird&#10;&#10;Description automatically generated">
            <a:extLst>
              <a:ext uri="{FF2B5EF4-FFF2-40B4-BE49-F238E27FC236}">
                <a16:creationId xmlns:a16="http://schemas.microsoft.com/office/drawing/2014/main" id="{67408FA3-0095-471B-9A37-D0E797716E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518540"/>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sp>
        <p:nvSpPr>
          <p:cNvPr id="18" name="Content Placeholder 14"/>
          <p:cNvSpPr>
            <a:spLocks noGrp="1"/>
          </p:cNvSpPr>
          <p:nvPr>
            <p:ph sz="quarter" idx="12"/>
          </p:nvPr>
        </p:nvSpPr>
        <p:spPr>
          <a:xfrm>
            <a:off x="6864086" y="2094604"/>
            <a:ext cx="4800357" cy="3456517"/>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3"/>
          </p:nvPr>
        </p:nvSpPr>
        <p:spPr/>
        <p:txBody>
          <a:bodyPr/>
          <a:lstStyle/>
          <a:p>
            <a:endParaRPr lang="en-GB" dirty="0"/>
          </a:p>
        </p:txBody>
      </p:sp>
      <p:sp>
        <p:nvSpPr>
          <p:cNvPr id="12" name="Text Placeholder 7">
            <a:extLst>
              <a:ext uri="{FF2B5EF4-FFF2-40B4-BE49-F238E27FC236}">
                <a16:creationId xmlns:a16="http://schemas.microsoft.com/office/drawing/2014/main" id="{0E5AFD91-3FB1-4D88-8719-9CA0FBA1AD92}"/>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6FF96768-0760-458B-97ED-5A4B9B4E5CA6}"/>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aphicFrame>
        <p:nvGraphicFramePr>
          <p:cNvPr id="9" name="Chart 8">
            <a:extLst>
              <a:ext uri="{FF2B5EF4-FFF2-40B4-BE49-F238E27FC236}">
                <a16:creationId xmlns:a16="http://schemas.microsoft.com/office/drawing/2014/main" id="{707BC2C6-F77E-4806-983A-AE4EF36FB75A}"/>
              </a:ext>
            </a:extLst>
          </p:cNvPr>
          <p:cNvGraphicFramePr>
            <a:graphicFrameLocks/>
          </p:cNvGraphicFramePr>
          <p:nvPr userDrawn="1">
            <p:extLst>
              <p:ext uri="{D42A27DB-BD31-4B8C-83A1-F6EECF244321}">
                <p14:modId xmlns:p14="http://schemas.microsoft.com/office/powerpoint/2010/main" val="2085706473"/>
              </p:ext>
            </p:extLst>
          </p:nvPr>
        </p:nvGraphicFramePr>
        <p:xfrm>
          <a:off x="527381" y="1919433"/>
          <a:ext cx="5568619" cy="37925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82368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xample - line grpah and copy_alt">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14151CFB-AC86-4B20-9832-350F6B1B40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5" y="0"/>
            <a:ext cx="12189971" cy="6858000"/>
          </a:xfrm>
          <a:prstGeom prst="rect">
            <a:avLst/>
          </a:prstGeom>
        </p:spPr>
      </p:pic>
      <p:sp>
        <p:nvSpPr>
          <p:cNvPr id="13" name="Content Placeholder 12"/>
          <p:cNvSpPr>
            <a:spLocks noGrp="1"/>
          </p:cNvSpPr>
          <p:nvPr>
            <p:ph sz="quarter" idx="11" hasCustomPrompt="1"/>
          </p:nvPr>
        </p:nvSpPr>
        <p:spPr>
          <a:xfrm>
            <a:off x="6864086" y="1518540"/>
            <a:ext cx="4800533" cy="480053"/>
          </a:xfrm>
          <a:prstGeom prst="rect">
            <a:avLst/>
          </a:prstGeom>
        </p:spPr>
        <p:txBody>
          <a:bodyPr>
            <a:normAutofit/>
          </a:bodyPr>
          <a:lstStyle>
            <a:lvl1pPr marL="0" indent="0">
              <a:buNone/>
              <a:defRPr sz="1867" b="1">
                <a:solidFill>
                  <a:schemeClr val="accent2"/>
                </a:solidFill>
              </a:defRPr>
            </a:lvl1pPr>
          </a:lstStyle>
          <a:p>
            <a:pPr lvl="0"/>
            <a:r>
              <a:rPr lang="en-GB" dirty="0"/>
              <a:t>Insert sub header</a:t>
            </a:r>
          </a:p>
        </p:txBody>
      </p:sp>
      <p:sp>
        <p:nvSpPr>
          <p:cNvPr id="18" name="Content Placeholder 14"/>
          <p:cNvSpPr>
            <a:spLocks noGrp="1"/>
          </p:cNvSpPr>
          <p:nvPr>
            <p:ph sz="quarter" idx="12"/>
          </p:nvPr>
        </p:nvSpPr>
        <p:spPr>
          <a:xfrm>
            <a:off x="6864086" y="2094604"/>
            <a:ext cx="4800357" cy="3456517"/>
          </a:xfrm>
          <a:prstGeom prst="rect">
            <a:avLst/>
          </a:prstGeom>
        </p:spPr>
        <p:txBody>
          <a:bodyPr>
            <a:normAutofit/>
          </a:bodyPr>
          <a:lstStyle>
            <a:lvl1pPr marL="228594" indent="-228594">
              <a:buFont typeface="Arial" panose="020B0604020202020204" pitchFamily="34" charset="0"/>
              <a:buChar char="•"/>
              <a:defRPr sz="1600" baseline="0"/>
            </a:lvl1pPr>
            <a:lvl2pPr>
              <a:defRPr sz="1467"/>
            </a:lvl2pPr>
            <a:lvl3pPr>
              <a:defRPr sz="1400"/>
            </a:lvl3pPr>
            <a:lvl4pPr>
              <a:defRPr sz="1333"/>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3"/>
          <p:cNvSpPr>
            <a:spLocks noGrp="1"/>
          </p:cNvSpPr>
          <p:nvPr>
            <p:ph type="ftr" sz="quarter" idx="13"/>
          </p:nvPr>
        </p:nvSpPr>
        <p:spPr/>
        <p:txBody>
          <a:bodyPr/>
          <a:lstStyle/>
          <a:p>
            <a:endParaRPr lang="en-GB" dirty="0"/>
          </a:p>
        </p:txBody>
      </p:sp>
      <p:sp>
        <p:nvSpPr>
          <p:cNvPr id="12" name="Text Placeholder 7">
            <a:extLst>
              <a:ext uri="{FF2B5EF4-FFF2-40B4-BE49-F238E27FC236}">
                <a16:creationId xmlns:a16="http://schemas.microsoft.com/office/drawing/2014/main" id="{0E5AFD91-3FB1-4D88-8719-9CA0FBA1AD92}"/>
              </a:ext>
            </a:extLst>
          </p:cNvPr>
          <p:cNvSpPr>
            <a:spLocks noGrp="1"/>
          </p:cNvSpPr>
          <p:nvPr>
            <p:ph type="body" sz="quarter" idx="10" hasCustomPrompt="1"/>
          </p:nvPr>
        </p:nvSpPr>
        <p:spPr>
          <a:xfrm>
            <a:off x="525198" y="168968"/>
            <a:ext cx="10987285" cy="1151833"/>
          </a:xfrm>
          <a:prstGeom prst="rect">
            <a:avLst/>
          </a:prstGeom>
        </p:spPr>
        <p:txBody>
          <a:bodyPr>
            <a:noAutofit/>
          </a:bodyPr>
          <a:lstStyle>
            <a:lvl1pPr marL="0" indent="0">
              <a:buNone/>
              <a:defRPr sz="3733" baseline="0">
                <a:solidFill>
                  <a:schemeClr val="tx1"/>
                </a:solidFill>
              </a:defRPr>
            </a:lvl1pPr>
            <a:lvl2pPr>
              <a:defRPr sz="3200">
                <a:solidFill>
                  <a:srgbClr val="721A4C"/>
                </a:solidFill>
              </a:defRPr>
            </a:lvl2pPr>
            <a:lvl3pPr>
              <a:defRPr sz="3200">
                <a:solidFill>
                  <a:srgbClr val="721A4C"/>
                </a:solidFill>
              </a:defRPr>
            </a:lvl3pPr>
            <a:lvl4pPr>
              <a:defRPr sz="3200">
                <a:solidFill>
                  <a:srgbClr val="721A4C"/>
                </a:solidFill>
              </a:defRPr>
            </a:lvl4pPr>
            <a:lvl5pPr>
              <a:defRPr sz="3200">
                <a:solidFill>
                  <a:srgbClr val="721A4C"/>
                </a:solidFill>
              </a:defRPr>
            </a:lvl5pPr>
          </a:lstStyle>
          <a:p>
            <a:pPr lvl="0"/>
            <a:r>
              <a:rPr lang="en-GB" dirty="0"/>
              <a:t>Insert header</a:t>
            </a:r>
          </a:p>
        </p:txBody>
      </p:sp>
      <p:sp>
        <p:nvSpPr>
          <p:cNvPr id="14" name="Slide Number Placeholder 2">
            <a:extLst>
              <a:ext uri="{FF2B5EF4-FFF2-40B4-BE49-F238E27FC236}">
                <a16:creationId xmlns:a16="http://schemas.microsoft.com/office/drawing/2014/main" id="{6FF96768-0760-458B-97ED-5A4B9B4E5CA6}"/>
              </a:ext>
            </a:extLst>
          </p:cNvPr>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aphicFrame>
        <p:nvGraphicFramePr>
          <p:cNvPr id="9" name="Chart 8">
            <a:extLst>
              <a:ext uri="{FF2B5EF4-FFF2-40B4-BE49-F238E27FC236}">
                <a16:creationId xmlns:a16="http://schemas.microsoft.com/office/drawing/2014/main" id="{67CD1F58-6108-41A6-8F36-C8B1A5A14016}"/>
              </a:ext>
            </a:extLst>
          </p:cNvPr>
          <p:cNvGraphicFramePr>
            <a:graphicFrameLocks/>
          </p:cNvGraphicFramePr>
          <p:nvPr userDrawn="1">
            <p:extLst>
              <p:ext uri="{D42A27DB-BD31-4B8C-83A1-F6EECF244321}">
                <p14:modId xmlns:p14="http://schemas.microsoft.com/office/powerpoint/2010/main" val="2212995724"/>
              </p:ext>
            </p:extLst>
          </p:nvPr>
        </p:nvGraphicFramePr>
        <p:xfrm>
          <a:off x="527381" y="1919433"/>
          <a:ext cx="5568619" cy="37925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944763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ter slide master for useable images">
    <p:spTree>
      <p:nvGrpSpPr>
        <p:cNvPr id="1" name=""/>
        <p:cNvGrpSpPr/>
        <p:nvPr/>
      </p:nvGrpSpPr>
      <p:grpSpPr>
        <a:xfrm>
          <a:off x="0" y="0"/>
          <a:ext cx="0" cy="0"/>
          <a:chOff x="0" y="0"/>
          <a:chExt cx="0" cy="0"/>
        </a:xfrm>
      </p:grpSpPr>
      <p:pic>
        <p:nvPicPr>
          <p:cNvPr id="2" name="Picture 2" descr="G:\Client logos\Sanofi\SANOFI_Logo_2016\SANOFI_2016_Horizontal_logo_Colors\SANOFI_Logo_horizontal_CMJ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618092" y="5637246"/>
            <a:ext cx="2737131" cy="105807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userDrawn="1"/>
        </p:nvSpPr>
        <p:spPr>
          <a:xfrm>
            <a:off x="9264353" y="4802493"/>
            <a:ext cx="2866932" cy="1939755"/>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29" name="Picture 28" descr="Sanofi_horizontal_ white.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68933" y="6193465"/>
            <a:ext cx="2116667" cy="452868"/>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3C440E6C-C579-416B-851F-FF452E100D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034" y="162685"/>
            <a:ext cx="2799321" cy="2538601"/>
          </a:xfrm>
          <a:prstGeom prst="rect">
            <a:avLst/>
          </a:prstGeom>
        </p:spPr>
      </p:pic>
      <p:pic>
        <p:nvPicPr>
          <p:cNvPr id="6" name="Picture 5" descr="A picture containing drawing, clock&#10;&#10;Description automatically generated">
            <a:extLst>
              <a:ext uri="{FF2B5EF4-FFF2-40B4-BE49-F238E27FC236}">
                <a16:creationId xmlns:a16="http://schemas.microsoft.com/office/drawing/2014/main" id="{6769A460-6B08-4CEC-B201-F5BC1903615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979318" y="162685"/>
            <a:ext cx="2799321" cy="2538601"/>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5B00F5E9-7CDD-4C51-868B-03821FF7233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778639" y="211669"/>
            <a:ext cx="2799321" cy="2538601"/>
          </a:xfrm>
          <a:prstGeom prst="rect">
            <a:avLst/>
          </a:prstGeom>
        </p:spPr>
      </p:pic>
      <p:pic>
        <p:nvPicPr>
          <p:cNvPr id="10" name="Picture 9" descr="A close up of a logo&#10;&#10;Description automatically generated">
            <a:extLst>
              <a:ext uri="{FF2B5EF4-FFF2-40B4-BE49-F238E27FC236}">
                <a16:creationId xmlns:a16="http://schemas.microsoft.com/office/drawing/2014/main" id="{F6F13882-635B-4F3C-818B-8BF8A5DE450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65033" y="3234267"/>
            <a:ext cx="7145867" cy="1869997"/>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409456A3-B453-6546-BAE0-2410B8E58C0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668933" y="5052982"/>
            <a:ext cx="1714500" cy="910103"/>
          </a:xfrm>
          <a:prstGeom prst="rect">
            <a:avLst/>
          </a:prstGeom>
        </p:spPr>
      </p:pic>
    </p:spTree>
    <p:extLst>
      <p:ext uri="{BB962C8B-B14F-4D97-AF65-F5344CB8AC3E}">
        <p14:creationId xmlns:p14="http://schemas.microsoft.com/office/powerpoint/2010/main" val="3591466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B2ED8-2A70-4BA4-8E8A-DC40B2B83B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F9976C0-438D-42B8-844F-13138EBE21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5C803CD-DF19-44AA-BE7F-88AF7FBDD4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91E671C-18A5-4BD3-AC07-D63013F7BF02}"/>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6" name="Footer Placeholder 5">
            <a:extLst>
              <a:ext uri="{FF2B5EF4-FFF2-40B4-BE49-F238E27FC236}">
                <a16:creationId xmlns:a16="http://schemas.microsoft.com/office/drawing/2014/main" id="{A474FCBE-C50E-4EF6-890A-7675DC0084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6AB685-9315-4472-A363-D95812CD614D}"/>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1004028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E5F29-2E11-4664-827C-284E8B3AA23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8DA6DBA-C733-4EAC-92BA-68EE0A5D1D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33EAAB-6F9F-4CAF-A60D-320DA51CED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B8C2FC8-8C43-4EDB-8423-C740943C0F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AB2B12-73EB-479F-9059-537D59357D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F3A71BA-378F-4B6B-8D30-4533D429E3AF}"/>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8" name="Footer Placeholder 7">
            <a:extLst>
              <a:ext uri="{FF2B5EF4-FFF2-40B4-BE49-F238E27FC236}">
                <a16:creationId xmlns:a16="http://schemas.microsoft.com/office/drawing/2014/main" id="{D32D23BD-F687-4F5B-8F27-5CE911A1406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9332397-6118-4D7C-916C-3CADEBFB94C6}"/>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3715594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483DD-1727-4146-A258-74F7651C4CF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895676-75E4-4F45-AD0F-63770B436B40}"/>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4" name="Footer Placeholder 3">
            <a:extLst>
              <a:ext uri="{FF2B5EF4-FFF2-40B4-BE49-F238E27FC236}">
                <a16:creationId xmlns:a16="http://schemas.microsoft.com/office/drawing/2014/main" id="{B366C015-0267-42C7-A95A-18D6398C752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83BCB5-743A-419C-B419-1F2D5B4B8E2C}"/>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422136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EBE39F-6D9B-4337-BF4D-4795E567002D}"/>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3" name="Footer Placeholder 2">
            <a:extLst>
              <a:ext uri="{FF2B5EF4-FFF2-40B4-BE49-F238E27FC236}">
                <a16:creationId xmlns:a16="http://schemas.microsoft.com/office/drawing/2014/main" id="{F4110AB8-1746-4309-A05A-A39B406BC3E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B5CBF1C-F2A0-4AB1-A54A-F1EBE352A26E}"/>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2246259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FA66E-9228-410B-8405-9BA3CE8433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E373CBB-A8A8-45E9-AC47-28FA3FBB29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D96F9F-DF95-4C24-AF65-9E9CF6C391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BC7B4B-376C-45CC-AC38-F085D07FF1E2}"/>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6" name="Footer Placeholder 5">
            <a:extLst>
              <a:ext uri="{FF2B5EF4-FFF2-40B4-BE49-F238E27FC236}">
                <a16:creationId xmlns:a16="http://schemas.microsoft.com/office/drawing/2014/main" id="{09DE0A15-E982-4D91-B20B-95C4DA1E79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4F0A41-6A39-4FB3-8D7B-879C74354320}"/>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2318597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54C7B-E3B3-439E-8CAD-A742688B1C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AEBB6C3-99D3-44C7-BAC6-EB4792CEC3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4D94E96-BF59-40D4-8463-C57B2BB797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5E1E15-3915-4C4D-9A53-71098C1801F1}"/>
              </a:ext>
            </a:extLst>
          </p:cNvPr>
          <p:cNvSpPr>
            <a:spLocks noGrp="1"/>
          </p:cNvSpPr>
          <p:nvPr>
            <p:ph type="dt" sz="half" idx="10"/>
          </p:nvPr>
        </p:nvSpPr>
        <p:spPr/>
        <p:txBody>
          <a:bodyPr/>
          <a:lstStyle/>
          <a:p>
            <a:fld id="{047F1DA7-37BA-424E-84B6-8BB598120C4B}" type="datetimeFigureOut">
              <a:rPr lang="en-GB" smtClean="0"/>
              <a:t>20/04/2023</a:t>
            </a:fld>
            <a:endParaRPr lang="en-GB"/>
          </a:p>
        </p:txBody>
      </p:sp>
      <p:sp>
        <p:nvSpPr>
          <p:cNvPr id="6" name="Footer Placeholder 5">
            <a:extLst>
              <a:ext uri="{FF2B5EF4-FFF2-40B4-BE49-F238E27FC236}">
                <a16:creationId xmlns:a16="http://schemas.microsoft.com/office/drawing/2014/main" id="{B400887F-58C5-4768-8A9E-8B54FAFBAC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71C08B-CB69-4284-B184-0DE9776A715B}"/>
              </a:ext>
            </a:extLst>
          </p:cNvPr>
          <p:cNvSpPr>
            <a:spLocks noGrp="1"/>
          </p:cNvSpPr>
          <p:nvPr>
            <p:ph type="sldNum" sz="quarter" idx="12"/>
          </p:nvPr>
        </p:nvSpPr>
        <p:spPr/>
        <p:txBody>
          <a:bodyPr/>
          <a:lstStyle/>
          <a:p>
            <a:fld id="{0982C72F-B5B4-41D4-A5F5-3BAEA96E2A87}" type="slidenum">
              <a:rPr lang="en-GB" smtClean="0"/>
              <a:t>‹#›</a:t>
            </a:fld>
            <a:endParaRPr lang="en-GB"/>
          </a:p>
        </p:txBody>
      </p:sp>
    </p:spTree>
    <p:extLst>
      <p:ext uri="{BB962C8B-B14F-4D97-AF65-F5344CB8AC3E}">
        <p14:creationId xmlns:p14="http://schemas.microsoft.com/office/powerpoint/2010/main" val="2999985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image" Target="../media/image2.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AE8C48-B838-4DF3-85A8-37E6383487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CE9D420-0B22-4398-81C8-3097105457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C17B3B-F3C1-4827-8D23-8DD9E835BF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7F1DA7-37BA-424E-84B6-8BB598120C4B}" type="datetimeFigureOut">
              <a:rPr lang="en-GB" smtClean="0"/>
              <a:t>20/04/2023</a:t>
            </a:fld>
            <a:endParaRPr lang="en-GB"/>
          </a:p>
        </p:txBody>
      </p:sp>
      <p:sp>
        <p:nvSpPr>
          <p:cNvPr id="5" name="Footer Placeholder 4">
            <a:extLst>
              <a:ext uri="{FF2B5EF4-FFF2-40B4-BE49-F238E27FC236}">
                <a16:creationId xmlns:a16="http://schemas.microsoft.com/office/drawing/2014/main" id="{F965875B-687E-418B-B394-E9ECDE0EE0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8CDD959-2C33-451C-8BFC-B31994475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2C72F-B5B4-41D4-A5F5-3BAEA96E2A87}" type="slidenum">
              <a:rPr lang="en-GB" smtClean="0"/>
              <a:t>‹#›</a:t>
            </a:fld>
            <a:endParaRPr lang="en-GB"/>
          </a:p>
        </p:txBody>
      </p:sp>
      <p:sp>
        <p:nvSpPr>
          <p:cNvPr id="8" name="TextBox 7">
            <a:extLst>
              <a:ext uri="{FF2B5EF4-FFF2-40B4-BE49-F238E27FC236}">
                <a16:creationId xmlns:a16="http://schemas.microsoft.com/office/drawing/2014/main" id="{2CE202F7-B7B6-9806-9922-491BD646CA8B}"/>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2394640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276668" y="6232227"/>
            <a:ext cx="6720747" cy="365125"/>
          </a:xfrm>
          <a:prstGeom prst="rect">
            <a:avLst/>
          </a:prstGeom>
        </p:spPr>
        <p:txBody>
          <a:bodyPr vert="horz" lIns="91440" tIns="45720" rIns="91440" bIns="45720" rtlCol="0" anchor="ctr"/>
          <a:lstStyle>
            <a:lvl1pPr algn="l">
              <a:defRPr sz="1200">
                <a:solidFill>
                  <a:schemeClr val="accent4"/>
                </a:solidFill>
              </a:defRPr>
            </a:lvl1pPr>
          </a:lstStyle>
          <a:p>
            <a:endParaRPr lang="en-GB" dirty="0"/>
          </a:p>
        </p:txBody>
      </p:sp>
      <p:sp>
        <p:nvSpPr>
          <p:cNvPr id="2" name="Title Placeholder 1"/>
          <p:cNvSpPr>
            <a:spLocks noGrp="1"/>
          </p:cNvSpPr>
          <p:nvPr>
            <p:ph type="title"/>
          </p:nvPr>
        </p:nvSpPr>
        <p:spPr>
          <a:xfrm>
            <a:off x="499797" y="461797"/>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99797" y="1600201"/>
            <a:ext cx="10972800" cy="41402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Slide Number Placeholder 2"/>
          <p:cNvSpPr txBox="1">
            <a:spLocks/>
          </p:cNvSpPr>
          <p:nvPr userDrawn="1"/>
        </p:nvSpPr>
        <p:spPr>
          <a:xfrm>
            <a:off x="11389834" y="6414789"/>
            <a:ext cx="412701" cy="365127"/>
          </a:xfrm>
          <a:prstGeom prst="rect">
            <a:avLst/>
          </a:prstGeom>
        </p:spPr>
        <p:txBody>
          <a:bodyPr vert="horz" lIns="121920" tIns="60960" rIns="121920" bIns="60960" rtlCol="0" anchor="ctr"/>
          <a:lstStyle>
            <a:defPPr>
              <a:defRPr lang="fr-FR"/>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609585" fontAlgn="base">
              <a:spcBef>
                <a:spcPct val="0"/>
              </a:spcBef>
              <a:spcAft>
                <a:spcPct val="0"/>
              </a:spcAft>
              <a:defRPr/>
            </a:pPr>
            <a:fld id="{86978C70-A291-444D-92A3-E345723F526F}" type="slidenum">
              <a:rPr lang="en-US" altLang="fr-FR" sz="933" smtClean="0">
                <a:solidFill>
                  <a:schemeClr val="accent4"/>
                </a:solidFill>
              </a:rPr>
              <a:pPr algn="l" defTabSz="609585" fontAlgn="base">
                <a:spcBef>
                  <a:spcPct val="0"/>
                </a:spcBef>
                <a:spcAft>
                  <a:spcPct val="0"/>
                </a:spcAft>
                <a:defRPr/>
              </a:pPr>
              <a:t>‹#›</a:t>
            </a:fld>
            <a:r>
              <a:rPr lang="en-US" altLang="fr-FR" sz="933" dirty="0"/>
              <a:t> </a:t>
            </a:r>
          </a:p>
        </p:txBody>
      </p:sp>
      <p:grpSp>
        <p:nvGrpSpPr>
          <p:cNvPr id="8" name="Group 7">
            <a:extLst>
              <a:ext uri="{FF2B5EF4-FFF2-40B4-BE49-F238E27FC236}">
                <a16:creationId xmlns:a16="http://schemas.microsoft.com/office/drawing/2014/main" id="{B24F3903-BBE7-B342-827A-81623B650573}"/>
              </a:ext>
            </a:extLst>
          </p:cNvPr>
          <p:cNvGrpSpPr/>
          <p:nvPr userDrawn="1"/>
        </p:nvGrpSpPr>
        <p:grpSpPr>
          <a:xfrm>
            <a:off x="1" y="5706415"/>
            <a:ext cx="3832383" cy="1151933"/>
            <a:chOff x="0" y="4279811"/>
            <a:chExt cx="2874287" cy="863950"/>
          </a:xfrm>
        </p:grpSpPr>
        <p:sp>
          <p:nvSpPr>
            <p:cNvPr id="12" name="Snip and Round Single Corner of Rectangle 11">
              <a:extLst>
                <a:ext uri="{FF2B5EF4-FFF2-40B4-BE49-F238E27FC236}">
                  <a16:creationId xmlns:a16="http://schemas.microsoft.com/office/drawing/2014/main" id="{17F465DC-C076-AC41-A978-1937D29E7464}"/>
                </a:ext>
              </a:extLst>
            </p:cNvPr>
            <p:cNvSpPr/>
            <p:nvPr userDrawn="1"/>
          </p:nvSpPr>
          <p:spPr>
            <a:xfrm flipH="1">
              <a:off x="0" y="4279811"/>
              <a:ext cx="2874287" cy="863950"/>
            </a:xfrm>
            <a:prstGeom prst="snipRoundRect">
              <a:avLst>
                <a:gd name="adj1" fmla="val 47645"/>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12">
              <a:extLst>
                <a:ext uri="{FF2B5EF4-FFF2-40B4-BE49-F238E27FC236}">
                  <a16:creationId xmlns:a16="http://schemas.microsoft.com/office/drawing/2014/main" id="{149F6D77-11FD-5C46-B3C0-2A26646CCCE3}"/>
                </a:ext>
              </a:extLst>
            </p:cNvPr>
            <p:cNvPicPr>
              <a:picLocks noChangeAspect="1"/>
            </p:cNvPicPr>
            <p:nvPr userDrawn="1"/>
          </p:nvPicPr>
          <p:blipFill>
            <a:blip r:embed="rId30">
              <a:extLst>
                <a:ext uri="{28A0092B-C50C-407E-A947-70E740481C1C}">
                  <a14:useLocalDpi xmlns:a14="http://schemas.microsoft.com/office/drawing/2010/main" val="0"/>
                </a:ext>
              </a:extLst>
            </a:blip>
            <a:stretch>
              <a:fillRect/>
            </a:stretch>
          </p:blipFill>
          <p:spPr>
            <a:xfrm>
              <a:off x="1361439" y="4351295"/>
              <a:ext cx="1233134" cy="644472"/>
            </a:xfrm>
            <a:prstGeom prst="rect">
              <a:avLst/>
            </a:prstGeom>
          </p:spPr>
        </p:pic>
        <p:pic>
          <p:nvPicPr>
            <p:cNvPr id="14" name="Picture 2" descr="G:\Client logos\Sanofi\SANOFI_Logo_2016\SANOFI_2016_Horizontal_logo_Colors\SANOFI_Logo_horizontal_CMJN.jpg">
              <a:extLst>
                <a:ext uri="{FF2B5EF4-FFF2-40B4-BE49-F238E27FC236}">
                  <a16:creationId xmlns:a16="http://schemas.microsoft.com/office/drawing/2014/main" id="{A9F32703-7EAA-6344-BBE5-1CD84B2E0257}"/>
                </a:ext>
              </a:extLst>
            </p:cNvPr>
            <p:cNvPicPr>
              <a:picLocks noChangeAspect="1" noChangeArrowheads="1"/>
            </p:cNvPicPr>
            <p:nvPr userDrawn="1"/>
          </p:nvPicPr>
          <p:blipFill>
            <a:blip r:embed="rId31" cstate="print">
              <a:extLst>
                <a:ext uri="{28A0092B-C50C-407E-A947-70E740481C1C}">
                  <a14:useLocalDpi xmlns:a14="http://schemas.microsoft.com/office/drawing/2010/main" val="0"/>
                </a:ext>
              </a:extLst>
            </a:blip>
            <a:srcRect/>
            <a:stretch>
              <a:fillRect/>
            </a:stretch>
          </p:blipFill>
          <p:spPr bwMode="auto">
            <a:xfrm>
              <a:off x="233794" y="4524058"/>
              <a:ext cx="1264376" cy="488759"/>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A4D322F2-38F8-EB0A-FAAD-B621D20A9DD8}"/>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2311749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Lst>
  <p:hf hdr="0" dt="0"/>
  <p:txStyles>
    <p:titleStyle>
      <a:lvl1pPr algn="l" defTabSz="1219170" rtl="0" eaLnBrk="1" latinLnBrk="0" hangingPunct="1">
        <a:spcBef>
          <a:spcPct val="0"/>
        </a:spcBef>
        <a:buNone/>
        <a:defRPr sz="3733" kern="1200">
          <a:solidFill>
            <a:schemeClr val="tx1"/>
          </a:solidFill>
          <a:latin typeface="Arial" panose="020B0604020202020204" pitchFamily="34" charset="0"/>
          <a:ea typeface="+mj-ea"/>
          <a:cs typeface="Arial" panose="020B0604020202020204" pitchFamily="34" charset="0"/>
        </a:defRPr>
      </a:lvl1pPr>
    </p:titleStyle>
    <p:bodyStyle>
      <a:lvl1pPr marL="380990" indent="-380990" algn="l" defTabSz="1219170" rtl="0" eaLnBrk="1" latinLnBrk="0" hangingPunct="1">
        <a:spcBef>
          <a:spcPct val="20000"/>
        </a:spcBef>
        <a:buClr>
          <a:schemeClr val="accent2"/>
        </a:buClr>
        <a:buFont typeface="Arial" panose="020B0604020202020204" pitchFamily="34" charset="0"/>
        <a:buChar char="•"/>
        <a:defRPr sz="2400" b="1" kern="1200">
          <a:solidFill>
            <a:schemeClr val="accent4"/>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Clr>
          <a:schemeClr val="accent2"/>
        </a:buClr>
        <a:buFont typeface="Arial" panose="020B0604020202020204" pitchFamily="34" charset="0"/>
        <a:buChar char="•"/>
        <a:defRPr sz="2133" kern="1200">
          <a:solidFill>
            <a:schemeClr val="accent4"/>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Clr>
          <a:schemeClr val="accent2"/>
        </a:buClr>
        <a:buFont typeface="Arial" panose="020B0604020202020204" pitchFamily="34" charset="0"/>
        <a:buChar char="•"/>
        <a:defRPr sz="1867" kern="1200">
          <a:solidFill>
            <a:schemeClr val="accent4"/>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Clr>
          <a:schemeClr val="accent2"/>
        </a:buClr>
        <a:buFont typeface="Arial" panose="020B0604020202020204" pitchFamily="34" charset="0"/>
        <a:buChar char="•"/>
        <a:defRPr sz="1600" kern="1200">
          <a:solidFill>
            <a:schemeClr val="accent4"/>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Clr>
          <a:schemeClr val="accent2"/>
        </a:buClr>
        <a:buFont typeface="Arial" panose="020B0604020202020204" pitchFamily="34" charset="0"/>
        <a:buChar char="•"/>
        <a:defRPr sz="1467" kern="1200">
          <a:solidFill>
            <a:schemeClr val="accent4"/>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svg"/><Relationship Id="rId2" Type="http://schemas.openxmlformats.org/officeDocument/2006/relationships/image" Target="../media/image20.jpe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UK-drugsafety@sanofi.com" TargetMode="External"/><Relationship Id="rId2" Type="http://schemas.openxmlformats.org/officeDocument/2006/relationships/hyperlink" Target="http://www.mhra.gov.uk/yellowcard"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hyperlink" Target="mailto:uk-medicalinformation@sanofi.com" TargetMode="External"/><Relationship Id="rId1" Type="http://schemas.openxmlformats.org/officeDocument/2006/relationships/slideLayout" Target="../slideLayouts/slideLayout1.xml"/><Relationship Id="rId4" Type="http://schemas.openxmlformats.org/officeDocument/2006/relationships/hyperlink" Target="mailto:uk-drugsafety@sanofi.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4584B2-4F51-4743-A90B-BDFAB5DC7C4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74635" y="191224"/>
            <a:ext cx="2442729" cy="1116538"/>
          </a:xfrm>
          <a:prstGeom prst="rect">
            <a:avLst/>
          </a:prstGeom>
          <a:noFill/>
          <a:ln>
            <a:noFill/>
          </a:ln>
        </p:spPr>
      </p:pic>
      <p:sp>
        <p:nvSpPr>
          <p:cNvPr id="6" name="Rectangle 5">
            <a:extLst>
              <a:ext uri="{FF2B5EF4-FFF2-40B4-BE49-F238E27FC236}">
                <a16:creationId xmlns:a16="http://schemas.microsoft.com/office/drawing/2014/main" id="{906978A4-04F4-44CE-9219-D212AE50D536}"/>
              </a:ext>
            </a:extLst>
          </p:cNvPr>
          <p:cNvSpPr/>
          <p:nvPr/>
        </p:nvSpPr>
        <p:spPr>
          <a:xfrm>
            <a:off x="675494" y="1362763"/>
            <a:ext cx="10677236" cy="407035"/>
          </a:xfrm>
          <a:prstGeom prst="rect">
            <a:avLst/>
          </a:prstGeom>
        </p:spPr>
        <p:txBody>
          <a:bodyPr wrap="square">
            <a:spAutoFit/>
          </a:bodyPr>
          <a:lstStyle/>
          <a:p>
            <a:pPr algn="ct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The first rapid acting insulin biosimilar of </a:t>
            </a:r>
            <a:r>
              <a:rPr lang="en-GB" sz="2000" dirty="0" err="1">
                <a:latin typeface="Calibri" panose="020F0502020204030204" pitchFamily="34" charset="0"/>
                <a:ea typeface="Calibri" panose="020F0502020204030204" pitchFamily="34" charset="0"/>
                <a:cs typeface="Times New Roman" panose="02020603050405020304" pitchFamily="18" charset="0"/>
              </a:rPr>
              <a:t>NovoRapid</a:t>
            </a:r>
            <a:r>
              <a:rPr lang="en-GB" sz="2000" dirty="0">
                <a:latin typeface="Calibri" panose="020F0502020204030204" pitchFamily="34" charset="0"/>
                <a:ea typeface="Calibri" panose="020F0502020204030204" pitchFamily="34" charset="0"/>
                <a:cs typeface="Times New Roman" panose="02020603050405020304" pitchFamily="18" charset="0"/>
              </a:rPr>
              <a:t>® approved in the UK and EU</a:t>
            </a:r>
            <a:r>
              <a:rPr lang="en-GB" sz="2000" baseline="30000" dirty="0">
                <a:latin typeface="Calibri" panose="020F0502020204030204" pitchFamily="34" charset="0"/>
                <a:ea typeface="Calibri" panose="020F0502020204030204" pitchFamily="34" charset="0"/>
                <a:cs typeface="Times New Roman" panose="02020603050405020304" pitchFamily="18" charset="0"/>
              </a:rPr>
              <a:t>1</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38C79ED8-AD28-49D9-AD9B-F106B14CEB5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0325" y="2136048"/>
            <a:ext cx="3327574" cy="287158"/>
          </a:xfrm>
          <a:prstGeom prst="rect">
            <a:avLst/>
          </a:prstGeom>
          <a:noFill/>
          <a:ln>
            <a:noFill/>
          </a:ln>
        </p:spPr>
      </p:pic>
      <p:sp>
        <p:nvSpPr>
          <p:cNvPr id="8" name="Text Box 2">
            <a:extLst>
              <a:ext uri="{FF2B5EF4-FFF2-40B4-BE49-F238E27FC236}">
                <a16:creationId xmlns:a16="http://schemas.microsoft.com/office/drawing/2014/main" id="{59E38A3B-1B16-42FC-A6C8-1EA7F0FEBC3E}"/>
              </a:ext>
            </a:extLst>
          </p:cNvPr>
          <p:cNvSpPr txBox="1">
            <a:spLocks noChangeArrowheads="1"/>
          </p:cNvSpPr>
          <p:nvPr/>
        </p:nvSpPr>
        <p:spPr bwMode="auto">
          <a:xfrm>
            <a:off x="2669656" y="2621816"/>
            <a:ext cx="5961359" cy="73635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nSpc>
                <a:spcPct val="107000"/>
              </a:lnSpc>
              <a:spcAft>
                <a:spcPts val="800"/>
              </a:spcAft>
            </a:pPr>
            <a:r>
              <a:rPr lang="en-GB" sz="2000"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Similar PK/PD profile</a:t>
            </a:r>
            <a:r>
              <a:rPr lang="en-GB" sz="2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(T1DM), </a:t>
            </a:r>
            <a:r>
              <a:rPr lang="en-GB" sz="2000"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efficacy, safety and tolerability</a:t>
            </a:r>
            <a:r>
              <a:rPr lang="en-GB" sz="2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(T1DM and T2DM)</a:t>
            </a:r>
            <a:r>
              <a:rPr lang="en-GB" sz="2000" baseline="30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2-3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Graphic 1">
            <a:extLst>
              <a:ext uri="{FF2B5EF4-FFF2-40B4-BE49-F238E27FC236}">
                <a16:creationId xmlns:a16="http://schemas.microsoft.com/office/drawing/2014/main" id="{EC7C03F0-830C-4D18-93EE-FA8EE6605941}"/>
              </a:ext>
            </a:extLst>
          </p:cNvPr>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31658" y="2621816"/>
            <a:ext cx="666750" cy="666750"/>
          </a:xfrm>
          <a:prstGeom prst="rect">
            <a:avLst/>
          </a:prstGeom>
        </p:spPr>
      </p:pic>
      <p:pic>
        <p:nvPicPr>
          <p:cNvPr id="10" name="Graphic 4">
            <a:extLst>
              <a:ext uri="{FF2B5EF4-FFF2-40B4-BE49-F238E27FC236}">
                <a16:creationId xmlns:a16="http://schemas.microsoft.com/office/drawing/2014/main" id="{AD336BB9-3B95-45B1-8F31-27C4802F96A1}"/>
              </a:ext>
            </a:extLst>
          </p:cNvPr>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31658" y="3614031"/>
            <a:ext cx="666750" cy="666750"/>
          </a:xfrm>
          <a:prstGeom prst="rect">
            <a:avLst/>
          </a:prstGeom>
        </p:spPr>
      </p:pic>
      <p:sp>
        <p:nvSpPr>
          <p:cNvPr id="11" name="Text Box 2">
            <a:extLst>
              <a:ext uri="{FF2B5EF4-FFF2-40B4-BE49-F238E27FC236}">
                <a16:creationId xmlns:a16="http://schemas.microsoft.com/office/drawing/2014/main" id="{4B38B8A8-06C4-45B4-A049-185BD048B2EA}"/>
              </a:ext>
            </a:extLst>
          </p:cNvPr>
          <p:cNvSpPr txBox="1">
            <a:spLocks noChangeArrowheads="1"/>
          </p:cNvSpPr>
          <p:nvPr/>
        </p:nvSpPr>
        <p:spPr bwMode="auto">
          <a:xfrm>
            <a:off x="2660421" y="3640066"/>
            <a:ext cx="6289786" cy="30734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2000"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1:1 initial unit dosing*</a:t>
            </a:r>
            <a:r>
              <a:rPr lang="en-GB" sz="2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 n</a:t>
            </a:r>
            <a:r>
              <a:rPr lang="en-GB" sz="2000" dirty="0">
                <a:solidFill>
                  <a:srgbClr val="2B2B38"/>
                </a:solidFill>
                <a:latin typeface="Calibri" panose="020F0502020204030204" pitchFamily="34" charset="0"/>
                <a:ea typeface="Calibri" panose="020F0502020204030204" pitchFamily="34" charset="0"/>
                <a:cs typeface="Calibri" panose="020F0502020204030204" pitchFamily="34" charset="0"/>
              </a:rPr>
              <a:t>o initial dose conversion required</a:t>
            </a:r>
            <a:r>
              <a:rPr lang="en-GB" sz="2000" dirty="0">
                <a:solidFill>
                  <a:srgbClr val="2B2B38"/>
                </a:solidFill>
                <a:latin typeface="Calibri" panose="020F0502020204030204" pitchFamily="34" charset="0"/>
                <a:ea typeface="Calibri" panose="020F0502020204030204" pitchFamily="34" charset="0"/>
                <a:cs typeface="Times New Roman" panose="02020603050405020304" pitchFamily="18" charset="0"/>
              </a:rPr>
              <a:t>*</a:t>
            </a:r>
            <a:r>
              <a:rPr lang="en-GB" sz="2000" dirty="0">
                <a:solidFill>
                  <a:srgbClr val="2B2B38"/>
                </a:solidFill>
                <a:latin typeface="Calibri" panose="020F0502020204030204" pitchFamily="34" charset="0"/>
                <a:ea typeface="Calibri" panose="020F0502020204030204" pitchFamily="34" charset="0"/>
                <a:cs typeface="Calibri" panose="020F0502020204030204" pitchFamily="34" charset="0"/>
              </a:rPr>
              <a:t> - </a:t>
            </a:r>
            <a:r>
              <a:rPr lang="en-GB" sz="2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available in the </a:t>
            </a:r>
            <a:r>
              <a:rPr lang="en-GB" sz="2000"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SoloStar</a:t>
            </a:r>
            <a:r>
              <a:rPr lang="en-GB" sz="2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pen, cartridges and vials</a:t>
            </a:r>
            <a:r>
              <a:rPr lang="en-GB" sz="2000" baseline="30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1-3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F35954CA-13E5-4D7D-8E49-BAC7D700FC39}"/>
              </a:ext>
            </a:extLst>
          </p:cNvPr>
          <p:cNvSpPr/>
          <p:nvPr/>
        </p:nvSpPr>
        <p:spPr>
          <a:xfrm>
            <a:off x="2579176" y="5513927"/>
            <a:ext cx="7908975" cy="774507"/>
          </a:xfrm>
          <a:prstGeom prst="rect">
            <a:avLst/>
          </a:prstGeom>
        </p:spPr>
        <p:txBody>
          <a:bodyPr wrap="square">
            <a:spAutoFit/>
          </a:bodyPr>
          <a:lstStyle/>
          <a:p>
            <a:pPr>
              <a:lnSpc>
                <a:spcPct val="107000"/>
              </a:lnSpc>
              <a:spcAft>
                <a:spcPts val="800"/>
              </a:spcAft>
            </a:pPr>
            <a:r>
              <a:rPr lang="en-GB" b="1" dirty="0">
                <a:solidFill>
                  <a:srgbClr val="2B2B38"/>
                </a:solidFill>
                <a:latin typeface="Calibri" panose="020F0502020204030204" pitchFamily="34" charset="0"/>
                <a:ea typeface="Calibri" panose="020F0502020204030204" pitchFamily="34" charset="0"/>
                <a:cs typeface="Times New Roman" panose="02020603050405020304" pitchFamily="18" charset="0"/>
              </a:rPr>
              <a:t>30% lower</a:t>
            </a:r>
            <a:r>
              <a:rPr lang="en-GB" dirty="0">
                <a:solidFill>
                  <a:srgbClr val="2B2B38"/>
                </a:solidFill>
                <a:latin typeface="Calibri" panose="020F0502020204030204" pitchFamily="34" charset="0"/>
                <a:ea typeface="Calibri" panose="020F0502020204030204" pitchFamily="34" charset="0"/>
                <a:cs typeface="Calibri" panose="020F0502020204030204" pitchFamily="34" charset="0"/>
              </a:rPr>
              <a:t> NHS list price vs. </a:t>
            </a:r>
            <a:r>
              <a:rPr lang="en-GB" dirty="0" err="1">
                <a:solidFill>
                  <a:srgbClr val="2B2B38"/>
                </a:solidFill>
                <a:latin typeface="Calibri" panose="020F0502020204030204" pitchFamily="34" charset="0"/>
                <a:ea typeface="Calibri" panose="020F0502020204030204" pitchFamily="34" charset="0"/>
                <a:cs typeface="Calibri" panose="020F0502020204030204" pitchFamily="34" charset="0"/>
              </a:rPr>
              <a:t>NovoRapid</a:t>
            </a:r>
            <a:r>
              <a:rPr lang="en-GB" dirty="0">
                <a:solidFill>
                  <a:srgbClr val="2B2B38"/>
                </a:solidFill>
                <a:latin typeface="Calibri" panose="020F0502020204030204" pitchFamily="34" charset="0"/>
                <a:ea typeface="Calibri" panose="020F0502020204030204" pitchFamily="34" charset="0"/>
                <a:cs typeface="Calibri" panose="020F0502020204030204" pitchFamily="34" charset="0"/>
              </a:rPr>
              <a:t> for prefilled Pens and Cartridges</a:t>
            </a:r>
            <a:r>
              <a:rPr lang="en-GB"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4</a:t>
            </a:r>
            <a:r>
              <a:rPr lang="en-GB" dirty="0">
                <a:solidFill>
                  <a:srgbClr val="2B2B38"/>
                </a:solidFill>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800"/>
              </a:spcAft>
            </a:pPr>
            <a:r>
              <a:rPr lang="en-GB"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1</a:t>
            </a:r>
            <a:r>
              <a:rPr lang="en-GB" b="1" dirty="0">
                <a:solidFill>
                  <a:srgbClr val="2B2B38"/>
                </a:solidFill>
                <a:latin typeface="Calibri" panose="020F0502020204030204" pitchFamily="34" charset="0"/>
                <a:ea typeface="Calibri" panose="020F0502020204030204" pitchFamily="34" charset="0"/>
                <a:cs typeface="Calibri" panose="020F0502020204030204" pitchFamily="34" charset="0"/>
              </a:rPr>
              <a:t>5% lower </a:t>
            </a:r>
            <a:r>
              <a:rPr lang="en-GB" dirty="0">
                <a:solidFill>
                  <a:srgbClr val="2B2B38"/>
                </a:solidFill>
                <a:latin typeface="Calibri" panose="020F0502020204030204" pitchFamily="34" charset="0"/>
                <a:ea typeface="Calibri" panose="020F0502020204030204" pitchFamily="34" charset="0"/>
                <a:cs typeface="Calibri" panose="020F0502020204030204" pitchFamily="34" charset="0"/>
              </a:rPr>
              <a:t>NHS list price vs. </a:t>
            </a:r>
            <a:r>
              <a:rPr lang="en-GB" dirty="0" err="1">
                <a:solidFill>
                  <a:srgbClr val="2B2B38"/>
                </a:solidFill>
                <a:latin typeface="Calibri" panose="020F0502020204030204" pitchFamily="34" charset="0"/>
                <a:ea typeface="Calibri" panose="020F0502020204030204" pitchFamily="34" charset="0"/>
                <a:cs typeface="Calibri" panose="020F0502020204030204" pitchFamily="34" charset="0"/>
              </a:rPr>
              <a:t>NovoRapid</a:t>
            </a:r>
            <a:r>
              <a:rPr lang="en-GB" dirty="0">
                <a:solidFill>
                  <a:srgbClr val="2B2B38"/>
                </a:solidFill>
                <a:latin typeface="Calibri" panose="020F0502020204030204" pitchFamily="34" charset="0"/>
                <a:ea typeface="Calibri" panose="020F0502020204030204" pitchFamily="34" charset="0"/>
                <a:cs typeface="Calibri" panose="020F0502020204030204" pitchFamily="34" charset="0"/>
              </a:rPr>
              <a:t> for Vials</a:t>
            </a:r>
            <a:r>
              <a:rPr lang="en-GB"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4</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
            <a:extLst>
              <a:ext uri="{FF2B5EF4-FFF2-40B4-BE49-F238E27FC236}">
                <a16:creationId xmlns:a16="http://schemas.microsoft.com/office/drawing/2014/main" id="{84F5FCEE-60E8-4AEF-BEC0-CEF74CF473A1}"/>
              </a:ext>
            </a:extLst>
          </p:cNvPr>
          <p:cNvSpPr txBox="1">
            <a:spLocks noChangeArrowheads="1"/>
          </p:cNvSpPr>
          <p:nvPr/>
        </p:nvSpPr>
        <p:spPr bwMode="auto">
          <a:xfrm>
            <a:off x="2669656" y="4707048"/>
            <a:ext cx="5789294" cy="60404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2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*When transferring from other insulin medicinal products, adjustment of the </a:t>
            </a:r>
            <a:r>
              <a:rPr lang="en-GB" sz="1200"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Trurapi</a:t>
            </a:r>
            <a:r>
              <a:rPr lang="en-GB" sz="12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dose and the dose of the basal insulin may be necessary. </a:t>
            </a:r>
            <a:r>
              <a:rPr lang="en-GB" sz="1200"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Trurapi</a:t>
            </a:r>
            <a:r>
              <a:rPr lang="en-GB" sz="12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has a faster onset and a shorter duration of action than soluble human insulin. Close glucose monitoring is recommended during the transfer and in the initial weeks thereafter.</a:t>
            </a:r>
            <a:r>
              <a:rPr lang="en-GB" sz="1200"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 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E0DD737D-8751-4A09-B01E-5A1163290E7B}"/>
              </a:ext>
            </a:extLst>
          </p:cNvPr>
          <p:cNvSpPr txBox="1"/>
          <p:nvPr/>
        </p:nvSpPr>
        <p:spPr>
          <a:xfrm>
            <a:off x="299501" y="6491271"/>
            <a:ext cx="4714613" cy="261610"/>
          </a:xfrm>
          <a:prstGeom prst="rect">
            <a:avLst/>
          </a:prstGeom>
          <a:noFill/>
        </p:spPr>
        <p:txBody>
          <a:bodyPr wrap="square" rtlCol="0">
            <a:spAutoFit/>
          </a:bodyPr>
          <a:lstStyle/>
          <a:p>
            <a:r>
              <a:rPr lang="en-GB" sz="1050" dirty="0"/>
              <a:t>MAT-GB-2102821 V5.0 April 2023</a:t>
            </a:r>
          </a:p>
        </p:txBody>
      </p:sp>
      <p:sp>
        <p:nvSpPr>
          <p:cNvPr id="15" name="TextBox 14">
            <a:extLst>
              <a:ext uri="{FF2B5EF4-FFF2-40B4-BE49-F238E27FC236}">
                <a16:creationId xmlns:a16="http://schemas.microsoft.com/office/drawing/2014/main" id="{0B848A3F-7170-4379-8746-C6FFAB053CEA}"/>
              </a:ext>
            </a:extLst>
          </p:cNvPr>
          <p:cNvSpPr txBox="1"/>
          <p:nvPr/>
        </p:nvSpPr>
        <p:spPr>
          <a:xfrm>
            <a:off x="8692688" y="6383505"/>
            <a:ext cx="3452878" cy="415498"/>
          </a:xfrm>
          <a:prstGeom prst="rect">
            <a:avLst/>
          </a:prstGeom>
          <a:noFill/>
        </p:spPr>
        <p:txBody>
          <a:bodyPr wrap="square" rtlCol="0">
            <a:spAutoFit/>
          </a:bodyPr>
          <a:lstStyle/>
          <a:p>
            <a:r>
              <a:rPr lang="en-GB" sz="1050" dirty="0"/>
              <a:t>Prescribing information and adverse event reporting can be found at the end of this presentation</a:t>
            </a:r>
          </a:p>
        </p:txBody>
      </p:sp>
      <p:sp>
        <p:nvSpPr>
          <p:cNvPr id="18" name="TextBox 17">
            <a:extLst>
              <a:ext uri="{FF2B5EF4-FFF2-40B4-BE49-F238E27FC236}">
                <a16:creationId xmlns:a16="http://schemas.microsoft.com/office/drawing/2014/main" id="{C7431161-D70B-48DA-A8CD-5C4F35DC399C}"/>
              </a:ext>
            </a:extLst>
          </p:cNvPr>
          <p:cNvSpPr txBox="1"/>
          <p:nvPr/>
        </p:nvSpPr>
        <p:spPr>
          <a:xfrm>
            <a:off x="3656806" y="6383505"/>
            <a:ext cx="4714613" cy="415498"/>
          </a:xfrm>
          <a:prstGeom prst="rect">
            <a:avLst/>
          </a:prstGeom>
          <a:noFill/>
        </p:spPr>
        <p:txBody>
          <a:bodyPr wrap="square" rtlCol="0">
            <a:spAutoFit/>
          </a:bodyPr>
          <a:lstStyle/>
          <a:p>
            <a:pPr algn="ctr"/>
            <a:r>
              <a:rPr lang="en-GB" sz="1050" dirty="0"/>
              <a:t>This slide deck has been produced by Sanofi and is provided for personal reference by health professionals in Great Britain only.</a:t>
            </a:r>
          </a:p>
        </p:txBody>
      </p:sp>
      <p:pic>
        <p:nvPicPr>
          <p:cNvPr id="4" name="Picture 3" descr="A picture containing icon&#10;&#10;Description automatically generated">
            <a:extLst>
              <a:ext uri="{FF2B5EF4-FFF2-40B4-BE49-F238E27FC236}">
                <a16:creationId xmlns:a16="http://schemas.microsoft.com/office/drawing/2014/main" id="{907BFA6A-8942-4990-B1B7-0356791A17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34441" y="5524213"/>
            <a:ext cx="922367" cy="764484"/>
          </a:xfrm>
          <a:prstGeom prst="rect">
            <a:avLst/>
          </a:prstGeom>
        </p:spPr>
      </p:pic>
      <p:sp>
        <p:nvSpPr>
          <p:cNvPr id="19" name="TextBox 18">
            <a:extLst>
              <a:ext uri="{FF2B5EF4-FFF2-40B4-BE49-F238E27FC236}">
                <a16:creationId xmlns:a16="http://schemas.microsoft.com/office/drawing/2014/main" id="{6BA7A53E-CA5A-4518-8246-7FB2CB93D8BE}"/>
              </a:ext>
            </a:extLst>
          </p:cNvPr>
          <p:cNvSpPr txBox="1"/>
          <p:nvPr/>
        </p:nvSpPr>
        <p:spPr>
          <a:xfrm>
            <a:off x="3656806" y="1749945"/>
            <a:ext cx="6094602" cy="261610"/>
          </a:xfrm>
          <a:prstGeom prst="rect">
            <a:avLst/>
          </a:prstGeom>
          <a:noFill/>
        </p:spPr>
        <p:txBody>
          <a:bodyPr wrap="square">
            <a:spAutoFit/>
          </a:bodyPr>
          <a:lstStyle/>
          <a:p>
            <a:r>
              <a:rPr lang="en-GB" sz="1100" b="0" i="0" dirty="0" err="1">
                <a:solidFill>
                  <a:srgbClr val="FF8A3D"/>
                </a:solidFill>
                <a:effectLst/>
                <a:latin typeface="NotoSans-Regular"/>
              </a:rPr>
              <a:t>Trurapi</a:t>
            </a:r>
            <a:r>
              <a:rPr lang="en-GB" sz="1100" b="0" i="0" dirty="0">
                <a:solidFill>
                  <a:srgbClr val="FF8A3D"/>
                </a:solidFill>
                <a:effectLst/>
                <a:latin typeface="NotoSans-Regular"/>
              </a:rPr>
              <a:t> is intended for HCPs practising in Great Britain (England, Scotland, Wales) only.</a:t>
            </a:r>
            <a:endParaRPr lang="en-GB" sz="1100" dirty="0"/>
          </a:p>
        </p:txBody>
      </p:sp>
    </p:spTree>
    <p:extLst>
      <p:ext uri="{BB962C8B-B14F-4D97-AF65-F5344CB8AC3E}">
        <p14:creationId xmlns:p14="http://schemas.microsoft.com/office/powerpoint/2010/main" val="2728181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93B072B-8D69-4664-A976-9C4D936ED668}"/>
              </a:ext>
            </a:extLst>
          </p:cNvPr>
          <p:cNvSpPr/>
          <p:nvPr/>
        </p:nvSpPr>
        <p:spPr>
          <a:xfrm>
            <a:off x="556469" y="414145"/>
            <a:ext cx="7245292" cy="2082493"/>
          </a:xfrm>
          <a:prstGeom prst="rect">
            <a:avLst/>
          </a:prstGeom>
        </p:spPr>
        <p:txBody>
          <a:bodyPr wrap="square">
            <a:spAutoFit/>
          </a:bodyPr>
          <a:lstStyle/>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References:</a:t>
            </a:r>
          </a:p>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1. </a:t>
            </a:r>
            <a:r>
              <a:rPr lang="en-GB" sz="1200" dirty="0" err="1">
                <a:latin typeface="Calibri" panose="020F0502020204030204" pitchFamily="34" charset="0"/>
                <a:ea typeface="Calibri" panose="020F0502020204030204" pitchFamily="34" charset="0"/>
                <a:cs typeface="Times New Roman" panose="02020603050405020304" pitchFamily="18" charset="0"/>
              </a:rPr>
              <a:t>Trurapi</a:t>
            </a:r>
            <a:r>
              <a:rPr lang="en-GB" sz="1200" dirty="0">
                <a:latin typeface="Calibri" panose="020F0502020204030204" pitchFamily="34" charset="0"/>
                <a:ea typeface="Calibri" panose="020F0502020204030204" pitchFamily="34" charset="0"/>
                <a:cs typeface="Times New Roman" panose="02020603050405020304" pitchFamily="18" charset="0"/>
              </a:rPr>
              <a:t>® SmPC. April 2023.</a:t>
            </a:r>
          </a:p>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2. </a:t>
            </a:r>
            <a:r>
              <a:rPr lang="en-GB" sz="1200" dirty="0" err="1">
                <a:latin typeface="Calibri" panose="020F0502020204030204" pitchFamily="34" charset="0"/>
                <a:ea typeface="Calibri" panose="020F0502020204030204" pitchFamily="34" charset="0"/>
                <a:cs typeface="Times New Roman" panose="02020603050405020304" pitchFamily="18" charset="0"/>
              </a:rPr>
              <a:t>Kapitza</a:t>
            </a:r>
            <a:r>
              <a:rPr lang="en-GB" sz="1200" dirty="0">
                <a:latin typeface="Calibri" panose="020F0502020204030204" pitchFamily="34" charset="0"/>
                <a:ea typeface="Calibri" panose="020F0502020204030204" pitchFamily="34" charset="0"/>
                <a:cs typeface="Times New Roman" panose="02020603050405020304" pitchFamily="18" charset="0"/>
              </a:rPr>
              <a:t> C, et al. Diabetes </a:t>
            </a:r>
            <a:r>
              <a:rPr lang="en-GB" sz="1200" dirty="0" err="1">
                <a:latin typeface="Calibri" panose="020F0502020204030204" pitchFamily="34" charset="0"/>
                <a:ea typeface="Calibri" panose="020F0502020204030204" pitchFamily="34" charset="0"/>
                <a:cs typeface="Times New Roman" panose="02020603050405020304" pitchFamily="18" charset="0"/>
              </a:rPr>
              <a:t>Technol</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err="1">
                <a:latin typeface="Calibri" panose="020F0502020204030204" pitchFamily="34" charset="0"/>
                <a:ea typeface="Calibri" panose="020F0502020204030204" pitchFamily="34" charset="0"/>
                <a:cs typeface="Times New Roman" panose="02020603050405020304" pitchFamily="18" charset="0"/>
              </a:rPr>
              <a:t>Ther</a:t>
            </a:r>
            <a:r>
              <a:rPr lang="en-GB" sz="1200" dirty="0">
                <a:latin typeface="Calibri" panose="020F0502020204030204" pitchFamily="34" charset="0"/>
                <a:ea typeface="Calibri" panose="020F0502020204030204" pitchFamily="34" charset="0"/>
                <a:cs typeface="Times New Roman" panose="02020603050405020304" pitchFamily="18" charset="0"/>
              </a:rPr>
              <a:t>. 2020;22(4):278–284.</a:t>
            </a:r>
          </a:p>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3. Garg SK, et al. Diabetes </a:t>
            </a:r>
            <a:r>
              <a:rPr lang="en-GB" sz="1200" dirty="0" err="1">
                <a:latin typeface="Calibri" panose="020F0502020204030204" pitchFamily="34" charset="0"/>
                <a:ea typeface="Calibri" panose="020F0502020204030204" pitchFamily="34" charset="0"/>
                <a:cs typeface="Times New Roman" panose="02020603050405020304" pitchFamily="18" charset="0"/>
              </a:rPr>
              <a:t>Technol</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err="1">
                <a:latin typeface="Calibri" panose="020F0502020204030204" pitchFamily="34" charset="0"/>
                <a:ea typeface="Calibri" panose="020F0502020204030204" pitchFamily="34" charset="0"/>
                <a:cs typeface="Times New Roman" panose="02020603050405020304" pitchFamily="18" charset="0"/>
              </a:rPr>
              <a:t>Ther</a:t>
            </a:r>
            <a:r>
              <a:rPr lang="en-GB" sz="1200" dirty="0">
                <a:latin typeface="Calibri" panose="020F0502020204030204" pitchFamily="34" charset="0"/>
                <a:ea typeface="Calibri" panose="020F0502020204030204" pitchFamily="34" charset="0"/>
                <a:cs typeface="Times New Roman" panose="02020603050405020304" pitchFamily="18" charset="0"/>
              </a:rPr>
              <a:t>. 2020;22(2):85-95.</a:t>
            </a:r>
          </a:p>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4. NHS DM+D: REF-161114. Available at: https://services.nhsbsa.nhs.uk/dmd-browser/.</a:t>
            </a:r>
          </a:p>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Date accessed: April 2023. 5. Garg SK, et al. Diabetes </a:t>
            </a:r>
            <a:r>
              <a:rPr lang="en-GB" sz="1200" dirty="0" err="1">
                <a:latin typeface="Calibri" panose="020F0502020204030204" pitchFamily="34" charset="0"/>
                <a:ea typeface="Calibri" panose="020F0502020204030204" pitchFamily="34" charset="0"/>
                <a:cs typeface="Times New Roman" panose="02020603050405020304" pitchFamily="18" charset="0"/>
              </a:rPr>
              <a:t>Technol</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err="1">
                <a:latin typeface="Calibri" panose="020F0502020204030204" pitchFamily="34" charset="0"/>
                <a:ea typeface="Calibri" panose="020F0502020204030204" pitchFamily="34" charset="0"/>
                <a:cs typeface="Times New Roman" panose="02020603050405020304" pitchFamily="18" charset="0"/>
              </a:rPr>
              <a:t>Ther</a:t>
            </a:r>
            <a:r>
              <a:rPr lang="en-GB" sz="1200" dirty="0">
                <a:latin typeface="Calibri" panose="020F0502020204030204" pitchFamily="34" charset="0"/>
                <a:ea typeface="Calibri" panose="020F0502020204030204" pitchFamily="34" charset="0"/>
                <a:cs typeface="Times New Roman" panose="02020603050405020304" pitchFamily="18" charset="0"/>
              </a:rPr>
              <a:t>. 2020;22(2):85–95. (Supplementary Figure S4).</a:t>
            </a:r>
          </a:p>
          <a:p>
            <a:pPr>
              <a:lnSpc>
                <a:spcPct val="107000"/>
              </a:lnSpc>
              <a:spcAft>
                <a:spcPts val="800"/>
              </a:spcAft>
            </a:pPr>
            <a:r>
              <a:rPr lang="en-GB" sz="1200" dirty="0">
                <a:latin typeface="Calibri" panose="020F0502020204030204" pitchFamily="34" charset="0"/>
                <a:ea typeface="Calibri" panose="020F0502020204030204" pitchFamily="34" charset="0"/>
                <a:cs typeface="Times New Roman" panose="02020603050405020304" pitchFamily="18" charset="0"/>
              </a:rPr>
              <a:t>6. Data on File - IQVIA Worldwide Disposable Insulin Pen Usage in 2020, MAT-GB-2101762(v1.0)</a:t>
            </a:r>
          </a:p>
        </p:txBody>
      </p:sp>
      <p:sp>
        <p:nvSpPr>
          <p:cNvPr id="3" name="TextBox 2">
            <a:extLst>
              <a:ext uri="{FF2B5EF4-FFF2-40B4-BE49-F238E27FC236}">
                <a16:creationId xmlns:a16="http://schemas.microsoft.com/office/drawing/2014/main" id="{7C508AEF-2167-4ED3-9005-3DA6CAD9DEC8}"/>
              </a:ext>
            </a:extLst>
          </p:cNvPr>
          <p:cNvSpPr txBox="1"/>
          <p:nvPr/>
        </p:nvSpPr>
        <p:spPr>
          <a:xfrm>
            <a:off x="425207" y="6313050"/>
            <a:ext cx="4714613" cy="261610"/>
          </a:xfrm>
          <a:prstGeom prst="rect">
            <a:avLst/>
          </a:prstGeom>
          <a:noFill/>
        </p:spPr>
        <p:txBody>
          <a:bodyPr wrap="square" rtlCol="0">
            <a:spAutoFit/>
          </a:bodyPr>
          <a:lstStyle/>
          <a:p>
            <a:r>
              <a:rPr lang="en-GB" sz="1050" dirty="0"/>
              <a:t>MAT-GB-2102821 V5.0 April 2023</a:t>
            </a:r>
          </a:p>
        </p:txBody>
      </p:sp>
      <p:sp>
        <p:nvSpPr>
          <p:cNvPr id="6" name="TextBox 5">
            <a:extLst>
              <a:ext uri="{FF2B5EF4-FFF2-40B4-BE49-F238E27FC236}">
                <a16:creationId xmlns:a16="http://schemas.microsoft.com/office/drawing/2014/main" id="{5D092558-7A70-4E95-9032-0D431A7E81F4}"/>
              </a:ext>
            </a:extLst>
          </p:cNvPr>
          <p:cNvSpPr txBox="1"/>
          <p:nvPr/>
        </p:nvSpPr>
        <p:spPr>
          <a:xfrm>
            <a:off x="3656806" y="6383505"/>
            <a:ext cx="4714613" cy="415498"/>
          </a:xfrm>
          <a:prstGeom prst="rect">
            <a:avLst/>
          </a:prstGeom>
          <a:noFill/>
        </p:spPr>
        <p:txBody>
          <a:bodyPr wrap="square" rtlCol="0">
            <a:spAutoFit/>
          </a:bodyPr>
          <a:lstStyle/>
          <a:p>
            <a:pPr algn="ctr"/>
            <a:r>
              <a:rPr lang="en-GB" sz="1050" dirty="0"/>
              <a:t>This slide deck has been produced by Sanofi and is provided for personal reference by health professionals in Great Britain only.</a:t>
            </a:r>
          </a:p>
        </p:txBody>
      </p:sp>
      <p:sp>
        <p:nvSpPr>
          <p:cNvPr id="7" name="TextBox 6">
            <a:extLst>
              <a:ext uri="{FF2B5EF4-FFF2-40B4-BE49-F238E27FC236}">
                <a16:creationId xmlns:a16="http://schemas.microsoft.com/office/drawing/2014/main" id="{9E07373E-C70C-44FB-A20F-FB5D7ABC899F}"/>
              </a:ext>
            </a:extLst>
          </p:cNvPr>
          <p:cNvSpPr txBox="1"/>
          <p:nvPr/>
        </p:nvSpPr>
        <p:spPr>
          <a:xfrm>
            <a:off x="8566853" y="6366911"/>
            <a:ext cx="3452878" cy="415498"/>
          </a:xfrm>
          <a:prstGeom prst="rect">
            <a:avLst/>
          </a:prstGeom>
          <a:noFill/>
        </p:spPr>
        <p:txBody>
          <a:bodyPr wrap="square" rtlCol="0">
            <a:spAutoFit/>
          </a:bodyPr>
          <a:lstStyle/>
          <a:p>
            <a:r>
              <a:rPr lang="en-GB" sz="1050" dirty="0"/>
              <a:t>Prescribing information and adverse event reporting can be found at the end of this presentation</a:t>
            </a:r>
          </a:p>
        </p:txBody>
      </p:sp>
    </p:spTree>
    <p:extLst>
      <p:ext uri="{BB962C8B-B14F-4D97-AF65-F5344CB8AC3E}">
        <p14:creationId xmlns:p14="http://schemas.microsoft.com/office/powerpoint/2010/main" val="1301996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1106" y="33867"/>
            <a:ext cx="5785298" cy="6740309"/>
          </a:xfrm>
          <a:prstGeom prst="rect">
            <a:avLst/>
          </a:prstGeom>
          <a:noFill/>
        </p:spPr>
        <p:txBody>
          <a:bodyPr wrap="square" rtlCol="0">
            <a:spAutoFit/>
          </a:bodyPr>
          <a:lstStyle/>
          <a:p>
            <a:r>
              <a:rPr lang="en-US" sz="800" b="1" dirty="0"/>
              <a:t>Prescribing Information: </a:t>
            </a:r>
            <a:r>
              <a:rPr lang="en-US" sz="800" b="1" dirty="0" err="1"/>
              <a:t>Trurapi</a:t>
            </a:r>
            <a:r>
              <a:rPr lang="en-US" sz="800" b="1" dirty="0"/>
              <a:t>       (Insulin aspart 100 units/ml)</a:t>
            </a:r>
          </a:p>
          <a:p>
            <a:r>
              <a:rPr lang="en-US" sz="800" b="1" dirty="0"/>
              <a:t>Please refer to the Summary of Product Characteristics (SmPC) before prescribing.</a:t>
            </a:r>
          </a:p>
          <a:p>
            <a:r>
              <a:rPr lang="en-US" sz="800" b="1" dirty="0"/>
              <a:t>Presentation</a:t>
            </a:r>
            <a:r>
              <a:rPr lang="en-US" sz="800" dirty="0"/>
              <a:t>: </a:t>
            </a:r>
            <a:r>
              <a:rPr lang="en-US" sz="800" dirty="0" err="1"/>
              <a:t>Trurapi</a:t>
            </a:r>
            <a:r>
              <a:rPr lang="en-US" sz="800" dirty="0"/>
              <a:t> 100 units/ml (equivalent to 3.5 mg) solution for injection in a vial, each containing 10ml of solution for injection, equivalent to 1000 units. </a:t>
            </a:r>
            <a:r>
              <a:rPr lang="en-US" sz="800" dirty="0" err="1"/>
              <a:t>Trurapi</a:t>
            </a:r>
            <a:r>
              <a:rPr lang="en-US" sz="800" dirty="0"/>
              <a:t> 100 units/ml solution for injection in a cartridge or in a pre-filled pen, each containing 3ml of solution for injection, equivalent to 300 units insulin aspart. </a:t>
            </a:r>
          </a:p>
          <a:p>
            <a:r>
              <a:rPr lang="en-US" sz="800" b="1" dirty="0"/>
              <a:t>Indication</a:t>
            </a:r>
            <a:r>
              <a:rPr lang="en-US" sz="800" dirty="0"/>
              <a:t>: The treatment of diabetes mellitus in adults, adolescents and children aged 1 year and above. </a:t>
            </a:r>
          </a:p>
          <a:p>
            <a:r>
              <a:rPr lang="en-US" sz="800" b="1" dirty="0"/>
              <a:t>Dosage and Administration</a:t>
            </a:r>
            <a:r>
              <a:rPr lang="en-US" sz="800" dirty="0"/>
              <a:t>: </a:t>
            </a:r>
            <a:r>
              <a:rPr lang="en-US" sz="800" dirty="0" err="1"/>
              <a:t>Trurapi</a:t>
            </a:r>
            <a:r>
              <a:rPr lang="en-US" sz="800" dirty="0"/>
              <a:t> is a rapid-acting insulin analogue, normally used in combination with intermediate-acting or long-acting insulin. </a:t>
            </a:r>
            <a:r>
              <a:rPr lang="en-US" sz="800" dirty="0" err="1"/>
              <a:t>Trurapi</a:t>
            </a:r>
            <a:r>
              <a:rPr lang="en-US" sz="800" dirty="0"/>
              <a:t> should not be mixed with any other insulin. The dosage should be determined by the physician in accordance with individual patient needs. Blood glucose monitoring and insulin dose adjustments are recommended to achieve optimal glycaemic control. The individual insulin requirement in adults and children is usually 0.5–1.0 unit/kg/day. In a basal-bolus treatment regimen 50–70% of this requirement may be provided by </a:t>
            </a:r>
            <a:r>
              <a:rPr lang="en-US" sz="800" dirty="0" err="1"/>
              <a:t>Trurapi</a:t>
            </a:r>
            <a:r>
              <a:rPr lang="en-US" sz="800" dirty="0"/>
              <a:t> and the remainder by intermediate-acting or long-acting insulin. Adjustment of dose may be necessary if patients undertake increased physical activity, change their usual diet or during concomitant illness (see Precautions and Warnings). </a:t>
            </a:r>
            <a:r>
              <a:rPr lang="en-US" sz="800" i="1" u="sng" dirty="0"/>
              <a:t>Transfer from other insulin medicinal products</a:t>
            </a:r>
            <a:r>
              <a:rPr lang="en-US" sz="800" dirty="0"/>
              <a:t>: When transferring from other insulin medicinal products, adjustment of the </a:t>
            </a:r>
            <a:r>
              <a:rPr lang="en-US" sz="800" dirty="0" err="1"/>
              <a:t>Trurapi</a:t>
            </a:r>
            <a:r>
              <a:rPr lang="en-US" sz="800" dirty="0"/>
              <a:t> and basal insulin dose may be necessary as </a:t>
            </a:r>
            <a:r>
              <a:rPr lang="en-US" sz="800" dirty="0" err="1"/>
              <a:t>Trurapi</a:t>
            </a:r>
            <a:r>
              <a:rPr lang="en-US" sz="800" dirty="0"/>
              <a:t> has a faster onset and a shorter duration of action than soluble human insulin. When injected subcutaneously into the abdominal wall, the onset of action will occur within 10–20 minutes of injection. The maximum effect is exerted 1–3 hours after the injection with duration of action of 3–5 hours. </a:t>
            </a:r>
            <a:r>
              <a:rPr lang="en-US" sz="800" i="1" u="sng" dirty="0"/>
              <a:t>Subcutaneous administration: </a:t>
            </a:r>
            <a:r>
              <a:rPr lang="en-US" sz="800" dirty="0"/>
              <a:t>This should be in the upper arms, thighs, buttocks or abdomen and injection sites should always be rotated within the same region in order to reduce the risk of </a:t>
            </a:r>
            <a:r>
              <a:rPr lang="en-US" sz="800" dirty="0" err="1"/>
              <a:t>lipodystrophy</a:t>
            </a:r>
            <a:r>
              <a:rPr lang="en-US" sz="800" dirty="0"/>
              <a:t> and cutaneous amyloidosis. Subcutaneous injection in the abdominal wall ensures a faster absorption than other injection sites and faster onset of action of insulin aspart is maintained regardless of the injection site. The duration of action will vary according to the dose, injection site, blood flow, temperature and level of physical activity. Due to the faster onset of action, insulin aspart should generally be given immediately before a meal. When necessary insulin aspart can be given soon after a meal. </a:t>
            </a:r>
            <a:r>
              <a:rPr lang="en-US" sz="800" i="1" u="sng" dirty="0" err="1"/>
              <a:t>Trurapi</a:t>
            </a:r>
            <a:r>
              <a:rPr lang="en-US" sz="800" i="1" u="sng" dirty="0"/>
              <a:t> in cartridges</a:t>
            </a:r>
            <a:r>
              <a:rPr lang="en-US" sz="800" dirty="0"/>
              <a:t>: only suitable for subcutaneous injections from a specified type of reusable pen</a:t>
            </a:r>
            <a:r>
              <a:rPr lang="en-US" sz="800" i="1" u="sng" dirty="0"/>
              <a:t>. </a:t>
            </a:r>
            <a:r>
              <a:rPr lang="en-US" sz="800" i="1" u="sng" dirty="0" err="1"/>
              <a:t>Trurapi</a:t>
            </a:r>
            <a:r>
              <a:rPr lang="en-US" sz="800" i="1" u="sng" dirty="0"/>
              <a:t> in pre-filled pen</a:t>
            </a:r>
            <a:r>
              <a:rPr lang="en-US" sz="800" dirty="0"/>
              <a:t>: only suitable for subcutaneous injections. </a:t>
            </a:r>
            <a:r>
              <a:rPr lang="en-US" sz="800" dirty="0" err="1"/>
              <a:t>Trurapi</a:t>
            </a:r>
            <a:r>
              <a:rPr lang="en-US" sz="800" dirty="0"/>
              <a:t> in pre-filled pen delivers 1-80 units in increments of 1 unit. Patients must visually verify the </a:t>
            </a:r>
            <a:r>
              <a:rPr lang="en-US" sz="800" dirty="0" err="1"/>
              <a:t>dialled</a:t>
            </a:r>
            <a:r>
              <a:rPr lang="en-US" sz="800" dirty="0"/>
              <a:t> units on the dose counter of the pen. Therefore, the requirement for patients to self-inject is that they can read the dose counter on the pen. Patients who are blind or have poor vision must be instructed to always get help/assistance from another person who has good vision and is trained in using the insulin device</a:t>
            </a:r>
            <a:r>
              <a:rPr lang="en-US" sz="800" i="1" u="sng" dirty="0"/>
              <a:t>. Administration via an insulin infusion pump </a:t>
            </a:r>
            <a:r>
              <a:rPr lang="en-US" sz="800" dirty="0"/>
              <a:t>(</a:t>
            </a:r>
            <a:r>
              <a:rPr lang="en-US" sz="800" dirty="0" err="1"/>
              <a:t>Trurapi</a:t>
            </a:r>
            <a:r>
              <a:rPr lang="en-US" sz="800" dirty="0"/>
              <a:t> vials only): CSII should be administered in the abdominal wall and infusion sites should be rotated. Patients using CSII should be comprehensively instructed in the use of the pump system and use the correct reservoir and tubing for the pump. The infusion set (tubing and cannula) should be changed in accordance with the instructions in the product information supplied with the infusion set. An alternative insulin delivery method should be available in case of pump system failure. Intravenous administration (</a:t>
            </a:r>
            <a:r>
              <a:rPr lang="en-US" sz="800" dirty="0" err="1"/>
              <a:t>Trurapi</a:t>
            </a:r>
            <a:r>
              <a:rPr lang="en-US" sz="800" dirty="0"/>
              <a:t> vials only): This should be carried out by physicians or other healthcare staff following normal clinical practice for intravenous injections. Monitoring of blood glucose is necessary during insulin infusion. </a:t>
            </a:r>
          </a:p>
          <a:p>
            <a:r>
              <a:rPr lang="en-US" sz="800" b="1" dirty="0"/>
              <a:t>Special Populations</a:t>
            </a:r>
            <a:r>
              <a:rPr lang="en-US" sz="800" dirty="0"/>
              <a:t>: Elderly patients (≥ 65 years old) and renal/hepatic impairment: </a:t>
            </a:r>
            <a:r>
              <a:rPr lang="en-US" sz="800" dirty="0" err="1"/>
              <a:t>Trurapi</a:t>
            </a:r>
            <a:r>
              <a:rPr lang="en-US" sz="800" dirty="0"/>
              <a:t> can be used in elderly patients and patients with renal or hepatic </a:t>
            </a:r>
            <a:r>
              <a:rPr lang="en-US" sz="800" dirty="0" err="1"/>
              <a:t>impariment</a:t>
            </a:r>
            <a:r>
              <a:rPr lang="en-US" sz="800" dirty="0"/>
              <a:t>; glucose monitoring should be intensified and dose adjusted on an individual basis. Paediatric population: </a:t>
            </a:r>
            <a:r>
              <a:rPr lang="en-US" sz="800" dirty="0" err="1"/>
              <a:t>Trurapi</a:t>
            </a:r>
            <a:r>
              <a:rPr lang="en-US" sz="800" dirty="0"/>
              <a:t> can be used in adolescents and children aged 1 year and above in preference to soluble human insulin when a rapid onset of action might be beneficial, for example, in the timing of the injections in relation to meals. The safety and efficacy in children below 1 year of age have not been established. </a:t>
            </a:r>
          </a:p>
          <a:p>
            <a:r>
              <a:rPr lang="en-US" sz="800" b="1" dirty="0"/>
              <a:t>Contraindications</a:t>
            </a:r>
            <a:r>
              <a:rPr lang="en-US" sz="800" dirty="0"/>
              <a:t>: Hypersensitivity to insulin aspart or to any of the excipients.</a:t>
            </a:r>
          </a:p>
          <a:p>
            <a:r>
              <a:rPr lang="en-US" sz="800" b="1" dirty="0"/>
              <a:t>Precautions and Warnings</a:t>
            </a:r>
            <a:r>
              <a:rPr lang="en-US" sz="800" dirty="0"/>
              <a:t>: </a:t>
            </a:r>
            <a:r>
              <a:rPr lang="en-US" sz="800" i="1" u="sng" dirty="0"/>
              <a:t>Traceability</a:t>
            </a:r>
            <a:r>
              <a:rPr lang="en-US" sz="800" dirty="0"/>
              <a:t>: The name and the batch number of the administered product should be</a:t>
            </a:r>
          </a:p>
          <a:p>
            <a:r>
              <a:rPr lang="en-US" sz="800" dirty="0"/>
              <a:t>clearly recorded to improve the traceability</a:t>
            </a:r>
            <a:r>
              <a:rPr lang="en-US" sz="800" i="1" u="sng" dirty="0"/>
              <a:t>. Injection technique: </a:t>
            </a:r>
            <a:r>
              <a:rPr lang="en-US" sz="800" dirty="0"/>
              <a:t>Patients must be instructed to perform continuous rotation of the injection site to reduce the risk of developing </a:t>
            </a:r>
            <a:r>
              <a:rPr lang="en-US" sz="800" dirty="0" err="1"/>
              <a:t>lipodystrophy</a:t>
            </a:r>
            <a:r>
              <a:rPr lang="en-US" sz="800" dirty="0"/>
              <a:t> and cutaneous amyloidosis. There is a potential risk of delayed insulin absorption and worsened glycaemic control following insulin injections at sites with these reactions. A sudden change in the injection</a:t>
            </a:r>
          </a:p>
          <a:p>
            <a:r>
              <a:rPr lang="en-US" sz="800" dirty="0"/>
              <a:t>site to an unaffected area has been reported to result in hypoglycaemia. Blood glucose monitoring is recommended</a:t>
            </a:r>
          </a:p>
          <a:p>
            <a:r>
              <a:rPr lang="en-US" sz="800" dirty="0"/>
              <a:t>after the change in the injection site, and dose adjustment of antidiabetic medicinal products may be considered. </a:t>
            </a:r>
            <a:r>
              <a:rPr lang="en-US" sz="800" i="1" u="sng" dirty="0"/>
              <a:t>Hyperglycaemia</a:t>
            </a:r>
            <a:r>
              <a:rPr lang="en-US" sz="800" dirty="0"/>
              <a:t>: Inadequate dosing or discontinuation of treatment, especially in type 1 diabetes, may lead to hyperglycaemia and diabetic ketoacidosis. Usually the first symptoms of hyperglycaemia develop gradually over a period of hours or days. They include thirst, increased frequency of urination, nausea, vomiting, drowsiness, flushed dry skin, dry mouth, loss of appetite as well as acetone </a:t>
            </a:r>
            <a:r>
              <a:rPr lang="en-US" sz="800" dirty="0" err="1"/>
              <a:t>odour</a:t>
            </a:r>
            <a:r>
              <a:rPr lang="en-US" sz="800" dirty="0"/>
              <a:t> of breath. In type 1 diabetes, untreated </a:t>
            </a:r>
            <a:r>
              <a:rPr lang="en-US" sz="800" dirty="0" err="1"/>
              <a:t>hyperglycaemic</a:t>
            </a:r>
            <a:r>
              <a:rPr lang="en-US" sz="800" dirty="0"/>
              <a:t> events eventually lead to diabetic ketoacidosis which is potentially lethal</a:t>
            </a:r>
            <a:r>
              <a:rPr lang="en-US" sz="800" i="1" u="sng" dirty="0"/>
              <a:t>. Hypoglycaemia</a:t>
            </a:r>
            <a:r>
              <a:rPr lang="en-US" sz="800" dirty="0"/>
              <a:t>: Omission of a meal or unplanned, strenuous physical exercise may lead to hypoglycaemia. Especially in children, care should be taken to match insulin doses (especially in basal-bolus regimens) with food intake, physical activities and current blood glucose level in order to minimise the risk of hypoglycaemia. Hypoglycaemia may occur if the insulin dose is too high in relation to the insulin requirement and in case of hypoglycaemia or if hypoglycaemia is suspected insulin aspart must not be injected. After </a:t>
            </a:r>
            <a:r>
              <a:rPr lang="en-US" sz="800" dirty="0" err="1"/>
              <a:t>stabilisation</a:t>
            </a:r>
            <a:r>
              <a:rPr lang="en-US" sz="800" dirty="0"/>
              <a:t> of patient’s blood glucose adjustment of the dose should be considered. Patients whose blood glucose control is greatly improved may experience a change in their usual warning symptoms of hypoglycaemia, and usual warning symptoms may disappear in patients with longstanding</a:t>
            </a:r>
          </a:p>
        </p:txBody>
      </p:sp>
      <p:sp>
        <p:nvSpPr>
          <p:cNvPr id="5" name="TextBox 4"/>
          <p:cNvSpPr txBox="1"/>
          <p:nvPr/>
        </p:nvSpPr>
        <p:spPr>
          <a:xfrm>
            <a:off x="6036732" y="84666"/>
            <a:ext cx="6045201" cy="6001645"/>
          </a:xfrm>
          <a:prstGeom prst="rect">
            <a:avLst/>
          </a:prstGeom>
          <a:noFill/>
        </p:spPr>
        <p:txBody>
          <a:bodyPr wrap="square" rtlCol="0">
            <a:spAutoFit/>
          </a:bodyPr>
          <a:lstStyle/>
          <a:p>
            <a:r>
              <a:rPr lang="en-US" sz="800" dirty="0"/>
              <a:t>diabetes, so patients should be advised accordingly. Hypoglycaemia in rapid-acting insulin analogues may occur earlier after an injection when compared with soluble human insulin and since insulin aspart should be administered immediately in relation to a meal, the rapid onset should be considered in patients with  concomitant diseases or treatment where a delayed absorption of food might be expected. Concomitant illness usually increases the patient’s insulin requirements and concomitant diseases in the kidney, liver or affecting the adrenal, pituitary or thyroid gland </a:t>
            </a:r>
            <a:r>
              <a:rPr lang="en-US" sz="800" dirty="0" err="1"/>
              <a:t>carequire</a:t>
            </a:r>
            <a:r>
              <a:rPr lang="en-US" sz="800" dirty="0"/>
              <a:t> changes in the insulin dose. When patients are transferred between different types of insulin medicinal products, the early warning symptoms of hypoglycaemia may change or become less pronounced than those experienced with their previous insulin.  </a:t>
            </a:r>
            <a:r>
              <a:rPr lang="en-US" sz="800" i="1" u="sng" dirty="0"/>
              <a:t>Transfer from other insulin medicinal products</a:t>
            </a:r>
            <a:r>
              <a:rPr lang="en-US" sz="800" dirty="0"/>
              <a:t>: Should be done under strict medical supervision. If dose adjustment is needed, it may occur with the first dose or during the first few weeks or months. Close glucose monitoring is recommended during the transfer </a:t>
            </a:r>
            <a:r>
              <a:rPr lang="en-US" sz="800" dirty="0" err="1"/>
              <a:t>andin</a:t>
            </a:r>
            <a:r>
              <a:rPr lang="en-US" sz="800" dirty="0"/>
              <a:t> the initial weeks thereafter. </a:t>
            </a:r>
            <a:r>
              <a:rPr lang="en-US" sz="800" i="1" u="sng" dirty="0"/>
              <a:t>Injection site reactions (including </a:t>
            </a:r>
            <a:r>
              <a:rPr lang="en-US" sz="800" i="1" u="sng" dirty="0" err="1"/>
              <a:t>lipodystrophy</a:t>
            </a:r>
            <a:r>
              <a:rPr lang="en-US" sz="800" i="1" u="sng" dirty="0"/>
              <a:t> and cutaneous amyloidosis)</a:t>
            </a:r>
            <a:r>
              <a:rPr lang="en-US" sz="800" dirty="0"/>
              <a:t>: As with any insulin therapy, injection site reactions may occur and include pain, redness, hives, inflammation, bruising, swelling and itching. Continuous rotation of the injection</a:t>
            </a:r>
          </a:p>
          <a:p>
            <a:r>
              <a:rPr lang="en-US" sz="800" dirty="0"/>
              <a:t>site within a given area reduces the risk of developing these reactions and these usually resolve in a few days to a few weeks. Continuous rotation of the injection site also reduces the risk of developing </a:t>
            </a:r>
            <a:r>
              <a:rPr lang="en-US" sz="800" dirty="0" err="1"/>
              <a:t>lipodystrophy</a:t>
            </a:r>
            <a:r>
              <a:rPr lang="en-US" sz="800" dirty="0"/>
              <a:t> and cutaneous amyloidosis. Blood glucose monitoring is recommended after the change in the injection site due to risk of hypoglycaemia, and dose adjustment of antidiabetic medications may be considered. On rare occasions, injection site reactions may require discontinuation of insulin aspart. </a:t>
            </a:r>
            <a:r>
              <a:rPr lang="en-US" sz="800" i="1" u="sng" dirty="0"/>
              <a:t>Combination with pioglitazone</a:t>
            </a:r>
            <a:r>
              <a:rPr lang="en-US" sz="800" dirty="0"/>
              <a:t>: Cases of</a:t>
            </a:r>
          </a:p>
          <a:p>
            <a:r>
              <a:rPr lang="en-US" sz="800" dirty="0"/>
              <a:t>cardiac failure have been reported when pioglitazone was used in combination with insulin, especially in patients with risk factors for development of cardiac heart failure. Pioglitazone should be discontinued if any deterioration in cardiac symptoms occurs. </a:t>
            </a:r>
            <a:r>
              <a:rPr lang="en-US" sz="800" i="1" u="sng" dirty="0"/>
              <a:t>Medication errors</a:t>
            </a:r>
            <a:r>
              <a:rPr lang="en-US" sz="800" dirty="0"/>
              <a:t>: Patients must be instructed to always check the insulin label before each injection to avoid accidental mix-ups between </a:t>
            </a:r>
            <a:r>
              <a:rPr lang="en-US" sz="800" dirty="0" err="1"/>
              <a:t>Trurapi</a:t>
            </a:r>
            <a:r>
              <a:rPr lang="en-US" sz="800" dirty="0"/>
              <a:t> and other insulin medicinal products. </a:t>
            </a:r>
            <a:r>
              <a:rPr lang="en-US" sz="800" i="1" u="sng" dirty="0"/>
              <a:t>Insulin antibodies: </a:t>
            </a:r>
            <a:r>
              <a:rPr lang="en-US" sz="800" dirty="0"/>
              <a:t>Insulin administration may cause insulin antibodies to form, which in rare cases may necessitate adjustment of the insulin dose to correct a tendency to hyper- or hypoglycaemia. </a:t>
            </a:r>
            <a:r>
              <a:rPr lang="en-US" sz="800" i="1" u="sng" dirty="0"/>
              <a:t>Travel:</a:t>
            </a:r>
            <a:r>
              <a:rPr lang="en-US" sz="800" dirty="0"/>
              <a:t> Patients should seek physician advice before travelling to different time zones as this may mean that the insulin and meals may be taken at different times. </a:t>
            </a:r>
            <a:r>
              <a:rPr lang="en-US" sz="800" i="1" u="sng" dirty="0" err="1"/>
              <a:t>Sodium</a:t>
            </a:r>
            <a:r>
              <a:rPr lang="en-US" sz="800" dirty="0" err="1"/>
              <a:t>:This</a:t>
            </a:r>
            <a:r>
              <a:rPr lang="en-US" sz="800" dirty="0"/>
              <a:t> medicinal product contains less than 1 </a:t>
            </a:r>
            <a:r>
              <a:rPr lang="en-US" sz="800" dirty="0" err="1"/>
              <a:t>mmol</a:t>
            </a:r>
            <a:r>
              <a:rPr lang="en-US" sz="800" dirty="0"/>
              <a:t> sodium (23mg) per dose, that is to say essentially “sodium free”. Interactions: Several medicinal products are known to interact with the glucose metabolism. Substances that may reduce insulin requirements: Oral antidiabetic medicinal products, monoamine oxidase inhibitors (MAOI), </a:t>
            </a:r>
            <a:r>
              <a:rPr lang="en-US" sz="800" dirty="0" err="1"/>
              <a:t>betablockers</a:t>
            </a:r>
            <a:r>
              <a:rPr lang="en-US" sz="800" dirty="0"/>
              <a:t>, angiotensin converting enzyme (ACE) inhibitors, salicylates, anabolic steroids and </a:t>
            </a:r>
            <a:r>
              <a:rPr lang="en-US" sz="800" dirty="0" err="1"/>
              <a:t>sulphonamides</a:t>
            </a:r>
            <a:r>
              <a:rPr lang="en-US" sz="800" dirty="0"/>
              <a:t>. Substances that may increase insulin requirements: Oral contraceptives, thiazides, glucocorticoids, thyroid hormones, </a:t>
            </a:r>
            <a:r>
              <a:rPr lang="en-US" sz="800" dirty="0" err="1"/>
              <a:t>sympathomimetics</a:t>
            </a:r>
            <a:r>
              <a:rPr lang="en-US" sz="800" dirty="0"/>
              <a:t>, growth hormone and </a:t>
            </a:r>
            <a:r>
              <a:rPr lang="en-US" sz="800" dirty="0" err="1"/>
              <a:t>danazol</a:t>
            </a:r>
            <a:r>
              <a:rPr lang="en-US" sz="800" dirty="0"/>
              <a:t>. Other potential interactions of note: </a:t>
            </a:r>
            <a:r>
              <a:rPr lang="en-US" sz="800" dirty="0" err="1"/>
              <a:t>Octreotide</a:t>
            </a:r>
            <a:r>
              <a:rPr lang="en-US" sz="800" dirty="0"/>
              <a:t>/</a:t>
            </a:r>
            <a:r>
              <a:rPr lang="en-US" sz="800" dirty="0" err="1"/>
              <a:t>lanreotide</a:t>
            </a:r>
            <a:r>
              <a:rPr lang="en-US" sz="800" dirty="0"/>
              <a:t> may either increase or decrease the insulin requirement. Beta-blockers may mask the symptoms of hypoglycaemia. Alcohol may intensify or reduce the hypoglycaemic effect of insulin. </a:t>
            </a:r>
          </a:p>
          <a:p>
            <a:r>
              <a:rPr lang="en-US" sz="800" b="1" dirty="0"/>
              <a:t>Pregnancy and Breast-Feeding</a:t>
            </a:r>
            <a:r>
              <a:rPr lang="en-US" sz="800" dirty="0"/>
              <a:t>: </a:t>
            </a:r>
            <a:r>
              <a:rPr lang="en-US" sz="800" i="1" u="sng" dirty="0"/>
              <a:t>Pregnancy</a:t>
            </a:r>
            <a:r>
              <a:rPr lang="en-US" sz="800" dirty="0"/>
              <a:t>: It is essential to maintain good control of the insulin-treated (</a:t>
            </a:r>
            <a:r>
              <a:rPr lang="en-US" sz="800" dirty="0" err="1"/>
              <a:t>insulindependent</a:t>
            </a:r>
            <a:r>
              <a:rPr lang="en-US" sz="800" dirty="0"/>
              <a:t> or gestational diabetes) patient throughout pregnancy and intensified blood glucose control and monitoring of pregnant women with diabetes are recommended throughout pregnancy and when contemplating pregnancy. Data from two randomised controlled clinical trials do not indicate any adverse reaction of insulin aspart on pregnancy or on the health of the fetus/newborn when compared to human insulin. </a:t>
            </a:r>
            <a:r>
              <a:rPr lang="en-US" sz="800" i="1" u="sng" dirty="0"/>
              <a:t>Breastfeeding</a:t>
            </a:r>
            <a:r>
              <a:rPr lang="en-US" sz="800" dirty="0"/>
              <a:t>: There are no restrictions on treatment with </a:t>
            </a:r>
            <a:r>
              <a:rPr lang="en-US" sz="800" dirty="0" err="1"/>
              <a:t>Trurapi</a:t>
            </a:r>
            <a:r>
              <a:rPr lang="en-US" sz="800" dirty="0"/>
              <a:t> during breast-feeding, but the dose may need to be adjusted</a:t>
            </a:r>
            <a:r>
              <a:rPr lang="en-US" sz="800" b="1" dirty="0"/>
              <a:t>. </a:t>
            </a:r>
          </a:p>
          <a:p>
            <a:r>
              <a:rPr lang="en-US" sz="800" b="1" dirty="0"/>
              <a:t>Adverse Reactions</a:t>
            </a:r>
            <a:r>
              <a:rPr lang="en-US" sz="800" dirty="0"/>
              <a:t>: Adverse reactions observed in patients using </a:t>
            </a:r>
            <a:r>
              <a:rPr lang="en-US" sz="800" dirty="0" err="1"/>
              <a:t>Trurapi</a:t>
            </a:r>
            <a:r>
              <a:rPr lang="en-US" sz="800" dirty="0"/>
              <a:t> are mainly due to the pharmacologic effect of insulin. Hypoglycaemia is the most frequent adverse reaction and may occur if the insulin dose is too high in relation to the insulin requirement. </a:t>
            </a:r>
            <a:r>
              <a:rPr lang="en-US" sz="800" i="1" u="sng" dirty="0"/>
              <a:t>Uncommon</a:t>
            </a:r>
            <a:r>
              <a:rPr lang="en-US" sz="800" dirty="0"/>
              <a:t> (≥1/1,000 to &lt;1/100): </a:t>
            </a:r>
            <a:r>
              <a:rPr lang="en-US" sz="800" dirty="0" err="1"/>
              <a:t>urticaria</a:t>
            </a:r>
            <a:r>
              <a:rPr lang="en-US" sz="800" dirty="0"/>
              <a:t>, rash, eruptions, refraction disorders, diabetic retinopathy, injection site reactions such as</a:t>
            </a:r>
          </a:p>
          <a:p>
            <a:r>
              <a:rPr lang="en-US" sz="800" dirty="0" err="1"/>
              <a:t>lipodystrophy</a:t>
            </a:r>
            <a:r>
              <a:rPr lang="en-US" sz="800" dirty="0"/>
              <a:t> and oedema that can be reduced by continuous rotation of the injection site</a:t>
            </a:r>
            <a:r>
              <a:rPr lang="en-US" sz="800" i="1" u="sng" dirty="0"/>
              <a:t>. Rare </a:t>
            </a:r>
            <a:r>
              <a:rPr lang="en-US" sz="800" dirty="0"/>
              <a:t>(≥1/10,000 to &lt;1/1,000): Peripheral neuropathy (painful neuropathy)</a:t>
            </a:r>
            <a:r>
              <a:rPr lang="en-US" sz="800" i="1" u="sng" dirty="0"/>
              <a:t>. Very rare </a:t>
            </a:r>
            <a:r>
              <a:rPr lang="en-US" sz="800" dirty="0"/>
              <a:t>(&lt;1/10,000): anaphylactic reactions which can potentially be life threatening. Frequency not known: cutaneous amyloidosis. </a:t>
            </a:r>
            <a:r>
              <a:rPr lang="en-US" sz="800" i="1" u="sng" dirty="0"/>
              <a:t>Special populations</a:t>
            </a:r>
            <a:r>
              <a:rPr lang="en-US" sz="800" dirty="0"/>
              <a:t>: The frequency, type and severity of adverse reactions observed in the paediatric population, elderly patients and patients with renal or hepatic impairment do not indicate any differences to the broader experience in the general population. Prescribers should consult the SPC in relation to other adverse reactions.</a:t>
            </a:r>
          </a:p>
          <a:p>
            <a:r>
              <a:rPr lang="en-US" sz="800" b="1" dirty="0"/>
              <a:t>Legal Categ</a:t>
            </a:r>
            <a:r>
              <a:rPr lang="en-US" sz="800" dirty="0"/>
              <a:t>ory: POM </a:t>
            </a:r>
            <a:r>
              <a:rPr lang="en-US" sz="800" b="1" dirty="0"/>
              <a:t>Marketing Authorisation (MA) Holder</a:t>
            </a:r>
            <a:r>
              <a:rPr lang="en-US" sz="800" dirty="0"/>
              <a:t>: Sanofi, 410 Thames Valley Park Drive, Reading, Berkshire, RG6 1PT,UK.</a:t>
            </a:r>
          </a:p>
          <a:p>
            <a:r>
              <a:rPr lang="en-US" sz="800" b="1" dirty="0"/>
              <a:t>GB List price and MA numbers</a:t>
            </a:r>
            <a:r>
              <a:rPr lang="en-US" sz="800" dirty="0"/>
              <a:t>: </a:t>
            </a:r>
            <a:r>
              <a:rPr lang="en-US" sz="800" dirty="0" err="1"/>
              <a:t>Trurapi</a:t>
            </a:r>
            <a:r>
              <a:rPr lang="en-US" sz="800" dirty="0"/>
              <a:t> 100 units/ml solution for injection in vial 1 x 10ml: £11.97 – PLGB 04425/0891. </a:t>
            </a:r>
            <a:r>
              <a:rPr lang="en-US" sz="800" dirty="0" err="1"/>
              <a:t>Trurapi</a:t>
            </a:r>
            <a:r>
              <a:rPr lang="en-US" sz="800" dirty="0"/>
              <a:t> 100 units/ml solution for injection in cartridge 5 x 3ml: £19.82 – PLGB 04425/0885. </a:t>
            </a:r>
            <a:r>
              <a:rPr lang="en-US" sz="800" dirty="0" err="1"/>
              <a:t>Trurapi</a:t>
            </a:r>
            <a:r>
              <a:rPr lang="en-US" sz="800" dirty="0"/>
              <a:t> 100 units/ml solution for injection in pre-filled pen 5 x 3ml: £21.42 – </a:t>
            </a:r>
            <a:r>
              <a:rPr lang="de-DE" sz="800" dirty="0"/>
              <a:t>PLGB 04425/0886.</a:t>
            </a:r>
          </a:p>
          <a:p>
            <a:r>
              <a:rPr lang="de-DE" sz="800" b="1" dirty="0"/>
              <a:t>Further </a:t>
            </a:r>
            <a:r>
              <a:rPr lang="de-DE" sz="800" b="1" dirty="0" err="1"/>
              <a:t>information</a:t>
            </a:r>
            <a:r>
              <a:rPr lang="de-DE" sz="800" b="1" dirty="0"/>
              <a:t> </a:t>
            </a:r>
            <a:r>
              <a:rPr lang="de-DE" sz="800" b="1" dirty="0" err="1"/>
              <a:t>is</a:t>
            </a:r>
            <a:r>
              <a:rPr lang="de-DE" sz="800" b="1" dirty="0"/>
              <a:t> </a:t>
            </a:r>
            <a:r>
              <a:rPr lang="de-DE" sz="800" b="1" dirty="0" err="1"/>
              <a:t>available</a:t>
            </a:r>
            <a:r>
              <a:rPr lang="de-DE" sz="800" b="1" dirty="0"/>
              <a:t> </a:t>
            </a:r>
            <a:r>
              <a:rPr lang="de-DE" sz="800" b="1" dirty="0" err="1"/>
              <a:t>from</a:t>
            </a:r>
            <a:r>
              <a:rPr lang="de-DE" sz="800" dirty="0"/>
              <a:t>: Medical Information, Sanofi, 410 </a:t>
            </a:r>
            <a:r>
              <a:rPr lang="de-DE" sz="800" dirty="0" err="1"/>
              <a:t>Thames</a:t>
            </a:r>
            <a:r>
              <a:rPr lang="de-DE" sz="800" dirty="0"/>
              <a:t> Valley Park Drive, Reading, </a:t>
            </a:r>
            <a:r>
              <a:rPr lang="de-DE" sz="800" dirty="0" err="1"/>
              <a:t>Berkshire</a:t>
            </a:r>
            <a:r>
              <a:rPr lang="de-DE" sz="800" dirty="0"/>
              <a:t>, RG6 1PT, UK. </a:t>
            </a:r>
            <a:r>
              <a:rPr lang="de-DE" sz="800" dirty="0" err="1"/>
              <a:t>UK-medicalinformation@sanofi.com</a:t>
            </a:r>
            <a:r>
              <a:rPr lang="de-DE" sz="800" dirty="0"/>
              <a:t>. SmPC Date: 29/03/2023</a:t>
            </a:r>
          </a:p>
          <a:p>
            <a:r>
              <a:rPr lang="de-DE" sz="800" b="1" dirty="0"/>
              <a:t>Date </a:t>
            </a:r>
            <a:r>
              <a:rPr lang="de-DE" sz="800" b="1" dirty="0" err="1"/>
              <a:t>of</a:t>
            </a:r>
            <a:r>
              <a:rPr lang="de-DE" sz="800" b="1" dirty="0"/>
              <a:t> </a:t>
            </a:r>
            <a:r>
              <a:rPr lang="de-DE" sz="800" b="1" dirty="0" err="1"/>
              <a:t>preparation</a:t>
            </a:r>
            <a:r>
              <a:rPr lang="de-DE" sz="800" dirty="0"/>
              <a:t>: April 2023. </a:t>
            </a:r>
            <a:r>
              <a:rPr lang="de-DE" sz="800" b="1" dirty="0" err="1"/>
              <a:t>Document</a:t>
            </a:r>
            <a:r>
              <a:rPr lang="de-DE" sz="800" b="1" dirty="0"/>
              <a:t> </a:t>
            </a:r>
            <a:r>
              <a:rPr lang="de-DE" sz="800" b="1" dirty="0" err="1"/>
              <a:t>Number</a:t>
            </a:r>
            <a:r>
              <a:rPr lang="de-DE" sz="800" dirty="0"/>
              <a:t>: MAT-XU-2301609 (v1.0)</a:t>
            </a:r>
          </a:p>
        </p:txBody>
      </p:sp>
      <p:sp>
        <p:nvSpPr>
          <p:cNvPr id="6" name="Merge 5"/>
          <p:cNvSpPr/>
          <p:nvPr/>
        </p:nvSpPr>
        <p:spPr>
          <a:xfrm>
            <a:off x="1606550" y="95250"/>
            <a:ext cx="95250" cy="91016"/>
          </a:xfrm>
          <a:prstGeom prst="flowChartMerg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Rectangle 6"/>
          <p:cNvSpPr/>
          <p:nvPr/>
        </p:nvSpPr>
        <p:spPr>
          <a:xfrm>
            <a:off x="6096000" y="5943938"/>
            <a:ext cx="5723467" cy="784830"/>
          </a:xfrm>
          <a:prstGeom prst="rect">
            <a:avLst/>
          </a:prstGeom>
          <a:ln>
            <a:solidFill>
              <a:srgbClr val="000000"/>
            </a:solidFill>
          </a:ln>
        </p:spPr>
        <p:txBody>
          <a:bodyPr wrap="square">
            <a:spAutoFit/>
          </a:bodyPr>
          <a:lstStyle/>
          <a:p>
            <a:pPr algn="ctr"/>
            <a:r>
              <a:rPr lang="en-US" sz="900" dirty="0"/>
              <a:t>Adverse events should be reported. Reporting forms and information can be found  at </a:t>
            </a:r>
            <a:r>
              <a:rPr lang="en-US" sz="900" u="sng" dirty="0">
                <a:hlinkClick r:id="rId2"/>
              </a:rPr>
              <a:t>www.mhra.gov.uk/yellowcard or search for</a:t>
            </a:r>
          </a:p>
          <a:p>
            <a:pPr algn="ctr"/>
            <a:r>
              <a:rPr lang="en-US" sz="900" dirty="0"/>
              <a:t>MHRA Yellow Card in the Google Play or Apple App Store.</a:t>
            </a:r>
          </a:p>
          <a:p>
            <a:pPr algn="ctr"/>
            <a:r>
              <a:rPr lang="en-US" sz="900" dirty="0"/>
              <a:t>Adverse events should also be reported to Sanofi Tel: 0800 090 2314. Alternatively, send via email to  </a:t>
            </a:r>
            <a:r>
              <a:rPr lang="en-US" sz="900" u="sng" dirty="0">
                <a:hlinkClick r:id="rId3"/>
              </a:rPr>
              <a:t>UK-drugsafety@sanofi.com</a:t>
            </a:r>
          </a:p>
        </p:txBody>
      </p:sp>
    </p:spTree>
    <p:extLst>
      <p:ext uri="{BB962C8B-B14F-4D97-AF65-F5344CB8AC3E}">
        <p14:creationId xmlns:p14="http://schemas.microsoft.com/office/powerpoint/2010/main" val="384996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82AB42-E959-4AB2-9040-BE0B9A2E0603}"/>
              </a:ext>
            </a:extLst>
          </p:cNvPr>
          <p:cNvSpPr txBox="1"/>
          <p:nvPr/>
        </p:nvSpPr>
        <p:spPr>
          <a:xfrm>
            <a:off x="31459" y="559096"/>
            <a:ext cx="12129083" cy="6222216"/>
          </a:xfrm>
          <a:prstGeom prst="rect">
            <a:avLst/>
          </a:prstGeom>
          <a:noFill/>
        </p:spPr>
        <p:txBody>
          <a:bodyPr wrap="square" numCol="2">
            <a:spAutoFit/>
          </a:bodyPr>
          <a:lstStyle/>
          <a:p>
            <a:pPr marL="144145" marR="635" algn="just">
              <a:spcBef>
                <a:spcPts val="465"/>
              </a:spcBef>
              <a:spcAft>
                <a:spcPts val="0"/>
              </a:spcAft>
            </a:pPr>
            <a:r>
              <a:rPr lang="en-US" sz="1000" b="1" spc="-10" dirty="0">
                <a:effectLst/>
                <a:latin typeface="Arial" panose="020B0604020202020204" pitchFamily="34" charset="0"/>
                <a:ea typeface="Arial" panose="020B0604020202020204" pitchFamily="34" charset="0"/>
              </a:rPr>
              <a:t>Presentations:</a:t>
            </a:r>
            <a:r>
              <a:rPr lang="en-US" sz="1000" b="1"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Lantus</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100</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units/ml</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solution</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for</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injection</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vial </a:t>
            </a:r>
            <a:r>
              <a:rPr lang="en-US" sz="1000" dirty="0">
                <a:effectLst/>
                <a:latin typeface="Arial" panose="020B0604020202020204" pitchFamily="34" charset="0"/>
                <a:ea typeface="Arial" panose="020B0604020202020204" pitchFamily="34" charset="0"/>
              </a:rPr>
              <a:t>or in a cartridge. Lantus </a:t>
            </a:r>
            <a:r>
              <a:rPr lang="en-US" sz="1000" dirty="0" err="1">
                <a:effectLst/>
                <a:latin typeface="Arial" panose="020B0604020202020204" pitchFamily="34" charset="0"/>
                <a:ea typeface="Arial" panose="020B0604020202020204" pitchFamily="34" charset="0"/>
              </a:rPr>
              <a:t>SoloStar</a:t>
            </a:r>
            <a:r>
              <a:rPr lang="en-US" sz="1000" dirty="0">
                <a:effectLst/>
                <a:latin typeface="Arial" panose="020B0604020202020204" pitchFamily="34" charset="0"/>
                <a:ea typeface="Arial" panose="020B0604020202020204" pitchFamily="34" charset="0"/>
              </a:rPr>
              <a:t> 100</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units/ml solution for injection</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pre-filled</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pen.</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cartridges</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and</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Solostar</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pre- filled</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pens</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each</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contain</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3</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ml</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solution</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for</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injection,</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equivalent to</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300</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units</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insulin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glargine.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Each</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vial</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contains</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10</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ml</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solution for injection, equivalent to 1000 units.</a:t>
            </a:r>
            <a:endParaRPr lang="en-GB" sz="1000" dirty="0">
              <a:effectLst/>
              <a:latin typeface="Arial" panose="020B0604020202020204" pitchFamily="34" charset="0"/>
              <a:ea typeface="Arial" panose="020B0604020202020204" pitchFamily="34" charset="0"/>
            </a:endParaRPr>
          </a:p>
          <a:p>
            <a:pPr marL="144145" marR="635" algn="just">
              <a:spcBef>
                <a:spcPts val="5"/>
              </a:spcBef>
              <a:spcAft>
                <a:spcPts val="0"/>
              </a:spcAft>
            </a:pPr>
            <a:r>
              <a:rPr lang="en-US" sz="1000" b="1" dirty="0">
                <a:effectLst/>
                <a:latin typeface="Arial" panose="020B0604020202020204" pitchFamily="34" charset="0"/>
                <a:ea typeface="Arial" panose="020B0604020202020204" pitchFamily="34" charset="0"/>
              </a:rPr>
              <a:t>Indications: </a:t>
            </a:r>
            <a:r>
              <a:rPr lang="en-US" sz="1000" dirty="0">
                <a:effectLst/>
                <a:latin typeface="Arial" panose="020B0604020202020204" pitchFamily="34" charset="0"/>
                <a:ea typeface="Arial" panose="020B0604020202020204" pitchFamily="34" charset="0"/>
              </a:rPr>
              <a:t>Treatment of diabetes mellitus in adults, adolescents and children of 2 years or above.</a:t>
            </a:r>
            <a:endParaRPr lang="en-GB" sz="1000" dirty="0">
              <a:effectLst/>
              <a:latin typeface="Arial" panose="020B0604020202020204" pitchFamily="34" charset="0"/>
              <a:ea typeface="Arial" panose="020B0604020202020204" pitchFamily="34" charset="0"/>
            </a:endParaRPr>
          </a:p>
          <a:p>
            <a:pPr marL="144145" algn="just"/>
            <a:r>
              <a:rPr lang="en-US" sz="1000" b="1" dirty="0">
                <a:effectLst/>
                <a:latin typeface="Arial" panose="020B0604020202020204" pitchFamily="34" charset="0"/>
                <a:ea typeface="Arial" panose="020B0604020202020204" pitchFamily="34" charset="0"/>
              </a:rPr>
              <a:t>Dosage and administration: </a:t>
            </a:r>
            <a:r>
              <a:rPr lang="en-US" sz="1000" dirty="0">
                <a:effectLst/>
                <a:latin typeface="Arial" panose="020B0604020202020204" pitchFamily="34" charset="0"/>
                <a:ea typeface="Arial" panose="020B0604020202020204" pitchFamily="34" charset="0"/>
              </a:rPr>
              <a:t>Lantus is administered </a:t>
            </a:r>
            <a:r>
              <a:rPr lang="en-US" sz="1000" spc="-20" dirty="0">
                <a:effectLst/>
                <a:latin typeface="Arial" panose="020B0604020202020204" pitchFamily="34" charset="0"/>
                <a:ea typeface="Arial" panose="020B0604020202020204" pitchFamily="34" charset="0"/>
              </a:rPr>
              <a:t>subcutaneously</a:t>
            </a:r>
            <a:r>
              <a:rPr lang="en-US" sz="1000" spc="-4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once</a:t>
            </a:r>
            <a:r>
              <a:rPr lang="en-US" sz="1000" spc="-4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daily,</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at</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any</a:t>
            </a:r>
            <a:r>
              <a:rPr lang="en-US" sz="1000" spc="-4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time</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but</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at</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the</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same</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time</a:t>
            </a:r>
            <a:r>
              <a:rPr lang="en-US" sz="1000" spc="-4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each </a:t>
            </a:r>
            <a:r>
              <a:rPr lang="en-US" sz="1000" dirty="0">
                <a:effectLst/>
                <a:latin typeface="Arial" panose="020B0604020202020204" pitchFamily="34" charset="0"/>
                <a:ea typeface="Arial" panose="020B0604020202020204" pitchFamily="34" charset="0"/>
              </a:rPr>
              <a:t>day.</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Injection</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sites</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must</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rotated</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within</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given</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injection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area from one injection to the next in order to reduce the risk of lipodystrophy and cutaneous amyloidosis. Do not administer </a:t>
            </a:r>
            <a:r>
              <a:rPr lang="en-US" sz="1000" spc="-10" dirty="0">
                <a:effectLst/>
                <a:latin typeface="Arial" panose="020B0604020202020204" pitchFamily="34" charset="0"/>
                <a:ea typeface="Arial" panose="020B0604020202020204" pitchFamily="34" charset="0"/>
              </a:rPr>
              <a:t>intravenously.</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Lantus</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dosage</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should</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individually</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adjusted.</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 type</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2</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diabetes</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mellitus,</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Lantus</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can</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also</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used</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combination </a:t>
            </a:r>
            <a:r>
              <a:rPr lang="en-US" sz="1000" dirty="0">
                <a:effectLst/>
                <a:latin typeface="Arial" panose="020B0604020202020204" pitchFamily="34" charset="0"/>
                <a:ea typeface="Arial" panose="020B0604020202020204" pitchFamily="34" charset="0"/>
              </a:rPr>
              <a:t>with orally active antidiabetic medicinal products. Lantus must not be mixed with other insulins or diluted. </a:t>
            </a:r>
            <a:r>
              <a:rPr lang="en-US" sz="1000" u="sng" dirty="0">
                <a:effectLst/>
                <a:latin typeface="Arial" panose="020B0604020202020204" pitchFamily="34" charset="0"/>
                <a:ea typeface="Arial" panose="020B0604020202020204" pitchFamily="34" charset="0"/>
              </a:rPr>
              <a:t>Switch from twice</a:t>
            </a:r>
            <a:r>
              <a:rPr lang="en-US" sz="100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daily</a:t>
            </a:r>
            <a:r>
              <a:rPr lang="en-US" sz="1000" u="sng" spc="-5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NPH</a:t>
            </a:r>
            <a:r>
              <a:rPr lang="en-US" sz="1000" u="sng" spc="-5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insulin</a:t>
            </a:r>
            <a:r>
              <a:rPr lang="en-US" sz="1000" u="sng" spc="-5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to</a:t>
            </a:r>
            <a:r>
              <a:rPr lang="en-US" sz="1000" u="sng" spc="-5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Lantus:</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To</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reduce</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risk</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nocturnal</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and early</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morning</a:t>
            </a:r>
            <a:r>
              <a:rPr lang="en-US" sz="1000" spc="-10" dirty="0">
                <a:effectLst/>
                <a:latin typeface="Arial" panose="020B0604020202020204" pitchFamily="34" charset="0"/>
                <a:ea typeface="Arial" panose="020B0604020202020204" pitchFamily="34" charset="0"/>
              </a:rPr>
              <a:t> </a:t>
            </a:r>
            <a:r>
              <a:rPr lang="en-US" sz="1000" dirty="0" err="1">
                <a:effectLst/>
                <a:latin typeface="Arial" panose="020B0604020202020204" pitchFamily="34" charset="0"/>
                <a:ea typeface="Arial" panose="020B0604020202020204" pitchFamily="34" charset="0"/>
              </a:rPr>
              <a:t>hypoglycaemia</a:t>
            </a:r>
            <a:r>
              <a:rPr lang="en-US" sz="1000" dirty="0">
                <a:effectLst/>
                <a:latin typeface="Arial" panose="020B0604020202020204" pitchFamily="34" charset="0"/>
                <a:ea typeface="Arial" panose="020B0604020202020204" pitchFamily="34" charset="0"/>
              </a:rPr>
              <a:t>,</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patients</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who</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are</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changing</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their basal insulin regimen from a twice daily NPH insulin to a once daily regimen with Lantus should reduce their daily dose of basal insulin by</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20 – 30% during the first weeks of treatment. </a:t>
            </a:r>
            <a:r>
              <a:rPr lang="en-US" sz="1000" u="sng" dirty="0">
                <a:effectLst/>
                <a:latin typeface="Arial" panose="020B0604020202020204" pitchFamily="34" charset="0"/>
                <a:ea typeface="Arial" panose="020B0604020202020204" pitchFamily="34" charset="0"/>
              </a:rPr>
              <a:t>Switch from </a:t>
            </a:r>
            <a:r>
              <a:rPr lang="en-US" sz="1000" u="sng" dirty="0" err="1">
                <a:effectLst/>
                <a:latin typeface="Arial" panose="020B0604020202020204" pitchFamily="34" charset="0"/>
                <a:ea typeface="Arial" panose="020B0604020202020204" pitchFamily="34" charset="0"/>
              </a:rPr>
              <a:t>Toujeo</a:t>
            </a:r>
            <a:r>
              <a:rPr lang="en-US" sz="1000" u="sng" dirty="0">
                <a:effectLst/>
                <a:latin typeface="Arial" panose="020B0604020202020204" pitchFamily="34" charset="0"/>
                <a:ea typeface="Arial" panose="020B0604020202020204" pitchFamily="34" charset="0"/>
              </a:rPr>
              <a:t> (insulin glargine) 300</a:t>
            </a:r>
            <a:r>
              <a:rPr lang="en-US" sz="1000" u="sng" spc="-1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units/ml to Lantus:</a:t>
            </a:r>
            <a:r>
              <a:rPr lang="en-US" sz="1000" dirty="0">
                <a:effectLst/>
                <a:latin typeface="Arial" panose="020B0604020202020204" pitchFamily="34" charset="0"/>
                <a:ea typeface="Arial" panose="020B0604020202020204" pitchFamily="34" charset="0"/>
              </a:rPr>
              <a:t> Lantus and </a:t>
            </a:r>
            <a:r>
              <a:rPr lang="en-US" sz="1000" dirty="0" err="1">
                <a:effectLst/>
                <a:latin typeface="Arial" panose="020B0604020202020204" pitchFamily="34" charset="0"/>
                <a:ea typeface="Arial" panose="020B0604020202020204" pitchFamily="34" charset="0"/>
              </a:rPr>
              <a:t>Toujeo</a:t>
            </a:r>
            <a:r>
              <a:rPr lang="en-US" sz="1000" dirty="0">
                <a:effectLst/>
                <a:latin typeface="Arial" panose="020B0604020202020204" pitchFamily="34" charset="0"/>
                <a:ea typeface="Arial" panose="020B0604020202020204" pitchFamily="34" charset="0"/>
              </a:rPr>
              <a:t> are not bioequivalent and are not directly interchangeable. To reduce the risk of hypoglycemia, patients who are changing their basal insulin regimen from an insulin regimen with once daily </a:t>
            </a:r>
            <a:r>
              <a:rPr lang="en-US" sz="1000" dirty="0" err="1">
                <a:effectLst/>
                <a:latin typeface="Arial" panose="020B0604020202020204" pitchFamily="34" charset="0"/>
                <a:ea typeface="Arial" panose="020B0604020202020204" pitchFamily="34" charset="0"/>
              </a:rPr>
              <a:t>Toujeo</a:t>
            </a:r>
            <a:r>
              <a:rPr lang="en-US" sz="1000" dirty="0">
                <a:effectLst/>
                <a:latin typeface="Arial" panose="020B0604020202020204" pitchFamily="34" charset="0"/>
                <a:ea typeface="Arial" panose="020B0604020202020204" pitchFamily="34" charset="0"/>
              </a:rPr>
              <a:t> to a once daily regimen with Lantus should reduce their dose by approximately 20%. </a:t>
            </a:r>
            <a:r>
              <a:rPr lang="en-US" sz="1000" u="sng" dirty="0">
                <a:effectLst/>
                <a:latin typeface="Arial" panose="020B0604020202020204" pitchFamily="34" charset="0"/>
                <a:ea typeface="Arial" panose="020B0604020202020204" pitchFamily="34" charset="0"/>
              </a:rPr>
              <a:t>Switching</a:t>
            </a:r>
            <a:r>
              <a:rPr lang="en-US" sz="1000" u="sng" spc="-5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from</a:t>
            </a:r>
            <a:r>
              <a:rPr lang="en-US" sz="1000" u="sng" spc="-4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other</a:t>
            </a:r>
            <a:r>
              <a:rPr lang="en-US" sz="1000" u="sng" spc="-4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insulins</a:t>
            </a:r>
            <a:r>
              <a:rPr lang="en-US" sz="1000" u="sng" spc="-4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to</a:t>
            </a:r>
            <a:r>
              <a:rPr lang="en-US" sz="1000" u="sng" spc="-5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Lantus:</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When</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switching</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from</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 treatment</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regimen</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with</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intermediate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or</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long-acting</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insulin</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to a</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regimen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with</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change</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dose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basal</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insulin </a:t>
            </a:r>
            <a:r>
              <a:rPr lang="en-US" sz="1000" spc="-10" dirty="0">
                <a:effectLst/>
                <a:latin typeface="Arial" panose="020B0604020202020204" pitchFamily="34" charset="0"/>
                <a:ea typeface="Arial" panose="020B0604020202020204" pitchFamily="34" charset="0"/>
              </a:rPr>
              <a:t>may</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required</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and</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concomitant</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antidiabetic</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treatment</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may </a:t>
            </a:r>
            <a:r>
              <a:rPr lang="en-US" sz="1000" dirty="0">
                <a:effectLst/>
                <a:latin typeface="Arial" panose="020B0604020202020204" pitchFamily="34" charset="0"/>
                <a:ea typeface="Arial" panose="020B0604020202020204" pitchFamily="34" charset="0"/>
              </a:rPr>
              <a:t>need to be adjusted (dose and timing of additional regular insulins or fast-acting insulin analogues or the dose of oral antidiabetic</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medicinal</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products).</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Close</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metabolic</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monitoring</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is </a:t>
            </a:r>
            <a:r>
              <a:rPr lang="en-US" sz="1000" spc="-20" dirty="0">
                <a:effectLst/>
                <a:latin typeface="Arial" panose="020B0604020202020204" pitchFamily="34" charset="0"/>
                <a:ea typeface="Arial" panose="020B0604020202020204" pitchFamily="34" charset="0"/>
              </a:rPr>
              <a:t>recommended during,</a:t>
            </a:r>
            <a:r>
              <a:rPr lang="en-US" sz="1000" spc="-2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and for a</a:t>
            </a:r>
            <a:r>
              <a:rPr lang="en-US" sz="1000" spc="-2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period after, transition</a:t>
            </a:r>
            <a:r>
              <a:rPr lang="en-US" sz="1000" spc="-2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from other </a:t>
            </a:r>
            <a:r>
              <a:rPr lang="en-US" sz="1000" spc="-10" dirty="0">
                <a:effectLst/>
                <a:latin typeface="Arial" panose="020B0604020202020204" pitchFamily="34" charset="0"/>
                <a:ea typeface="Arial" panose="020B0604020202020204" pitchFamily="34" charset="0"/>
              </a:rPr>
              <a:t>insulins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to</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Lantus.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Dose</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adjustments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may</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also</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required</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if</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the patient’s</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weight</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or</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lifestyle</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changes,</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the</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timing</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of</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insulin</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dose</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is </a:t>
            </a:r>
            <a:r>
              <a:rPr lang="en-US" sz="1000" spc="-20" dirty="0">
                <a:effectLst/>
                <a:latin typeface="Arial" panose="020B0604020202020204" pitchFamily="34" charset="0"/>
                <a:ea typeface="Arial" panose="020B0604020202020204" pitchFamily="34" charset="0"/>
              </a:rPr>
              <a:t>changed or other circumstances arise that increase susceptibility </a:t>
            </a:r>
            <a:r>
              <a:rPr lang="en-US" sz="1000" dirty="0">
                <a:effectLst/>
                <a:latin typeface="Arial" panose="020B0604020202020204" pitchFamily="34" charset="0"/>
                <a:ea typeface="Arial" panose="020B0604020202020204" pitchFamily="34" charset="0"/>
              </a:rPr>
              <a:t>to hypo- or </a:t>
            </a:r>
            <a:r>
              <a:rPr lang="en-US" sz="1000" dirty="0" err="1">
                <a:effectLst/>
                <a:latin typeface="Arial" panose="020B0604020202020204" pitchFamily="34" charset="0"/>
                <a:ea typeface="Arial" panose="020B0604020202020204" pitchFamily="34" charset="0"/>
              </a:rPr>
              <a:t>hyperglycaemia</a:t>
            </a:r>
            <a:r>
              <a:rPr lang="en-US" sz="1000" dirty="0">
                <a:effectLst/>
                <a:latin typeface="Arial" panose="020B0604020202020204" pitchFamily="34" charset="0"/>
                <a:ea typeface="Arial" panose="020B0604020202020204" pitchFamily="34" charset="0"/>
              </a:rPr>
              <a:t>.</a:t>
            </a:r>
            <a:endParaRPr lang="en-GB" sz="1000" dirty="0">
              <a:effectLst/>
              <a:latin typeface="Arial" panose="020B0604020202020204" pitchFamily="34" charset="0"/>
              <a:ea typeface="Arial" panose="020B0604020202020204" pitchFamily="34" charset="0"/>
            </a:endParaRPr>
          </a:p>
          <a:p>
            <a:pPr marL="144145" algn="just"/>
            <a:r>
              <a:rPr lang="en-US" sz="1000" b="1" dirty="0">
                <a:effectLst/>
                <a:latin typeface="Arial" panose="020B0604020202020204" pitchFamily="34" charset="0"/>
                <a:ea typeface="Arial" panose="020B0604020202020204" pitchFamily="34" charset="0"/>
              </a:rPr>
              <a:t>Special populations: </a:t>
            </a:r>
            <a:r>
              <a:rPr lang="en-US" sz="1000" u="sng" dirty="0">
                <a:effectLst/>
                <a:latin typeface="Arial" panose="020B0604020202020204" pitchFamily="34" charset="0"/>
                <a:ea typeface="Arial" panose="020B0604020202020204" pitchFamily="34" charset="0"/>
              </a:rPr>
              <a:t>Elderly, renal or hepatic impairment:</a:t>
            </a:r>
            <a:r>
              <a:rPr lang="en-US" sz="1000" dirty="0">
                <a:effectLst/>
                <a:latin typeface="Arial" panose="020B0604020202020204" pitchFamily="34" charset="0"/>
                <a:ea typeface="Arial" panose="020B0604020202020204" pitchFamily="34" charset="0"/>
              </a:rPr>
              <a:t> Insulin</a:t>
            </a:r>
            <a:r>
              <a:rPr lang="en-US" sz="1000" spc="-2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requirements</a:t>
            </a:r>
            <a:r>
              <a:rPr lang="en-US" sz="1000" spc="-2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may</a:t>
            </a:r>
            <a:r>
              <a:rPr lang="en-US" sz="1000" spc="-2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a:t>
            </a:r>
            <a:r>
              <a:rPr lang="en-US" sz="1000" spc="-2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diminished.</a:t>
            </a:r>
            <a:r>
              <a:rPr lang="en-US" sz="1000" spc="-20" dirty="0">
                <a:effectLst/>
                <a:latin typeface="Arial" panose="020B0604020202020204" pitchFamily="34" charset="0"/>
                <a:ea typeface="Arial" panose="020B0604020202020204" pitchFamily="34" charset="0"/>
              </a:rPr>
              <a:t> </a:t>
            </a:r>
            <a:r>
              <a:rPr lang="en-US" sz="1000" u="sng" dirty="0" err="1">
                <a:effectLst/>
                <a:latin typeface="Arial" panose="020B0604020202020204" pitchFamily="34" charset="0"/>
                <a:ea typeface="Arial" panose="020B0604020202020204" pitchFamily="34" charset="0"/>
              </a:rPr>
              <a:t>Paediatric</a:t>
            </a:r>
            <a:r>
              <a:rPr lang="en-US" sz="1000" u="sng" spc="-2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population</a:t>
            </a:r>
            <a:r>
              <a:rPr lang="en-US" sz="100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(&lt;2 years of age):</a:t>
            </a:r>
            <a:r>
              <a:rPr lang="en-US" sz="1000" dirty="0">
                <a:effectLst/>
                <a:latin typeface="Arial" panose="020B0604020202020204" pitchFamily="34" charset="0"/>
                <a:ea typeface="Arial" panose="020B0604020202020204" pitchFamily="34" charset="0"/>
              </a:rPr>
              <a:t> No data are available.</a:t>
            </a:r>
            <a:endParaRPr lang="en-GB" sz="1000" dirty="0">
              <a:effectLst/>
              <a:latin typeface="Arial" panose="020B0604020202020204" pitchFamily="34" charset="0"/>
              <a:ea typeface="Arial" panose="020B0604020202020204" pitchFamily="34" charset="0"/>
            </a:endParaRPr>
          </a:p>
          <a:p>
            <a:pPr marL="144145" marR="2540" algn="just">
              <a:spcAft>
                <a:spcPts val="0"/>
              </a:spcAft>
            </a:pPr>
            <a:r>
              <a:rPr lang="en-US" sz="1000" b="1" dirty="0">
                <a:effectLst/>
                <a:latin typeface="Arial" panose="020B0604020202020204" pitchFamily="34" charset="0"/>
                <a:ea typeface="Arial" panose="020B0604020202020204" pitchFamily="34" charset="0"/>
              </a:rPr>
              <a:t>Contraindications: </a:t>
            </a:r>
            <a:r>
              <a:rPr lang="en-US" sz="1000" dirty="0">
                <a:effectLst/>
                <a:latin typeface="Arial" panose="020B0604020202020204" pitchFamily="34" charset="0"/>
                <a:ea typeface="Arial" panose="020B0604020202020204" pitchFamily="34" charset="0"/>
              </a:rPr>
              <a:t>Hypersensitivity to insulin glargine or any </a:t>
            </a:r>
            <a:r>
              <a:rPr lang="en-US" sz="1000" spc="-10" dirty="0">
                <a:effectLst/>
                <a:latin typeface="Arial" panose="020B0604020202020204" pitchFamily="34" charset="0"/>
                <a:ea typeface="Arial" panose="020B0604020202020204" pitchFamily="34" charset="0"/>
              </a:rPr>
              <a:t>excipients.</a:t>
            </a:r>
            <a:endParaRPr lang="en-GB" sz="1000" dirty="0">
              <a:effectLst/>
              <a:latin typeface="Arial" panose="020B0604020202020204" pitchFamily="34" charset="0"/>
              <a:ea typeface="Arial" panose="020B0604020202020204" pitchFamily="34" charset="0"/>
            </a:endParaRPr>
          </a:p>
          <a:p>
            <a:pPr marL="144145" algn="just"/>
            <a:r>
              <a:rPr lang="en-US" sz="1000" b="1" dirty="0">
                <a:effectLst/>
                <a:latin typeface="Arial" panose="020B0604020202020204" pitchFamily="34" charset="0"/>
                <a:ea typeface="Arial" panose="020B0604020202020204" pitchFamily="34" charset="0"/>
              </a:rPr>
              <a:t>Precautions</a:t>
            </a:r>
            <a:r>
              <a:rPr lang="en-US" sz="1000" b="1" spc="-40" dirty="0">
                <a:effectLst/>
                <a:latin typeface="Arial" panose="020B0604020202020204" pitchFamily="34" charset="0"/>
                <a:ea typeface="Arial" panose="020B0604020202020204" pitchFamily="34" charset="0"/>
              </a:rPr>
              <a:t> </a:t>
            </a:r>
            <a:r>
              <a:rPr lang="en-US" sz="1000" b="1" dirty="0">
                <a:effectLst/>
                <a:latin typeface="Arial" panose="020B0604020202020204" pitchFamily="34" charset="0"/>
                <a:ea typeface="Arial" panose="020B0604020202020204" pitchFamily="34" charset="0"/>
              </a:rPr>
              <a:t>and</a:t>
            </a:r>
            <a:r>
              <a:rPr lang="en-US" sz="1000" b="1" spc="-45" dirty="0">
                <a:effectLst/>
                <a:latin typeface="Arial" panose="020B0604020202020204" pitchFamily="34" charset="0"/>
                <a:ea typeface="Arial" panose="020B0604020202020204" pitchFamily="34" charset="0"/>
              </a:rPr>
              <a:t> </a:t>
            </a:r>
            <a:r>
              <a:rPr lang="en-US" sz="1000" b="1" dirty="0">
                <a:effectLst/>
                <a:latin typeface="Arial" panose="020B0604020202020204" pitchFamily="34" charset="0"/>
                <a:ea typeface="Arial" panose="020B0604020202020204" pitchFamily="34" charset="0"/>
              </a:rPr>
              <a:t>warnings:</a:t>
            </a:r>
            <a:r>
              <a:rPr lang="en-US" sz="1000" b="1"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is</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not</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insulin</a:t>
            </a:r>
            <a:r>
              <a:rPr lang="en-US" sz="1000" spc="-5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4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choice for treatment of diabetic ketoacidosis. In case of insufficient </a:t>
            </a:r>
            <a:r>
              <a:rPr lang="en-US" sz="1000" spc="-10" dirty="0">
                <a:effectLst/>
                <a:latin typeface="Arial" panose="020B0604020202020204" pitchFamily="34" charset="0"/>
                <a:ea typeface="Arial" panose="020B0604020202020204" pitchFamily="34" charset="0"/>
              </a:rPr>
              <a:t>glucose</a:t>
            </a:r>
            <a:r>
              <a:rPr lang="en-US" sz="1000" spc="-2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control</a:t>
            </a:r>
            <a:r>
              <a:rPr lang="en-US" sz="1000" spc="-2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or</a:t>
            </a:r>
            <a:r>
              <a:rPr lang="en-US" sz="1000" spc="-2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a:t>
            </a:r>
            <a:r>
              <a:rPr lang="en-US" sz="1000" spc="-2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tendency</a:t>
            </a:r>
            <a:r>
              <a:rPr lang="en-US" sz="1000" spc="-2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to</a:t>
            </a:r>
            <a:r>
              <a:rPr lang="en-US" sz="1000" spc="-2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hypo/</a:t>
            </a:r>
            <a:r>
              <a:rPr lang="en-US" sz="1000" spc="-10" dirty="0" err="1">
                <a:effectLst/>
                <a:latin typeface="Arial" panose="020B0604020202020204" pitchFamily="34" charset="0"/>
                <a:ea typeface="Arial" panose="020B0604020202020204" pitchFamily="34" charset="0"/>
              </a:rPr>
              <a:t>hyperglycaemic</a:t>
            </a:r>
            <a:r>
              <a:rPr lang="en-US" sz="1000" spc="-2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episodes </a:t>
            </a:r>
            <a:r>
              <a:rPr lang="en-US" sz="1000" dirty="0">
                <a:effectLst/>
                <a:latin typeface="Arial" panose="020B0604020202020204" pitchFamily="34" charset="0"/>
                <a:ea typeface="Arial" panose="020B0604020202020204" pitchFamily="34" charset="0"/>
              </a:rPr>
              <a:t>all</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relevant</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factors</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must</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reviewed</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before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dose</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adjustment</a:t>
            </a:r>
            <a:r>
              <a:rPr lang="en-US" sz="1000" spc="-6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is considered. Transferring a patient to another type or brand of insulin should be done under strict medical supervision. </a:t>
            </a:r>
            <a:r>
              <a:rPr lang="en-US" sz="1000" u="sng" dirty="0">
                <a:effectLst/>
                <a:latin typeface="Arial" panose="020B0604020202020204" pitchFamily="34" charset="0"/>
                <a:ea typeface="Arial" panose="020B0604020202020204" pitchFamily="34" charset="0"/>
              </a:rPr>
              <a:t>Traceability:</a:t>
            </a:r>
            <a:r>
              <a:rPr lang="en-US" sz="1000" dirty="0">
                <a:effectLst/>
                <a:latin typeface="Arial" panose="020B0604020202020204" pitchFamily="34" charset="0"/>
                <a:ea typeface="Arial" panose="020B0604020202020204" pitchFamily="34" charset="0"/>
              </a:rPr>
              <a:t> In order to improve the traceability of biological medicinal products, the name and the batch number of the administered product should be clearly recorded. </a:t>
            </a:r>
            <a:r>
              <a:rPr lang="en-US" sz="1000" u="sng" dirty="0">
                <a:effectLst/>
                <a:latin typeface="Arial" panose="020B0604020202020204" pitchFamily="34" charset="0"/>
                <a:ea typeface="Arial" panose="020B0604020202020204" pitchFamily="34" charset="0"/>
              </a:rPr>
              <a:t>Injection</a:t>
            </a:r>
            <a:r>
              <a:rPr lang="en-US" sz="100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technique: </a:t>
            </a:r>
            <a:r>
              <a:rPr lang="en-US" sz="1000" dirty="0">
                <a:effectLst/>
                <a:latin typeface="Arial" panose="020B0604020202020204" pitchFamily="34" charset="0"/>
                <a:ea typeface="Arial" panose="020B0604020202020204" pitchFamily="34" charset="0"/>
              </a:rPr>
              <a:t>Patients must be instructed to perform continuous rotation of the injection site to reduce the risk of developing lipodystrophy and cutaneous amyloidosis. There is a potential risk of delayed insulin absorption and worsened </a:t>
            </a:r>
            <a:r>
              <a:rPr lang="en-US" sz="1000" dirty="0" err="1">
                <a:effectLst/>
                <a:latin typeface="Arial" panose="020B0604020202020204" pitchFamily="34" charset="0"/>
                <a:ea typeface="Arial" panose="020B0604020202020204" pitchFamily="34" charset="0"/>
              </a:rPr>
              <a:t>glycaemic</a:t>
            </a:r>
            <a:r>
              <a:rPr lang="en-US" sz="100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control</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following</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insulin</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injections</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at</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sites</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with</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these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reactions.</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 </a:t>
            </a:r>
            <a:r>
              <a:rPr lang="en-US" sz="1000" dirty="0">
                <a:effectLst/>
                <a:latin typeface="Arial" panose="020B0604020202020204" pitchFamily="34" charset="0"/>
                <a:ea typeface="Arial" panose="020B0604020202020204" pitchFamily="34" charset="0"/>
              </a:rPr>
              <a:t>sudden</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change</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injection</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site</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to</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an</a:t>
            </a:r>
            <a:r>
              <a:rPr lang="en-US" sz="1000" spc="3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unaffected</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area</a:t>
            </a:r>
            <a:r>
              <a:rPr lang="en-US" sz="1000" spc="25" dirty="0">
                <a:effectLst/>
                <a:latin typeface="Arial" panose="020B0604020202020204" pitchFamily="34" charset="0"/>
                <a:ea typeface="Arial" panose="020B0604020202020204" pitchFamily="34" charset="0"/>
              </a:rPr>
              <a:t> </a:t>
            </a:r>
            <a:r>
              <a:rPr lang="en-US" sz="1000" spc="-25" dirty="0">
                <a:effectLst/>
                <a:latin typeface="Arial" panose="020B0604020202020204" pitchFamily="34" charset="0"/>
                <a:ea typeface="Arial" panose="020B0604020202020204" pitchFamily="34" charset="0"/>
              </a:rPr>
              <a:t>has</a:t>
            </a:r>
            <a:r>
              <a:rPr lang="en-GB" sz="1000" spc="-25" dirty="0">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been reported to result in </a:t>
            </a:r>
            <a:r>
              <a:rPr lang="en-US" sz="1000" dirty="0" err="1">
                <a:effectLst/>
                <a:latin typeface="Arial" panose="020B0604020202020204" pitchFamily="34" charset="0"/>
                <a:ea typeface="Arial" panose="020B0604020202020204" pitchFamily="34" charset="0"/>
              </a:rPr>
              <a:t>hypoglycaemia</a:t>
            </a:r>
            <a:r>
              <a:rPr lang="en-US" sz="1000" dirty="0">
                <a:effectLst/>
                <a:latin typeface="Arial" panose="020B0604020202020204" pitchFamily="34" charset="0"/>
                <a:ea typeface="Arial" panose="020B0604020202020204" pitchFamily="34" charset="0"/>
              </a:rPr>
              <a:t>. Blood glucose </a:t>
            </a:r>
            <a:r>
              <a:rPr lang="en-US" sz="1000" spc="-10" dirty="0">
                <a:effectLst/>
                <a:latin typeface="Arial" panose="020B0604020202020204" pitchFamily="34" charset="0"/>
                <a:ea typeface="Arial" panose="020B0604020202020204" pitchFamily="34" charset="0"/>
              </a:rPr>
              <a:t>monitoring</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recommended</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after</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the</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change</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the</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injection</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site, </a:t>
            </a:r>
            <a:r>
              <a:rPr lang="en-US" sz="1000" dirty="0">
                <a:effectLst/>
                <a:latin typeface="Arial" panose="020B0604020202020204" pitchFamily="34" charset="0"/>
                <a:ea typeface="Arial" panose="020B0604020202020204" pitchFamily="34" charset="0"/>
              </a:rPr>
              <a:t>and dose adjustment of antidiabetic medications may be considered. Intercurrent illness also requires intensified metabolic</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monitoring.</a:t>
            </a:r>
            <a:r>
              <a:rPr lang="en-US" sz="1000" spc="-65" dirty="0">
                <a:effectLst/>
                <a:latin typeface="Arial" panose="020B0604020202020204" pitchFamily="34" charset="0"/>
                <a:ea typeface="Arial" panose="020B0604020202020204" pitchFamily="34" charset="0"/>
              </a:rPr>
              <a:t> </a:t>
            </a:r>
            <a:r>
              <a:rPr lang="en-US" sz="1000" u="sng" dirty="0" err="1">
                <a:effectLst/>
                <a:latin typeface="Arial" panose="020B0604020202020204" pitchFamily="34" charset="0"/>
                <a:ea typeface="Arial" panose="020B0604020202020204" pitchFamily="34" charset="0"/>
              </a:rPr>
              <a:t>Hypoglycaemia</a:t>
            </a:r>
            <a:r>
              <a:rPr lang="en-US" sz="1000" u="sng" dirty="0">
                <a:effectLst/>
                <a:latin typeface="Arial" panose="020B0604020202020204" pitchFamily="34" charset="0"/>
                <a:ea typeface="Arial" panose="020B0604020202020204" pitchFamily="34" charset="0"/>
              </a:rPr>
              <a:t>:</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Particular</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caution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should be exercised, and intensified blood monitoring is advisable for patients in whom </a:t>
            </a:r>
            <a:r>
              <a:rPr lang="en-US" sz="1000" dirty="0" err="1">
                <a:effectLst/>
                <a:latin typeface="Arial" panose="020B0604020202020204" pitchFamily="34" charset="0"/>
                <a:ea typeface="Arial" panose="020B0604020202020204" pitchFamily="34" charset="0"/>
              </a:rPr>
              <a:t>hypoglycaemic</a:t>
            </a:r>
            <a:r>
              <a:rPr lang="en-US" sz="1000" dirty="0">
                <a:effectLst/>
                <a:latin typeface="Arial" panose="020B0604020202020204" pitchFamily="34" charset="0"/>
                <a:ea typeface="Arial" panose="020B0604020202020204" pitchFamily="34" charset="0"/>
              </a:rPr>
              <a:t> episodes might be of clinical </a:t>
            </a:r>
            <a:r>
              <a:rPr lang="en-US" sz="1000" spc="-20" dirty="0">
                <a:effectLst/>
                <a:latin typeface="Arial" panose="020B0604020202020204" pitchFamily="34" charset="0"/>
                <a:ea typeface="Arial" panose="020B0604020202020204" pitchFamily="34" charset="0"/>
              </a:rPr>
              <a:t>relevance and in</a:t>
            </a:r>
            <a:r>
              <a:rPr lang="en-US" sz="1000" spc="-2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those where dose adjustments</a:t>
            </a:r>
            <a:r>
              <a:rPr lang="en-US" sz="1000" spc="-30"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may</a:t>
            </a:r>
            <a:r>
              <a:rPr lang="en-US" sz="1000" spc="-25" dirty="0">
                <a:effectLst/>
                <a:latin typeface="Arial" panose="020B0604020202020204" pitchFamily="34" charset="0"/>
                <a:ea typeface="Arial" panose="020B0604020202020204" pitchFamily="34" charset="0"/>
              </a:rPr>
              <a:t> </a:t>
            </a:r>
            <a:r>
              <a:rPr lang="en-US" sz="1000" spc="-20" dirty="0">
                <a:effectLst/>
                <a:latin typeface="Arial" panose="020B0604020202020204" pitchFamily="34" charset="0"/>
                <a:ea typeface="Arial" panose="020B0604020202020204" pitchFamily="34" charset="0"/>
              </a:rPr>
              <a:t>be required. </a:t>
            </a:r>
            <a:r>
              <a:rPr lang="en-US" sz="1000" dirty="0">
                <a:effectLst/>
                <a:latin typeface="Arial" panose="020B0604020202020204" pitchFamily="34" charset="0"/>
                <a:ea typeface="Arial" panose="020B0604020202020204" pitchFamily="34" charset="0"/>
              </a:rPr>
              <a:t>Warning signs of </a:t>
            </a:r>
            <a:r>
              <a:rPr lang="en-US" sz="1000" dirty="0" err="1">
                <a:effectLst/>
                <a:latin typeface="Arial" panose="020B0604020202020204" pitchFamily="34" charset="0"/>
                <a:ea typeface="Arial" panose="020B0604020202020204" pitchFamily="34" charset="0"/>
              </a:rPr>
              <a:t>hypoglycaemia</a:t>
            </a:r>
            <a:r>
              <a:rPr lang="en-US" sz="1000" dirty="0">
                <a:effectLst/>
                <a:latin typeface="Arial" panose="020B0604020202020204" pitchFamily="34" charset="0"/>
                <a:ea typeface="Arial" panose="020B0604020202020204" pitchFamily="34" charset="0"/>
              </a:rPr>
              <a:t> may be changed, less pronounced or absent in certain risk groups. The prolonged effect of subcutaneous Lantus may delay recovery from </a:t>
            </a:r>
            <a:r>
              <a:rPr lang="en-US" sz="1000" dirty="0" err="1">
                <a:effectLst/>
                <a:latin typeface="Arial" panose="020B0604020202020204" pitchFamily="34" charset="0"/>
                <a:ea typeface="Arial" panose="020B0604020202020204" pitchFamily="34" charset="0"/>
              </a:rPr>
              <a:t>hypoglycaemia</a:t>
            </a:r>
            <a:r>
              <a:rPr lang="en-US" sz="1000" dirty="0">
                <a:effectLst/>
                <a:latin typeface="Arial" panose="020B0604020202020204" pitchFamily="34" charset="0"/>
                <a:ea typeface="Arial" panose="020B0604020202020204" pitchFamily="34" charset="0"/>
              </a:rPr>
              <a:t>.</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Due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to</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more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sustained</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basal</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insulin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supply</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with </a:t>
            </a:r>
            <a:r>
              <a:rPr lang="en-US" sz="1000" spc="-10" dirty="0">
                <a:effectLst/>
                <a:latin typeface="Arial" panose="020B0604020202020204" pitchFamily="34" charset="0"/>
                <a:ea typeface="Arial" panose="020B0604020202020204" pitchFamily="34" charset="0"/>
              </a:rPr>
              <a:t>Lantus,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less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nocturnal</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but</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earlier</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morning</a:t>
            </a:r>
            <a:r>
              <a:rPr lang="en-US" sz="1000" spc="-40" dirty="0">
                <a:effectLst/>
                <a:latin typeface="Arial" panose="020B0604020202020204" pitchFamily="34" charset="0"/>
                <a:ea typeface="Arial" panose="020B0604020202020204" pitchFamily="34" charset="0"/>
              </a:rPr>
              <a:t> </a:t>
            </a:r>
            <a:r>
              <a:rPr lang="en-US" sz="1000" spc="-10" dirty="0" err="1">
                <a:effectLst/>
                <a:latin typeface="Arial" panose="020B0604020202020204" pitchFamily="34" charset="0"/>
                <a:ea typeface="Arial" panose="020B0604020202020204" pitchFamily="34" charset="0"/>
              </a:rPr>
              <a:t>hypoglycaemia</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can</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 </a:t>
            </a:r>
            <a:r>
              <a:rPr lang="en-US" sz="1000" dirty="0">
                <a:effectLst/>
                <a:latin typeface="Arial" panose="020B0604020202020204" pitchFamily="34" charset="0"/>
                <a:ea typeface="Arial" panose="020B0604020202020204" pitchFamily="34" charset="0"/>
              </a:rPr>
              <a:t>expected. </a:t>
            </a:r>
            <a:r>
              <a:rPr lang="en-US" sz="1000" u="sng" dirty="0">
                <a:effectLst/>
                <a:latin typeface="Arial" panose="020B0604020202020204" pitchFamily="34" charset="0"/>
                <a:ea typeface="Arial" panose="020B0604020202020204" pitchFamily="34" charset="0"/>
              </a:rPr>
              <a:t>Insulin antibodies:</a:t>
            </a:r>
            <a:r>
              <a:rPr lang="en-US" sz="1000" dirty="0">
                <a:effectLst/>
                <a:latin typeface="Arial" panose="020B0604020202020204" pitchFamily="34" charset="0"/>
                <a:ea typeface="Arial" panose="020B0604020202020204" pitchFamily="34" charset="0"/>
              </a:rPr>
              <a:t> administration may cause insulin </a:t>
            </a:r>
            <a:r>
              <a:rPr lang="en-US" sz="1000" spc="-10" dirty="0">
                <a:effectLst/>
                <a:latin typeface="Arial" panose="020B0604020202020204" pitchFamily="34" charset="0"/>
                <a:ea typeface="Arial" panose="020B0604020202020204" pitchFamily="34" charset="0"/>
              </a:rPr>
              <a:t>antibodies</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to</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form.</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Rarely,</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this</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may</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necessitate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dose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adjustment. </a:t>
            </a:r>
            <a:r>
              <a:rPr lang="en-US" sz="1000" u="sng" dirty="0">
                <a:effectLst/>
                <a:latin typeface="Arial" panose="020B0604020202020204" pitchFamily="34" charset="0"/>
                <a:ea typeface="Arial" panose="020B0604020202020204" pitchFamily="34" charset="0"/>
              </a:rPr>
              <a:t>Pioglitazone:</a:t>
            </a:r>
            <a:r>
              <a:rPr lang="en-US" sz="1000" dirty="0">
                <a:effectLst/>
                <a:latin typeface="Arial" panose="020B0604020202020204" pitchFamily="34" charset="0"/>
                <a:ea typeface="Arial" panose="020B0604020202020204" pitchFamily="34" charset="0"/>
              </a:rPr>
              <a:t> Cases of cardiac failure have been reported, especially</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patients</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with</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risk</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factors</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for</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development</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cardiac heart failure. Patients on this combination should be observed and pioglitazone should be discontinued if any deterioration in </a:t>
            </a:r>
            <a:r>
              <a:rPr lang="en-US" sz="1000" spc="-10" dirty="0">
                <a:effectLst/>
                <a:latin typeface="Arial" panose="020B0604020202020204" pitchFamily="34" charset="0"/>
                <a:ea typeface="Arial" panose="020B0604020202020204" pitchFamily="34" charset="0"/>
              </a:rPr>
              <a:t>cardiac symptoms occurs. </a:t>
            </a:r>
            <a:r>
              <a:rPr lang="en-US" sz="1000" u="sng" spc="-10" dirty="0">
                <a:effectLst/>
                <a:latin typeface="Arial" panose="020B0604020202020204" pitchFamily="34" charset="0"/>
                <a:ea typeface="Arial" panose="020B0604020202020204" pitchFamily="34" charset="0"/>
              </a:rPr>
              <a:t>Medication errors:</a:t>
            </a:r>
            <a:r>
              <a:rPr lang="en-US" sz="1000" spc="-10" dirty="0">
                <a:effectLst/>
                <a:latin typeface="Arial" panose="020B0604020202020204" pitchFamily="34" charset="0"/>
                <a:ea typeface="Arial" panose="020B0604020202020204" pitchFamily="34" charset="0"/>
              </a:rPr>
              <a:t> Insulin labels</a:t>
            </a:r>
            <a:r>
              <a:rPr lang="en-US" sz="1000" spc="-2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must always</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checked</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before</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each</a:t>
            </a:r>
            <a:r>
              <a:rPr lang="en-US" sz="1000" spc="-4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injection</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to</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avoid</a:t>
            </a:r>
            <a:r>
              <a:rPr lang="en-US" sz="1000" spc="-5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errors</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between </a:t>
            </a:r>
            <a:r>
              <a:rPr lang="en-US" sz="1000" dirty="0">
                <a:effectLst/>
                <a:latin typeface="Arial" panose="020B0604020202020204" pitchFamily="34" charset="0"/>
                <a:ea typeface="Arial" panose="020B0604020202020204" pitchFamily="34" charset="0"/>
              </a:rPr>
              <a:t>Lantus and other insulins. Lantus Solostar is only suitable for </a:t>
            </a:r>
            <a:r>
              <a:rPr lang="en-US" sz="1000" spc="-10" dirty="0">
                <a:effectLst/>
                <a:latin typeface="Arial" panose="020B0604020202020204" pitchFamily="34" charset="0"/>
                <a:ea typeface="Arial" panose="020B0604020202020204" pitchFamily="34" charset="0"/>
              </a:rPr>
              <a:t>subcutaneous</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injections</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from</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its</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pre-filled</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pen.</a:t>
            </a:r>
            <a:r>
              <a:rPr lang="en-US" sz="1000" spc="-3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Lantus</a:t>
            </a:r>
            <a:r>
              <a:rPr lang="en-US" sz="1000"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cartridges </a:t>
            </a:r>
            <a:r>
              <a:rPr lang="en-US" sz="1000" dirty="0">
                <a:effectLst/>
                <a:latin typeface="Arial" panose="020B0604020202020204" pitchFamily="34" charset="0"/>
                <a:ea typeface="Arial" panose="020B0604020202020204" pitchFamily="34" charset="0"/>
              </a:rPr>
              <a:t>are only suitable for subcutaneous injections from specific reusable pens (please refer to SmPC for further details). If administration by syringe is necessary, a vial should be used. </a:t>
            </a:r>
            <a:r>
              <a:rPr lang="en-US" sz="1000" b="1" i="1" dirty="0">
                <a:effectLst/>
                <a:latin typeface="Arial" panose="020B0604020202020204" pitchFamily="34" charset="0"/>
                <a:ea typeface="Arial" panose="020B0604020202020204" pitchFamily="34" charset="0"/>
              </a:rPr>
              <a:t>Interactions: </a:t>
            </a:r>
            <a:r>
              <a:rPr lang="en-US" sz="1000" dirty="0">
                <a:effectLst/>
                <a:latin typeface="Arial" panose="020B0604020202020204" pitchFamily="34" charset="0"/>
                <a:ea typeface="Arial" panose="020B0604020202020204" pitchFamily="34" charset="0"/>
              </a:rPr>
              <a:t>A number of substances affect glucose metabolism and may require dose adjustment of Lantus. </a:t>
            </a:r>
            <a:r>
              <a:rPr lang="en-US" sz="1000" b="1" i="1" dirty="0">
                <a:effectLst/>
                <a:latin typeface="Arial" panose="020B0604020202020204" pitchFamily="34" charset="0"/>
                <a:ea typeface="Arial" panose="020B0604020202020204" pitchFamily="34" charset="0"/>
              </a:rPr>
              <a:t>Pregnancy and lactation: </a:t>
            </a:r>
            <a:r>
              <a:rPr lang="en-US" sz="1000" dirty="0">
                <a:effectLst/>
                <a:latin typeface="Arial" panose="020B0604020202020204" pitchFamily="34" charset="0"/>
                <a:ea typeface="Arial" panose="020B0604020202020204" pitchFamily="34" charset="0"/>
              </a:rPr>
              <a:t>No clinical data on exposed pregnancies from</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controlled clinical trials are</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available. A</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large amount of post-marketing data indicates no specific adverse effects</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pregnancy.</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Use</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of</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pregnancy</a:t>
            </a:r>
            <a:r>
              <a:rPr lang="en-US" sz="1000" spc="-3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can be considered if clinically needed. Insulin requirements may decrease</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during</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first</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trimester</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and</a:t>
            </a:r>
            <a:r>
              <a:rPr lang="en-US" sz="1000" spc="-7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generally</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increase</a:t>
            </a:r>
            <a:r>
              <a:rPr lang="en-US" sz="1000" spc="-6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during the second and third trimesters. Immediately after delivery, insulin requirements decline rapidly (increased risk of </a:t>
            </a:r>
            <a:r>
              <a:rPr lang="en-US" sz="1000" dirty="0" err="1">
                <a:effectLst/>
                <a:latin typeface="Arial" panose="020B0604020202020204" pitchFamily="34" charset="0"/>
                <a:ea typeface="Arial" panose="020B0604020202020204" pitchFamily="34" charset="0"/>
              </a:rPr>
              <a:t>hypoglycaemia</a:t>
            </a:r>
            <a:r>
              <a:rPr lang="en-US" sz="1000" dirty="0">
                <a:effectLst/>
                <a:latin typeface="Arial" panose="020B0604020202020204" pitchFamily="34" charset="0"/>
                <a:ea typeface="Arial" panose="020B0604020202020204" pitchFamily="34" charset="0"/>
              </a:rPr>
              <a:t>). Careful monitoring of glucose control is essential.</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It</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is unknown</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if</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is</a:t>
            </a:r>
            <a:r>
              <a:rPr lang="en-US" sz="1000" spc="-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excreted</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breast</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milk.</a:t>
            </a:r>
            <a:endParaRPr lang="en-GB" sz="1000" dirty="0">
              <a:effectLst/>
              <a:latin typeface="Arial" panose="020B0604020202020204" pitchFamily="34" charset="0"/>
              <a:ea typeface="Arial" panose="020B0604020202020204" pitchFamily="34" charset="0"/>
            </a:endParaRPr>
          </a:p>
          <a:p>
            <a:pPr marL="144145" marR="140335" algn="just">
              <a:spcBef>
                <a:spcPts val="5"/>
              </a:spcBef>
              <a:spcAft>
                <a:spcPts val="0"/>
              </a:spcAft>
            </a:pPr>
            <a:r>
              <a:rPr lang="en-US" sz="1000" b="1" spc="-10" dirty="0">
                <a:effectLst/>
                <a:latin typeface="Arial" panose="020B0604020202020204" pitchFamily="34" charset="0"/>
                <a:ea typeface="Arial" panose="020B0604020202020204" pitchFamily="34" charset="0"/>
              </a:rPr>
              <a:t>Adverse reactions: </a:t>
            </a:r>
            <a:r>
              <a:rPr lang="en-US" sz="1000" u="sng" spc="-10" dirty="0">
                <a:effectLst/>
                <a:latin typeface="Arial" panose="020B0604020202020204" pitchFamily="34" charset="0"/>
                <a:ea typeface="Arial" panose="020B0604020202020204" pitchFamily="34" charset="0"/>
              </a:rPr>
              <a:t>Very common:</a:t>
            </a:r>
            <a:r>
              <a:rPr lang="en-US" sz="1000" spc="-10" dirty="0">
                <a:effectLst/>
                <a:latin typeface="Arial" panose="020B0604020202020204" pitchFamily="34" charset="0"/>
                <a:ea typeface="Arial" panose="020B0604020202020204" pitchFamily="34" charset="0"/>
              </a:rPr>
              <a:t> </a:t>
            </a:r>
            <a:r>
              <a:rPr lang="en-US" sz="1000" spc="-10" dirty="0" err="1">
                <a:effectLst/>
                <a:latin typeface="Arial" panose="020B0604020202020204" pitchFamily="34" charset="0"/>
                <a:ea typeface="Arial" panose="020B0604020202020204" pitchFamily="34" charset="0"/>
              </a:rPr>
              <a:t>Hypoglycaemia</a:t>
            </a:r>
            <a:r>
              <a:rPr lang="en-US" sz="1000" spc="-10" dirty="0">
                <a:effectLst/>
                <a:latin typeface="Arial" panose="020B0604020202020204" pitchFamily="34" charset="0"/>
                <a:ea typeface="Arial" panose="020B0604020202020204" pitchFamily="34" charset="0"/>
              </a:rPr>
              <a:t>. Prolonged </a:t>
            </a:r>
            <a:r>
              <a:rPr lang="en-US" sz="1000" spc="-20" dirty="0">
                <a:effectLst/>
                <a:latin typeface="Arial" panose="020B0604020202020204" pitchFamily="34" charset="0"/>
                <a:ea typeface="Arial" panose="020B0604020202020204" pitchFamily="34" charset="0"/>
              </a:rPr>
              <a:t>or severe </a:t>
            </a:r>
            <a:r>
              <a:rPr lang="en-US" sz="1000" spc="-20" dirty="0" err="1">
                <a:effectLst/>
                <a:latin typeface="Arial" panose="020B0604020202020204" pitchFamily="34" charset="0"/>
                <a:ea typeface="Arial" panose="020B0604020202020204" pitchFamily="34" charset="0"/>
              </a:rPr>
              <a:t>hypoglycaemia</a:t>
            </a:r>
            <a:r>
              <a:rPr lang="en-US" sz="1000" spc="-20" dirty="0">
                <a:effectLst/>
                <a:latin typeface="Arial" panose="020B0604020202020204" pitchFamily="34" charset="0"/>
                <a:ea typeface="Arial" panose="020B0604020202020204" pitchFamily="34" charset="0"/>
              </a:rPr>
              <a:t> may be life-threatening. Overdose may </a:t>
            </a:r>
            <a:r>
              <a:rPr lang="en-US" sz="1000" dirty="0">
                <a:effectLst/>
                <a:latin typeface="Arial" panose="020B0604020202020204" pitchFamily="34" charset="0"/>
                <a:ea typeface="Arial" panose="020B0604020202020204" pitchFamily="34" charset="0"/>
              </a:rPr>
              <a:t>lead to severe and sometimes long-term and life-threatening </a:t>
            </a:r>
            <a:r>
              <a:rPr lang="en-US" sz="1000" dirty="0" err="1">
                <a:effectLst/>
                <a:latin typeface="Arial" panose="020B0604020202020204" pitchFamily="34" charset="0"/>
                <a:ea typeface="Arial" panose="020B0604020202020204" pitchFamily="34" charset="0"/>
              </a:rPr>
              <a:t>hypoglycaemia</a:t>
            </a:r>
            <a:r>
              <a:rPr lang="en-US" sz="1000" dirty="0">
                <a:effectLst/>
                <a:latin typeface="Arial" panose="020B0604020202020204" pitchFamily="34" charset="0"/>
                <a:ea typeface="Arial" panose="020B0604020202020204" pitchFamily="34" charset="0"/>
              </a:rPr>
              <a:t>. </a:t>
            </a:r>
            <a:r>
              <a:rPr lang="en-US" sz="1000" u="sng" dirty="0">
                <a:effectLst/>
                <a:latin typeface="Arial" panose="020B0604020202020204" pitchFamily="34" charset="0"/>
                <a:ea typeface="Arial" panose="020B0604020202020204" pitchFamily="34" charset="0"/>
              </a:rPr>
              <a:t>Common:</a:t>
            </a:r>
            <a:r>
              <a:rPr lang="en-US" sz="1000" dirty="0">
                <a:effectLst/>
                <a:latin typeface="Arial" panose="020B0604020202020204" pitchFamily="34" charset="0"/>
                <a:ea typeface="Arial" panose="020B0604020202020204" pitchFamily="34" charset="0"/>
              </a:rPr>
              <a:t> </a:t>
            </a:r>
            <a:r>
              <a:rPr lang="en-US" sz="1000" dirty="0" err="1">
                <a:effectLst/>
                <a:latin typeface="Arial" panose="020B0604020202020204" pitchFamily="34" charset="0"/>
                <a:ea typeface="Arial" panose="020B0604020202020204" pitchFamily="34" charset="0"/>
              </a:rPr>
              <a:t>Lipohypertrophy</a:t>
            </a:r>
            <a:r>
              <a:rPr lang="en-US" sz="1000" dirty="0">
                <a:effectLst/>
                <a:latin typeface="Arial" panose="020B0604020202020204" pitchFamily="34" charset="0"/>
                <a:ea typeface="Arial" panose="020B0604020202020204" pitchFamily="34" charset="0"/>
              </a:rPr>
              <a:t>, injection site reactions. </a:t>
            </a:r>
            <a:r>
              <a:rPr lang="en-US" sz="1000" u="sng" dirty="0">
                <a:effectLst/>
                <a:latin typeface="Arial" panose="020B0604020202020204" pitchFamily="34" charset="0"/>
                <a:ea typeface="Arial" panose="020B0604020202020204" pitchFamily="34" charset="0"/>
              </a:rPr>
              <a:t>Uncommon:</a:t>
            </a:r>
            <a:r>
              <a:rPr lang="en-US" sz="1000" dirty="0">
                <a:effectLst/>
                <a:latin typeface="Arial" panose="020B0604020202020204" pitchFamily="34" charset="0"/>
                <a:ea typeface="Arial" panose="020B0604020202020204" pitchFamily="34" charset="0"/>
              </a:rPr>
              <a:t> Lipoatrophy. </a:t>
            </a:r>
            <a:r>
              <a:rPr lang="en-US" sz="1000" u="sng" dirty="0">
                <a:effectLst/>
                <a:latin typeface="Arial" panose="020B0604020202020204" pitchFamily="34" charset="0"/>
                <a:ea typeface="Arial" panose="020B0604020202020204" pitchFamily="34" charset="0"/>
              </a:rPr>
              <a:t>Rare:</a:t>
            </a:r>
            <a:r>
              <a:rPr lang="en-US" sz="1000" dirty="0">
                <a:effectLst/>
                <a:latin typeface="Arial" panose="020B0604020202020204" pitchFamily="34" charset="0"/>
                <a:ea typeface="Arial" panose="020B0604020202020204" pitchFamily="34" charset="0"/>
              </a:rPr>
              <a:t> Allergic reactions, visual impairment, retinopathy and oedema. </a:t>
            </a:r>
            <a:r>
              <a:rPr lang="en-US" sz="1000" u="sng" dirty="0">
                <a:effectLst/>
                <a:latin typeface="Arial" panose="020B0604020202020204" pitchFamily="34" charset="0"/>
                <a:ea typeface="Arial" panose="020B0604020202020204" pitchFamily="34" charset="0"/>
              </a:rPr>
              <a:t>Very rare:</a:t>
            </a:r>
            <a:r>
              <a:rPr lang="en-US" sz="1000" dirty="0">
                <a:effectLst/>
                <a:latin typeface="Arial" panose="020B0604020202020204" pitchFamily="34" charset="0"/>
                <a:ea typeface="Arial" panose="020B0604020202020204" pitchFamily="34" charset="0"/>
              </a:rPr>
              <a:t> Dysgeusia, myalgia. </a:t>
            </a:r>
            <a:r>
              <a:rPr lang="en-US" sz="1000" u="sng" dirty="0">
                <a:effectLst/>
                <a:latin typeface="Arial" panose="020B0604020202020204" pitchFamily="34" charset="0"/>
                <a:ea typeface="Arial" panose="020B0604020202020204" pitchFamily="34" charset="0"/>
              </a:rPr>
              <a:t>Frequency not known:</a:t>
            </a:r>
            <a:r>
              <a:rPr lang="en-US" sz="1000" dirty="0">
                <a:effectLst/>
                <a:latin typeface="Arial" panose="020B0604020202020204" pitchFamily="34" charset="0"/>
                <a:ea typeface="Arial" panose="020B0604020202020204" pitchFamily="34" charset="0"/>
              </a:rPr>
              <a:t> Cutaneous amyloidosis.</a:t>
            </a:r>
            <a:r>
              <a:rPr lang="en-US" sz="1000" spc="-70"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Prescribers</a:t>
            </a:r>
            <a:r>
              <a:rPr lang="en-US" sz="1000" i="1" spc="-65"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should</a:t>
            </a:r>
            <a:r>
              <a:rPr lang="en-US" sz="1000" i="1" spc="-65"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consult</a:t>
            </a:r>
            <a:r>
              <a:rPr lang="en-US" sz="1000" i="1" spc="-65"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the</a:t>
            </a:r>
            <a:r>
              <a:rPr lang="en-US" sz="1000" i="1" spc="-65"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SmPC</a:t>
            </a:r>
            <a:r>
              <a:rPr lang="en-US" sz="1000" i="1" spc="-70"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in</a:t>
            </a:r>
            <a:r>
              <a:rPr lang="en-US" sz="1000" i="1" spc="-65"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relation</a:t>
            </a:r>
            <a:r>
              <a:rPr lang="en-US" sz="1000" i="1" spc="-65" dirty="0">
                <a:effectLst/>
                <a:latin typeface="Arial" panose="020B0604020202020204" pitchFamily="34" charset="0"/>
                <a:ea typeface="Arial" panose="020B0604020202020204" pitchFamily="34" charset="0"/>
              </a:rPr>
              <a:t> </a:t>
            </a:r>
            <a:r>
              <a:rPr lang="en-US" sz="1000" i="1" dirty="0">
                <a:effectLst/>
                <a:latin typeface="Arial" panose="020B0604020202020204" pitchFamily="34" charset="0"/>
                <a:ea typeface="Arial" panose="020B0604020202020204" pitchFamily="34" charset="0"/>
              </a:rPr>
              <a:t>to other adverse reactions.</a:t>
            </a:r>
            <a:endParaRPr lang="en-GB" sz="1000" dirty="0">
              <a:effectLst/>
              <a:latin typeface="Arial" panose="020B0604020202020204" pitchFamily="34" charset="0"/>
              <a:ea typeface="Arial" panose="020B0604020202020204" pitchFamily="34" charset="0"/>
            </a:endParaRPr>
          </a:p>
          <a:p>
            <a:pPr marL="144145" algn="just">
              <a:lnSpc>
                <a:spcPts val="1090"/>
              </a:lnSpc>
            </a:pPr>
            <a:r>
              <a:rPr lang="en-US" sz="1000" b="1" kern="0" spc="-10" dirty="0">
                <a:effectLst/>
                <a:latin typeface="Arial" panose="020B0604020202020204" pitchFamily="34" charset="0"/>
                <a:ea typeface="Arial" panose="020B0604020202020204" pitchFamily="34" charset="0"/>
              </a:rPr>
              <a:t>Legal</a:t>
            </a:r>
            <a:r>
              <a:rPr lang="en-US" sz="1000" b="1" kern="0" spc="-45" dirty="0">
                <a:effectLst/>
                <a:latin typeface="Arial" panose="020B0604020202020204" pitchFamily="34" charset="0"/>
                <a:ea typeface="Arial" panose="020B0604020202020204" pitchFamily="34" charset="0"/>
              </a:rPr>
              <a:t> </a:t>
            </a:r>
            <a:r>
              <a:rPr lang="en-US" sz="1000" b="1" kern="0" spc="-10" dirty="0">
                <a:effectLst/>
                <a:latin typeface="Arial" panose="020B0604020202020204" pitchFamily="34" charset="0"/>
                <a:ea typeface="Arial" panose="020B0604020202020204" pitchFamily="34" charset="0"/>
              </a:rPr>
              <a:t>category:</a:t>
            </a:r>
            <a:r>
              <a:rPr lang="en-US" sz="1000" b="1" kern="0" spc="-40" dirty="0">
                <a:effectLst/>
                <a:latin typeface="Arial" panose="020B0604020202020204" pitchFamily="34" charset="0"/>
                <a:ea typeface="Arial" panose="020B0604020202020204" pitchFamily="34" charset="0"/>
              </a:rPr>
              <a:t> </a:t>
            </a:r>
            <a:r>
              <a:rPr lang="en-US" sz="1000" b="0" kern="0" spc="-20" dirty="0">
                <a:effectLst/>
                <a:latin typeface="Arial" panose="020B0604020202020204" pitchFamily="34" charset="0"/>
                <a:ea typeface="Arial" panose="020B0604020202020204" pitchFamily="34" charset="0"/>
              </a:rPr>
              <a:t>POM.</a:t>
            </a:r>
            <a:endParaRPr lang="en-GB" sz="1000" b="1" kern="0" dirty="0">
              <a:effectLst/>
              <a:latin typeface="Arial" panose="020B0604020202020204" pitchFamily="34" charset="0"/>
              <a:ea typeface="Arial" panose="020B0604020202020204" pitchFamily="34" charset="0"/>
            </a:endParaRPr>
          </a:p>
          <a:p>
            <a:pPr marL="144145" marR="140335" algn="just">
              <a:spcBef>
                <a:spcPts val="5"/>
              </a:spcBef>
              <a:spcAft>
                <a:spcPts val="0"/>
              </a:spcAft>
            </a:pPr>
            <a:r>
              <a:rPr lang="en-US" sz="1000" b="1" dirty="0">
                <a:effectLst/>
                <a:latin typeface="Arial" panose="020B0604020202020204" pitchFamily="34" charset="0"/>
                <a:ea typeface="Arial" panose="020B0604020202020204" pitchFamily="34" charset="0"/>
              </a:rPr>
              <a:t>GB list price and Marketing </a:t>
            </a:r>
            <a:r>
              <a:rPr lang="en-US" sz="1000" b="1" dirty="0" err="1">
                <a:effectLst/>
                <a:latin typeface="Arial" panose="020B0604020202020204" pitchFamily="34" charset="0"/>
                <a:ea typeface="Arial" panose="020B0604020202020204" pitchFamily="34" charset="0"/>
              </a:rPr>
              <a:t>Authorisation</a:t>
            </a:r>
            <a:r>
              <a:rPr lang="en-US" sz="1000" b="1" dirty="0">
                <a:effectLst/>
                <a:latin typeface="Arial" panose="020B0604020202020204" pitchFamily="34" charset="0"/>
                <a:ea typeface="Arial" panose="020B0604020202020204" pitchFamily="34" charset="0"/>
              </a:rPr>
              <a:t> Number(s): </a:t>
            </a:r>
            <a:r>
              <a:rPr lang="en-US" sz="1000" dirty="0">
                <a:effectLst/>
                <a:latin typeface="Arial" panose="020B0604020202020204" pitchFamily="34" charset="0"/>
                <a:ea typeface="Arial" panose="020B0604020202020204" pitchFamily="34" charset="0"/>
              </a:rPr>
              <a:t>1 x 10ml Lantus vial (PLGB 04425/0814): £25.69; 5 x 3ml Lantus cartridge</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(PLGB</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04425/0815):</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£34.75;</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5</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x</a:t>
            </a:r>
            <a:r>
              <a:rPr lang="en-US" sz="1000" spc="-4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3ml</a:t>
            </a:r>
            <a:r>
              <a:rPr lang="en-US" sz="1000" spc="-5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Lantus</a:t>
            </a:r>
            <a:r>
              <a:rPr lang="en-US" sz="1000" spc="-45" dirty="0">
                <a:effectLst/>
                <a:latin typeface="Arial" panose="020B0604020202020204" pitchFamily="34" charset="0"/>
                <a:ea typeface="Arial" panose="020B0604020202020204" pitchFamily="34" charset="0"/>
              </a:rPr>
              <a:t> </a:t>
            </a:r>
            <a:r>
              <a:rPr lang="en-US" sz="1000" dirty="0" err="1">
                <a:effectLst/>
                <a:latin typeface="Arial" panose="020B0604020202020204" pitchFamily="34" charset="0"/>
                <a:ea typeface="Arial" panose="020B0604020202020204" pitchFamily="34" charset="0"/>
              </a:rPr>
              <a:t>SoloStar</a:t>
            </a:r>
            <a:r>
              <a:rPr lang="en-US" sz="1000" dirty="0">
                <a:effectLst/>
                <a:latin typeface="Arial" panose="020B0604020202020204" pitchFamily="34" charset="0"/>
                <a:ea typeface="Arial" panose="020B0604020202020204" pitchFamily="34" charset="0"/>
              </a:rPr>
              <a:t> (PLGB 04425/0816): £34.75.</a:t>
            </a:r>
            <a:endParaRPr lang="en-GB" sz="1000" dirty="0">
              <a:effectLst/>
              <a:latin typeface="Arial" panose="020B0604020202020204" pitchFamily="34" charset="0"/>
              <a:ea typeface="Arial" panose="020B0604020202020204" pitchFamily="34" charset="0"/>
            </a:endParaRPr>
          </a:p>
          <a:p>
            <a:pPr marL="144145" marR="142875" algn="just">
              <a:spcAft>
                <a:spcPts val="0"/>
              </a:spcAft>
            </a:pPr>
            <a:r>
              <a:rPr lang="en-US" sz="1000" b="1" dirty="0">
                <a:effectLst/>
                <a:latin typeface="Arial" panose="020B0604020202020204" pitchFamily="34" charset="0"/>
                <a:ea typeface="Arial" panose="020B0604020202020204" pitchFamily="34" charset="0"/>
              </a:rPr>
              <a:t>Marketing</a:t>
            </a:r>
            <a:r>
              <a:rPr lang="en-US" sz="1000" b="1" spc="-15" dirty="0">
                <a:effectLst/>
                <a:latin typeface="Arial" panose="020B0604020202020204" pitchFamily="34" charset="0"/>
                <a:ea typeface="Arial" panose="020B0604020202020204" pitchFamily="34" charset="0"/>
              </a:rPr>
              <a:t> </a:t>
            </a:r>
            <a:r>
              <a:rPr lang="en-US" sz="1000" b="1" dirty="0" err="1">
                <a:effectLst/>
                <a:latin typeface="Arial" panose="020B0604020202020204" pitchFamily="34" charset="0"/>
                <a:ea typeface="Arial" panose="020B0604020202020204" pitchFamily="34" charset="0"/>
              </a:rPr>
              <a:t>Authorisation</a:t>
            </a:r>
            <a:r>
              <a:rPr lang="en-US" sz="1000" b="1" spc="-15" dirty="0">
                <a:effectLst/>
                <a:latin typeface="Arial" panose="020B0604020202020204" pitchFamily="34" charset="0"/>
                <a:ea typeface="Arial" panose="020B0604020202020204" pitchFamily="34" charset="0"/>
              </a:rPr>
              <a:t> </a:t>
            </a:r>
            <a:r>
              <a:rPr lang="en-US" sz="1000" b="1" dirty="0">
                <a:effectLst/>
                <a:latin typeface="Arial" panose="020B0604020202020204" pitchFamily="34" charset="0"/>
                <a:ea typeface="Arial" panose="020B0604020202020204" pitchFamily="34" charset="0"/>
              </a:rPr>
              <a:t>Holder:</a:t>
            </a:r>
            <a:r>
              <a:rPr lang="en-US" sz="1000" b="1"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Sanofi,</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410</a:t>
            </a:r>
            <a:r>
              <a:rPr lang="en-US" sz="1000" spc="-2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Thames</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Valley Park Drive, Reading, Berkshire, RG6 1PT, UK.</a:t>
            </a:r>
            <a:endParaRPr lang="en-GB" sz="1000" dirty="0">
              <a:effectLst/>
              <a:latin typeface="Arial" panose="020B0604020202020204" pitchFamily="34" charset="0"/>
              <a:ea typeface="Arial" panose="020B0604020202020204" pitchFamily="34" charset="0"/>
            </a:endParaRPr>
          </a:p>
          <a:p>
            <a:pPr marL="144145" marR="141605" algn="just">
              <a:spcAft>
                <a:spcPts val="0"/>
              </a:spcAft>
            </a:pPr>
            <a:r>
              <a:rPr lang="en-US" sz="1000" b="1" dirty="0">
                <a:effectLst/>
                <a:latin typeface="Arial" panose="020B0604020202020204" pitchFamily="34" charset="0"/>
                <a:ea typeface="Arial" panose="020B0604020202020204" pitchFamily="34" charset="0"/>
              </a:rPr>
              <a:t>For more information please contact: </a:t>
            </a:r>
            <a:r>
              <a:rPr lang="en-US" sz="1000" dirty="0">
                <a:effectLst/>
                <a:latin typeface="Arial" panose="020B0604020202020204" pitchFamily="34" charset="0"/>
                <a:ea typeface="Arial" panose="020B0604020202020204" pitchFamily="34" charset="0"/>
              </a:rPr>
              <a:t>Medical Information, </a:t>
            </a:r>
            <a:r>
              <a:rPr lang="en-US" sz="1000" spc="-10" dirty="0">
                <a:effectLst/>
                <a:latin typeface="Arial" panose="020B0604020202020204" pitchFamily="34" charset="0"/>
                <a:ea typeface="Arial" panose="020B0604020202020204" pitchFamily="34" charset="0"/>
              </a:rPr>
              <a:t>Sanofi,</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410</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Thames</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Valley</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Park</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Drive,</a:t>
            </a:r>
            <a:r>
              <a:rPr lang="en-US" sz="1000" spc="-6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Reading,</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Berkshire,</a:t>
            </a:r>
            <a:r>
              <a:rPr lang="en-US" sz="1000" spc="-5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RG6 </a:t>
            </a:r>
            <a:r>
              <a:rPr lang="en-US" sz="1000" dirty="0">
                <a:effectLst/>
                <a:latin typeface="Arial" panose="020B0604020202020204" pitchFamily="34" charset="0"/>
                <a:ea typeface="Arial" panose="020B0604020202020204" pitchFamily="34" charset="0"/>
              </a:rPr>
              <a:t>1PT, UK. </a:t>
            </a:r>
            <a:r>
              <a:rPr lang="en-US" sz="1000" u="sng" dirty="0">
                <a:solidFill>
                  <a:srgbClr val="0000FF"/>
                </a:solidFill>
                <a:effectLst/>
                <a:latin typeface="Arial" panose="020B0604020202020204" pitchFamily="34" charset="0"/>
                <a:ea typeface="Arial" panose="020B0604020202020204" pitchFamily="34" charset="0"/>
                <a:hlinkClick r:id="rId2"/>
              </a:rPr>
              <a:t>uk-medicalinformation@sanofi.com</a:t>
            </a:r>
            <a:r>
              <a:rPr lang="en-US" sz="1000" u="none" strike="noStrike" dirty="0">
                <a:solidFill>
                  <a:srgbClr val="0000FF"/>
                </a:solidFill>
                <a:effectLst/>
                <a:latin typeface="Arial" panose="020B0604020202020204" pitchFamily="34" charset="0"/>
                <a:ea typeface="Arial" panose="020B0604020202020204" pitchFamily="34" charset="0"/>
                <a:hlinkClick r:id="rId2"/>
              </a:rPr>
              <a:t>.</a:t>
            </a:r>
            <a:endParaRPr lang="en-GB" sz="1000" dirty="0">
              <a:effectLst/>
              <a:latin typeface="Arial" panose="020B0604020202020204" pitchFamily="34" charset="0"/>
              <a:ea typeface="Arial" panose="020B0604020202020204" pitchFamily="34" charset="0"/>
            </a:endParaRPr>
          </a:p>
          <a:p>
            <a:pPr marL="144145" algn="just">
              <a:lnSpc>
                <a:spcPts val="1090"/>
              </a:lnSpc>
            </a:pPr>
            <a:r>
              <a:rPr lang="en-US" sz="1000" b="1" spc="-10" dirty="0">
                <a:effectLst/>
                <a:latin typeface="Arial" panose="020B0604020202020204" pitchFamily="34" charset="0"/>
                <a:ea typeface="Arial" panose="020B0604020202020204" pitchFamily="34" charset="0"/>
              </a:rPr>
              <a:t>Date</a:t>
            </a:r>
            <a:r>
              <a:rPr lang="en-US" sz="1000" b="1" spc="-50" dirty="0">
                <a:effectLst/>
                <a:latin typeface="Arial" panose="020B0604020202020204" pitchFamily="34" charset="0"/>
                <a:ea typeface="Arial" panose="020B0604020202020204" pitchFamily="34" charset="0"/>
              </a:rPr>
              <a:t> </a:t>
            </a:r>
            <a:r>
              <a:rPr lang="en-US" sz="1000" b="1" spc="-10" dirty="0">
                <a:effectLst/>
                <a:latin typeface="Arial" panose="020B0604020202020204" pitchFamily="34" charset="0"/>
                <a:ea typeface="Arial" panose="020B0604020202020204" pitchFamily="34" charset="0"/>
              </a:rPr>
              <a:t>of</a:t>
            </a:r>
            <a:r>
              <a:rPr lang="en-US" sz="1000" b="1" spc="-50" dirty="0">
                <a:effectLst/>
                <a:latin typeface="Arial" panose="020B0604020202020204" pitchFamily="34" charset="0"/>
                <a:ea typeface="Arial" panose="020B0604020202020204" pitchFamily="34" charset="0"/>
              </a:rPr>
              <a:t> </a:t>
            </a:r>
            <a:r>
              <a:rPr lang="en-US" sz="1000" b="1" spc="-10" dirty="0">
                <a:effectLst/>
                <a:latin typeface="Arial" panose="020B0604020202020204" pitchFamily="34" charset="0"/>
                <a:ea typeface="Arial" panose="020B0604020202020204" pitchFamily="34" charset="0"/>
              </a:rPr>
              <a:t>preparation:</a:t>
            </a:r>
            <a:r>
              <a:rPr lang="en-US" sz="1000" b="1" spc="-35"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October</a:t>
            </a:r>
            <a:r>
              <a:rPr lang="en-US" sz="1000" spc="-40" dirty="0">
                <a:effectLst/>
                <a:latin typeface="Arial" panose="020B0604020202020204" pitchFamily="34" charset="0"/>
                <a:ea typeface="Arial" panose="020B0604020202020204" pitchFamily="34" charset="0"/>
              </a:rPr>
              <a:t> </a:t>
            </a:r>
            <a:r>
              <a:rPr lang="en-US" sz="1000" spc="-10" dirty="0">
                <a:effectLst/>
                <a:latin typeface="Arial" panose="020B0604020202020204" pitchFamily="34" charset="0"/>
                <a:ea typeface="Arial" panose="020B0604020202020204" pitchFamily="34" charset="0"/>
              </a:rPr>
              <a:t>2022.</a:t>
            </a:r>
            <a:r>
              <a:rPr lang="en-GB" sz="1000" dirty="0">
                <a:latin typeface="Arial" panose="020B0604020202020204" pitchFamily="34" charset="0"/>
                <a:ea typeface="Arial" panose="020B0604020202020204" pitchFamily="34" charset="0"/>
              </a:rPr>
              <a:t> </a:t>
            </a:r>
            <a:r>
              <a:rPr lang="en-US" sz="1000" b="1" kern="0" spc="-20" dirty="0">
                <a:effectLst/>
                <a:latin typeface="Arial" panose="020B0604020202020204" pitchFamily="34" charset="0"/>
                <a:ea typeface="Arial" panose="020B0604020202020204" pitchFamily="34" charset="0"/>
              </a:rPr>
              <a:t>MAT-XU-2204110</a:t>
            </a:r>
            <a:r>
              <a:rPr lang="en-US" sz="1000" b="1" kern="0" spc="5" dirty="0">
                <a:effectLst/>
                <a:latin typeface="Arial" panose="020B0604020202020204" pitchFamily="34" charset="0"/>
                <a:ea typeface="Arial" panose="020B0604020202020204" pitchFamily="34" charset="0"/>
              </a:rPr>
              <a:t> </a:t>
            </a:r>
            <a:r>
              <a:rPr lang="en-US" sz="1000" b="1" kern="0" spc="-20" dirty="0">
                <a:effectLst/>
                <a:latin typeface="Arial" panose="020B0604020202020204" pitchFamily="34" charset="0"/>
                <a:ea typeface="Arial" panose="020B0604020202020204" pitchFamily="34" charset="0"/>
              </a:rPr>
              <a:t>(V1.0)</a:t>
            </a:r>
            <a:endParaRPr lang="en-GB" sz="1000" b="1" kern="0" dirty="0">
              <a:effectLst/>
              <a:latin typeface="Arial" panose="020B0604020202020204" pitchFamily="34" charset="0"/>
              <a:ea typeface="Arial" panose="020B0604020202020204" pitchFamily="34" charset="0"/>
            </a:endParaRPr>
          </a:p>
        </p:txBody>
      </p:sp>
      <p:sp>
        <p:nvSpPr>
          <p:cNvPr id="13" name="TextBox 12">
            <a:extLst>
              <a:ext uri="{FF2B5EF4-FFF2-40B4-BE49-F238E27FC236}">
                <a16:creationId xmlns:a16="http://schemas.microsoft.com/office/drawing/2014/main" id="{093E1E3B-746E-4C5D-BB21-83164601538B}"/>
              </a:ext>
            </a:extLst>
          </p:cNvPr>
          <p:cNvSpPr txBox="1"/>
          <p:nvPr/>
        </p:nvSpPr>
        <p:spPr>
          <a:xfrm>
            <a:off x="3028950" y="179718"/>
            <a:ext cx="6388376" cy="412934"/>
          </a:xfrm>
          <a:prstGeom prst="rect">
            <a:avLst/>
          </a:prstGeom>
          <a:noFill/>
        </p:spPr>
        <p:txBody>
          <a:bodyPr wrap="square">
            <a:spAutoFit/>
          </a:bodyPr>
          <a:lstStyle/>
          <a:p>
            <a:pPr algn="ctr">
              <a:lnSpc>
                <a:spcPts val="1175"/>
              </a:lnSpc>
              <a:spcBef>
                <a:spcPts val="100"/>
              </a:spcBef>
            </a:pPr>
            <a:r>
              <a:rPr lang="en-GB" sz="1200" b="1" u="heavy" dirty="0">
                <a:uFill>
                  <a:solidFill>
                    <a:srgbClr val="000000"/>
                  </a:solidFill>
                </a:uFill>
                <a:latin typeface="Arial"/>
                <a:cs typeface="Arial"/>
              </a:rPr>
              <a:t>Prescribing Information: Lantus® (insulin glargine) 100 units/ml solution for injection</a:t>
            </a:r>
          </a:p>
          <a:p>
            <a:pPr algn="ctr">
              <a:lnSpc>
                <a:spcPts val="1175"/>
              </a:lnSpc>
              <a:spcBef>
                <a:spcPts val="100"/>
              </a:spcBef>
            </a:pPr>
            <a:r>
              <a:rPr lang="en-GB" sz="1200" dirty="0">
                <a:uFill>
                  <a:solidFill>
                    <a:srgbClr val="000000"/>
                  </a:solidFill>
                </a:uFill>
                <a:latin typeface="Arial"/>
                <a:cs typeface="Arial"/>
              </a:rPr>
              <a:t>Please refer to Summary of Product Characteristics (SmPC) before prescribing.</a:t>
            </a:r>
          </a:p>
        </p:txBody>
      </p:sp>
      <p:sp>
        <p:nvSpPr>
          <p:cNvPr id="15" name="TextBox 14">
            <a:extLst>
              <a:ext uri="{FF2B5EF4-FFF2-40B4-BE49-F238E27FC236}">
                <a16:creationId xmlns:a16="http://schemas.microsoft.com/office/drawing/2014/main" id="{369931AF-6AFF-403A-93D9-73B9E8A5414D}"/>
              </a:ext>
            </a:extLst>
          </p:cNvPr>
          <p:cNvSpPr txBox="1"/>
          <p:nvPr/>
        </p:nvSpPr>
        <p:spPr>
          <a:xfrm>
            <a:off x="6164415" y="5918351"/>
            <a:ext cx="5968862" cy="861774"/>
          </a:xfrm>
          <a:prstGeom prst="rect">
            <a:avLst/>
          </a:prstGeom>
          <a:noFill/>
          <a:ln>
            <a:solidFill>
              <a:schemeClr val="tx1"/>
            </a:solidFill>
          </a:ln>
        </p:spPr>
        <p:txBody>
          <a:bodyPr wrap="square">
            <a:spAutoFit/>
          </a:bodyPr>
          <a:lstStyle/>
          <a:p>
            <a:pPr marL="75565" marR="74295" algn="ctr">
              <a:spcBef>
                <a:spcPts val="95"/>
              </a:spcBef>
              <a:spcAft>
                <a:spcPts val="0"/>
              </a:spcAft>
            </a:pPr>
            <a:r>
              <a:rPr lang="en-US" sz="1000" dirty="0">
                <a:effectLst/>
                <a:latin typeface="Arial" panose="020B0604020202020204" pitchFamily="34" charset="0"/>
                <a:ea typeface="Arial" panose="020B0604020202020204" pitchFamily="34" charset="0"/>
              </a:rPr>
              <a:t>Adverse</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events</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should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reported.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Reporting</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forms</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and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information</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can</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found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at</a:t>
            </a:r>
            <a:r>
              <a:rPr lang="en-US" sz="1000" spc="-15" dirty="0">
                <a:effectLst/>
                <a:latin typeface="Arial" panose="020B0604020202020204" pitchFamily="34" charset="0"/>
                <a:ea typeface="Arial" panose="020B0604020202020204" pitchFamily="34" charset="0"/>
              </a:rPr>
              <a:t> </a:t>
            </a:r>
            <a:r>
              <a:rPr lang="en-US" sz="1000" u="sng" dirty="0">
                <a:solidFill>
                  <a:srgbClr val="0000FF"/>
                </a:solidFill>
                <a:effectLst/>
                <a:latin typeface="Arial" panose="020B0604020202020204" pitchFamily="34" charset="0"/>
                <a:ea typeface="Arial" panose="020B0604020202020204" pitchFamily="34" charset="0"/>
                <a:hlinkClick r:id="rId3"/>
              </a:rPr>
              <a:t>www.mhra.gov.uk/yellowcard</a:t>
            </a:r>
            <a:r>
              <a:rPr lang="en-US" sz="1000" spc="-15" dirty="0">
                <a:solidFill>
                  <a:srgbClr val="0000FF"/>
                </a:solidFill>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or</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search</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for MHRA Yellow Card in the Google Play or Apple App Store.</a:t>
            </a:r>
            <a:endParaRPr lang="en-GB" sz="1000" dirty="0">
              <a:effectLst/>
              <a:latin typeface="Arial" panose="020B0604020202020204" pitchFamily="34" charset="0"/>
              <a:ea typeface="Arial" panose="020B0604020202020204" pitchFamily="34" charset="0"/>
            </a:endParaRPr>
          </a:p>
          <a:p>
            <a:pPr algn="ctr"/>
            <a:r>
              <a:rPr lang="en-US" sz="1000" dirty="0">
                <a:effectLst/>
                <a:latin typeface="Arial" panose="020B0604020202020204" pitchFamily="34" charset="0"/>
                <a:ea typeface="Arial" panose="020B0604020202020204" pitchFamily="34" charset="0"/>
              </a:rPr>
              <a:t>Adverse</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events</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should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also</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be</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reported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to</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Sanofi</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Tel:</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0800</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090</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2314.</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Alternatively,</a:t>
            </a:r>
            <a:r>
              <a:rPr lang="en-US" sz="1000" spc="-10"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send</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via</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email</a:t>
            </a:r>
            <a:r>
              <a:rPr lang="en-US" sz="1000" spc="-15" dirty="0">
                <a:effectLst/>
                <a:latin typeface="Arial" panose="020B0604020202020204" pitchFamily="34" charset="0"/>
                <a:ea typeface="Arial" panose="020B0604020202020204" pitchFamily="34" charset="0"/>
              </a:rPr>
              <a:t> </a:t>
            </a:r>
            <a:r>
              <a:rPr lang="en-US" sz="1000" dirty="0">
                <a:effectLst/>
                <a:latin typeface="Arial" panose="020B0604020202020204" pitchFamily="34" charset="0"/>
                <a:ea typeface="Arial" panose="020B0604020202020204" pitchFamily="34" charset="0"/>
              </a:rPr>
              <a:t>to </a:t>
            </a:r>
            <a:r>
              <a:rPr lang="en-US" sz="1000" dirty="0">
                <a:effectLst/>
                <a:latin typeface="Arial" panose="020B0604020202020204" pitchFamily="34" charset="0"/>
                <a:ea typeface="Arial" panose="020B0604020202020204" pitchFamily="34" charset="0"/>
                <a:hlinkClick r:id="rId4"/>
              </a:rPr>
              <a:t>uk-drugsafety@sanofi.com</a:t>
            </a:r>
            <a:r>
              <a:rPr lang="en-US" sz="1000" dirty="0">
                <a:effectLst/>
                <a:latin typeface="Arial" panose="020B0604020202020204" pitchFamily="34" charset="0"/>
                <a:ea typeface="Arial" panose="020B0604020202020204" pitchFamily="34" charset="0"/>
              </a:rPr>
              <a:t> </a:t>
            </a:r>
            <a:endParaRPr lang="en-GB" sz="1000" u="sng" dirty="0">
              <a:solidFill>
                <a:srgbClr val="0000FF"/>
              </a:solidFill>
              <a:latin typeface="Arial" panose="020B0604020202020204" pitchFamily="34" charset="0"/>
            </a:endParaRPr>
          </a:p>
        </p:txBody>
      </p:sp>
    </p:spTree>
    <p:extLst>
      <p:ext uri="{BB962C8B-B14F-4D97-AF65-F5344CB8AC3E}">
        <p14:creationId xmlns:p14="http://schemas.microsoft.com/office/powerpoint/2010/main" val="4072500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654">
            <a:extLst>
              <a:ext uri="{FF2B5EF4-FFF2-40B4-BE49-F238E27FC236}">
                <a16:creationId xmlns:a16="http://schemas.microsoft.com/office/drawing/2014/main" id="{292A52BB-D9B9-4972-9C9F-02FC14C3624C}"/>
              </a:ext>
            </a:extLst>
          </p:cNvPr>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12151" y="152804"/>
            <a:ext cx="810411" cy="714711"/>
          </a:xfrm>
          <a:prstGeom prst="rect">
            <a:avLst/>
          </a:prstGeom>
        </p:spPr>
      </p:pic>
      <p:sp>
        <p:nvSpPr>
          <p:cNvPr id="5" name="Rectangle 4">
            <a:extLst>
              <a:ext uri="{FF2B5EF4-FFF2-40B4-BE49-F238E27FC236}">
                <a16:creationId xmlns:a16="http://schemas.microsoft.com/office/drawing/2014/main" id="{774189F6-D2FC-4806-861D-DC5E1B19E28B}"/>
              </a:ext>
            </a:extLst>
          </p:cNvPr>
          <p:cNvSpPr/>
          <p:nvPr/>
        </p:nvSpPr>
        <p:spPr>
          <a:xfrm>
            <a:off x="3022562" y="387531"/>
            <a:ext cx="6223820" cy="375552"/>
          </a:xfrm>
          <a:prstGeom prst="rect">
            <a:avLst/>
          </a:prstGeom>
        </p:spPr>
        <p:txBody>
          <a:bodyPr wrap="none">
            <a:spAutoFit/>
          </a:bodyPr>
          <a:lstStyle/>
          <a:p>
            <a:pPr>
              <a:lnSpc>
                <a:spcPct val="107000"/>
              </a:lnSpc>
              <a:spcAft>
                <a:spcPts val="800"/>
              </a:spcAft>
            </a:pPr>
            <a:r>
              <a:rPr lang="en-GB" b="1" dirty="0">
                <a:latin typeface="Calibri" panose="020F0502020204030204" pitchFamily="34" charset="0"/>
                <a:ea typeface="Calibri" panose="020F0502020204030204" pitchFamily="34" charset="0"/>
                <a:cs typeface="Times New Roman" panose="02020603050405020304" pitchFamily="18" charset="0"/>
              </a:rPr>
              <a:t>Similar mean HbA</a:t>
            </a:r>
            <a:r>
              <a:rPr lang="en-GB" b="1" baseline="-25000" dirty="0">
                <a:latin typeface="Calibri" panose="020F0502020204030204" pitchFamily="34" charset="0"/>
                <a:ea typeface="Calibri" panose="020F0502020204030204" pitchFamily="34" charset="0"/>
                <a:cs typeface="Times New Roman" panose="02020603050405020304" pitchFamily="18" charset="0"/>
              </a:rPr>
              <a:t>1C</a:t>
            </a:r>
            <a:r>
              <a:rPr lang="en-GB" b="1" dirty="0">
                <a:latin typeface="Calibri" panose="020F0502020204030204" pitchFamily="34" charset="0"/>
                <a:ea typeface="Calibri" panose="020F0502020204030204" pitchFamily="34" charset="0"/>
                <a:cs typeface="Times New Roman" panose="02020603050405020304" pitchFamily="18" charset="0"/>
              </a:rPr>
              <a:t> reduction in adults with T1DM and T2DM</a:t>
            </a:r>
            <a:r>
              <a:rPr lang="en-GB" b="1" baseline="30000" dirty="0">
                <a:latin typeface="Calibri" panose="020F0502020204030204" pitchFamily="34" charset="0"/>
                <a:ea typeface="Calibri" panose="020F0502020204030204" pitchFamily="34" charset="0"/>
                <a:cs typeface="Times New Roman" panose="02020603050405020304" pitchFamily="18" charset="0"/>
              </a:rPr>
              <a:t>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EFEAEC99-E102-47F9-9A2D-44A8EA463AF3}"/>
              </a:ext>
            </a:extLst>
          </p:cNvPr>
          <p:cNvSpPr/>
          <p:nvPr/>
        </p:nvSpPr>
        <p:spPr>
          <a:xfrm>
            <a:off x="2163122" y="847081"/>
            <a:ext cx="8543453" cy="1367234"/>
          </a:xfrm>
          <a:prstGeom prst="rect">
            <a:avLst/>
          </a:prstGeom>
        </p:spPr>
        <p:txBody>
          <a:bodyPr wrap="squar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At week 26, HbA</a:t>
            </a:r>
            <a:r>
              <a:rPr lang="en-GB" baseline="-25000" dirty="0">
                <a:latin typeface="Calibri" panose="020F0502020204030204" pitchFamily="34" charset="0"/>
                <a:ea typeface="Calibri" panose="020F0502020204030204" pitchFamily="34" charset="0"/>
                <a:cs typeface="Times New Roman" panose="02020603050405020304" pitchFamily="18" charset="0"/>
              </a:rPr>
              <a:t>1C</a:t>
            </a:r>
            <a:r>
              <a:rPr lang="en-GB" dirty="0">
                <a:latin typeface="Calibri" panose="020F0502020204030204" pitchFamily="34" charset="0"/>
                <a:ea typeface="Calibri" panose="020F0502020204030204" pitchFamily="34" charset="0"/>
                <a:cs typeface="Times New Roman" panose="02020603050405020304" pitchFamily="18" charset="0"/>
              </a:rPr>
              <a:t> was -0.38% for </a:t>
            </a:r>
            <a:r>
              <a:rPr lang="en-GB" dirty="0" err="1">
                <a:latin typeface="Calibri" panose="020F0502020204030204" pitchFamily="34" charset="0"/>
                <a:ea typeface="Calibri" panose="020F0502020204030204" pitchFamily="34" charset="0"/>
                <a:cs typeface="Times New Roman" panose="02020603050405020304" pitchFamily="18" charset="0"/>
              </a:rPr>
              <a:t>Trurapi</a:t>
            </a:r>
            <a:r>
              <a:rPr lang="en-GB" dirty="0">
                <a:latin typeface="Calibri" panose="020F0502020204030204" pitchFamily="34" charset="0"/>
                <a:ea typeface="Calibri" panose="020F0502020204030204" pitchFamily="34" charset="0"/>
                <a:cs typeface="Times New Roman" panose="02020603050405020304" pitchFamily="18" charset="0"/>
              </a:rPr>
              <a:t>® group vs -0.30% for </a:t>
            </a:r>
            <a:r>
              <a:rPr lang="en-GB" dirty="0" err="1">
                <a:latin typeface="Calibri" panose="020F0502020204030204" pitchFamily="34" charset="0"/>
                <a:ea typeface="Calibri" panose="020F0502020204030204" pitchFamily="34" charset="0"/>
                <a:cs typeface="Times New Roman" panose="02020603050405020304" pitchFamily="18" charset="0"/>
              </a:rPr>
              <a:t>NovoRapid</a:t>
            </a:r>
            <a:r>
              <a:rPr lang="en-GB" dirty="0">
                <a:latin typeface="Calibri" panose="020F0502020204030204" pitchFamily="34" charset="0"/>
                <a:ea typeface="Calibri" panose="020F0502020204030204" pitchFamily="34" charset="0"/>
                <a:cs typeface="Times New Roman" panose="02020603050405020304" pitchFamily="18" charset="0"/>
              </a:rPr>
              <a:t>®/NovoLog® group. </a:t>
            </a: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Similar mean HbA1C reduction from baseline to Week 26 in </a:t>
            </a:r>
            <a:r>
              <a:rPr lang="en-GB" dirty="0" err="1">
                <a:latin typeface="Calibri" panose="020F0502020204030204" pitchFamily="34" charset="0"/>
                <a:ea typeface="Calibri" panose="020F0502020204030204" pitchFamily="34" charset="0"/>
                <a:cs typeface="Times New Roman" panose="02020603050405020304" pitchFamily="18" charset="0"/>
              </a:rPr>
              <a:t>Trurapi</a:t>
            </a:r>
            <a:r>
              <a:rPr lang="en-GB" dirty="0">
                <a:latin typeface="Calibri" panose="020F0502020204030204" pitchFamily="34" charset="0"/>
                <a:ea typeface="Calibri" panose="020F0502020204030204" pitchFamily="34" charset="0"/>
                <a:cs typeface="Times New Roman" panose="02020603050405020304" pitchFamily="18" charset="0"/>
              </a:rPr>
              <a:t>® and </a:t>
            </a:r>
            <a:r>
              <a:rPr lang="en-GB" dirty="0" err="1">
                <a:latin typeface="Calibri" panose="020F0502020204030204" pitchFamily="34" charset="0"/>
                <a:ea typeface="Calibri" panose="020F0502020204030204" pitchFamily="34" charset="0"/>
                <a:cs typeface="Times New Roman" panose="02020603050405020304" pitchFamily="18" charset="0"/>
              </a:rPr>
              <a:t>NovoRapid</a:t>
            </a:r>
            <a:r>
              <a:rPr lang="en-GB" dirty="0">
                <a:latin typeface="Calibri" panose="020F0502020204030204" pitchFamily="34" charset="0"/>
                <a:ea typeface="Calibri" panose="020F0502020204030204" pitchFamily="34" charset="0"/>
                <a:cs typeface="Times New Roman" panose="02020603050405020304" pitchFamily="18" charset="0"/>
              </a:rPr>
              <a:t>®/Novolog® groups were observed in patients with either T1DM or T2DM</a:t>
            </a:r>
            <a:r>
              <a:rPr lang="en-GB" baseline="30000" dirty="0">
                <a:latin typeface="Calibri" panose="020F0502020204030204" pitchFamily="34" charset="0"/>
                <a:ea typeface="Calibri" panose="020F0502020204030204" pitchFamily="34" charset="0"/>
                <a:cs typeface="Times New Roman" panose="02020603050405020304" pitchFamily="18" charset="0"/>
              </a:rPr>
              <a:t>3</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BE5AA643-0B38-476B-BC1E-5DFF7D92A260}"/>
              </a:ext>
            </a:extLst>
          </p:cNvPr>
          <p:cNvPicPr/>
          <p:nvPr/>
        </p:nvPicPr>
        <p:blipFill rotWithShape="1">
          <a:blip r:embed="rId4" cstate="print">
            <a:extLst>
              <a:ext uri="{28A0092B-C50C-407E-A947-70E740481C1C}">
                <a14:useLocalDpi xmlns:a14="http://schemas.microsoft.com/office/drawing/2010/main" val="0"/>
              </a:ext>
            </a:extLst>
          </a:blip>
          <a:srcRect t="9968"/>
          <a:stretch/>
        </p:blipFill>
        <p:spPr bwMode="auto">
          <a:xfrm>
            <a:off x="3356902" y="2387035"/>
            <a:ext cx="5214833" cy="3746943"/>
          </a:xfrm>
          <a:prstGeom prst="rect">
            <a:avLst/>
          </a:prstGeom>
          <a:noFill/>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95CB3CA4-CAB5-44D9-ACA7-2BF9BDE72A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0457" y="6133978"/>
            <a:ext cx="6662611" cy="644327"/>
          </a:xfrm>
          <a:prstGeom prst="rect">
            <a:avLst/>
          </a:prstGeom>
        </p:spPr>
      </p:pic>
      <p:sp>
        <p:nvSpPr>
          <p:cNvPr id="7" name="Rectangle 6">
            <a:extLst>
              <a:ext uri="{FF2B5EF4-FFF2-40B4-BE49-F238E27FC236}">
                <a16:creationId xmlns:a16="http://schemas.microsoft.com/office/drawing/2014/main" id="{52FECE7C-D85C-454F-B753-55CCC0C15BAA}"/>
              </a:ext>
            </a:extLst>
          </p:cNvPr>
          <p:cNvSpPr/>
          <p:nvPr/>
        </p:nvSpPr>
        <p:spPr>
          <a:xfrm>
            <a:off x="2163122" y="2217758"/>
            <a:ext cx="4229876" cy="338554"/>
          </a:xfrm>
          <a:prstGeom prst="rect">
            <a:avLst/>
          </a:prstGeom>
        </p:spPr>
        <p:txBody>
          <a:bodyPr wrap="none">
            <a:spAutoFit/>
          </a:bodyPr>
          <a:lstStyle/>
          <a:p>
            <a:r>
              <a:rPr lang="en-GB" sz="1600" dirty="0"/>
              <a:t>Non-inferior at 0.3% margin (primary endpoint)†</a:t>
            </a:r>
          </a:p>
        </p:txBody>
      </p:sp>
    </p:spTree>
    <p:extLst>
      <p:ext uri="{BB962C8B-B14F-4D97-AF65-F5344CB8AC3E}">
        <p14:creationId xmlns:p14="http://schemas.microsoft.com/office/powerpoint/2010/main" val="1231926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659">
            <a:extLst>
              <a:ext uri="{FF2B5EF4-FFF2-40B4-BE49-F238E27FC236}">
                <a16:creationId xmlns:a16="http://schemas.microsoft.com/office/drawing/2014/main" id="{C8FD79FC-5362-4695-8CD6-7CBDCEB59D82}"/>
              </a:ext>
            </a:extLst>
          </p:cNvPr>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84" y="425275"/>
            <a:ext cx="666750" cy="666750"/>
          </a:xfrm>
          <a:prstGeom prst="rect">
            <a:avLst/>
          </a:prstGeom>
        </p:spPr>
      </p:pic>
      <p:sp>
        <p:nvSpPr>
          <p:cNvPr id="5" name="Rectangle 4">
            <a:extLst>
              <a:ext uri="{FF2B5EF4-FFF2-40B4-BE49-F238E27FC236}">
                <a16:creationId xmlns:a16="http://schemas.microsoft.com/office/drawing/2014/main" id="{20F337BD-EA4D-4D45-9B55-4A268EDA6D1B}"/>
              </a:ext>
            </a:extLst>
          </p:cNvPr>
          <p:cNvSpPr/>
          <p:nvPr/>
        </p:nvSpPr>
        <p:spPr>
          <a:xfrm>
            <a:off x="3492616" y="573984"/>
            <a:ext cx="6096000" cy="369332"/>
          </a:xfrm>
          <a:prstGeom prst="rect">
            <a:avLst/>
          </a:prstGeom>
        </p:spPr>
        <p:txBody>
          <a:bodyPr>
            <a:spAutoFit/>
          </a:bodyPr>
          <a:lstStyle/>
          <a:p>
            <a:r>
              <a:rPr lang="en-GB" b="1" dirty="0"/>
              <a:t>Similar PK/PD profile in adults with T1DM</a:t>
            </a:r>
            <a:r>
              <a:rPr lang="en-GB" b="1" baseline="30000" dirty="0"/>
              <a:t>2</a:t>
            </a:r>
            <a:endParaRPr lang="en-GB" dirty="0"/>
          </a:p>
        </p:txBody>
      </p:sp>
      <p:sp>
        <p:nvSpPr>
          <p:cNvPr id="6" name="Rectangle 5">
            <a:extLst>
              <a:ext uri="{FF2B5EF4-FFF2-40B4-BE49-F238E27FC236}">
                <a16:creationId xmlns:a16="http://schemas.microsoft.com/office/drawing/2014/main" id="{8C0DCB48-F154-4776-AF64-FD44DDACB588}"/>
              </a:ext>
            </a:extLst>
          </p:cNvPr>
          <p:cNvSpPr/>
          <p:nvPr/>
        </p:nvSpPr>
        <p:spPr>
          <a:xfrm>
            <a:off x="2936758" y="1183840"/>
            <a:ext cx="6651857" cy="968278"/>
          </a:xfrm>
          <a:prstGeom prst="rect">
            <a:avLst/>
          </a:prstGeom>
        </p:spPr>
        <p:txBody>
          <a:bodyPr wrap="squar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PK/PD profiles in the biosimilar </a:t>
            </a:r>
            <a:r>
              <a:rPr lang="en-GB" dirty="0" err="1">
                <a:latin typeface="Calibri" panose="020F0502020204030204" pitchFamily="34" charset="0"/>
                <a:ea typeface="Calibri" panose="020F0502020204030204" pitchFamily="34" charset="0"/>
                <a:cs typeface="Times New Roman" panose="02020603050405020304" pitchFamily="18" charset="0"/>
              </a:rPr>
              <a:t>Trurapi</a:t>
            </a:r>
            <a:r>
              <a:rPr lang="en-GB" dirty="0">
                <a:latin typeface="Calibri" panose="020F0502020204030204" pitchFamily="34" charset="0"/>
                <a:ea typeface="Calibri" panose="020F0502020204030204" pitchFamily="34" charset="0"/>
                <a:cs typeface="Times New Roman" panose="02020603050405020304" pitchFamily="18" charset="0"/>
              </a:rPr>
              <a:t>®, were similar to the UK and EU-approved </a:t>
            </a:r>
            <a:r>
              <a:rPr lang="en-GB" dirty="0" err="1">
                <a:latin typeface="Calibri" panose="020F0502020204030204" pitchFamily="34" charset="0"/>
                <a:ea typeface="Calibri" panose="020F0502020204030204" pitchFamily="34" charset="0"/>
                <a:cs typeface="Times New Roman" panose="02020603050405020304" pitchFamily="18" charset="0"/>
              </a:rPr>
              <a:t>NovoRapid</a:t>
            </a:r>
            <a:r>
              <a:rPr lang="en-GB" dirty="0">
                <a:latin typeface="Calibri" panose="020F0502020204030204" pitchFamily="34" charset="0"/>
                <a:ea typeface="Calibri" panose="020F0502020204030204" pitchFamily="34" charset="0"/>
                <a:cs typeface="Times New Roman" panose="02020603050405020304" pitchFamily="18" charset="0"/>
              </a:rPr>
              <a:t>® and US-approved Novolog® in patients with T1DM</a:t>
            </a:r>
            <a:r>
              <a:rPr lang="en-GB" baseline="30000" dirty="0">
                <a:latin typeface="Calibri" panose="020F0502020204030204" pitchFamily="34" charset="0"/>
                <a:ea typeface="Calibri" panose="020F0502020204030204" pitchFamily="34" charset="0"/>
                <a:cs typeface="Times New Roman" panose="02020603050405020304" pitchFamily="18" charset="0"/>
              </a:rPr>
              <a:t>2</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0AC5D2FD-C4B4-4AFD-B6A3-03887E412DDC}"/>
              </a:ext>
            </a:extLst>
          </p:cNvPr>
          <p:cNvSpPr/>
          <p:nvPr/>
        </p:nvSpPr>
        <p:spPr>
          <a:xfrm>
            <a:off x="2936759" y="2222838"/>
            <a:ext cx="6096000" cy="774507"/>
          </a:xfrm>
          <a:prstGeom prst="rect">
            <a:avLst/>
          </a:prstGeom>
        </p:spPr>
        <p:txBody>
          <a:bodyPr>
            <a:spAutoFit/>
          </a:bodyPr>
          <a:lstStyle/>
          <a:p>
            <a:pPr>
              <a:lnSpc>
                <a:spcPct val="107000"/>
              </a:lnSpc>
              <a:spcAft>
                <a:spcPts val="800"/>
              </a:spcAft>
            </a:pPr>
            <a:r>
              <a:rPr lang="en-GB" b="1" dirty="0">
                <a:latin typeface="Calibri" panose="020F0502020204030204" pitchFamily="34" charset="0"/>
                <a:ea typeface="Calibri" panose="020F0502020204030204" pitchFamily="34" charset="0"/>
                <a:cs typeface="Times New Roman" panose="02020603050405020304" pitchFamily="18" charset="0"/>
              </a:rPr>
              <a:t>Pharmacokinetic profile</a:t>
            </a:r>
            <a:r>
              <a:rPr lang="en-GB" b="1" baseline="30000" dirty="0">
                <a:latin typeface="Calibri" panose="020F0502020204030204" pitchFamily="34" charset="0"/>
                <a:ea typeface="Calibri" panose="020F0502020204030204" pitchFamily="34" charset="0"/>
                <a:cs typeface="Times New Roman" panose="02020603050405020304" pitchFamily="18" charset="0"/>
              </a:rPr>
              <a:t>2</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Plasma insulin mean concentration vs. time profile</a:t>
            </a:r>
          </a:p>
        </p:txBody>
      </p:sp>
      <p:pic>
        <p:nvPicPr>
          <p:cNvPr id="9" name="Picture 8">
            <a:extLst>
              <a:ext uri="{FF2B5EF4-FFF2-40B4-BE49-F238E27FC236}">
                <a16:creationId xmlns:a16="http://schemas.microsoft.com/office/drawing/2014/main" id="{FE9C9811-83CB-49A4-9258-65AB5DAE712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526566" y="3274701"/>
            <a:ext cx="7296942" cy="3158024"/>
          </a:xfrm>
          <a:prstGeom prst="rect">
            <a:avLst/>
          </a:prstGeom>
          <a:noFill/>
          <a:ln>
            <a:noFill/>
          </a:ln>
        </p:spPr>
      </p:pic>
    </p:spTree>
    <p:extLst>
      <p:ext uri="{BB962C8B-B14F-4D97-AF65-F5344CB8AC3E}">
        <p14:creationId xmlns:p14="http://schemas.microsoft.com/office/powerpoint/2010/main" val="3384821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B658D88-2BC8-453B-9D74-9445B02860B5}"/>
              </a:ext>
            </a:extLst>
          </p:cNvPr>
          <p:cNvSpPr txBox="1">
            <a:spLocks noChangeArrowheads="1"/>
          </p:cNvSpPr>
          <p:nvPr/>
        </p:nvSpPr>
        <p:spPr bwMode="auto">
          <a:xfrm>
            <a:off x="2801335" y="511390"/>
            <a:ext cx="3862070" cy="688975"/>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b="1" dirty="0">
                <a:effectLst/>
                <a:latin typeface="Calibri" panose="020F0502020204030204" pitchFamily="34" charset="0"/>
                <a:ea typeface="Calibri" panose="020F0502020204030204" pitchFamily="34" charset="0"/>
                <a:cs typeface="Times New Roman" panose="02020603050405020304" pitchFamily="18" charset="0"/>
              </a:rPr>
              <a:t>Pharmacodynamic profile</a:t>
            </a:r>
            <a:r>
              <a:rPr lang="en-GB" b="1" baseline="30000" dirty="0">
                <a:effectLst/>
                <a:latin typeface="Calibri" panose="020F0502020204030204" pitchFamily="34" charset="0"/>
                <a:ea typeface="Calibri" panose="020F0502020204030204" pitchFamily="34" charset="0"/>
                <a:cs typeface="Times New Roman" panose="02020603050405020304" pitchFamily="18" charset="0"/>
              </a:rPr>
              <a:t>2*</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Glucose infusion rate† vs. time curve</a:t>
            </a:r>
          </a:p>
        </p:txBody>
      </p:sp>
      <p:pic>
        <p:nvPicPr>
          <p:cNvPr id="9" name="Picture 8">
            <a:extLst>
              <a:ext uri="{FF2B5EF4-FFF2-40B4-BE49-F238E27FC236}">
                <a16:creationId xmlns:a16="http://schemas.microsoft.com/office/drawing/2014/main" id="{BED71650-573F-4171-9B56-20775BA42F4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35002" y="1436052"/>
            <a:ext cx="7448565" cy="3328895"/>
          </a:xfrm>
          <a:prstGeom prst="rect">
            <a:avLst/>
          </a:prstGeom>
          <a:noFill/>
          <a:ln>
            <a:noFill/>
          </a:ln>
        </p:spPr>
      </p:pic>
      <p:pic>
        <p:nvPicPr>
          <p:cNvPr id="10" name="Picture 9">
            <a:extLst>
              <a:ext uri="{FF2B5EF4-FFF2-40B4-BE49-F238E27FC236}">
                <a16:creationId xmlns:a16="http://schemas.microsoft.com/office/drawing/2014/main" id="{1A7A8F7F-D21A-44EF-BD63-1659A472C33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635002" y="5000634"/>
            <a:ext cx="6475442" cy="1727337"/>
          </a:xfrm>
          <a:prstGeom prst="rect">
            <a:avLst/>
          </a:prstGeom>
          <a:noFill/>
          <a:ln>
            <a:noFill/>
          </a:ln>
        </p:spPr>
      </p:pic>
    </p:spTree>
    <p:extLst>
      <p:ext uri="{BB962C8B-B14F-4D97-AF65-F5344CB8AC3E}">
        <p14:creationId xmlns:p14="http://schemas.microsoft.com/office/powerpoint/2010/main" val="1903934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668">
            <a:extLst>
              <a:ext uri="{FF2B5EF4-FFF2-40B4-BE49-F238E27FC236}">
                <a16:creationId xmlns:a16="http://schemas.microsoft.com/office/drawing/2014/main" id="{F96D00A2-4529-455F-8FF8-E0CC1AB9064E}"/>
              </a:ext>
            </a:extLst>
          </p:cNvPr>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87884" y="470815"/>
            <a:ext cx="666750" cy="666750"/>
          </a:xfrm>
          <a:prstGeom prst="rect">
            <a:avLst/>
          </a:prstGeom>
        </p:spPr>
      </p:pic>
      <p:sp>
        <p:nvSpPr>
          <p:cNvPr id="5" name="Text Box 2">
            <a:extLst>
              <a:ext uri="{FF2B5EF4-FFF2-40B4-BE49-F238E27FC236}">
                <a16:creationId xmlns:a16="http://schemas.microsoft.com/office/drawing/2014/main" id="{004D76E3-C162-4450-ABC4-C905D18C661D}"/>
              </a:ext>
            </a:extLst>
          </p:cNvPr>
          <p:cNvSpPr txBox="1">
            <a:spLocks noChangeArrowheads="1"/>
          </p:cNvSpPr>
          <p:nvPr/>
        </p:nvSpPr>
        <p:spPr bwMode="auto">
          <a:xfrm>
            <a:off x="2054634" y="589771"/>
            <a:ext cx="7295132" cy="35433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Similar long-term safety and tolerability profiles in adults with T1DM and T2DM</a:t>
            </a:r>
            <a:r>
              <a:rPr lang="en-GB" sz="1600" b="1" baseline="30000" dirty="0">
                <a:latin typeface="Calibri" panose="020F0502020204030204" pitchFamily="34" charset="0"/>
                <a:ea typeface="Calibri" panose="020F0502020204030204" pitchFamily="34" charset="0"/>
                <a:cs typeface="Times New Roman" panose="02020603050405020304" pitchFamily="18" charset="0"/>
              </a:rPr>
              <a:t>3,5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21F14CBE-864A-4289-ABB5-99A361302B28}"/>
              </a:ext>
            </a:extLst>
          </p:cNvPr>
          <p:cNvSpPr txBox="1">
            <a:spLocks noChangeArrowheads="1"/>
          </p:cNvSpPr>
          <p:nvPr/>
        </p:nvSpPr>
        <p:spPr bwMode="auto">
          <a:xfrm>
            <a:off x="2116428" y="1121934"/>
            <a:ext cx="6005394" cy="5048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Similar incidence rates of any hypoglycaemic events (≥1 event) in both the T1DM and overall population were observed in both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Trurapi</a:t>
            </a:r>
            <a:r>
              <a:rPr lang="en-GB" sz="1400" dirty="0">
                <a:effectLst/>
                <a:latin typeface="Calibri" panose="020F0502020204030204" pitchFamily="34" charset="0"/>
                <a:ea typeface="Calibri" panose="020F0502020204030204" pitchFamily="34" charset="0"/>
                <a:cs typeface="Times New Roman" panose="02020603050405020304" pitchFamily="18" charset="0"/>
              </a:rPr>
              <a:t>® and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NovoRapid</a:t>
            </a:r>
            <a:r>
              <a:rPr lang="en-GB" sz="1400" dirty="0">
                <a:effectLst/>
                <a:latin typeface="Calibri" panose="020F0502020204030204" pitchFamily="34" charset="0"/>
                <a:ea typeface="Calibri" panose="020F0502020204030204" pitchFamily="34" charset="0"/>
                <a:cs typeface="Times New Roman" panose="02020603050405020304" pitchFamily="18" charset="0"/>
              </a:rPr>
              <a:t>®/Novolog® groups</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2,3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a:extLst>
              <a:ext uri="{FF2B5EF4-FFF2-40B4-BE49-F238E27FC236}">
                <a16:creationId xmlns:a16="http://schemas.microsoft.com/office/drawing/2014/main" id="{86B21155-8F76-4E1A-9721-3071D60683F7}"/>
              </a:ext>
            </a:extLst>
          </p:cNvPr>
          <p:cNvSpPr txBox="1">
            <a:spLocks noChangeArrowheads="1"/>
          </p:cNvSpPr>
          <p:nvPr/>
        </p:nvSpPr>
        <p:spPr bwMode="auto">
          <a:xfrm>
            <a:off x="2054634" y="2162106"/>
            <a:ext cx="5643245" cy="5048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Hypoglycaemia incidence at week 26</a:t>
            </a:r>
            <a:r>
              <a:rPr lang="en-GB" sz="1600" b="1" baseline="30000" dirty="0">
                <a:latin typeface="Calibri" panose="020F0502020204030204" pitchFamily="34" charset="0"/>
                <a:ea typeface="Calibri" panose="020F0502020204030204" pitchFamily="34" charset="0"/>
                <a:cs typeface="Times New Roman" panose="02020603050405020304" pitchFamily="18" charset="0"/>
              </a:rPr>
              <a:t>3</a:t>
            </a:r>
            <a:r>
              <a:rPr lang="en-GB" sz="1600" b="1" baseline="30000" dirty="0">
                <a:effectLst/>
                <a:latin typeface="Calibri" panose="020F0502020204030204" pitchFamily="34" charset="0"/>
                <a:ea typeface="Calibri" panose="020F0502020204030204" pitchFamily="34" charset="0"/>
                <a:cs typeface="Times New Roman" panose="02020603050405020304" pitchFamily="18" charset="0"/>
              </a:rPr>
              <a:t>,5*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86F61763-0085-47F5-9C25-7275383BE3EB}"/>
              </a:ext>
            </a:extLst>
          </p:cNvPr>
          <p:cNvSpPr/>
          <p:nvPr/>
        </p:nvSpPr>
        <p:spPr>
          <a:xfrm>
            <a:off x="2042641" y="4751946"/>
            <a:ext cx="2873031" cy="344069"/>
          </a:xfrm>
          <a:prstGeom prst="rect">
            <a:avLst/>
          </a:prstGeom>
        </p:spPr>
        <p:txBody>
          <a:bodyPr wrap="none">
            <a:spAutoFit/>
          </a:bodyPr>
          <a:lstStyle/>
          <a:p>
            <a:pPr>
              <a:lnSpc>
                <a:spcPct val="107000"/>
              </a:lnSpc>
              <a:spcAft>
                <a:spcPts val="800"/>
              </a:spcAft>
            </a:pPr>
            <a:r>
              <a:rPr lang="en-GB" sz="1600" b="1" dirty="0">
                <a:latin typeface="Calibri" panose="020F0502020204030204" pitchFamily="34" charset="0"/>
                <a:ea typeface="Calibri" panose="020F0502020204030204" pitchFamily="34" charset="0"/>
                <a:cs typeface="Times New Roman" panose="02020603050405020304" pitchFamily="18" charset="0"/>
              </a:rPr>
              <a:t>Similar immunogenicity profile</a:t>
            </a:r>
            <a:r>
              <a:rPr lang="en-GB" sz="1600" b="1" baseline="30000" dirty="0">
                <a:latin typeface="Calibri" panose="020F0502020204030204" pitchFamily="34" charset="0"/>
                <a:ea typeface="Calibri" panose="020F0502020204030204" pitchFamily="34" charset="0"/>
                <a:cs typeface="Times New Roman" panose="02020603050405020304" pitchFamily="18" charset="0"/>
              </a:rPr>
              <a:t>3</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3838A655-260F-4386-9B76-0F83EF17287E}"/>
              </a:ext>
            </a:extLst>
          </p:cNvPr>
          <p:cNvPicPr/>
          <p:nvPr/>
        </p:nvPicPr>
        <p:blipFill rotWithShape="1">
          <a:blip r:embed="rId4">
            <a:extLst>
              <a:ext uri="{28A0092B-C50C-407E-A947-70E740481C1C}">
                <a14:useLocalDpi xmlns:a14="http://schemas.microsoft.com/office/drawing/2010/main" val="0"/>
              </a:ext>
            </a:extLst>
          </a:blip>
          <a:srcRect t="12431" b="50018"/>
          <a:stretch/>
        </p:blipFill>
        <p:spPr bwMode="auto">
          <a:xfrm>
            <a:off x="1817671" y="2707323"/>
            <a:ext cx="6824654" cy="1578103"/>
          </a:xfrm>
          <a:prstGeom prst="rect">
            <a:avLst/>
          </a:prstGeom>
          <a:noFill/>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848210C0-1F01-4EC6-8BC5-89D6590A42F3}"/>
              </a:ext>
            </a:extLst>
          </p:cNvPr>
          <p:cNvPicPr/>
          <p:nvPr/>
        </p:nvPicPr>
        <p:blipFill rotWithShape="1">
          <a:blip r:embed="rId4">
            <a:extLst>
              <a:ext uri="{28A0092B-C50C-407E-A947-70E740481C1C}">
                <a14:useLocalDpi xmlns:a14="http://schemas.microsoft.com/office/drawing/2010/main" val="0"/>
              </a:ext>
            </a:extLst>
          </a:blip>
          <a:srcRect t="93477"/>
          <a:stretch/>
        </p:blipFill>
        <p:spPr bwMode="auto">
          <a:xfrm>
            <a:off x="2042641" y="4285426"/>
            <a:ext cx="5094605" cy="177800"/>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E4C77485-AF86-4E50-98DA-A6FF1B46A419}"/>
              </a:ext>
            </a:extLst>
          </p:cNvPr>
          <p:cNvPicPr/>
          <p:nvPr/>
        </p:nvPicPr>
        <p:blipFill rotWithShape="1">
          <a:blip r:embed="rId4">
            <a:extLst>
              <a:ext uri="{28A0092B-C50C-407E-A947-70E740481C1C}">
                <a14:useLocalDpi xmlns:a14="http://schemas.microsoft.com/office/drawing/2010/main" val="0"/>
              </a:ext>
            </a:extLst>
          </a:blip>
          <a:srcRect t="65706" b="8034"/>
          <a:stretch/>
        </p:blipFill>
        <p:spPr bwMode="auto">
          <a:xfrm>
            <a:off x="2261673" y="5020177"/>
            <a:ext cx="7668654" cy="1291170"/>
          </a:xfrm>
          <a:prstGeom prst="rect">
            <a:avLst/>
          </a:prstGeom>
          <a:noFill/>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454AACAE-E572-4729-A011-62C9D2493FE0}"/>
              </a:ext>
            </a:extLst>
          </p:cNvPr>
          <p:cNvPicPr/>
          <p:nvPr/>
        </p:nvPicPr>
        <p:blipFill rotWithShape="1">
          <a:blip r:embed="rId4">
            <a:extLst>
              <a:ext uri="{28A0092B-C50C-407E-A947-70E740481C1C}">
                <a14:useLocalDpi xmlns:a14="http://schemas.microsoft.com/office/drawing/2010/main" val="0"/>
              </a:ext>
            </a:extLst>
          </a:blip>
          <a:srcRect t="93477"/>
          <a:stretch/>
        </p:blipFill>
        <p:spPr bwMode="auto">
          <a:xfrm>
            <a:off x="2042640" y="6476351"/>
            <a:ext cx="5094605" cy="1778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33436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645D23-0DEA-4B40-AC0C-BD7DBE19E2B8}"/>
              </a:ext>
            </a:extLst>
          </p:cNvPr>
          <p:cNvSpPr/>
          <p:nvPr/>
        </p:nvSpPr>
        <p:spPr>
          <a:xfrm>
            <a:off x="2970683" y="593978"/>
            <a:ext cx="1300741" cy="281231"/>
          </a:xfrm>
          <a:prstGeom prst="rect">
            <a:avLst/>
          </a:prstGeom>
        </p:spPr>
        <p:txBody>
          <a:bodyPr wrap="none">
            <a:spAutoFit/>
          </a:bodyPr>
          <a:lstStyle/>
          <a:p>
            <a:pPr>
              <a:lnSpc>
                <a:spcPct val="107000"/>
              </a:lnSpc>
              <a:spcAft>
                <a:spcPts val="800"/>
              </a:spcAft>
            </a:pPr>
            <a:r>
              <a:rPr lang="en-GB" sz="1200" b="1" dirty="0">
                <a:latin typeface="Calibri" panose="020F0502020204030204" pitchFamily="34" charset="0"/>
                <a:ea typeface="Calibri" panose="020F0502020204030204" pitchFamily="34" charset="0"/>
                <a:cs typeface="Times New Roman" panose="02020603050405020304" pitchFamily="18" charset="0"/>
              </a:rPr>
              <a:t>T1DM (26-week)</a:t>
            </a:r>
            <a:r>
              <a:rPr lang="en-GB" sz="1200" b="1" baseline="30000" dirty="0">
                <a:latin typeface="Calibri" panose="020F0502020204030204" pitchFamily="34" charset="0"/>
                <a:ea typeface="Calibri" panose="020F0502020204030204" pitchFamily="34" charset="0"/>
                <a:cs typeface="Times New Roman" panose="02020603050405020304" pitchFamily="18" charset="0"/>
              </a:rPr>
              <a:t>3</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699BD4E7-D854-4E48-B201-09710173F709}"/>
              </a:ext>
            </a:extLst>
          </p:cNvPr>
          <p:cNvSpPr/>
          <p:nvPr/>
        </p:nvSpPr>
        <p:spPr>
          <a:xfrm>
            <a:off x="7850585" y="649025"/>
            <a:ext cx="1949573" cy="265457"/>
          </a:xfrm>
          <a:prstGeom prst="rect">
            <a:avLst/>
          </a:prstGeom>
        </p:spPr>
        <p:txBody>
          <a:bodyPr wrap="none">
            <a:spAutoFit/>
          </a:bodyPr>
          <a:lstStyle/>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Overall population (26-week)</a:t>
            </a:r>
            <a:r>
              <a:rPr lang="en-GB" sz="1100" b="1" baseline="30000" dirty="0">
                <a:latin typeface="Calibri" panose="020F0502020204030204" pitchFamily="34" charset="0"/>
                <a:ea typeface="Calibri" panose="020F0502020204030204" pitchFamily="34" charset="0"/>
                <a:cs typeface="Times New Roman" panose="02020603050405020304" pitchFamily="18" charset="0"/>
              </a:rPr>
              <a:t>3</a:t>
            </a:r>
            <a:endParaRPr lang="en-GB" sz="11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330D9274-C05F-4426-87C4-89044FA5F492}"/>
              </a:ext>
            </a:extLst>
          </p:cNvPr>
          <p:cNvPicPr/>
          <p:nvPr/>
        </p:nvPicPr>
        <p:blipFill rotWithShape="1">
          <a:blip r:embed="rId2">
            <a:extLst>
              <a:ext uri="{28A0092B-C50C-407E-A947-70E740481C1C}">
                <a14:useLocalDpi xmlns:a14="http://schemas.microsoft.com/office/drawing/2010/main" val="0"/>
              </a:ext>
            </a:extLst>
          </a:blip>
          <a:srcRect t="9503"/>
          <a:stretch/>
        </p:blipFill>
        <p:spPr bwMode="auto">
          <a:xfrm>
            <a:off x="2296091" y="1024579"/>
            <a:ext cx="7947036" cy="52676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05690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679">
            <a:extLst>
              <a:ext uri="{FF2B5EF4-FFF2-40B4-BE49-F238E27FC236}">
                <a16:creationId xmlns:a16="http://schemas.microsoft.com/office/drawing/2014/main" id="{97C99C9A-90AE-4255-9542-B5B36171A19E}"/>
              </a:ext>
            </a:extLst>
          </p:cNvPr>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52460" y="1149379"/>
            <a:ext cx="666750" cy="666750"/>
          </a:xfrm>
          <a:prstGeom prst="rect">
            <a:avLst/>
          </a:prstGeom>
        </p:spPr>
      </p:pic>
      <p:sp>
        <p:nvSpPr>
          <p:cNvPr id="5" name="Text Box 2">
            <a:extLst>
              <a:ext uri="{FF2B5EF4-FFF2-40B4-BE49-F238E27FC236}">
                <a16:creationId xmlns:a16="http://schemas.microsoft.com/office/drawing/2014/main" id="{DD011180-C760-4B09-B62E-7B31AD8430A9}"/>
              </a:ext>
            </a:extLst>
          </p:cNvPr>
          <p:cNvSpPr txBox="1">
            <a:spLocks noChangeArrowheads="1"/>
          </p:cNvSpPr>
          <p:nvPr/>
        </p:nvSpPr>
        <p:spPr bwMode="auto">
          <a:xfrm>
            <a:off x="3419210" y="1214901"/>
            <a:ext cx="6824720" cy="35433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1:1 initial unit dosing*</a:t>
            </a:r>
            <a:r>
              <a:rPr lang="en-GB" sz="16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 available in the </a:t>
            </a:r>
            <a:r>
              <a:rPr lang="en-GB" sz="1600"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SoloStar</a:t>
            </a:r>
            <a:r>
              <a:rPr lang="en-GB" sz="16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pen, cartridges and vials</a:t>
            </a:r>
            <a:r>
              <a:rPr lang="en-GB" sz="1600" baseline="300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1-3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4949AAB9-CE16-480A-8A92-C495C23768B0}"/>
              </a:ext>
            </a:extLst>
          </p:cNvPr>
          <p:cNvSpPr txBox="1">
            <a:spLocks noChangeArrowheads="1"/>
          </p:cNvSpPr>
          <p:nvPr/>
        </p:nvSpPr>
        <p:spPr bwMode="auto">
          <a:xfrm>
            <a:off x="4097924" y="2017312"/>
            <a:ext cx="3778544" cy="35433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No initial dose conversion required* between </a:t>
            </a:r>
            <a:r>
              <a:rPr lang="en-GB" b="1"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aspart</a:t>
            </a:r>
            <a:r>
              <a:rPr lang="en-GB"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insulins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40D8E121-8454-4813-A99F-E8FCAD452BE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188524" y="2819723"/>
            <a:ext cx="3363595" cy="828675"/>
          </a:xfrm>
          <a:prstGeom prst="rect">
            <a:avLst/>
          </a:prstGeom>
          <a:noFill/>
          <a:ln>
            <a:noFill/>
          </a:ln>
        </p:spPr>
      </p:pic>
      <p:sp>
        <p:nvSpPr>
          <p:cNvPr id="8" name="Text Box 2">
            <a:extLst>
              <a:ext uri="{FF2B5EF4-FFF2-40B4-BE49-F238E27FC236}">
                <a16:creationId xmlns:a16="http://schemas.microsoft.com/office/drawing/2014/main" id="{814F7703-D241-4A9D-A5A2-0DD088FFB567}"/>
              </a:ext>
            </a:extLst>
          </p:cNvPr>
          <p:cNvSpPr txBox="1">
            <a:spLocks noChangeArrowheads="1"/>
          </p:cNvSpPr>
          <p:nvPr/>
        </p:nvSpPr>
        <p:spPr bwMode="auto">
          <a:xfrm>
            <a:off x="3419210" y="3797823"/>
            <a:ext cx="5374611" cy="909039"/>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2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*When transferring from other insulin medicinal products, adjustment of the </a:t>
            </a:r>
            <a:r>
              <a:rPr lang="en-GB" sz="1200"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Trurapi</a:t>
            </a:r>
            <a:r>
              <a:rPr lang="en-GB" sz="12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dose and the dose of the basal insulin may be necessary. </a:t>
            </a:r>
            <a:r>
              <a:rPr lang="en-GB" sz="1200"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Trurapi</a:t>
            </a:r>
            <a:r>
              <a:rPr lang="en-GB" sz="1200"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has a faster onset and a shorter duration of action than soluble human insulin. Close glucose monitoring is recommended during the transfer and in the initial weeks thereafter.</a:t>
            </a:r>
            <a:r>
              <a:rPr lang="en-GB" sz="1200"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 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10963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48D3694D-AAD4-4A7C-8601-0815C947B986}"/>
              </a:ext>
            </a:extLst>
          </p:cNvPr>
          <p:cNvSpPr txBox="1">
            <a:spLocks noChangeArrowheads="1"/>
          </p:cNvSpPr>
          <p:nvPr/>
        </p:nvSpPr>
        <p:spPr bwMode="auto">
          <a:xfrm>
            <a:off x="3613287" y="932722"/>
            <a:ext cx="4965424" cy="35433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Available in </a:t>
            </a:r>
            <a:r>
              <a:rPr lang="en-GB" b="1" dirty="0" err="1">
                <a:solidFill>
                  <a:srgbClr val="2B2B38"/>
                </a:solidFill>
                <a:effectLst/>
                <a:latin typeface="Calibri" panose="020F0502020204030204" pitchFamily="34" charset="0"/>
                <a:ea typeface="Calibri" panose="020F0502020204030204" pitchFamily="34" charset="0"/>
                <a:cs typeface="Calibri" panose="020F0502020204030204" pitchFamily="34" charset="0"/>
              </a:rPr>
              <a:t>SoloStar</a:t>
            </a:r>
            <a:r>
              <a:rPr lang="en-GB"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 a pen HCPs know and trust</a:t>
            </a:r>
            <a:r>
              <a:rPr lang="en-GB" b="1"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733AAB20-3202-4CAD-B57C-78B9897CA8A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29509" y="1658922"/>
            <a:ext cx="3089910" cy="299720"/>
          </a:xfrm>
          <a:prstGeom prst="rect">
            <a:avLst/>
          </a:prstGeom>
          <a:noFill/>
          <a:ln>
            <a:noFill/>
          </a:ln>
        </p:spPr>
      </p:pic>
      <p:sp>
        <p:nvSpPr>
          <p:cNvPr id="6" name="Text Box 2">
            <a:extLst>
              <a:ext uri="{FF2B5EF4-FFF2-40B4-BE49-F238E27FC236}">
                <a16:creationId xmlns:a16="http://schemas.microsoft.com/office/drawing/2014/main" id="{0EDD0A00-001E-4CAE-8E59-DC1BFB51B3AF}"/>
              </a:ext>
            </a:extLst>
          </p:cNvPr>
          <p:cNvSpPr txBox="1">
            <a:spLocks noChangeArrowheads="1"/>
          </p:cNvSpPr>
          <p:nvPr/>
        </p:nvSpPr>
        <p:spPr bwMode="auto">
          <a:xfrm>
            <a:off x="3888683" y="2317957"/>
            <a:ext cx="5308326" cy="312650"/>
          </a:xfrm>
          <a:prstGeom prst="rect">
            <a:avLst/>
          </a:prstGeom>
          <a:noFill/>
          <a:ln w="9525">
            <a:noFill/>
            <a:miter lim="800000"/>
            <a:headEnd/>
            <a:tailEnd/>
          </a:ln>
        </p:spPr>
        <p:txBody>
          <a:bodyPr rot="0" vert="horz" wrap="square" lIns="91440" tIns="45720" rIns="91440" bIns="45720" anchor="t" anchorCtr="0">
            <a:spAutoFit/>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Also available in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cartridges</a:t>
            </a:r>
            <a:r>
              <a:rPr lang="en-GB" sz="1400" dirty="0">
                <a:effectLst/>
                <a:latin typeface="Calibri" panose="020F0502020204030204" pitchFamily="34" charset="0"/>
                <a:ea typeface="Calibri" panose="020F0502020204030204" pitchFamily="34" charset="0"/>
                <a:cs typeface="Times New Roman" panose="02020603050405020304" pitchFamily="18" charset="0"/>
              </a:rPr>
              <a:t> for use with Sanofi reusable pens and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vials</a:t>
            </a:r>
          </a:p>
        </p:txBody>
      </p:sp>
      <p:sp>
        <p:nvSpPr>
          <p:cNvPr id="7" name="Text Box 2">
            <a:extLst>
              <a:ext uri="{FF2B5EF4-FFF2-40B4-BE49-F238E27FC236}">
                <a16:creationId xmlns:a16="http://schemas.microsoft.com/office/drawing/2014/main" id="{00C50610-EF58-4647-A9DE-37933A4590B3}"/>
              </a:ext>
            </a:extLst>
          </p:cNvPr>
          <p:cNvSpPr txBox="1">
            <a:spLocks noChangeArrowheads="1"/>
          </p:cNvSpPr>
          <p:nvPr/>
        </p:nvSpPr>
        <p:spPr bwMode="auto">
          <a:xfrm>
            <a:off x="4549608" y="2898079"/>
            <a:ext cx="3512211" cy="35433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b="1" dirty="0">
                <a:solidFill>
                  <a:srgbClr val="2B2B38"/>
                </a:solidFill>
                <a:effectLst/>
                <a:latin typeface="Calibri" panose="020F0502020204030204" pitchFamily="34" charset="0"/>
                <a:ea typeface="Calibri" panose="020F0502020204030204" pitchFamily="34" charset="0"/>
                <a:cs typeface="Calibri" panose="020F0502020204030204" pitchFamily="34" charset="0"/>
              </a:rPr>
              <a:t>Same therapeutic indication</a:t>
            </a:r>
            <a:r>
              <a:rPr lang="en-GB" b="1"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1</a:t>
            </a:r>
            <a:endParaRPr lang="en-GB"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9F5128AB-9160-4C85-B123-8268D6667A7C}"/>
              </a:ext>
            </a:extLst>
          </p:cNvPr>
          <p:cNvPicPr>
            <a:picLocks noChangeAspect="1"/>
          </p:cNvPicPr>
          <p:nvPr/>
        </p:nvPicPr>
        <p:blipFill>
          <a:blip r:embed="rId3"/>
          <a:stretch>
            <a:fillRect/>
          </a:stretch>
        </p:blipFill>
        <p:spPr>
          <a:xfrm>
            <a:off x="3326514" y="4189677"/>
            <a:ext cx="5295900" cy="1866900"/>
          </a:xfrm>
          <a:prstGeom prst="rect">
            <a:avLst/>
          </a:prstGeom>
        </p:spPr>
      </p:pic>
      <p:sp>
        <p:nvSpPr>
          <p:cNvPr id="2" name="Rectangle 1">
            <a:extLst>
              <a:ext uri="{FF2B5EF4-FFF2-40B4-BE49-F238E27FC236}">
                <a16:creationId xmlns:a16="http://schemas.microsoft.com/office/drawing/2014/main" id="{7CBD77AE-385F-4F0A-80C7-55B03F225BAC}"/>
              </a:ext>
            </a:extLst>
          </p:cNvPr>
          <p:cNvSpPr/>
          <p:nvPr/>
        </p:nvSpPr>
        <p:spPr>
          <a:xfrm>
            <a:off x="3173833" y="3440982"/>
            <a:ext cx="5844331" cy="461665"/>
          </a:xfrm>
          <a:prstGeom prst="rect">
            <a:avLst/>
          </a:prstGeom>
        </p:spPr>
        <p:txBody>
          <a:bodyPr wrap="square">
            <a:spAutoFit/>
          </a:bodyPr>
          <a:lstStyle/>
          <a:p>
            <a:r>
              <a:rPr lang="en-GB" sz="1200" dirty="0" err="1"/>
              <a:t>Trurapi</a:t>
            </a:r>
            <a:r>
              <a:rPr lang="en-GB" sz="1200" dirty="0"/>
              <a:t>® is a rapid-acting insulin </a:t>
            </a:r>
            <a:r>
              <a:rPr lang="en-GB" sz="1200" dirty="0" err="1"/>
              <a:t>analog</a:t>
            </a:r>
            <a:r>
              <a:rPr lang="en-GB" sz="1200" dirty="0"/>
              <a:t> indicated for the treatment of diabetes mellitus in adults, adolescents and children aged 1 year and above</a:t>
            </a:r>
            <a:r>
              <a:rPr lang="en-GB" sz="1200" b="1"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1</a:t>
            </a:r>
            <a:endParaRPr lang="en-GB" sz="1200" dirty="0"/>
          </a:p>
        </p:txBody>
      </p:sp>
    </p:spTree>
    <p:extLst>
      <p:ext uri="{BB962C8B-B14F-4D97-AF65-F5344CB8AC3E}">
        <p14:creationId xmlns:p14="http://schemas.microsoft.com/office/powerpoint/2010/main" val="1484225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711">
            <a:extLst>
              <a:ext uri="{FF2B5EF4-FFF2-40B4-BE49-F238E27FC236}">
                <a16:creationId xmlns:a16="http://schemas.microsoft.com/office/drawing/2014/main" id="{8EDF616A-374C-489F-97E0-4F0CAEFE453D}"/>
              </a:ext>
            </a:extLst>
          </p:cNvPr>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8055" y="1291717"/>
            <a:ext cx="641350" cy="641350"/>
          </a:xfrm>
          <a:prstGeom prst="rect">
            <a:avLst/>
          </a:prstGeom>
        </p:spPr>
      </p:pic>
      <p:sp>
        <p:nvSpPr>
          <p:cNvPr id="5" name="Text Box 2">
            <a:extLst>
              <a:ext uri="{FF2B5EF4-FFF2-40B4-BE49-F238E27FC236}">
                <a16:creationId xmlns:a16="http://schemas.microsoft.com/office/drawing/2014/main" id="{F97DCC10-3DCE-44E3-ACB0-3B8443BB2983}"/>
              </a:ext>
            </a:extLst>
          </p:cNvPr>
          <p:cNvSpPr txBox="1">
            <a:spLocks noChangeArrowheads="1"/>
          </p:cNvSpPr>
          <p:nvPr/>
        </p:nvSpPr>
        <p:spPr bwMode="auto">
          <a:xfrm>
            <a:off x="3845347" y="1011553"/>
            <a:ext cx="4484005" cy="47434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30% lower NHS list price vs. </a:t>
            </a:r>
            <a:r>
              <a:rPr lang="en-GB" b="1" dirty="0" err="1">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NovoRapid</a:t>
            </a:r>
            <a:r>
              <a:rPr lang="en-GB"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 for prefilled Pens and Cartridges </a:t>
            </a:r>
            <a:r>
              <a:rPr lang="en-GB"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4</a:t>
            </a:r>
            <a:endParaRPr lang="en-GB"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15% lower NHS list price vs. </a:t>
            </a:r>
            <a:r>
              <a:rPr lang="en-GB" b="1" dirty="0" err="1">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NovoRapid</a:t>
            </a:r>
            <a:r>
              <a:rPr lang="en-GB"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rPr>
              <a:t> for Vials </a:t>
            </a:r>
            <a:r>
              <a:rPr lang="en-GB" baseline="30000" dirty="0">
                <a:solidFill>
                  <a:srgbClr val="2B2B38"/>
                </a:solidFill>
                <a:latin typeface="Calibri" panose="020F0502020204030204" pitchFamily="34" charset="0"/>
                <a:ea typeface="Calibri" panose="020F0502020204030204" pitchFamily="34" charset="0"/>
                <a:cs typeface="Calibri" panose="020F0502020204030204" pitchFamily="34" charset="0"/>
              </a:rPr>
              <a:t>4</a:t>
            </a:r>
            <a:endParaRPr lang="en-GB" b="1" dirty="0">
              <a:solidFill>
                <a:srgbClr val="2B2B38"/>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DBBB47D7-3499-4202-B216-E20099C364CF}"/>
              </a:ext>
            </a:extLst>
          </p:cNvPr>
          <p:cNvGraphicFramePr>
            <a:graphicFrameLocks noGrp="1"/>
          </p:cNvGraphicFramePr>
          <p:nvPr>
            <p:extLst>
              <p:ext uri="{D42A27DB-BD31-4B8C-83A1-F6EECF244321}">
                <p14:modId xmlns:p14="http://schemas.microsoft.com/office/powerpoint/2010/main" val="2394035658"/>
              </p:ext>
            </p:extLst>
          </p:nvPr>
        </p:nvGraphicFramePr>
        <p:xfrm>
          <a:off x="2088859" y="2364486"/>
          <a:ext cx="7394416" cy="3481961"/>
        </p:xfrm>
        <a:graphic>
          <a:graphicData uri="http://schemas.openxmlformats.org/drawingml/2006/table">
            <a:tbl>
              <a:tblPr firstRow="1" firstCol="1" bandRow="1">
                <a:tableStyleId>{F5AB1C69-6EDB-4FF4-983F-18BD219EF322}</a:tableStyleId>
              </a:tblPr>
              <a:tblGrid>
                <a:gridCol w="1086730">
                  <a:extLst>
                    <a:ext uri="{9D8B030D-6E8A-4147-A177-3AD203B41FA5}">
                      <a16:colId xmlns:a16="http://schemas.microsoft.com/office/drawing/2014/main" val="3571648206"/>
                    </a:ext>
                  </a:extLst>
                </a:gridCol>
                <a:gridCol w="1857840">
                  <a:extLst>
                    <a:ext uri="{9D8B030D-6E8A-4147-A177-3AD203B41FA5}">
                      <a16:colId xmlns:a16="http://schemas.microsoft.com/office/drawing/2014/main" val="496177589"/>
                    </a:ext>
                  </a:extLst>
                </a:gridCol>
                <a:gridCol w="2403366">
                  <a:extLst>
                    <a:ext uri="{9D8B030D-6E8A-4147-A177-3AD203B41FA5}">
                      <a16:colId xmlns:a16="http://schemas.microsoft.com/office/drawing/2014/main" val="1779757471"/>
                    </a:ext>
                  </a:extLst>
                </a:gridCol>
                <a:gridCol w="2046480">
                  <a:extLst>
                    <a:ext uri="{9D8B030D-6E8A-4147-A177-3AD203B41FA5}">
                      <a16:colId xmlns:a16="http://schemas.microsoft.com/office/drawing/2014/main" val="2746393751"/>
                    </a:ext>
                  </a:extLst>
                </a:gridCol>
              </a:tblGrid>
              <a:tr h="280739">
                <a:tc>
                  <a:txBody>
                    <a:bodyPr/>
                    <a:lstStyle/>
                    <a:p>
                      <a:pPr algn="ctr">
                        <a:lnSpc>
                          <a:spcPct val="107000"/>
                        </a:lnSpc>
                        <a:spcAft>
                          <a:spcPts val="800"/>
                        </a:spcAft>
                      </a:pPr>
                      <a:r>
                        <a:rPr lang="en-GB" sz="1100">
                          <a:effectLst/>
                        </a:rPr>
                        <a:t>Presentation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dirty="0" err="1">
                          <a:effectLst/>
                        </a:rPr>
                        <a:t>Trurapi</a:t>
                      </a:r>
                      <a:r>
                        <a:rPr lang="en-GB" sz="1100" dirty="0">
                          <a:effectLst/>
                        </a:rPr>
                        <a:t> price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a:effectLst/>
                        </a:rPr>
                        <a:t>NovoRapid price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a:effectLst/>
                        </a:rPr>
                        <a:t>PIP Code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2398191"/>
                  </a:ext>
                </a:extLst>
              </a:tr>
              <a:tr h="1041690">
                <a:tc>
                  <a:txBody>
                    <a:bodyPr/>
                    <a:lstStyle/>
                    <a:p>
                      <a:pPr algn="ctr">
                        <a:lnSpc>
                          <a:spcPct val="107000"/>
                        </a:lnSpc>
                        <a:spcAft>
                          <a:spcPts val="800"/>
                        </a:spcAft>
                      </a:pPr>
                      <a:r>
                        <a:rPr lang="en-GB" sz="1100" dirty="0">
                          <a:effectLst/>
                        </a:rPr>
                        <a:t>5 x 3 mL units/mL solution</a:t>
                      </a:r>
                    </a:p>
                    <a:p>
                      <a:pPr algn="ctr">
                        <a:lnSpc>
                          <a:spcPct val="107000"/>
                        </a:lnSpc>
                        <a:spcAft>
                          <a:spcPts val="800"/>
                        </a:spcAft>
                      </a:pPr>
                      <a:r>
                        <a:rPr lang="en-GB" sz="1100" dirty="0">
                          <a:effectLst/>
                        </a:rPr>
                        <a:t>for injection in cartridge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dirty="0">
                          <a:effectLst/>
                        </a:rPr>
                        <a:t>19.82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a:effectLst/>
                        </a:rPr>
                        <a:t>28.31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a:effectLst/>
                        </a:rPr>
                        <a:t>4180303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8410673"/>
                  </a:ext>
                </a:extLst>
              </a:tr>
              <a:tr h="1079766">
                <a:tc>
                  <a:txBody>
                    <a:bodyPr/>
                    <a:lstStyle/>
                    <a:p>
                      <a:pPr algn="ctr">
                        <a:lnSpc>
                          <a:spcPct val="107000"/>
                        </a:lnSpc>
                        <a:spcAft>
                          <a:spcPts val="800"/>
                        </a:spcAft>
                      </a:pPr>
                      <a:r>
                        <a:rPr lang="en-GB" sz="1100" dirty="0">
                          <a:effectLst/>
                        </a:rPr>
                        <a:t>5 x 3 mL units/mL solution</a:t>
                      </a:r>
                    </a:p>
                    <a:p>
                      <a:pPr algn="ctr">
                        <a:lnSpc>
                          <a:spcPct val="107000"/>
                        </a:lnSpc>
                        <a:spcAft>
                          <a:spcPts val="800"/>
                        </a:spcAft>
                      </a:pPr>
                      <a:r>
                        <a:rPr lang="en-GB" sz="1100" dirty="0">
                          <a:effectLst/>
                        </a:rPr>
                        <a:t>for injection in pre-filled pen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dirty="0">
                          <a:effectLst/>
                        </a:rPr>
                        <a:t>21.42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dirty="0">
                          <a:effectLst/>
                        </a:rPr>
                        <a:t>30.60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100" dirty="0">
                          <a:effectLst/>
                        </a:rPr>
                        <a:t>4180386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53373798"/>
                  </a:ext>
                </a:extLst>
              </a:tr>
              <a:tr h="1079766">
                <a:tc>
                  <a:txBody>
                    <a:bodyPr/>
                    <a:lstStyle/>
                    <a:p>
                      <a:pPr algn="ct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1 x 10 mL units/mL solution</a:t>
                      </a:r>
                    </a:p>
                    <a:p>
                      <a:pPr algn="ct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for injection in vial</a:t>
                      </a:r>
                    </a:p>
                  </a:txBody>
                  <a:tcPr marL="68580" marR="68580" marT="0" marB="0" anchor="ctr"/>
                </a:tc>
                <a:tc>
                  <a:txBody>
                    <a:bodyPr/>
                    <a:lstStyle/>
                    <a:p>
                      <a:pPr algn="ct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11.97</a:t>
                      </a:r>
                    </a:p>
                  </a:txBody>
                  <a:tcPr marL="68580" marR="68580" marT="0" marB="0" anchor="ctr"/>
                </a:tc>
                <a:tc>
                  <a:txBody>
                    <a:bodyPr/>
                    <a:lstStyle/>
                    <a:p>
                      <a:pPr algn="ct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14.08</a:t>
                      </a:r>
                    </a:p>
                  </a:txBody>
                  <a:tcPr marL="68580" marR="68580" marT="0" marB="0" anchor="ctr"/>
                </a:tc>
                <a:tc>
                  <a:txBody>
                    <a:bodyPr/>
                    <a:lstStyle/>
                    <a:p>
                      <a:pPr algn="ct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4196804</a:t>
                      </a:r>
                    </a:p>
                  </a:txBody>
                  <a:tcPr marL="68580" marR="68580" marT="0" marB="0" anchor="ctr"/>
                </a:tc>
                <a:extLst>
                  <a:ext uri="{0D108BD9-81ED-4DB2-BD59-A6C34878D82A}">
                    <a16:rowId xmlns:a16="http://schemas.microsoft.com/office/drawing/2014/main" val="3065235548"/>
                  </a:ext>
                </a:extLst>
              </a:tr>
            </a:tbl>
          </a:graphicData>
        </a:graphic>
      </p:graphicFrame>
    </p:spTree>
    <p:extLst>
      <p:ext uri="{BB962C8B-B14F-4D97-AF65-F5344CB8AC3E}">
        <p14:creationId xmlns:p14="http://schemas.microsoft.com/office/powerpoint/2010/main" val="13432391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05305 LISA Branded template v2 theme">
  <a:themeElements>
    <a:clrScheme name="Insulin aspart Sanofi">
      <a:dk1>
        <a:srgbClr val="1D72CA"/>
      </a:dk1>
      <a:lt1>
        <a:srgbClr val="9DC6F0"/>
      </a:lt1>
      <a:dk2>
        <a:srgbClr val="FFFFFF"/>
      </a:dk2>
      <a:lt2>
        <a:srgbClr val="FFFFFF"/>
      </a:lt2>
      <a:accent1>
        <a:srgbClr val="1D72CA"/>
      </a:accent1>
      <a:accent2>
        <a:srgbClr val="EF7900"/>
      </a:accent2>
      <a:accent3>
        <a:srgbClr val="F9B233"/>
      </a:accent3>
      <a:accent4>
        <a:srgbClr val="000000"/>
      </a:accent4>
      <a:accent5>
        <a:srgbClr val="F3F3F3"/>
      </a:accent5>
      <a:accent6>
        <a:srgbClr val="F9B233"/>
      </a:accent6>
      <a:hlink>
        <a:srgbClr val="EF7900"/>
      </a:hlink>
      <a:folHlink>
        <a:srgbClr val="1D72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2d67e5a-da82-45d7-995b-bc314fe536c9">
      <Terms xmlns="http://schemas.microsoft.com/office/infopath/2007/PartnerControls"/>
    </lcf76f155ced4ddcb4097134ff3c332f>
    <TaxCatchAll xmlns="f985c610-e15e-4c24-9668-8dd8aff0c8f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9418A33B61F245A46394883C6A5085" ma:contentTypeVersion="15" ma:contentTypeDescription="Create a new document." ma:contentTypeScope="" ma:versionID="ebe78ce237c9d72a879698248c879ac6">
  <xsd:schema xmlns:xsd="http://www.w3.org/2001/XMLSchema" xmlns:xs="http://www.w3.org/2001/XMLSchema" xmlns:p="http://schemas.microsoft.com/office/2006/metadata/properties" xmlns:ns2="52d67e5a-da82-45d7-995b-bc314fe536c9" xmlns:ns3="f985c610-e15e-4c24-9668-8dd8aff0c8f2" targetNamespace="http://schemas.microsoft.com/office/2006/metadata/properties" ma:root="true" ma:fieldsID="50a399c46c2a8c56c9ac110c7c6649f7" ns2:_="" ns3:_="">
    <xsd:import namespace="52d67e5a-da82-45d7-995b-bc314fe536c9"/>
    <xsd:import namespace="f985c610-e15e-4c24-9668-8dd8aff0c8f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d67e5a-da82-45d7-995b-bc314fe536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985c610-e15e-4c24-9668-8dd8aff0c8f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88dbb2f9-ec4d-4319-9f30-2f3156b7d3db}" ma:internalName="TaxCatchAll" ma:showField="CatchAllData" ma:web="f985c610-e15e-4c24-9668-8dd8aff0c8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C72210-36D9-44D2-804B-B2FEAEB4DC73}">
  <ds:schemaRefs>
    <ds:schemaRef ds:uri="http://schemas.microsoft.com/office/2006/metadata/properties"/>
    <ds:schemaRef ds:uri="http://schemas.microsoft.com/office/infopath/2007/PartnerControls"/>
    <ds:schemaRef ds:uri="4f6fd0fa-d3bf-4a1c-a491-451c96af31cd"/>
    <ds:schemaRef ds:uri="ee9ccd35-35aa-411a-94f4-088d27ca03b6"/>
    <ds:schemaRef ds:uri="52d67e5a-da82-45d7-995b-bc314fe536c9"/>
    <ds:schemaRef ds:uri="f985c610-e15e-4c24-9668-8dd8aff0c8f2"/>
  </ds:schemaRefs>
</ds:datastoreItem>
</file>

<file path=customXml/itemProps2.xml><?xml version="1.0" encoding="utf-8"?>
<ds:datastoreItem xmlns:ds="http://schemas.openxmlformats.org/officeDocument/2006/customXml" ds:itemID="{B5934385-9F09-4B49-A8E1-5CD73828C84F}">
  <ds:schemaRefs>
    <ds:schemaRef ds:uri="http://schemas.microsoft.com/sharepoint/v3/contenttype/forms"/>
  </ds:schemaRefs>
</ds:datastoreItem>
</file>

<file path=customXml/itemProps3.xml><?xml version="1.0" encoding="utf-8"?>
<ds:datastoreItem xmlns:ds="http://schemas.openxmlformats.org/officeDocument/2006/customXml" ds:itemID="{B771C2E3-82C6-4DB2-9580-3C348BE95D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d67e5a-da82-45d7-995b-bc314fe536c9"/>
    <ds:schemaRef ds:uri="f985c610-e15e-4c24-9668-8dd8aff0c8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496</TotalTime>
  <Words>4216</Words>
  <Application>Microsoft Office PowerPoint</Application>
  <PresentationFormat>Widescreen</PresentationFormat>
  <Paragraphs>104</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105305 LISA Branded template v2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Suskovic, Petar /GB/EXT</dc:creator>
  <cp:lastModifiedBy>Cravino, Antonio /GB</cp:lastModifiedBy>
  <cp:revision>12</cp:revision>
  <dcterms:created xsi:type="dcterms:W3CDTF">2021-06-18T11:25:49Z</dcterms:created>
  <dcterms:modified xsi:type="dcterms:W3CDTF">2023-04-20T13:27:07Z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0x010100869418A33B61F245A46394883C6A5085</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2023-04-20T13:27:07Z</vt:lpwstr>
  </property>
  <property fmtid="{D5CDD505-2E9C-101B-9397-08002B2CF9AE}" pid="6" name="MSIP_Label_9e3dcb88-8425-4e1d-b1a3-bd5572915bbc_Method">
    <vt:lpwstr>Standard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bc7ffffc-5263-4ee4-868e-1cb36fea9c2f</vt:lpwstr>
  </property>
  <property fmtid="{D5CDD505-2E9C-101B-9397-08002B2CF9AE}" pid="10" name="MSIP_Label_9e3dcb88-8425-4e1d-b1a3-bd5572915bbc_ContentBits">
    <vt:lpwstr>1</vt:lpwstr>
  </property>
  <property fmtid="{D5CDD505-2E9C-101B-9397-08002B2CF9AE}" pid="11" name="ClassificationContentMarkingHeaderLocations">
    <vt:lpwstr>Office Theme:8\105305 LISA Branded template v2 theme:6</vt:lpwstr>
  </property>
  <property fmtid="{D5CDD505-2E9C-101B-9397-08002B2CF9AE}" pid="12" name="ClassificationContentMarkingHeaderText">
    <vt:lpwstr>Internal</vt:lpwstr>
  </property>
</Properties>
</file>